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ursework.cs.duke.edu/compsci408_2019fall/app_codingthecollection/wikis/Design-Justifica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1f791144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1f791144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1bda2c1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1bda2c1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1f791144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1f791144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1f791144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1f791144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Santo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1b2f26b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1b2f26b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a:t>
            </a:r>
            <a:r>
              <a:rPr b="1" lang="en"/>
              <a:t>why</a:t>
            </a:r>
            <a:r>
              <a:rPr lang="en"/>
              <a:t> did we decide to work on various things, not just what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1bf466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1bf466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“Generally straightforward”</a:t>
            </a:r>
            <a:endParaRPr/>
          </a:p>
          <a:p>
            <a:pPr indent="0" lvl="0" marL="0" rtl="0" algn="l">
              <a:spcBef>
                <a:spcPts val="0"/>
              </a:spcBef>
              <a:spcAft>
                <a:spcPts val="0"/>
              </a:spcAft>
              <a:buNone/>
            </a:pPr>
            <a:r>
              <a:rPr lang="en"/>
              <a:t>We purposely made the application simple to users, as our target demographic are curators who may not be tech savvy.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Thought it would be “intuitive” to the user, </a:t>
            </a:r>
            <a:endParaRPr/>
          </a:p>
          <a:p>
            <a:pPr indent="0" lvl="0" marL="0" rtl="0" algn="l">
              <a:spcBef>
                <a:spcPts val="0"/>
              </a:spcBef>
              <a:spcAft>
                <a:spcPts val="0"/>
              </a:spcAft>
              <a:buNone/>
            </a:pPr>
            <a:r>
              <a:rPr lang="en"/>
              <a:t>Prefilled input says “full name”. Every single person put in their first name, put last name in email, etc.</a:t>
            </a:r>
            <a:endParaRPr/>
          </a:p>
          <a:p>
            <a:pPr indent="0" lvl="0" marL="0" rtl="0" algn="l">
              <a:spcBef>
                <a:spcPts val="0"/>
              </a:spcBef>
              <a:spcAft>
                <a:spcPts val="0"/>
              </a:spcAft>
              <a:buNone/>
            </a:pPr>
            <a:r>
              <a:rPr lang="en"/>
              <a:t>Switched it so its first name, then last name. Made some changes so registration process would be more familiar to user.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1b2f26b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1b2f26b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43620ee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43620ee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https://coursework.cs.duke.edu/compsci408_2019fall/app_codingthecollection/wikis/Design-Justification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Describe one design choice to make easily changeable for the client and your </a:t>
            </a:r>
            <a:r>
              <a:rPr lang="en"/>
              <a:t>justification</a:t>
            </a:r>
            <a:r>
              <a:rPr lang="en"/>
              <a:t> for that choice (including alternatives)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Choice: Sign in on via email and password</a:t>
            </a:r>
            <a:endParaRPr/>
          </a:p>
          <a:p>
            <a:pPr indent="0" lvl="0" marL="0" rtl="0" algn="l">
              <a:spcBef>
                <a:spcPts val="0"/>
              </a:spcBef>
              <a:spcAft>
                <a:spcPts val="0"/>
              </a:spcAft>
              <a:buNone/>
            </a:pPr>
            <a:r>
              <a:rPr lang="en"/>
              <a:t>Justification: Our justification for signing on via email and password was that we wanted to build a minimal viable product that still preserved basic functionality of allowing users (curators) to store their particular projects as well as state and identity.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Alternatives: Google sign in, Facebook sign in, Shibboleth (Duke)</a:t>
            </a:r>
            <a:endParaRPr/>
          </a:p>
          <a:p>
            <a:pPr indent="0" lvl="0" marL="0" rtl="0" algn="l">
              <a:spcBef>
                <a:spcPts val="0"/>
              </a:spcBef>
              <a:spcAft>
                <a:spcPts val="0"/>
              </a:spcAft>
              <a:buNone/>
            </a:pPr>
            <a:r>
              <a:rPr lang="en"/>
              <a:t>Trade-Offs: Some of the other options, notably Shibboleth, are more familiar to the users. This is a stretch goal for the project, however since it requires significantly more development and set up than the simple email sign-up, we elected to push this type of authentication to a later sprint, since our discussions with the client revealed that having a basic functional product was preferred.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1bda2c1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1bda2c1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1bda2c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1bda2c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1bf466c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bf466c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Proactivity among team members - our team was most effective when everyone was driven to accomplish their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enough communication still - didn’t always know what teammates were working on or what needed to be done.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concrete thing we wish to improve is our communication. After our retrospective and taking note of what other groups have done, we have implemented standups online every monday wednesday and friday. We will measure improvement by checking to see that everyone is responding to these standups.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stay on top of things, we d</a:t>
            </a:r>
            <a:r>
              <a:rPr lang="en"/>
              <a:t>esignated a member of team to be routine deadline checker.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1990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the Collection:</a:t>
            </a:r>
            <a:endParaRPr/>
          </a:p>
          <a:p>
            <a:pPr indent="0" lvl="0" marL="0" rtl="0" algn="l">
              <a:spcBef>
                <a:spcPts val="0"/>
              </a:spcBef>
              <a:spcAft>
                <a:spcPts val="0"/>
              </a:spcAft>
              <a:buNone/>
            </a:pPr>
            <a:r>
              <a:rPr lang="en"/>
              <a:t>Sprint 4 Demo</a:t>
            </a:r>
            <a:endParaRPr/>
          </a:p>
        </p:txBody>
      </p:sp>
      <p:sp>
        <p:nvSpPr>
          <p:cNvPr id="87" name="Google Shape;87;p13"/>
          <p:cNvSpPr txBox="1"/>
          <p:nvPr>
            <p:ph idx="1" type="subTitle"/>
          </p:nvPr>
        </p:nvSpPr>
        <p:spPr>
          <a:xfrm>
            <a:off x="519902"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Will Ye, Edward Zhuang, Sam Chan, Santo Grillo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Clients: Julia McHugh, Mark Olson</a:t>
            </a:r>
            <a:endParaRPr/>
          </a:p>
        </p:txBody>
      </p:sp>
      <p:pic>
        <p:nvPicPr>
          <p:cNvPr id="88" name="Google Shape;88;p13"/>
          <p:cNvPicPr preferRelativeResize="0"/>
          <p:nvPr/>
        </p:nvPicPr>
        <p:blipFill>
          <a:blip r:embed="rId3">
            <a:alphaModFix/>
          </a:blip>
          <a:stretch>
            <a:fillRect/>
          </a:stretch>
        </p:blipFill>
        <p:spPr>
          <a:xfrm>
            <a:off x="5789550" y="2939074"/>
            <a:ext cx="3309275" cy="2204425"/>
          </a:xfrm>
          <a:prstGeom prst="rect">
            <a:avLst/>
          </a:prstGeom>
          <a:noFill/>
          <a:ln>
            <a:noFill/>
          </a:ln>
        </p:spPr>
      </p:pic>
      <p:pic>
        <p:nvPicPr>
          <p:cNvPr id="89" name="Google Shape;89;p13"/>
          <p:cNvPicPr preferRelativeResize="0"/>
          <p:nvPr/>
        </p:nvPicPr>
        <p:blipFill>
          <a:blip r:embed="rId4">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Next Sprint (Sprint 5)</a:t>
            </a:r>
            <a:endParaRPr/>
          </a:p>
        </p:txBody>
      </p:sp>
      <p:sp>
        <p:nvSpPr>
          <p:cNvPr id="154" name="Google Shape;154;p22"/>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Polish core functionality</a:t>
            </a:r>
            <a:endParaRPr sz="1800"/>
          </a:p>
          <a:p>
            <a:pPr indent="-342900" lvl="0" marL="457200" rtl="0" algn="l">
              <a:spcBef>
                <a:spcPts val="0"/>
              </a:spcBef>
              <a:spcAft>
                <a:spcPts val="0"/>
              </a:spcAft>
              <a:buSzPts val="1800"/>
              <a:buChar char="●"/>
            </a:pPr>
            <a:r>
              <a:rPr lang="en" sz="1800"/>
              <a:t>Optimize and clean code</a:t>
            </a:r>
            <a:endParaRPr sz="1800"/>
          </a:p>
          <a:p>
            <a:pPr indent="-342900" lvl="0" marL="457200" rtl="0" algn="l">
              <a:spcBef>
                <a:spcPts val="0"/>
              </a:spcBef>
              <a:spcAft>
                <a:spcPts val="0"/>
              </a:spcAft>
              <a:buSzPts val="1800"/>
              <a:buChar char="●"/>
            </a:pPr>
            <a:r>
              <a:rPr lang="en" sz="1800"/>
              <a:t>Beautify website</a:t>
            </a:r>
            <a:endParaRPr sz="1800"/>
          </a:p>
          <a:p>
            <a:pPr indent="-342900" lvl="0" marL="457200" rtl="0" algn="l">
              <a:spcBef>
                <a:spcPts val="0"/>
              </a:spcBef>
              <a:spcAft>
                <a:spcPts val="0"/>
              </a:spcAft>
              <a:buSzPts val="1800"/>
              <a:buChar char="●"/>
            </a:pPr>
            <a:r>
              <a:rPr lang="en" sz="1800"/>
              <a:t>Create more robust tests</a:t>
            </a:r>
            <a:endParaRPr sz="1800"/>
          </a:p>
        </p:txBody>
      </p:sp>
      <p:pic>
        <p:nvPicPr>
          <p:cNvPr id="155" name="Google Shape;155;p22"/>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 for Listening!</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95" name="Google Shape;95;p14"/>
          <p:cNvSpPr txBox="1"/>
          <p:nvPr>
            <p:ph idx="1" type="body"/>
          </p:nvPr>
        </p:nvSpPr>
        <p:spPr>
          <a:xfrm>
            <a:off x="729450" y="209259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Sam: Back button to pages, tiles fully clickable, sanitization/restrictions of inputs, edit artwork/delete artwork functionality, backend modifications and improvements</a:t>
            </a:r>
            <a:endParaRPr sz="1800"/>
          </a:p>
          <a:p>
            <a:pPr indent="-342900" lvl="0" marL="457200" rtl="0" algn="l">
              <a:spcBef>
                <a:spcPts val="0"/>
              </a:spcBef>
              <a:spcAft>
                <a:spcPts val="0"/>
              </a:spcAft>
              <a:buSzPts val="1800"/>
              <a:buChar char="●"/>
            </a:pPr>
            <a:r>
              <a:rPr lang="en" sz="1800"/>
              <a:t>Santo: Presentation Page Modifications</a:t>
            </a:r>
            <a:endParaRPr sz="1800"/>
          </a:p>
          <a:p>
            <a:pPr indent="-342900" lvl="0" marL="457200" rtl="0" algn="l">
              <a:spcBef>
                <a:spcPts val="0"/>
              </a:spcBef>
              <a:spcAft>
                <a:spcPts val="0"/>
              </a:spcAft>
              <a:buSzPts val="1800"/>
              <a:buChar char="●"/>
            </a:pPr>
            <a:r>
              <a:rPr lang="en" sz="1800"/>
              <a:t>Eddie: Implement user-specific projects, create landing page, create shareable projects</a:t>
            </a:r>
            <a:endParaRPr sz="1800"/>
          </a:p>
          <a:p>
            <a:pPr indent="-342900" lvl="0" marL="457200" rtl="0" algn="l">
              <a:spcBef>
                <a:spcPts val="0"/>
              </a:spcBef>
              <a:spcAft>
                <a:spcPts val="0"/>
              </a:spcAft>
              <a:buSzPts val="1800"/>
              <a:buChar char="●"/>
            </a:pPr>
            <a:r>
              <a:rPr lang="en" sz="1800"/>
              <a:t>Will: adding contextual media to artwork, adding more fields to artwork, code cleanup</a:t>
            </a:r>
            <a:endParaRPr sz="1800"/>
          </a:p>
        </p:txBody>
      </p:sp>
      <p:pic>
        <p:nvPicPr>
          <p:cNvPr id="96" name="Google Shape;96;p14"/>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wanted to focus on extended functionality that met our clients’ next priority needs (after basic functionality was implemented)</a:t>
            </a:r>
            <a:endParaRPr sz="1800"/>
          </a:p>
          <a:p>
            <a:pPr indent="-342900" lvl="0" marL="457200" rtl="0" algn="l">
              <a:spcBef>
                <a:spcPts val="0"/>
              </a:spcBef>
              <a:spcAft>
                <a:spcPts val="0"/>
              </a:spcAft>
              <a:buSzPts val="1800"/>
              <a:buChar char="●"/>
            </a:pPr>
            <a:r>
              <a:rPr lang="en" sz="1800"/>
              <a:t>Most important:</a:t>
            </a:r>
            <a:endParaRPr sz="1800"/>
          </a:p>
          <a:p>
            <a:pPr indent="-342900" lvl="1" marL="914400" rtl="0" algn="l">
              <a:spcBef>
                <a:spcPts val="0"/>
              </a:spcBef>
              <a:spcAft>
                <a:spcPts val="0"/>
              </a:spcAft>
              <a:buSzPts val="1800"/>
              <a:buChar char="○"/>
            </a:pPr>
            <a:r>
              <a:rPr lang="en" sz="1800"/>
              <a:t>Collaboration between users (sharing of projects)</a:t>
            </a:r>
            <a:endParaRPr sz="1800"/>
          </a:p>
          <a:p>
            <a:pPr indent="-342900" lvl="1" marL="914400" rtl="0" algn="l">
              <a:spcBef>
                <a:spcPts val="0"/>
              </a:spcBef>
              <a:spcAft>
                <a:spcPts val="0"/>
              </a:spcAft>
              <a:buSzPts val="1800"/>
              <a:buChar char="○"/>
            </a:pPr>
            <a:r>
              <a:rPr lang="en" sz="1800"/>
              <a:t>Contextual images and descriptions</a:t>
            </a:r>
            <a:endParaRPr sz="1800"/>
          </a:p>
          <a:p>
            <a:pPr indent="-342900" lvl="1" marL="914400" rtl="0" algn="l">
              <a:spcBef>
                <a:spcPts val="0"/>
              </a:spcBef>
              <a:spcAft>
                <a:spcPts val="0"/>
              </a:spcAft>
              <a:buSzPts val="1800"/>
              <a:buChar char="○"/>
            </a:pPr>
            <a:r>
              <a:rPr lang="en" sz="1800"/>
              <a:t>Increased User Experience and navigation between pages</a:t>
            </a:r>
            <a:endParaRPr sz="1800"/>
          </a:p>
          <a:p>
            <a:pPr indent="-342900" lvl="1" marL="914400" rtl="0" algn="l">
              <a:spcBef>
                <a:spcPts val="0"/>
              </a:spcBef>
              <a:spcAft>
                <a:spcPts val="0"/>
              </a:spcAft>
              <a:buSzPts val="1800"/>
              <a:buChar char="○"/>
            </a:pPr>
            <a:r>
              <a:rPr lang="en" sz="1800"/>
              <a:t>Sanitization of inputs, presentation of projects</a:t>
            </a:r>
            <a:endParaRPr sz="1800"/>
          </a:p>
          <a:p>
            <a:pPr indent="0" lvl="0" marL="457200" rtl="0" algn="l">
              <a:lnSpc>
                <a:spcPct val="150000"/>
              </a:lnSpc>
              <a:spcBef>
                <a:spcPts val="1600"/>
              </a:spcBef>
              <a:spcAft>
                <a:spcPts val="1600"/>
              </a:spcAft>
              <a:buNone/>
            </a:pPr>
            <a:r>
              <a:t/>
            </a:r>
            <a:endParaRPr/>
          </a:p>
        </p:txBody>
      </p:sp>
      <p:pic>
        <p:nvPicPr>
          <p:cNvPr id="103" name="Google Shape;103;p15"/>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Testing Results</a:t>
            </a:r>
            <a:endParaRPr/>
          </a:p>
        </p:txBody>
      </p:sp>
      <p:sp>
        <p:nvSpPr>
          <p:cNvPr id="109" name="Google Shape;109;p16"/>
          <p:cNvSpPr txBox="1"/>
          <p:nvPr>
            <p:ph idx="1" type="body"/>
          </p:nvPr>
        </p:nvSpPr>
        <p:spPr>
          <a:xfrm>
            <a:off x="729450" y="2078875"/>
            <a:ext cx="3984000" cy="266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t>Positive</a:t>
            </a:r>
            <a:endParaRPr b="1" sz="1800" u="sng"/>
          </a:p>
          <a:p>
            <a:pPr indent="0" lvl="0" marL="0" rtl="0" algn="ctr">
              <a:spcBef>
                <a:spcPts val="1600"/>
              </a:spcBef>
              <a:spcAft>
                <a:spcPts val="0"/>
              </a:spcAft>
              <a:buNone/>
            </a:pPr>
            <a:r>
              <a:rPr lang="en" sz="1800"/>
              <a:t>All tasks were accomplished by our testers with only minor complications</a:t>
            </a:r>
            <a:endParaRPr sz="1800"/>
          </a:p>
          <a:p>
            <a:pPr indent="0" lvl="0" marL="0" rtl="0" algn="ctr">
              <a:spcBef>
                <a:spcPts val="1600"/>
              </a:spcBef>
              <a:spcAft>
                <a:spcPts val="1600"/>
              </a:spcAft>
              <a:buNone/>
            </a:pPr>
            <a:r>
              <a:rPr lang="en" sz="1800"/>
              <a:t>“My colleagues are some of the least technologically knowledgeable people I know” - Julia McHugh </a:t>
            </a:r>
            <a:endParaRPr sz="1800"/>
          </a:p>
        </p:txBody>
      </p:sp>
      <p:pic>
        <p:nvPicPr>
          <p:cNvPr id="110" name="Google Shape;110;p16"/>
          <p:cNvPicPr preferRelativeResize="0"/>
          <p:nvPr/>
        </p:nvPicPr>
        <p:blipFill>
          <a:blip r:embed="rId3">
            <a:alphaModFix/>
          </a:blip>
          <a:stretch>
            <a:fillRect/>
          </a:stretch>
        </p:blipFill>
        <p:spPr>
          <a:xfrm>
            <a:off x="6108225" y="670950"/>
            <a:ext cx="2857500" cy="647700"/>
          </a:xfrm>
          <a:prstGeom prst="rect">
            <a:avLst/>
          </a:prstGeom>
          <a:noFill/>
          <a:ln>
            <a:noFill/>
          </a:ln>
        </p:spPr>
      </p:pic>
      <p:sp>
        <p:nvSpPr>
          <p:cNvPr id="111" name="Google Shape;111;p16"/>
          <p:cNvSpPr txBox="1"/>
          <p:nvPr>
            <p:ph idx="1" type="body"/>
          </p:nvPr>
        </p:nvSpPr>
        <p:spPr>
          <a:xfrm>
            <a:off x="4659700" y="2078875"/>
            <a:ext cx="3842700" cy="266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t>Critical</a:t>
            </a:r>
            <a:endParaRPr b="1" sz="1800" u="sng"/>
          </a:p>
          <a:p>
            <a:pPr indent="0" lvl="0" marL="0" rtl="0" algn="ctr">
              <a:spcBef>
                <a:spcPts val="1600"/>
              </a:spcBef>
              <a:spcAft>
                <a:spcPts val="0"/>
              </a:spcAft>
              <a:buNone/>
            </a:pPr>
            <a:r>
              <a:rPr lang="en" sz="1800"/>
              <a:t>Made some assumptions about what would be “intuitive” to the user</a:t>
            </a:r>
            <a:endParaRPr sz="1800"/>
          </a:p>
          <a:p>
            <a:pPr indent="-342900" lvl="0" marL="457200" rtl="0" algn="ctr">
              <a:spcBef>
                <a:spcPts val="1600"/>
              </a:spcBef>
              <a:spcAft>
                <a:spcPts val="0"/>
              </a:spcAft>
              <a:buSzPts val="1800"/>
              <a:buChar char="●"/>
            </a:pPr>
            <a:r>
              <a:rPr lang="en" sz="1800"/>
              <a:t>Full name in registration fields</a:t>
            </a:r>
            <a:endParaRPr sz="1800"/>
          </a:p>
          <a:p>
            <a:pPr indent="-342900" lvl="0" marL="457200" rtl="0" algn="ctr">
              <a:spcBef>
                <a:spcPts val="0"/>
              </a:spcBef>
              <a:spcAft>
                <a:spcPts val="0"/>
              </a:spcAft>
              <a:buSzPts val="1800"/>
              <a:buChar char="●"/>
            </a:pPr>
            <a:r>
              <a:rPr lang="en" sz="1800"/>
              <a:t>Tiles not fully clickable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Results</a:t>
            </a:r>
            <a:endParaRPr/>
          </a:p>
        </p:txBody>
      </p:sp>
      <p:sp>
        <p:nvSpPr>
          <p:cNvPr id="117" name="Google Shape;117;p17"/>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Automated test now successful</a:t>
            </a:r>
            <a:endParaRPr sz="1800"/>
          </a:p>
          <a:p>
            <a:pPr indent="-342900" lvl="0" marL="457200" rtl="0" algn="l">
              <a:spcBef>
                <a:spcPts val="0"/>
              </a:spcBef>
              <a:spcAft>
                <a:spcPts val="0"/>
              </a:spcAft>
              <a:buSzPts val="1800"/>
              <a:buChar char="-"/>
            </a:pPr>
            <a:r>
              <a:rPr lang="en" sz="1800"/>
              <a:t>Tests run on merge</a:t>
            </a:r>
            <a:endParaRPr sz="1800"/>
          </a:p>
        </p:txBody>
      </p:sp>
      <p:sp>
        <p:nvSpPr>
          <p:cNvPr id="118" name="Google Shape;118;p17"/>
          <p:cNvSpPr txBox="1"/>
          <p:nvPr>
            <p:ph idx="1" type="body"/>
          </p:nvPr>
        </p:nvSpPr>
        <p:spPr>
          <a:xfrm>
            <a:off x="4660050" y="1655975"/>
            <a:ext cx="3842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Manual testing: go through entire creation lifecycle</a:t>
            </a:r>
            <a:endParaRPr sz="1800"/>
          </a:p>
          <a:p>
            <a:pPr indent="-342900" lvl="0" marL="457200" rtl="0" algn="l">
              <a:spcBef>
                <a:spcPts val="0"/>
              </a:spcBef>
              <a:spcAft>
                <a:spcPts val="0"/>
              </a:spcAft>
              <a:buSzPts val="1800"/>
              <a:buChar char="-"/>
            </a:pPr>
            <a:r>
              <a:rPr lang="en" sz="1800"/>
              <a:t>Limited Unit Test Coverage (will improve for next sprint)</a:t>
            </a:r>
            <a:endParaRPr sz="1800"/>
          </a:p>
          <a:p>
            <a:pPr indent="0" lvl="0" marL="0" rtl="0" algn="l">
              <a:spcBef>
                <a:spcPts val="1600"/>
              </a:spcBef>
              <a:spcAft>
                <a:spcPts val="1600"/>
              </a:spcAft>
              <a:buNone/>
            </a:pPr>
            <a:r>
              <a:t/>
            </a:r>
            <a:endParaRPr sz="1800"/>
          </a:p>
        </p:txBody>
      </p:sp>
      <p:pic>
        <p:nvPicPr>
          <p:cNvPr id="119" name="Google Shape;119;p17"/>
          <p:cNvPicPr preferRelativeResize="0"/>
          <p:nvPr/>
        </p:nvPicPr>
        <p:blipFill>
          <a:blip r:embed="rId3">
            <a:alphaModFix/>
          </a:blip>
          <a:stretch>
            <a:fillRect/>
          </a:stretch>
        </p:blipFill>
        <p:spPr>
          <a:xfrm>
            <a:off x="6108225" y="670950"/>
            <a:ext cx="2857500" cy="647700"/>
          </a:xfrm>
          <a:prstGeom prst="rect">
            <a:avLst/>
          </a:prstGeom>
          <a:noFill/>
          <a:ln>
            <a:noFill/>
          </a:ln>
        </p:spPr>
      </p:pic>
      <p:pic>
        <p:nvPicPr>
          <p:cNvPr id="120" name="Google Shape;120;p17"/>
          <p:cNvPicPr preferRelativeResize="0"/>
          <p:nvPr/>
        </p:nvPicPr>
        <p:blipFill>
          <a:blip r:embed="rId4">
            <a:alphaModFix/>
          </a:blip>
          <a:stretch>
            <a:fillRect/>
          </a:stretch>
        </p:blipFill>
        <p:spPr>
          <a:xfrm>
            <a:off x="0" y="3130146"/>
            <a:ext cx="9144002" cy="20133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Justification</a:t>
            </a:r>
            <a:endParaRPr/>
          </a:p>
        </p:txBody>
      </p:sp>
      <p:pic>
        <p:nvPicPr>
          <p:cNvPr id="126" name="Google Shape;126;p18"/>
          <p:cNvPicPr preferRelativeResize="0"/>
          <p:nvPr/>
        </p:nvPicPr>
        <p:blipFill>
          <a:blip r:embed="rId3">
            <a:alphaModFix/>
          </a:blip>
          <a:stretch>
            <a:fillRect/>
          </a:stretch>
        </p:blipFill>
        <p:spPr>
          <a:xfrm>
            <a:off x="6108225" y="670950"/>
            <a:ext cx="2857500" cy="647700"/>
          </a:xfrm>
          <a:prstGeom prst="rect">
            <a:avLst/>
          </a:prstGeom>
          <a:noFill/>
          <a:ln>
            <a:noFill/>
          </a:ln>
        </p:spPr>
      </p:pic>
      <p:sp>
        <p:nvSpPr>
          <p:cNvPr id="127" name="Google Shape;12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Front-end framework: React vs. Flask</a:t>
            </a:r>
            <a:endParaRPr sz="1800"/>
          </a:p>
          <a:p>
            <a:pPr indent="-342900" lvl="0" marL="457200" rtl="0" algn="l">
              <a:spcBef>
                <a:spcPts val="0"/>
              </a:spcBef>
              <a:spcAft>
                <a:spcPts val="0"/>
              </a:spcAft>
              <a:buSzPts val="1800"/>
              <a:buChar char="●"/>
            </a:pPr>
            <a:r>
              <a:rPr lang="en" sz="1800"/>
              <a:t>Back-end framework: Firebase vs. SQL</a:t>
            </a:r>
            <a:endParaRPr sz="1800"/>
          </a:p>
          <a:p>
            <a:pPr indent="-342900" lvl="0" marL="457200" rtl="0" algn="l">
              <a:spcBef>
                <a:spcPts val="0"/>
              </a:spcBef>
              <a:spcAft>
                <a:spcPts val="0"/>
              </a:spcAft>
              <a:buSzPts val="1800"/>
              <a:buChar char="●"/>
            </a:pPr>
            <a:r>
              <a:rPr lang="en" sz="1800"/>
              <a:t>Method of application deployment: VCM vs. Heroku</a:t>
            </a:r>
            <a:endParaRPr sz="1800"/>
          </a:p>
          <a:p>
            <a:pPr indent="-342900" lvl="0" marL="457200" rtl="0" algn="l">
              <a:spcBef>
                <a:spcPts val="0"/>
              </a:spcBef>
              <a:spcAft>
                <a:spcPts val="0"/>
              </a:spcAft>
              <a:buSzPts val="1800"/>
              <a:buChar char="●"/>
            </a:pPr>
            <a:r>
              <a:rPr lang="en" sz="1800"/>
              <a:t>Styling: Nasher</a:t>
            </a:r>
            <a:endParaRPr sz="1800"/>
          </a:p>
          <a:p>
            <a:pPr indent="-342900" lvl="0" marL="457200" rtl="0" algn="l">
              <a:spcBef>
                <a:spcPts val="0"/>
              </a:spcBef>
              <a:spcAft>
                <a:spcPts val="0"/>
              </a:spcAft>
              <a:buSzPts val="1800"/>
              <a:buChar char="●"/>
            </a:pPr>
            <a:r>
              <a:rPr lang="en" sz="1800"/>
              <a:t>Type of Application: Web App vs. Mobile App</a:t>
            </a:r>
            <a:endParaRPr sz="1800"/>
          </a:p>
          <a:p>
            <a:pPr indent="-342900" lvl="0" marL="457200" rtl="0" algn="l">
              <a:spcBef>
                <a:spcPts val="0"/>
              </a:spcBef>
              <a:spcAft>
                <a:spcPts val="0"/>
              </a:spcAft>
              <a:buSzPts val="1800"/>
              <a:buChar char="●"/>
            </a:pPr>
            <a:r>
              <a:rPr b="1" lang="en" sz="1800"/>
              <a:t>Type of User Authentication: Email/Password vs. Other Providers</a:t>
            </a:r>
            <a:endParaRPr b="1" sz="1800"/>
          </a:p>
          <a:p>
            <a:pPr indent="0" lvl="0" marL="457200" rtl="0" algn="l">
              <a:lnSpc>
                <a:spcPct val="150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 Chart</a:t>
            </a:r>
            <a:endParaRPr/>
          </a:p>
        </p:txBody>
      </p:sp>
      <p:pic>
        <p:nvPicPr>
          <p:cNvPr id="133" name="Google Shape;133;p19"/>
          <p:cNvPicPr preferRelativeResize="0"/>
          <p:nvPr/>
        </p:nvPicPr>
        <p:blipFill>
          <a:blip r:embed="rId3">
            <a:alphaModFix/>
          </a:blip>
          <a:stretch>
            <a:fillRect/>
          </a:stretch>
        </p:blipFill>
        <p:spPr>
          <a:xfrm>
            <a:off x="6108225" y="670950"/>
            <a:ext cx="2857500" cy="647700"/>
          </a:xfrm>
          <a:prstGeom prst="rect">
            <a:avLst/>
          </a:prstGeom>
          <a:noFill/>
          <a:ln>
            <a:noFill/>
          </a:ln>
        </p:spPr>
      </p:pic>
      <p:pic>
        <p:nvPicPr>
          <p:cNvPr id="134" name="Google Shape;134;p19"/>
          <p:cNvPicPr preferRelativeResize="0"/>
          <p:nvPr/>
        </p:nvPicPr>
        <p:blipFill>
          <a:blip r:embed="rId4">
            <a:alphaModFix/>
          </a:blip>
          <a:stretch>
            <a:fillRect/>
          </a:stretch>
        </p:blipFill>
        <p:spPr>
          <a:xfrm>
            <a:off x="1277013" y="1853850"/>
            <a:ext cx="6593563" cy="2984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40" name="Google Shape;14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Week 1</a:t>
            </a:r>
            <a:endParaRPr sz="1800"/>
          </a:p>
          <a:p>
            <a:pPr indent="-342900" lvl="1" marL="914400" rtl="0" algn="l">
              <a:spcBef>
                <a:spcPts val="0"/>
              </a:spcBef>
              <a:spcAft>
                <a:spcPts val="0"/>
              </a:spcAft>
              <a:buSzPts val="1800"/>
              <a:buChar char="○"/>
            </a:pPr>
            <a:r>
              <a:rPr lang="en" sz="1800"/>
              <a:t>User-specific projects</a:t>
            </a:r>
            <a:endParaRPr sz="1800"/>
          </a:p>
          <a:p>
            <a:pPr indent="-342900" lvl="1" marL="914400" rtl="0" algn="l">
              <a:spcBef>
                <a:spcPts val="0"/>
              </a:spcBef>
              <a:spcAft>
                <a:spcPts val="0"/>
              </a:spcAft>
              <a:buSzPts val="1800"/>
              <a:buChar char="○"/>
            </a:pPr>
            <a:r>
              <a:rPr lang="en" sz="1800"/>
              <a:t>"Dev" branch</a:t>
            </a:r>
            <a:endParaRPr sz="1800"/>
          </a:p>
          <a:p>
            <a:pPr indent="-342900" lvl="0" marL="457200" rtl="0" algn="l">
              <a:spcBef>
                <a:spcPts val="0"/>
              </a:spcBef>
              <a:spcAft>
                <a:spcPts val="0"/>
              </a:spcAft>
              <a:buSzPts val="1800"/>
              <a:buChar char="●"/>
            </a:pPr>
            <a:r>
              <a:rPr lang="en" sz="1800"/>
              <a:t>Week 2</a:t>
            </a:r>
            <a:endParaRPr sz="1800"/>
          </a:p>
          <a:p>
            <a:pPr indent="-342900" lvl="1" marL="914400" rtl="0" algn="l">
              <a:spcBef>
                <a:spcPts val="0"/>
              </a:spcBef>
              <a:spcAft>
                <a:spcPts val="0"/>
              </a:spcAft>
              <a:buSzPts val="1800"/>
              <a:buChar char="○"/>
            </a:pPr>
            <a:r>
              <a:rPr lang="en" sz="1800"/>
              <a:t>Shared projects</a:t>
            </a:r>
            <a:endParaRPr sz="1800"/>
          </a:p>
          <a:p>
            <a:pPr indent="-342900" lvl="1" marL="914400" rtl="0" algn="l">
              <a:spcBef>
                <a:spcPts val="0"/>
              </a:spcBef>
              <a:spcAft>
                <a:spcPts val="0"/>
              </a:spcAft>
              <a:buSzPts val="1800"/>
              <a:buChar char="○"/>
            </a:pPr>
            <a:r>
              <a:rPr lang="en" sz="1800"/>
              <a:t>Updated new artwork/edit artwork pages</a:t>
            </a:r>
            <a:endParaRPr sz="1800"/>
          </a:p>
          <a:p>
            <a:pPr indent="-342900" lvl="1" marL="914400" rtl="0" algn="l">
              <a:spcBef>
                <a:spcPts val="0"/>
              </a:spcBef>
              <a:spcAft>
                <a:spcPts val="0"/>
              </a:spcAft>
              <a:buSzPts val="1800"/>
              <a:buChar char="○"/>
            </a:pPr>
            <a:r>
              <a:rPr lang="en" sz="1800"/>
              <a:t>Contextual images/descriptions</a:t>
            </a:r>
            <a:endParaRPr sz="1800"/>
          </a:p>
          <a:p>
            <a:pPr indent="-342900" lvl="1" marL="914400" rtl="0" algn="l">
              <a:spcBef>
                <a:spcPts val="0"/>
              </a:spcBef>
              <a:spcAft>
                <a:spcPts val="0"/>
              </a:spcAft>
              <a:buSzPts val="1800"/>
              <a:buChar char="○"/>
            </a:pPr>
            <a:r>
              <a:rPr lang="en" sz="1800"/>
              <a:t>Bug fixes + UX Improvements</a:t>
            </a:r>
            <a:endParaRPr sz="1800"/>
          </a:p>
        </p:txBody>
      </p:sp>
      <p:pic>
        <p:nvPicPr>
          <p:cNvPr id="141" name="Google Shape;141;p20"/>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147" name="Google Shape;147;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 worked:</a:t>
            </a:r>
            <a:endParaRPr sz="1800"/>
          </a:p>
          <a:p>
            <a:pPr indent="-342900" lvl="1" marL="914400" rtl="0" algn="l">
              <a:spcBef>
                <a:spcPts val="0"/>
              </a:spcBef>
              <a:spcAft>
                <a:spcPts val="0"/>
              </a:spcAft>
              <a:buSzPts val="1800"/>
              <a:buChar char="○"/>
            </a:pPr>
            <a:r>
              <a:rPr lang="en" sz="1800"/>
              <a:t>Proactivity among team members</a:t>
            </a:r>
            <a:endParaRPr sz="1800"/>
          </a:p>
          <a:p>
            <a:pPr indent="-342900" lvl="0" marL="457200" rtl="0" algn="l">
              <a:spcBef>
                <a:spcPts val="0"/>
              </a:spcBef>
              <a:spcAft>
                <a:spcPts val="0"/>
              </a:spcAft>
              <a:buSzPts val="1800"/>
              <a:buChar char="●"/>
            </a:pPr>
            <a:r>
              <a:rPr lang="en" sz="1800"/>
              <a:t>What did not work:</a:t>
            </a:r>
            <a:endParaRPr sz="1800"/>
          </a:p>
          <a:p>
            <a:pPr indent="-342900" lvl="1" marL="914400" rtl="0" algn="l">
              <a:spcBef>
                <a:spcPts val="0"/>
              </a:spcBef>
              <a:spcAft>
                <a:spcPts val="0"/>
              </a:spcAft>
              <a:buSzPts val="1800"/>
              <a:buChar char="○"/>
            </a:pPr>
            <a:r>
              <a:rPr lang="en" sz="1800"/>
              <a:t>Not enough communication</a:t>
            </a:r>
            <a:endParaRPr sz="1800"/>
          </a:p>
          <a:p>
            <a:pPr indent="-342900" lvl="0" marL="457200" rtl="0" algn="l">
              <a:spcBef>
                <a:spcPts val="0"/>
              </a:spcBef>
              <a:spcAft>
                <a:spcPts val="0"/>
              </a:spcAft>
              <a:buSzPts val="1800"/>
              <a:buChar char="●"/>
            </a:pPr>
            <a:r>
              <a:rPr lang="en" sz="1800"/>
              <a:t>One thing to improve:</a:t>
            </a:r>
            <a:endParaRPr sz="1800"/>
          </a:p>
          <a:p>
            <a:pPr indent="-342900" lvl="1" marL="914400" rtl="0" algn="l">
              <a:spcBef>
                <a:spcPts val="0"/>
              </a:spcBef>
              <a:spcAft>
                <a:spcPts val="0"/>
              </a:spcAft>
              <a:buSzPts val="1800"/>
              <a:buChar char="○"/>
            </a:pPr>
            <a:r>
              <a:rPr lang="en" sz="1800"/>
              <a:t>Improve communication by implementing online standups</a:t>
            </a:r>
            <a:endParaRPr sz="1800"/>
          </a:p>
          <a:p>
            <a:pPr indent="-342900" lvl="0" marL="457200" rtl="0" algn="l">
              <a:spcBef>
                <a:spcPts val="0"/>
              </a:spcBef>
              <a:spcAft>
                <a:spcPts val="0"/>
              </a:spcAft>
              <a:buSzPts val="1800"/>
              <a:buChar char="●"/>
            </a:pPr>
            <a:r>
              <a:rPr lang="en" sz="1800"/>
              <a:t>Change to Team Contract:</a:t>
            </a:r>
            <a:endParaRPr sz="1800"/>
          </a:p>
          <a:p>
            <a:pPr indent="-342900" lvl="1" marL="914400" rtl="0" algn="l">
              <a:spcBef>
                <a:spcPts val="0"/>
              </a:spcBef>
              <a:spcAft>
                <a:spcPts val="0"/>
              </a:spcAft>
              <a:buSzPts val="1800"/>
              <a:buChar char="○"/>
            </a:pPr>
            <a:r>
              <a:rPr lang="en" sz="1800"/>
              <a:t>Designated a member of team to be routine deadline checker</a:t>
            </a:r>
            <a:endParaRPr sz="1800"/>
          </a:p>
          <a:p>
            <a:pPr indent="0" lvl="0" marL="914400" rtl="0" algn="l">
              <a:spcBef>
                <a:spcPts val="1600"/>
              </a:spcBef>
              <a:spcAft>
                <a:spcPts val="1600"/>
              </a:spcAft>
              <a:buNone/>
            </a:pPr>
            <a:r>
              <a:t/>
            </a:r>
            <a:endParaRPr sz="1800"/>
          </a:p>
        </p:txBody>
      </p:sp>
      <p:pic>
        <p:nvPicPr>
          <p:cNvPr id="148" name="Google Shape;148;p21"/>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