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1f79114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1f79114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bda2c1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bda2c1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 most important way your team has improved during the semester and one thing that could still be improved.</a:t>
            </a:r>
            <a:endParaRPr b="1"/>
          </a:p>
          <a:p>
            <a:pPr indent="0" lvl="0" marL="0" rtl="0" algn="l">
              <a:spcBef>
                <a:spcPts val="0"/>
              </a:spcBef>
              <a:spcAft>
                <a:spcPts val="0"/>
              </a:spcAft>
              <a:buNone/>
            </a:pPr>
            <a:r>
              <a:rPr b="1" lang="en"/>
              <a:t>Share one thing each person learned during the semester about creating a positive team culture.</a:t>
            </a:r>
            <a:endParaRPr b="1"/>
          </a:p>
          <a:p>
            <a:pPr indent="0" lvl="0" marL="0" rtl="0" algn="l">
              <a:spcBef>
                <a:spcPts val="0"/>
              </a:spcBef>
              <a:spcAft>
                <a:spcPts val="0"/>
              </a:spcAft>
              <a:buNone/>
            </a:pPr>
            <a:r>
              <a:rPr lang="en"/>
              <a:t>Sam: Creating a positive team culture is just as important--or even more so--than just being knowledgeable and “smart,” because without the team culture of motivating each other, everyone will just slack off, but a good team environment really allows people to take personal ownership of their responsibilities</a:t>
            </a:r>
            <a:endParaRPr/>
          </a:p>
          <a:p>
            <a:pPr indent="0" lvl="0" marL="0" rtl="0" algn="l">
              <a:spcBef>
                <a:spcPts val="0"/>
              </a:spcBef>
              <a:spcAft>
                <a:spcPts val="0"/>
              </a:spcAft>
              <a:buNone/>
            </a:pPr>
            <a:r>
              <a:rPr lang="en"/>
              <a:t>Edward: Learned that it’s not always easy to create a positive team culture - can be difficult thing to accomplish when everyone is busy and has other priorities. However, even though it requires effort, definitely worth it. Your productivity will improve, and it’s so much more enjoyable to work with a team you like.</a:t>
            </a:r>
            <a:endParaRPr/>
          </a:p>
          <a:p>
            <a:pPr indent="0" lvl="0" marL="0" rtl="0" algn="l">
              <a:spcBef>
                <a:spcPts val="0"/>
              </a:spcBef>
              <a:spcAft>
                <a:spcPts val="0"/>
              </a:spcAft>
              <a:buNone/>
            </a:pPr>
            <a:r>
              <a:rPr lang="en"/>
              <a:t>Will: It's not enough to just communicate when you've completed something — having frequent status updates is really beneficial to keep everyone in the loop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1f791144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1f791144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f79114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f79114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bf466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bf466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and testers responded well to smaller changes in our application. Didn’t add much functionality this spring, but things like renaming labels, adding back button, made app much more enjoyable to use for our testers.</a:t>
            </a:r>
            <a:endParaRPr/>
          </a:p>
          <a:p>
            <a:pPr indent="0" lvl="0" marL="0" rtl="0" algn="l">
              <a:spcBef>
                <a:spcPts val="0"/>
              </a:spcBef>
              <a:spcAft>
                <a:spcPts val="0"/>
              </a:spcAft>
              <a:buNone/>
            </a:pPr>
            <a:r>
              <a:rPr lang="en"/>
              <a:t>We learned that people can be quick to give up on an app. Saw in our user testing that a couple of testers struggled with earlier tasks, like creating an account, and didn’t even try to attempt latter ones. People don’t want to spend a ton of time learning how to use new software, and if it’s not intuitive from the get go, they will have a negative experience.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Share one thing each person learned during the semester from interacting with potential users.</a:t>
            </a:r>
            <a:endParaRPr b="1"/>
          </a:p>
          <a:p>
            <a:pPr indent="0" lvl="0" marL="0" rtl="0" algn="l">
              <a:spcBef>
                <a:spcPts val="0"/>
              </a:spcBef>
              <a:spcAft>
                <a:spcPts val="0"/>
              </a:spcAft>
              <a:buNone/>
            </a:pPr>
            <a:r>
              <a:rPr lang="en"/>
              <a:t>Sam: definitely learned that as a developer, cannot assume users would know things that seem “intuitive” to us. This manifested itself in small ui/ux changes we’ve had to make throughout </a:t>
            </a:r>
            <a:endParaRPr/>
          </a:p>
          <a:p>
            <a:pPr indent="0" lvl="0" marL="0" rtl="0" algn="l">
              <a:spcBef>
                <a:spcPts val="0"/>
              </a:spcBef>
              <a:spcAft>
                <a:spcPts val="0"/>
              </a:spcAft>
              <a:buNone/>
            </a:pPr>
            <a:r>
              <a:rPr lang="en"/>
              <a:t>Edward: learned that it’s always helpful to have additional perspectives/testing. Can help you resolve edge cases you never considered, even if you think you have meticulously tested the app.</a:t>
            </a:r>
            <a:endParaRPr/>
          </a:p>
          <a:p>
            <a:pPr indent="0" lvl="0" marL="0" rtl="0" algn="l">
              <a:spcBef>
                <a:spcPts val="0"/>
              </a:spcBef>
              <a:spcAft>
                <a:spcPts val="0"/>
              </a:spcAft>
              <a:buNone/>
            </a:pPr>
            <a:r>
              <a:rPr lang="en"/>
              <a:t>Will: a lot of actions that are intuitive for us as devs aren't for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b2f26b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b2f26b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a:t>
            </a:r>
            <a:endParaRPr/>
          </a:p>
          <a:p>
            <a:pPr indent="0" lvl="0" marL="0" rtl="0" algn="l">
              <a:spcBef>
                <a:spcPts val="0"/>
              </a:spcBef>
              <a:spcAft>
                <a:spcPts val="0"/>
              </a:spcAft>
              <a:buNone/>
            </a:pPr>
            <a:r>
              <a:rPr lang="en"/>
              <a:t>D</a:t>
            </a:r>
            <a:r>
              <a:rPr lang="en"/>
              <a:t>emo the results from running your automated tests, showing Code Coverage results, and describe one manual test you do regularly as well as results from an Accessibility checking tool. </a:t>
            </a:r>
            <a:endParaRPr/>
          </a:p>
          <a:p>
            <a:pPr indent="0" lvl="0" marL="0" rtl="0" algn="l">
              <a:spcBef>
                <a:spcPts val="0"/>
              </a:spcBef>
              <a:spcAft>
                <a:spcPts val="0"/>
              </a:spcAft>
              <a:buNone/>
            </a:pPr>
            <a:r>
              <a:rPr b="1" lang="en"/>
              <a:t>Share one thing each person learned or changed by testing their code regularly.</a:t>
            </a:r>
            <a:endParaRPr b="1"/>
          </a:p>
          <a:p>
            <a:pPr indent="0" lvl="0" marL="0" rtl="0" algn="l">
              <a:spcBef>
                <a:spcPts val="0"/>
              </a:spcBef>
              <a:spcAft>
                <a:spcPts val="0"/>
              </a:spcAft>
              <a:buNone/>
            </a:pPr>
            <a:r>
              <a:rPr lang="en"/>
              <a:t>Sam: always looking out to how to create code that meets criteria and is written well, instead of the “easiest” way that may not be stable</a:t>
            </a:r>
            <a:endParaRPr/>
          </a:p>
          <a:p>
            <a:pPr indent="0" lvl="0" marL="0" rtl="0" algn="l">
              <a:spcBef>
                <a:spcPts val="0"/>
              </a:spcBef>
              <a:spcAft>
                <a:spcPts val="0"/>
              </a:spcAft>
              <a:buNone/>
            </a:pPr>
            <a:r>
              <a:rPr lang="en"/>
              <a:t>Edward: learned about the value of ci/cd pipeline, found it an effective way to catch buggy code. Great returns for amount of work required to set it up. Only need to set it up at beginning, and it will impact all future potential merges.</a:t>
            </a:r>
            <a:endParaRPr/>
          </a:p>
          <a:p>
            <a:pPr indent="0" lvl="0" marL="0" rtl="0" algn="l">
              <a:spcBef>
                <a:spcPts val="0"/>
              </a:spcBef>
              <a:spcAft>
                <a:spcPts val="0"/>
              </a:spcAft>
              <a:buNone/>
            </a:pPr>
            <a:r>
              <a:rPr lang="en"/>
              <a:t>Will: unit testing really helped automate a lot of the manual testing we used to 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dcfbcc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dcfbcc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Edward: </a:t>
            </a:r>
            <a:r>
              <a:rPr lang="en"/>
              <a:t>Beginning of semester, we had an idea of what app would look like now, but definitely have been some changes. Overall, proud with what we’ve accomplished. Able to incorporate all the general functionality we wanted to include, only stylistic differences. Even added additional features like shared projects. However, we weren’t able to hit stretch goals like 3D models, and we set ambitious deadlines.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Made app </a:t>
            </a:r>
            <a:r>
              <a:rPr lang="en"/>
              <a:t>inclusive by preparing written instructions and video tutorial. Reduce negative potential outcomes by granting users specific privileges (ex. Cannot delete projects that are shared with them that you don’t own.)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Share one non-technical thing each person learned during the semester by working on your app or with your client.</a:t>
            </a:r>
            <a:endParaRPr b="1"/>
          </a:p>
          <a:p>
            <a:pPr indent="0" lvl="0" marL="0" rtl="0" algn="l">
              <a:spcBef>
                <a:spcPts val="0"/>
              </a:spcBef>
              <a:spcAft>
                <a:spcPts val="0"/>
              </a:spcAft>
              <a:buNone/>
            </a:pPr>
            <a:r>
              <a:rPr lang="en"/>
              <a:t>Sam: Focus on delivering value to clients and getting minimal viable implementation constructed first.</a:t>
            </a:r>
            <a:endParaRPr/>
          </a:p>
          <a:p>
            <a:pPr indent="0" lvl="0" marL="0" rtl="0" algn="l">
              <a:spcBef>
                <a:spcPts val="0"/>
              </a:spcBef>
              <a:spcAft>
                <a:spcPts val="0"/>
              </a:spcAft>
              <a:buNone/>
            </a:pPr>
            <a:r>
              <a:rPr lang="en"/>
              <a:t>Edward: Learned that path to success is never going to be perfect, will always be unplanned obstacles. However, just have to adapt to situation and learn from it.</a:t>
            </a:r>
            <a:endParaRPr/>
          </a:p>
          <a:p>
            <a:pPr indent="0" lvl="0" marL="0" rtl="0" algn="l">
              <a:spcBef>
                <a:spcPts val="0"/>
              </a:spcBef>
              <a:spcAft>
                <a:spcPts val="0"/>
              </a:spcAft>
              <a:buNone/>
            </a:pPr>
            <a:r>
              <a:rPr lang="en"/>
              <a:t>Will: Often, our vision for the ap doesn't necessarily align with the vision of the clients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3620ee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3620ee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Explain which license your team and client agreed to for the app and why it was chosen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bda2c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bda2c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rPr lang="en"/>
              <a:t>Show your Burndown chart and provide a brief timeline of significant events that occurred this Sprint and how communication was handled for each event (i.e., how each person was involved or learned about it later) </a:t>
            </a:r>
            <a:endParaRPr/>
          </a:p>
          <a:p>
            <a:pPr indent="0" lvl="0" marL="0" rtl="0" algn="l">
              <a:spcBef>
                <a:spcPts val="0"/>
              </a:spcBef>
              <a:spcAft>
                <a:spcPts val="0"/>
              </a:spcAft>
              <a:buNone/>
            </a:pPr>
            <a:r>
              <a:rPr b="1" lang="en"/>
              <a:t>Share one thing each person learned or changed by trying to estimate and plan their work using tools, such as Issues and Milestones.</a:t>
            </a:r>
            <a:endParaRPr b="1"/>
          </a:p>
          <a:p>
            <a:pPr indent="0" lvl="0" marL="0" rtl="0" algn="l">
              <a:spcBef>
                <a:spcPts val="0"/>
              </a:spcBef>
              <a:spcAft>
                <a:spcPts val="0"/>
              </a:spcAft>
              <a:buNone/>
            </a:pPr>
            <a:r>
              <a:rPr lang="en"/>
              <a:t>Sam: Using issues/milestones definitely helped keep me motivated as I could see the list of issues and the corresponding burndown chart, and it encouraged me to meet my goals early and not at the last second, so I could have time to debug and make sure my changes were stable.</a:t>
            </a:r>
            <a:endParaRPr/>
          </a:p>
          <a:p>
            <a:pPr indent="0" lvl="0" marL="0" rtl="0" algn="l">
              <a:spcBef>
                <a:spcPts val="0"/>
              </a:spcBef>
              <a:spcAft>
                <a:spcPts val="0"/>
              </a:spcAft>
              <a:buNone/>
            </a:pPr>
            <a:r>
              <a:rPr lang="en"/>
              <a:t>Edward: By assigning issues different weights and practicing agile over several sprints, I learned how to become more comfortable estimating how long tasks will take. Now, I can use these planning skills for future projects.</a:t>
            </a:r>
            <a:endParaRPr/>
          </a:p>
          <a:p>
            <a:pPr indent="0" lvl="0" marL="0" rtl="0" algn="l">
              <a:spcBef>
                <a:spcPts val="0"/>
              </a:spcBef>
              <a:spcAft>
                <a:spcPts val="0"/>
              </a:spcAft>
              <a:buNone/>
            </a:pPr>
            <a:r>
              <a:rPr lang="en"/>
              <a:t>Will: It's pretty difficult to come up with a perfect set of issues at the start of each spring — often, we had to split up issues or move them to next sprint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1bda2c1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1bda2c1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rPr lang="en"/>
              <a:t>S</a:t>
            </a:r>
            <a:r>
              <a:rPr lang="en"/>
              <a:t>how your Burndown chart and provide a brief timeline of significant events that occurred this Sprint and how communication was handled for each event (i.e., how each person was involved or learned about it later) </a:t>
            </a:r>
            <a:endParaRPr/>
          </a:p>
          <a:p>
            <a:pPr indent="0" lvl="0" marL="0" rtl="0" algn="l">
              <a:spcBef>
                <a:spcPts val="0"/>
              </a:spcBef>
              <a:spcAft>
                <a:spcPts val="0"/>
              </a:spcAft>
              <a:buNone/>
            </a:pPr>
            <a:r>
              <a:rPr b="1" lang="en"/>
              <a:t>Share one thing each person learned or changed by trying to estimate and plan their work using tools, such as Issues and Milestones.</a:t>
            </a:r>
            <a:endParaRPr b="1"/>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1bf466c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bf466c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EDWARD: one thing that worked, one thing that did not, and one concrete thing you plan to improve next Sprint about your teamwork/process and how you will determine whether or not actually improved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Meet earlier in Sprint - helped us make sure we were focusing on the important priorities during this sprint.</a:t>
            </a:r>
            <a:endParaRPr/>
          </a:p>
          <a:p>
            <a:pPr indent="0" lvl="0" marL="0" rtl="0" algn="l">
              <a:spcBef>
                <a:spcPts val="0"/>
              </a:spcBef>
              <a:spcAft>
                <a:spcPts val="0"/>
              </a:spcAft>
              <a:buNone/>
            </a:pPr>
            <a:r>
              <a:rPr lang="en"/>
              <a:t>Planning to accomplish work during break - realized we all needed some time off from the project (and school), and it was unrealistic to assign work for that time period.</a:t>
            </a:r>
            <a:endParaRPr/>
          </a:p>
          <a:p>
            <a:pPr indent="0" lvl="0" marL="0" rtl="0" algn="l">
              <a:spcBef>
                <a:spcPts val="0"/>
              </a:spcBef>
              <a:spcAft>
                <a:spcPts val="0"/>
              </a:spcAft>
              <a:buNone/>
            </a:pPr>
            <a:r>
              <a:rPr lang="en"/>
              <a:t>Want to help each other more  with difficult tasks/blockers instead of letting people struggle with them individually, can measure this by counting how many times we help each other during a sprint, whether that’s big or small.</a:t>
            </a:r>
            <a:endParaRPr/>
          </a:p>
          <a:p>
            <a:pPr indent="0" lvl="0" marL="0" rtl="0" algn="l">
              <a:spcBef>
                <a:spcPts val="0"/>
              </a:spcBef>
              <a:spcAft>
                <a:spcPts val="0"/>
              </a:spcAft>
              <a:buNone/>
            </a:pPr>
            <a:r>
              <a:rPr b="1" lang="en"/>
              <a:t>Share one thing each person learned or changed by using the Agile process to manage the coding process.</a:t>
            </a:r>
            <a:endParaRPr b="1"/>
          </a:p>
          <a:p>
            <a:pPr indent="0" lvl="0" marL="0" rtl="0" algn="l">
              <a:spcBef>
                <a:spcPts val="0"/>
              </a:spcBef>
              <a:spcAft>
                <a:spcPts val="0"/>
              </a:spcAft>
              <a:buNone/>
            </a:pPr>
            <a:r>
              <a:rPr lang="en"/>
              <a:t>Sam: Definitely one thing I learned was the importance of communication--this means not only verbalizing how much work I have done or plan to do, but also whether I need help so my teammates can step in and help out, and same goes with my teammates as well.</a:t>
            </a:r>
            <a:endParaRPr/>
          </a:p>
          <a:p>
            <a:pPr indent="0" lvl="0" marL="0" rtl="0" algn="l">
              <a:spcBef>
                <a:spcPts val="0"/>
              </a:spcBef>
              <a:spcAft>
                <a:spcPts val="0"/>
              </a:spcAft>
              <a:buNone/>
            </a:pPr>
            <a:r>
              <a:rPr lang="en"/>
              <a:t>Edward: Learned how important it is to review previous sprints to see what worked and what didn’t. Each future sprint is a chance to improve communication, productivity, and teamwork.</a:t>
            </a:r>
            <a:endParaRPr/>
          </a:p>
          <a:p>
            <a:pPr indent="0" lvl="0" marL="0" rtl="0" algn="l">
              <a:spcBef>
                <a:spcPts val="0"/>
              </a:spcBef>
              <a:spcAft>
                <a:spcPts val="0"/>
              </a:spcAft>
              <a:buNone/>
            </a:pPr>
            <a:r>
              <a:rPr lang="en"/>
              <a:t>Will: having mini-demos within the team to show off what we accomplished was really helpful in letting the rest of the team know the current state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990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the Collection:</a:t>
            </a:r>
            <a:endParaRPr/>
          </a:p>
          <a:p>
            <a:pPr indent="0" lvl="0" marL="0" rtl="0" algn="l">
              <a:spcBef>
                <a:spcPts val="0"/>
              </a:spcBef>
              <a:spcAft>
                <a:spcPts val="0"/>
              </a:spcAft>
              <a:buNone/>
            </a:pPr>
            <a:r>
              <a:rPr lang="en"/>
              <a:t>Sprint 5 Final Demo</a:t>
            </a:r>
            <a:endParaRPr/>
          </a:p>
        </p:txBody>
      </p:sp>
      <p:sp>
        <p:nvSpPr>
          <p:cNvPr id="87" name="Google Shape;87;p13"/>
          <p:cNvSpPr txBox="1"/>
          <p:nvPr>
            <p:ph idx="1" type="subTitle"/>
          </p:nvPr>
        </p:nvSpPr>
        <p:spPr>
          <a:xfrm>
            <a:off x="51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Will Ye, Edward Zhuang, Sam Chan, Santo Grillo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Clients: Julia McHugh, Mark Olson</a:t>
            </a:r>
            <a:endParaRPr/>
          </a:p>
        </p:txBody>
      </p:sp>
      <p:pic>
        <p:nvPicPr>
          <p:cNvPr id="88" name="Google Shape;88;p13"/>
          <p:cNvPicPr preferRelativeResize="0"/>
          <p:nvPr/>
        </p:nvPicPr>
        <p:blipFill>
          <a:blip r:embed="rId3">
            <a:alphaModFix/>
          </a:blip>
          <a:stretch>
            <a:fillRect/>
          </a:stretch>
        </p:blipFill>
        <p:spPr>
          <a:xfrm>
            <a:off x="5789550" y="2939074"/>
            <a:ext cx="3309275" cy="2204425"/>
          </a:xfrm>
          <a:prstGeom prst="rect">
            <a:avLst/>
          </a:prstGeom>
          <a:noFill/>
          <a:ln>
            <a:noFill/>
          </a:ln>
        </p:spPr>
      </p:pic>
      <p:pic>
        <p:nvPicPr>
          <p:cNvPr id="89" name="Google Shape;89;p13"/>
          <p:cNvPicPr preferRelativeResize="0"/>
          <p:nvPr/>
        </p:nvPicPr>
        <p:blipFill>
          <a:blip r:embed="rId4">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Review</a:t>
            </a:r>
            <a:endParaRPr/>
          </a:p>
        </p:txBody>
      </p:sp>
      <p:sp>
        <p:nvSpPr>
          <p:cNvPr id="156" name="Google Shape;156;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important way we improved:</a:t>
            </a:r>
            <a:endParaRPr sz="1800"/>
          </a:p>
          <a:p>
            <a:pPr indent="-342900" lvl="1" marL="914400" rtl="0" algn="l">
              <a:spcBef>
                <a:spcPts val="0"/>
              </a:spcBef>
              <a:spcAft>
                <a:spcPts val="0"/>
              </a:spcAft>
              <a:buSzPts val="1800"/>
              <a:buChar char="○"/>
            </a:pPr>
            <a:r>
              <a:rPr lang="en" sz="1800"/>
              <a:t>Creating evenly-sized issues, dividing them among teammates, and finishing them on time </a:t>
            </a:r>
            <a:endParaRPr sz="1800"/>
          </a:p>
          <a:p>
            <a:pPr indent="-342900" lvl="0" marL="457200" rtl="0" algn="l">
              <a:spcBef>
                <a:spcPts val="0"/>
              </a:spcBef>
              <a:spcAft>
                <a:spcPts val="0"/>
              </a:spcAft>
              <a:buSzPts val="1800"/>
              <a:buChar char="●"/>
            </a:pPr>
            <a:r>
              <a:rPr lang="en" sz="1800"/>
              <a:t>Something that can still be improved:</a:t>
            </a:r>
            <a:endParaRPr sz="1800"/>
          </a:p>
          <a:p>
            <a:pPr indent="-342900" lvl="1" marL="914400" rtl="0" algn="l">
              <a:spcBef>
                <a:spcPts val="0"/>
              </a:spcBef>
              <a:spcAft>
                <a:spcPts val="0"/>
              </a:spcAft>
              <a:buSzPts val="1800"/>
              <a:buChar char="○"/>
            </a:pPr>
            <a:r>
              <a:rPr lang="en" sz="1800"/>
              <a:t>Communication</a:t>
            </a:r>
            <a:endParaRPr sz="1800"/>
          </a:p>
        </p:txBody>
      </p:sp>
      <p:pic>
        <p:nvPicPr>
          <p:cNvPr id="157" name="Google Shape;157;p22"/>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 for Listening! </a:t>
            </a:r>
            <a:endParaRPr sz="6000"/>
          </a:p>
          <a:p>
            <a:pPr indent="0" lvl="0" marL="0" rtl="0" algn="l">
              <a:spcBef>
                <a:spcPts val="0"/>
              </a:spcBef>
              <a:spcAft>
                <a:spcPts val="0"/>
              </a:spcAft>
              <a:buNone/>
            </a:pPr>
            <a:r>
              <a:rPr lang="en" sz="6000"/>
              <a:t>Good luck on finals!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95" name="Google Shape;95;p14"/>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96" name="Google Shape;96;p14"/>
          <p:cNvPicPr preferRelativeResize="0"/>
          <p:nvPr/>
        </p:nvPicPr>
        <p:blipFill>
          <a:blip r:embed="rId4">
            <a:alphaModFix/>
          </a:blip>
          <a:stretch>
            <a:fillRect/>
          </a:stretch>
        </p:blipFill>
        <p:spPr>
          <a:xfrm>
            <a:off x="3324635" y="1853850"/>
            <a:ext cx="2494726" cy="249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Testing Results</a:t>
            </a:r>
            <a:endParaRPr/>
          </a:p>
        </p:txBody>
      </p:sp>
      <p:sp>
        <p:nvSpPr>
          <p:cNvPr id="102" name="Google Shape;102;p15"/>
          <p:cNvSpPr txBox="1"/>
          <p:nvPr>
            <p:ph idx="1" type="body"/>
          </p:nvPr>
        </p:nvSpPr>
        <p:spPr>
          <a:xfrm>
            <a:off x="729450" y="2078875"/>
            <a:ext cx="3984000" cy="26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t>Positive</a:t>
            </a:r>
            <a:endParaRPr b="1" sz="1800" u="sng"/>
          </a:p>
          <a:p>
            <a:pPr indent="0" lvl="0" marL="0" rtl="0" algn="ctr">
              <a:spcBef>
                <a:spcPts val="1600"/>
              </a:spcBef>
              <a:spcAft>
                <a:spcPts val="0"/>
              </a:spcAft>
              <a:buNone/>
            </a:pPr>
            <a:r>
              <a:rPr lang="en" sz="1800"/>
              <a:t>Quality of life changes can make big difference</a:t>
            </a:r>
            <a:endParaRPr sz="1800"/>
          </a:p>
          <a:p>
            <a:pPr indent="0" lvl="0" marL="0" rtl="0" algn="ctr">
              <a:spcBef>
                <a:spcPts val="1600"/>
              </a:spcBef>
              <a:spcAft>
                <a:spcPts val="1600"/>
              </a:spcAft>
              <a:buNone/>
            </a:pPr>
            <a:r>
              <a:rPr lang="en" sz="1800"/>
              <a:t>“A lot has improved! ” - Julia McHugh </a:t>
            </a:r>
            <a:endParaRPr sz="1800"/>
          </a:p>
        </p:txBody>
      </p:sp>
      <p:pic>
        <p:nvPicPr>
          <p:cNvPr id="103" name="Google Shape;103;p15"/>
          <p:cNvPicPr preferRelativeResize="0"/>
          <p:nvPr/>
        </p:nvPicPr>
        <p:blipFill>
          <a:blip r:embed="rId3">
            <a:alphaModFix/>
          </a:blip>
          <a:stretch>
            <a:fillRect/>
          </a:stretch>
        </p:blipFill>
        <p:spPr>
          <a:xfrm>
            <a:off x="6108225" y="670950"/>
            <a:ext cx="2857500" cy="647700"/>
          </a:xfrm>
          <a:prstGeom prst="rect">
            <a:avLst/>
          </a:prstGeom>
          <a:noFill/>
          <a:ln>
            <a:noFill/>
          </a:ln>
        </p:spPr>
      </p:pic>
      <p:sp>
        <p:nvSpPr>
          <p:cNvPr id="104" name="Google Shape;104;p15"/>
          <p:cNvSpPr txBox="1"/>
          <p:nvPr>
            <p:ph idx="1" type="body"/>
          </p:nvPr>
        </p:nvSpPr>
        <p:spPr>
          <a:xfrm>
            <a:off x="4659700" y="2078875"/>
            <a:ext cx="3842700" cy="26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t>Critical</a:t>
            </a:r>
            <a:endParaRPr b="1" sz="1800" u="sng"/>
          </a:p>
          <a:p>
            <a:pPr indent="0" lvl="0" marL="0" rtl="0" algn="ctr">
              <a:spcBef>
                <a:spcPts val="1600"/>
              </a:spcBef>
              <a:spcAft>
                <a:spcPts val="1600"/>
              </a:spcAft>
              <a:buNone/>
            </a:pPr>
            <a:r>
              <a:rPr lang="en" sz="1800"/>
              <a:t>If people cannot quickly understand how to use application, they will not use it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10" name="Google Shape;110;p16"/>
          <p:cNvSpPr txBox="1"/>
          <p:nvPr>
            <p:ph idx="1" type="body"/>
          </p:nvPr>
        </p:nvSpPr>
        <p:spPr>
          <a:xfrm>
            <a:off x="552625" y="1740400"/>
            <a:ext cx="59658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Comprehensive suite of unit tests</a:t>
            </a:r>
            <a:endParaRPr sz="1400"/>
          </a:p>
          <a:p>
            <a:pPr indent="-317500" lvl="0" marL="457200" rtl="0" algn="l">
              <a:spcBef>
                <a:spcPts val="0"/>
              </a:spcBef>
              <a:spcAft>
                <a:spcPts val="0"/>
              </a:spcAft>
              <a:buSzPts val="1400"/>
              <a:buChar char="-"/>
            </a:pPr>
            <a:r>
              <a:rPr lang="en" sz="1400"/>
              <a:t>More automated CI tests </a:t>
            </a:r>
            <a:endParaRPr sz="1400"/>
          </a:p>
        </p:txBody>
      </p:sp>
      <p:pic>
        <p:nvPicPr>
          <p:cNvPr id="111" name="Google Shape;111;p16"/>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4524575" y="1673875"/>
            <a:ext cx="4077838" cy="897875"/>
          </a:xfrm>
          <a:prstGeom prst="rect">
            <a:avLst/>
          </a:prstGeom>
          <a:noFill/>
          <a:ln>
            <a:noFill/>
          </a:ln>
        </p:spPr>
      </p:pic>
      <p:pic>
        <p:nvPicPr>
          <p:cNvPr id="113" name="Google Shape;113;p16"/>
          <p:cNvPicPr preferRelativeResize="0"/>
          <p:nvPr/>
        </p:nvPicPr>
        <p:blipFill rotWithShape="1">
          <a:blip r:embed="rId5">
            <a:alphaModFix/>
          </a:blip>
          <a:srcRect b="0" l="5555" r="5563" t="0"/>
          <a:stretch/>
        </p:blipFill>
        <p:spPr>
          <a:xfrm>
            <a:off x="790179" y="2771300"/>
            <a:ext cx="4264650" cy="210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Review</a:t>
            </a:r>
            <a:endParaRPr/>
          </a:p>
        </p:txBody>
      </p:sp>
      <p:sp>
        <p:nvSpPr>
          <p:cNvPr id="119" name="Google Shape;119;p17"/>
          <p:cNvSpPr txBox="1"/>
          <p:nvPr>
            <p:ph idx="1" type="body"/>
          </p:nvPr>
        </p:nvSpPr>
        <p:spPr>
          <a:xfrm>
            <a:off x="729450" y="1853850"/>
            <a:ext cx="3149100" cy="228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Project Plan:</a:t>
            </a:r>
            <a:endParaRPr/>
          </a:p>
          <a:p>
            <a:pPr indent="-311150" lvl="0" marL="457200" rtl="0" algn="l">
              <a:lnSpc>
                <a:spcPct val="150000"/>
              </a:lnSpc>
              <a:spcBef>
                <a:spcPts val="1600"/>
              </a:spcBef>
              <a:spcAft>
                <a:spcPts val="0"/>
              </a:spcAft>
              <a:buSzPts val="1300"/>
              <a:buChar char="-"/>
            </a:pPr>
            <a:r>
              <a:rPr lang="en"/>
              <a:t>Stretch goals (3D Models)</a:t>
            </a:r>
            <a:endParaRPr/>
          </a:p>
          <a:p>
            <a:pPr indent="-311150" lvl="0" marL="457200" rtl="0" algn="l">
              <a:lnSpc>
                <a:spcPct val="150000"/>
              </a:lnSpc>
              <a:spcBef>
                <a:spcPts val="0"/>
              </a:spcBef>
              <a:spcAft>
                <a:spcPts val="0"/>
              </a:spcAft>
              <a:buSzPts val="1300"/>
              <a:buChar char="-"/>
            </a:pPr>
            <a:r>
              <a:rPr lang="en"/>
              <a:t>Set ambitious deadlines</a:t>
            </a:r>
            <a:endParaRPr/>
          </a:p>
          <a:p>
            <a:pPr indent="0" lvl="0" marL="0" rtl="0" algn="l">
              <a:lnSpc>
                <a:spcPct val="150000"/>
              </a:lnSpc>
              <a:spcBef>
                <a:spcPts val="1600"/>
              </a:spcBef>
              <a:spcAft>
                <a:spcPts val="0"/>
              </a:spcAft>
              <a:buNone/>
            </a:pPr>
            <a:r>
              <a:rPr lang="en"/>
              <a:t>Current App:</a:t>
            </a:r>
            <a:endParaRPr/>
          </a:p>
          <a:p>
            <a:pPr indent="-311150" lvl="0" marL="457200" rtl="0" algn="l">
              <a:lnSpc>
                <a:spcPct val="150000"/>
              </a:lnSpc>
              <a:spcBef>
                <a:spcPts val="1600"/>
              </a:spcBef>
              <a:spcAft>
                <a:spcPts val="0"/>
              </a:spcAft>
              <a:buSzPts val="1300"/>
              <a:buChar char="-"/>
            </a:pPr>
            <a:r>
              <a:rPr lang="en"/>
              <a:t>Functionality achieved, stylistic differences</a:t>
            </a:r>
            <a:endParaRPr/>
          </a:p>
          <a:p>
            <a:pPr indent="-311150" lvl="0" marL="457200" rtl="0" algn="l">
              <a:lnSpc>
                <a:spcPct val="150000"/>
              </a:lnSpc>
              <a:spcBef>
                <a:spcPts val="0"/>
              </a:spcBef>
              <a:spcAft>
                <a:spcPts val="0"/>
              </a:spcAft>
              <a:buSzPts val="1300"/>
              <a:buChar char="-"/>
            </a:pPr>
            <a:r>
              <a:rPr lang="en"/>
              <a:t>Additional features like shared projects</a:t>
            </a:r>
            <a:endParaRPr/>
          </a:p>
        </p:txBody>
      </p:sp>
      <p:pic>
        <p:nvPicPr>
          <p:cNvPr id="120" name="Google Shape;120;p17"/>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21" name="Google Shape;121;p17"/>
          <p:cNvPicPr preferRelativeResize="0"/>
          <p:nvPr/>
        </p:nvPicPr>
        <p:blipFill>
          <a:blip r:embed="rId4">
            <a:alphaModFix/>
          </a:blip>
          <a:stretch>
            <a:fillRect/>
          </a:stretch>
        </p:blipFill>
        <p:spPr>
          <a:xfrm>
            <a:off x="4572002" y="1"/>
            <a:ext cx="4572002" cy="2562929"/>
          </a:xfrm>
          <a:prstGeom prst="rect">
            <a:avLst/>
          </a:prstGeom>
          <a:noFill/>
          <a:ln>
            <a:noFill/>
          </a:ln>
        </p:spPr>
      </p:pic>
      <p:pic>
        <p:nvPicPr>
          <p:cNvPr id="122" name="Google Shape;122;p17"/>
          <p:cNvPicPr preferRelativeResize="0"/>
          <p:nvPr/>
        </p:nvPicPr>
        <p:blipFill>
          <a:blip r:embed="rId5">
            <a:alphaModFix/>
          </a:blip>
          <a:stretch>
            <a:fillRect/>
          </a:stretch>
        </p:blipFill>
        <p:spPr>
          <a:xfrm>
            <a:off x="4572000" y="2571750"/>
            <a:ext cx="4572002" cy="2280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License Choice</a:t>
            </a:r>
            <a:endParaRPr/>
          </a:p>
        </p:txBody>
      </p:sp>
      <p:pic>
        <p:nvPicPr>
          <p:cNvPr id="128" name="Google Shape;128;p18"/>
          <p:cNvPicPr preferRelativeResize="0"/>
          <p:nvPr/>
        </p:nvPicPr>
        <p:blipFill>
          <a:blip r:embed="rId3">
            <a:alphaModFix/>
          </a:blip>
          <a:stretch>
            <a:fillRect/>
          </a:stretch>
        </p:blipFill>
        <p:spPr>
          <a:xfrm>
            <a:off x="6108225" y="670950"/>
            <a:ext cx="2857500" cy="647700"/>
          </a:xfrm>
          <a:prstGeom prst="rect">
            <a:avLst/>
          </a:prstGeom>
          <a:noFill/>
          <a:ln>
            <a:noFill/>
          </a:ln>
        </p:spPr>
      </p:pic>
      <p:sp>
        <p:nvSpPr>
          <p:cNvPr id="129" name="Google Shape;12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MIT License</a:t>
            </a:r>
            <a:endParaRPr sz="1800"/>
          </a:p>
          <a:p>
            <a:pPr indent="-342900" lvl="1" marL="914400" rtl="0" algn="l">
              <a:spcBef>
                <a:spcPts val="0"/>
              </a:spcBef>
              <a:spcAft>
                <a:spcPts val="0"/>
              </a:spcAft>
              <a:buSzPts val="1800"/>
              <a:buChar char="○"/>
            </a:pPr>
            <a:r>
              <a:rPr lang="en" sz="1800"/>
              <a:t>Open-source friendly </a:t>
            </a:r>
            <a:endParaRPr sz="1800"/>
          </a:p>
          <a:p>
            <a:pPr indent="-342900" lvl="1" marL="914400" rtl="0" algn="l">
              <a:spcBef>
                <a:spcPts val="0"/>
              </a:spcBef>
              <a:spcAft>
                <a:spcPts val="0"/>
              </a:spcAft>
              <a:buSzPts val="1800"/>
              <a:buChar char="○"/>
            </a:pPr>
            <a:r>
              <a:rPr lang="en" sz="1800"/>
              <a:t>Widely used and commonplace</a:t>
            </a:r>
            <a:endParaRPr sz="1800"/>
          </a:p>
          <a:p>
            <a:pPr indent="-342900" lvl="1" marL="914400" rtl="0" algn="l">
              <a:spcBef>
                <a:spcPts val="0"/>
              </a:spcBef>
              <a:spcAft>
                <a:spcPts val="0"/>
              </a:spcAft>
              <a:buSzPts val="1800"/>
              <a:buChar char="○"/>
            </a:pPr>
            <a:r>
              <a:rPr lang="en" sz="1800"/>
              <a:t>Little restrictions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35" name="Google Shape;13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Week 1</a:t>
            </a:r>
            <a:endParaRPr sz="1800"/>
          </a:p>
          <a:p>
            <a:pPr indent="-342900" lvl="1" marL="914400" rtl="0" algn="l">
              <a:spcBef>
                <a:spcPts val="0"/>
              </a:spcBef>
              <a:spcAft>
                <a:spcPts val="0"/>
              </a:spcAft>
              <a:buSzPts val="1800"/>
              <a:buChar char="○"/>
            </a:pPr>
            <a:r>
              <a:rPr lang="en" sz="1800"/>
              <a:t>Meeting with Julia and user experience testing</a:t>
            </a:r>
            <a:endParaRPr sz="1800"/>
          </a:p>
          <a:p>
            <a:pPr indent="-342900" lvl="1" marL="914400" rtl="0" algn="l">
              <a:spcBef>
                <a:spcPts val="0"/>
              </a:spcBef>
              <a:spcAft>
                <a:spcPts val="0"/>
              </a:spcAft>
              <a:buSzPts val="1800"/>
              <a:buChar char="○"/>
            </a:pPr>
            <a:r>
              <a:rPr lang="en" sz="1800"/>
              <a:t>Fix crucial bugs</a:t>
            </a:r>
            <a:endParaRPr sz="1800"/>
          </a:p>
          <a:p>
            <a:pPr indent="-342900" lvl="0" marL="457200" rtl="0" algn="l">
              <a:spcBef>
                <a:spcPts val="0"/>
              </a:spcBef>
              <a:spcAft>
                <a:spcPts val="0"/>
              </a:spcAft>
              <a:buSzPts val="1800"/>
              <a:buChar char="●"/>
            </a:pPr>
            <a:r>
              <a:rPr lang="en" sz="1800"/>
              <a:t>Week 2</a:t>
            </a:r>
            <a:endParaRPr sz="1800"/>
          </a:p>
          <a:p>
            <a:pPr indent="-342900" lvl="1" marL="914400" rtl="0" algn="l">
              <a:spcBef>
                <a:spcPts val="0"/>
              </a:spcBef>
              <a:spcAft>
                <a:spcPts val="0"/>
              </a:spcAft>
              <a:buSzPts val="1800"/>
              <a:buChar char="○"/>
            </a:pPr>
            <a:r>
              <a:rPr lang="en" sz="1800"/>
              <a:t>Bug fixes + UX Improvements</a:t>
            </a:r>
            <a:endParaRPr sz="1800"/>
          </a:p>
          <a:p>
            <a:pPr indent="-342900" lvl="1" marL="914400" rtl="0" algn="l">
              <a:spcBef>
                <a:spcPts val="0"/>
              </a:spcBef>
              <a:spcAft>
                <a:spcPts val="0"/>
              </a:spcAft>
              <a:buSzPts val="1800"/>
              <a:buChar char="○"/>
            </a:pPr>
            <a:r>
              <a:rPr lang="en" sz="1800"/>
              <a:t>Presentation page upgrade</a:t>
            </a:r>
            <a:endParaRPr sz="1800"/>
          </a:p>
        </p:txBody>
      </p:sp>
      <p:pic>
        <p:nvPicPr>
          <p:cNvPr id="136" name="Google Shape;136;p19"/>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p:txBody>
      </p:sp>
      <p:pic>
        <p:nvPicPr>
          <p:cNvPr id="142" name="Google Shape;142;p20"/>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43" name="Google Shape;143;p20"/>
          <p:cNvPicPr preferRelativeResize="0"/>
          <p:nvPr/>
        </p:nvPicPr>
        <p:blipFill>
          <a:blip r:embed="rId4">
            <a:alphaModFix/>
          </a:blip>
          <a:stretch>
            <a:fillRect/>
          </a:stretch>
        </p:blipFill>
        <p:spPr>
          <a:xfrm>
            <a:off x="1676025" y="1853850"/>
            <a:ext cx="6161252" cy="3323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worked:</a:t>
            </a:r>
            <a:endParaRPr sz="1800"/>
          </a:p>
          <a:p>
            <a:pPr indent="-342900" lvl="1" marL="914400" rtl="0" algn="l">
              <a:spcBef>
                <a:spcPts val="0"/>
              </a:spcBef>
              <a:spcAft>
                <a:spcPts val="0"/>
              </a:spcAft>
              <a:buSzPts val="1800"/>
              <a:buChar char="○"/>
            </a:pPr>
            <a:r>
              <a:rPr lang="en" sz="1800"/>
              <a:t>Meeting with clients earlier </a:t>
            </a:r>
            <a:endParaRPr sz="1800"/>
          </a:p>
          <a:p>
            <a:pPr indent="-342900" lvl="0" marL="457200" rtl="0" algn="l">
              <a:spcBef>
                <a:spcPts val="0"/>
              </a:spcBef>
              <a:spcAft>
                <a:spcPts val="0"/>
              </a:spcAft>
              <a:buSzPts val="1800"/>
              <a:buChar char="●"/>
            </a:pPr>
            <a:r>
              <a:rPr lang="en" sz="1800"/>
              <a:t>What did not work:</a:t>
            </a:r>
            <a:endParaRPr sz="1800"/>
          </a:p>
          <a:p>
            <a:pPr indent="-342900" lvl="1" marL="914400" rtl="0" algn="l">
              <a:spcBef>
                <a:spcPts val="0"/>
              </a:spcBef>
              <a:spcAft>
                <a:spcPts val="0"/>
              </a:spcAft>
              <a:buSzPts val="1800"/>
              <a:buChar char="○"/>
            </a:pPr>
            <a:r>
              <a:rPr lang="en" sz="1800"/>
              <a:t>Planning to accomplish work during Thanksgiving break</a:t>
            </a:r>
            <a:endParaRPr sz="1800"/>
          </a:p>
          <a:p>
            <a:pPr indent="-342900" lvl="0" marL="457200" rtl="0" algn="l">
              <a:spcBef>
                <a:spcPts val="0"/>
              </a:spcBef>
              <a:spcAft>
                <a:spcPts val="0"/>
              </a:spcAft>
              <a:buSzPts val="1800"/>
              <a:buChar char="●"/>
            </a:pPr>
            <a:r>
              <a:rPr lang="en" sz="1800"/>
              <a:t>One thing to improve:</a:t>
            </a:r>
            <a:endParaRPr sz="1800"/>
          </a:p>
          <a:p>
            <a:pPr indent="-342900" lvl="1" marL="914400" rtl="0" algn="l">
              <a:spcBef>
                <a:spcPts val="0"/>
              </a:spcBef>
              <a:spcAft>
                <a:spcPts val="0"/>
              </a:spcAft>
              <a:buSzPts val="1800"/>
              <a:buChar char="○"/>
            </a:pPr>
            <a:r>
              <a:rPr lang="en" sz="1800"/>
              <a:t>Want to help each other more with difficult tasks/blockers</a:t>
            </a:r>
            <a:endParaRPr sz="1800"/>
          </a:p>
          <a:p>
            <a:pPr indent="0" lvl="0" marL="9144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914400" rtl="0" algn="l">
              <a:spcBef>
                <a:spcPts val="1600"/>
              </a:spcBef>
              <a:spcAft>
                <a:spcPts val="1600"/>
              </a:spcAft>
              <a:buNone/>
            </a:pPr>
            <a:r>
              <a:t/>
            </a:r>
            <a:endParaRPr sz="1800"/>
          </a:p>
        </p:txBody>
      </p:sp>
      <p:pic>
        <p:nvPicPr>
          <p:cNvPr id="150" name="Google Shape;150;p21"/>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