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1f79114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1f79114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1f791144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1f791144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f79114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f79114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b2f26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b2f26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Eddie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b2f26b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b2f26b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bf466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bf466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bda2c1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bda2c1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1bda2c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bda2c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thing we did was set up back end storage system to hold all of our data, including: Images and user accounts.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use firebase, as it would be a flexible cloud option and it provided a well documented solution for user authentication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use their realtime database to store all artworks and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we set up the Firebase foundation, we began to work on implementing user authentication.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worked on implementing projects logic, and everything related to 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1bf466c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1bf466c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advantage of online scheduling tools to find times in our busy schedules.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Communication was so much easier in person than over slack. Also, everyone can sit down and be focused for extended periods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have been more vocal with each other on Slack, discussing our blockers and what we had accomplished so far. Also sometimes we didn’t respond to messages we sent each 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Said we would get things done by certain time (ex. “I’ll get this done by friday”), but often failed to complete tasks in estimated time frame.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bda2c1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bda2c1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990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the Collection:</a:t>
            </a:r>
            <a:endParaRPr/>
          </a:p>
          <a:p>
            <a:pPr indent="0" lvl="0" marL="0" rtl="0" algn="l">
              <a:spcBef>
                <a:spcPts val="0"/>
              </a:spcBef>
              <a:spcAft>
                <a:spcPts val="0"/>
              </a:spcAft>
              <a:buNone/>
            </a:pPr>
            <a:r>
              <a:rPr lang="en"/>
              <a:t>Sprint </a:t>
            </a:r>
            <a:r>
              <a:rPr lang="en"/>
              <a:t>3</a:t>
            </a:r>
            <a:r>
              <a:rPr lang="en"/>
              <a:t> Demo</a:t>
            </a:r>
            <a:endParaRPr/>
          </a:p>
        </p:txBody>
      </p:sp>
      <p:sp>
        <p:nvSpPr>
          <p:cNvPr id="87" name="Google Shape;87;p13"/>
          <p:cNvSpPr txBox="1"/>
          <p:nvPr>
            <p:ph idx="1" type="subTitle"/>
          </p:nvPr>
        </p:nvSpPr>
        <p:spPr>
          <a:xfrm>
            <a:off x="51990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Will Ye, Edward Zhuang, Sam Chan, Santo Grillo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Clients: Julia McHugh, Mark Olson</a:t>
            </a:r>
            <a:endParaRPr/>
          </a:p>
        </p:txBody>
      </p:sp>
      <p:pic>
        <p:nvPicPr>
          <p:cNvPr id="88" name="Google Shape;88;p13"/>
          <p:cNvPicPr preferRelativeResize="0"/>
          <p:nvPr/>
        </p:nvPicPr>
        <p:blipFill>
          <a:blip r:embed="rId3">
            <a:alphaModFix/>
          </a:blip>
          <a:stretch>
            <a:fillRect/>
          </a:stretch>
        </p:blipFill>
        <p:spPr>
          <a:xfrm>
            <a:off x="5789550" y="2939074"/>
            <a:ext cx="3309275" cy="2204425"/>
          </a:xfrm>
          <a:prstGeom prst="rect">
            <a:avLst/>
          </a:prstGeom>
          <a:noFill/>
          <a:ln>
            <a:noFill/>
          </a:ln>
        </p:spPr>
      </p:pic>
      <p:pic>
        <p:nvPicPr>
          <p:cNvPr id="89" name="Google Shape;89;p13"/>
          <p:cNvPicPr preferRelativeResize="0"/>
          <p:nvPr/>
        </p:nvPicPr>
        <p:blipFill>
          <a:blip r:embed="rId4">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 for Listening!</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95" name="Google Shape;95;p14"/>
          <p:cNvSpPr txBox="1"/>
          <p:nvPr>
            <p:ph idx="1" type="body"/>
          </p:nvPr>
        </p:nvSpPr>
        <p:spPr>
          <a:xfrm>
            <a:off x="729450" y="209259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Sam: Display All Projects/Edit Project/Delete Project/Projects/Image Storage</a:t>
            </a:r>
            <a:endParaRPr sz="1800"/>
          </a:p>
          <a:p>
            <a:pPr indent="-342900" lvl="0" marL="457200" rtl="0" algn="l">
              <a:spcBef>
                <a:spcPts val="0"/>
              </a:spcBef>
              <a:spcAft>
                <a:spcPts val="0"/>
              </a:spcAft>
              <a:buSzPts val="1800"/>
              <a:buChar char="●"/>
            </a:pPr>
            <a:r>
              <a:rPr lang="en" sz="1800"/>
              <a:t>Santo: Presentation/Collapsable Menus</a:t>
            </a:r>
            <a:endParaRPr sz="1800"/>
          </a:p>
          <a:p>
            <a:pPr indent="-342900" lvl="0" marL="457200" rtl="0" algn="l">
              <a:spcBef>
                <a:spcPts val="0"/>
              </a:spcBef>
              <a:spcAft>
                <a:spcPts val="0"/>
              </a:spcAft>
              <a:buSzPts val="1800"/>
              <a:buChar char="●"/>
            </a:pPr>
            <a:r>
              <a:rPr lang="en" sz="1800"/>
              <a:t>Eddie: User Registration/Sign In, Session Handling, Protecting Routes</a:t>
            </a:r>
            <a:endParaRPr sz="1800"/>
          </a:p>
          <a:p>
            <a:pPr indent="-342900" lvl="0" marL="457200" rtl="0" algn="l">
              <a:spcBef>
                <a:spcPts val="0"/>
              </a:spcBef>
              <a:spcAft>
                <a:spcPts val="0"/>
              </a:spcAft>
              <a:buSzPts val="1800"/>
              <a:buChar char="●"/>
            </a:pPr>
            <a:r>
              <a:rPr lang="en" sz="1800"/>
              <a:t>Will: Add/Edit Artworks, Routing (URLs), Async</a:t>
            </a:r>
            <a:endParaRPr sz="1800"/>
          </a:p>
        </p:txBody>
      </p:sp>
      <p:pic>
        <p:nvPicPr>
          <p:cNvPr id="96" name="Google Shape;96;p14"/>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wanted to focus on basic functionality that met our clients’ highest priority needs</a:t>
            </a:r>
            <a:endParaRPr sz="1800"/>
          </a:p>
          <a:p>
            <a:pPr indent="-342900" lvl="0" marL="457200" rtl="0" algn="l">
              <a:spcBef>
                <a:spcPts val="0"/>
              </a:spcBef>
              <a:spcAft>
                <a:spcPts val="0"/>
              </a:spcAft>
              <a:buSzPts val="1800"/>
              <a:buChar char="●"/>
            </a:pPr>
            <a:r>
              <a:rPr lang="en" sz="1800"/>
              <a:t>Most important:</a:t>
            </a:r>
            <a:endParaRPr sz="1800"/>
          </a:p>
          <a:p>
            <a:pPr indent="-342900" lvl="1" marL="914400" rtl="0" algn="l">
              <a:spcBef>
                <a:spcPts val="0"/>
              </a:spcBef>
              <a:spcAft>
                <a:spcPts val="0"/>
              </a:spcAft>
              <a:buSzPts val="1800"/>
              <a:buChar char="○"/>
            </a:pPr>
            <a:r>
              <a:rPr lang="en" sz="1800"/>
              <a:t>Project, Artwork, Presentation pages connected to the backend data store</a:t>
            </a:r>
            <a:endParaRPr sz="1800"/>
          </a:p>
          <a:p>
            <a:pPr indent="-342900" lvl="1" marL="914400" rtl="0" algn="l">
              <a:spcBef>
                <a:spcPts val="0"/>
              </a:spcBef>
              <a:spcAft>
                <a:spcPts val="0"/>
              </a:spcAft>
              <a:buSzPts val="1800"/>
              <a:buChar char="○"/>
            </a:pPr>
            <a:r>
              <a:rPr lang="en" sz="1800"/>
              <a:t>Authentication for users (protected routes, session handling)</a:t>
            </a:r>
            <a:endParaRPr sz="1800"/>
          </a:p>
          <a:p>
            <a:pPr indent="-342900" lvl="0" marL="457200" rtl="0" algn="l">
              <a:spcBef>
                <a:spcPts val="0"/>
              </a:spcBef>
              <a:spcAft>
                <a:spcPts val="0"/>
              </a:spcAft>
              <a:buSzPts val="1800"/>
              <a:buChar char="●"/>
            </a:pPr>
            <a:r>
              <a:rPr lang="en" sz="1800"/>
              <a:t>Raw basic application without stylization, beautification, etc. </a:t>
            </a:r>
            <a:endParaRPr sz="1800"/>
          </a:p>
          <a:p>
            <a:pPr indent="0" lvl="0" marL="457200" rtl="0" algn="l">
              <a:lnSpc>
                <a:spcPct val="150000"/>
              </a:lnSpc>
              <a:spcBef>
                <a:spcPts val="1600"/>
              </a:spcBef>
              <a:spcAft>
                <a:spcPts val="1600"/>
              </a:spcAft>
              <a:buNone/>
            </a:pPr>
            <a:r>
              <a:t/>
            </a:r>
            <a:endParaRPr/>
          </a:p>
        </p:txBody>
      </p:sp>
      <p:pic>
        <p:nvPicPr>
          <p:cNvPr id="103" name="Google Shape;103;p15"/>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sp>
        <p:nvSpPr>
          <p:cNvPr id="109" name="Google Shape;109;p16"/>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Automated test kept failing</a:t>
            </a:r>
            <a:endParaRPr sz="1800"/>
          </a:p>
        </p:txBody>
      </p:sp>
      <p:sp>
        <p:nvSpPr>
          <p:cNvPr id="110" name="Google Shape;110;p16"/>
          <p:cNvSpPr txBox="1"/>
          <p:nvPr>
            <p:ph idx="1" type="body"/>
          </p:nvPr>
        </p:nvSpPr>
        <p:spPr>
          <a:xfrm>
            <a:off x="4610875" y="2078875"/>
            <a:ext cx="3842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Manual testing: go through entire creation lifecycle</a:t>
            </a:r>
            <a:endParaRPr sz="1800"/>
          </a:p>
        </p:txBody>
      </p:sp>
      <p:pic>
        <p:nvPicPr>
          <p:cNvPr id="111" name="Google Shape;111;p16"/>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112" name="Google Shape;112;p16"/>
          <p:cNvPicPr preferRelativeResize="0"/>
          <p:nvPr/>
        </p:nvPicPr>
        <p:blipFill>
          <a:blip r:embed="rId4">
            <a:alphaModFix/>
          </a:blip>
          <a:stretch>
            <a:fillRect/>
          </a:stretch>
        </p:blipFill>
        <p:spPr>
          <a:xfrm>
            <a:off x="533000" y="2628825"/>
            <a:ext cx="4142175" cy="162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Management</a:t>
            </a:r>
            <a:endParaRPr/>
          </a:p>
        </p:txBody>
      </p:sp>
      <p:sp>
        <p:nvSpPr>
          <p:cNvPr id="118" name="Google Shape;118;p17"/>
          <p:cNvSpPr txBox="1"/>
          <p:nvPr>
            <p:ph idx="1" type="body"/>
          </p:nvPr>
        </p:nvSpPr>
        <p:spPr>
          <a:xfrm>
            <a:off x="729450" y="2078875"/>
            <a:ext cx="7688700" cy="266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Master branch represents production build</a:t>
            </a:r>
            <a:endParaRPr sz="1800"/>
          </a:p>
          <a:p>
            <a:pPr indent="-342900" lvl="0" marL="457200" rtl="0" algn="l">
              <a:spcBef>
                <a:spcPts val="0"/>
              </a:spcBef>
              <a:spcAft>
                <a:spcPts val="0"/>
              </a:spcAft>
              <a:buSzPts val="1800"/>
              <a:buChar char="●"/>
            </a:pPr>
            <a:r>
              <a:rPr lang="en" sz="1800"/>
              <a:t>Development happens on separate branches</a:t>
            </a:r>
            <a:endParaRPr sz="1800"/>
          </a:p>
          <a:p>
            <a:pPr indent="-342900" lvl="0" marL="457200" rtl="0" algn="l">
              <a:spcBef>
                <a:spcPts val="0"/>
              </a:spcBef>
              <a:spcAft>
                <a:spcPts val="0"/>
              </a:spcAft>
              <a:buSzPts val="1800"/>
              <a:buChar char="●"/>
            </a:pPr>
            <a:r>
              <a:rPr lang="en" sz="1800"/>
              <a:t>Deployment on VCM</a:t>
            </a:r>
            <a:endParaRPr sz="1800"/>
          </a:p>
          <a:p>
            <a:pPr indent="-342900" lvl="1" marL="914400" rtl="0" algn="l">
              <a:spcBef>
                <a:spcPts val="0"/>
              </a:spcBef>
              <a:spcAft>
                <a:spcPts val="0"/>
              </a:spcAft>
              <a:buSzPts val="1800"/>
              <a:buChar char="○"/>
            </a:pPr>
            <a:r>
              <a:rPr lang="en" sz="1800"/>
              <a:t>Eventually, automatic build and deployment</a:t>
            </a:r>
            <a:endParaRPr sz="1800"/>
          </a:p>
        </p:txBody>
      </p:sp>
      <p:pic>
        <p:nvPicPr>
          <p:cNvPr id="119" name="Google Shape;119;p17"/>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Chart</a:t>
            </a:r>
            <a:endParaRPr/>
          </a:p>
        </p:txBody>
      </p:sp>
      <p:pic>
        <p:nvPicPr>
          <p:cNvPr id="125" name="Google Shape;125;p18"/>
          <p:cNvPicPr preferRelativeResize="0"/>
          <p:nvPr/>
        </p:nvPicPr>
        <p:blipFill>
          <a:blip r:embed="rId3">
            <a:alphaModFix/>
          </a:blip>
          <a:stretch>
            <a:fillRect/>
          </a:stretch>
        </p:blipFill>
        <p:spPr>
          <a:xfrm>
            <a:off x="6108225" y="670950"/>
            <a:ext cx="2857500" cy="647700"/>
          </a:xfrm>
          <a:prstGeom prst="rect">
            <a:avLst/>
          </a:prstGeom>
          <a:noFill/>
          <a:ln>
            <a:noFill/>
          </a:ln>
        </p:spPr>
      </p:pic>
      <p:pic>
        <p:nvPicPr>
          <p:cNvPr id="126" name="Google Shape;126;p18"/>
          <p:cNvPicPr preferRelativeResize="0"/>
          <p:nvPr/>
        </p:nvPicPr>
        <p:blipFill>
          <a:blip r:embed="rId4">
            <a:alphaModFix/>
          </a:blip>
          <a:stretch>
            <a:fillRect/>
          </a:stretch>
        </p:blipFill>
        <p:spPr>
          <a:xfrm>
            <a:off x="944125" y="1947250"/>
            <a:ext cx="7421923" cy="318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32" name="Google Shape;13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Week 1</a:t>
            </a:r>
            <a:endParaRPr sz="1800"/>
          </a:p>
          <a:p>
            <a:pPr indent="-342900" lvl="1" marL="914400" rtl="0" algn="l">
              <a:spcBef>
                <a:spcPts val="0"/>
              </a:spcBef>
              <a:spcAft>
                <a:spcPts val="0"/>
              </a:spcAft>
              <a:buSzPts val="1800"/>
              <a:buChar char="○"/>
            </a:pPr>
            <a:r>
              <a:rPr lang="en" sz="1800"/>
              <a:t>Set up Firebase storage</a:t>
            </a:r>
            <a:endParaRPr sz="1800"/>
          </a:p>
          <a:p>
            <a:pPr indent="-342900" lvl="1" marL="914400" rtl="0" algn="l">
              <a:spcBef>
                <a:spcPts val="0"/>
              </a:spcBef>
              <a:spcAft>
                <a:spcPts val="0"/>
              </a:spcAft>
              <a:buSzPts val="1800"/>
              <a:buChar char="○"/>
            </a:pPr>
            <a:r>
              <a:rPr lang="en" sz="1800"/>
              <a:t>Implement User Authentication</a:t>
            </a:r>
            <a:endParaRPr sz="1800"/>
          </a:p>
          <a:p>
            <a:pPr indent="-342900" lvl="1" marL="914400" rtl="0" algn="l">
              <a:spcBef>
                <a:spcPts val="0"/>
              </a:spcBef>
              <a:spcAft>
                <a:spcPts val="0"/>
              </a:spcAft>
              <a:buSzPts val="1800"/>
              <a:buChar char="○"/>
            </a:pPr>
            <a:r>
              <a:rPr lang="en" sz="1800"/>
              <a:t>Implement Projects Logic</a:t>
            </a:r>
            <a:endParaRPr sz="1800"/>
          </a:p>
          <a:p>
            <a:pPr indent="-342900" lvl="0" marL="457200" rtl="0" algn="l">
              <a:spcBef>
                <a:spcPts val="0"/>
              </a:spcBef>
              <a:spcAft>
                <a:spcPts val="0"/>
              </a:spcAft>
              <a:buSzPts val="1800"/>
              <a:buChar char="●"/>
            </a:pPr>
            <a:r>
              <a:rPr lang="en" sz="1800"/>
              <a:t>Week 2</a:t>
            </a:r>
            <a:endParaRPr sz="1800"/>
          </a:p>
          <a:p>
            <a:pPr indent="-342900" lvl="1" marL="914400" rtl="0" algn="l">
              <a:spcBef>
                <a:spcPts val="0"/>
              </a:spcBef>
              <a:spcAft>
                <a:spcPts val="0"/>
              </a:spcAft>
              <a:buSzPts val="1800"/>
              <a:buChar char="○"/>
            </a:pPr>
            <a:r>
              <a:rPr lang="en" sz="1800"/>
              <a:t>Re-stylize specific pages</a:t>
            </a:r>
            <a:endParaRPr sz="1800"/>
          </a:p>
          <a:p>
            <a:pPr indent="-342900" lvl="1" marL="914400" rtl="0" algn="l">
              <a:spcBef>
                <a:spcPts val="0"/>
              </a:spcBef>
              <a:spcAft>
                <a:spcPts val="0"/>
              </a:spcAft>
              <a:buSzPts val="1800"/>
              <a:buChar char="○"/>
            </a:pPr>
            <a:r>
              <a:rPr lang="en" sz="1800"/>
              <a:t>Implement Artwork Logic</a:t>
            </a:r>
            <a:endParaRPr sz="1800"/>
          </a:p>
          <a:p>
            <a:pPr indent="-342900" lvl="1" marL="914400" rtl="0" algn="l">
              <a:spcBef>
                <a:spcPts val="0"/>
              </a:spcBef>
              <a:spcAft>
                <a:spcPts val="0"/>
              </a:spcAft>
              <a:buSzPts val="1800"/>
              <a:buChar char="○"/>
            </a:pPr>
            <a:r>
              <a:rPr lang="en" sz="1800"/>
              <a:t>Implement Presentation Logic</a:t>
            </a:r>
            <a:endParaRPr sz="1800"/>
          </a:p>
        </p:txBody>
      </p:sp>
      <p:pic>
        <p:nvPicPr>
          <p:cNvPr id="133" name="Google Shape;133;p19"/>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39" name="Google Shape;13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worked:</a:t>
            </a:r>
            <a:endParaRPr sz="1800"/>
          </a:p>
          <a:p>
            <a:pPr indent="-342900" lvl="1" marL="914400" rtl="0" algn="l">
              <a:spcBef>
                <a:spcPts val="0"/>
              </a:spcBef>
              <a:spcAft>
                <a:spcPts val="0"/>
              </a:spcAft>
              <a:buSzPts val="1800"/>
              <a:buChar char="○"/>
            </a:pPr>
            <a:r>
              <a:rPr lang="en" sz="1800"/>
              <a:t>Scheduling meetings with clients using When2meet</a:t>
            </a:r>
            <a:endParaRPr sz="1800"/>
          </a:p>
          <a:p>
            <a:pPr indent="-342900" lvl="1" marL="914400" rtl="0" algn="l">
              <a:spcBef>
                <a:spcPts val="0"/>
              </a:spcBef>
              <a:spcAft>
                <a:spcPts val="0"/>
              </a:spcAft>
              <a:buSzPts val="1800"/>
              <a:buChar char="○"/>
            </a:pPr>
            <a:r>
              <a:rPr lang="en" sz="1800"/>
              <a:t>Getting together to work in person</a:t>
            </a:r>
            <a:endParaRPr sz="1800"/>
          </a:p>
          <a:p>
            <a:pPr indent="-342900" lvl="0" marL="457200" rtl="0" algn="l">
              <a:spcBef>
                <a:spcPts val="0"/>
              </a:spcBef>
              <a:spcAft>
                <a:spcPts val="0"/>
              </a:spcAft>
              <a:buSzPts val="1800"/>
              <a:buChar char="●"/>
            </a:pPr>
            <a:r>
              <a:rPr lang="en" sz="1800"/>
              <a:t>What did not work:</a:t>
            </a:r>
            <a:endParaRPr sz="1800"/>
          </a:p>
          <a:p>
            <a:pPr indent="-342900" lvl="1" marL="914400" rtl="0" algn="l">
              <a:spcBef>
                <a:spcPts val="0"/>
              </a:spcBef>
              <a:spcAft>
                <a:spcPts val="0"/>
              </a:spcAft>
              <a:buSzPts val="1800"/>
              <a:buChar char="○"/>
            </a:pPr>
            <a:r>
              <a:rPr lang="en" sz="1800"/>
              <a:t>Communication was not always effective</a:t>
            </a:r>
            <a:endParaRPr sz="1800"/>
          </a:p>
          <a:p>
            <a:pPr indent="-342900" lvl="1" marL="914400" rtl="0" algn="l">
              <a:spcBef>
                <a:spcPts val="0"/>
              </a:spcBef>
              <a:spcAft>
                <a:spcPts val="0"/>
              </a:spcAft>
              <a:buSzPts val="1800"/>
              <a:buChar char="○"/>
            </a:pPr>
            <a:r>
              <a:rPr lang="en" sz="1800"/>
              <a:t>Difficulty providing accurate time estimates/scoping for issues (both internal and external) </a:t>
            </a:r>
            <a:endParaRPr sz="1800"/>
          </a:p>
          <a:p>
            <a:pPr indent="-342900" lvl="1" marL="914400" rtl="0" algn="l">
              <a:spcBef>
                <a:spcPts val="0"/>
              </a:spcBef>
              <a:spcAft>
                <a:spcPts val="0"/>
              </a:spcAft>
              <a:buSzPts val="1800"/>
              <a:buChar char="○"/>
            </a:pPr>
            <a:r>
              <a:rPr lang="en" sz="1800"/>
              <a:t>General framework components do not meet client-specific requirements</a:t>
            </a:r>
            <a:endParaRPr sz="1800"/>
          </a:p>
        </p:txBody>
      </p:sp>
      <p:pic>
        <p:nvPicPr>
          <p:cNvPr id="140" name="Google Shape;140;p20"/>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Next Sprint (Sprint 4)</a:t>
            </a:r>
            <a:endParaRPr/>
          </a:p>
        </p:txBody>
      </p:sp>
      <p:sp>
        <p:nvSpPr>
          <p:cNvPr id="146" name="Google Shape;146;p21"/>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Key Tasks:</a:t>
            </a:r>
            <a:endParaRPr sz="1800"/>
          </a:p>
          <a:p>
            <a:pPr indent="-342900" lvl="1" marL="914400" rtl="0" algn="l">
              <a:spcBef>
                <a:spcPts val="1600"/>
              </a:spcBef>
              <a:spcAft>
                <a:spcPts val="0"/>
              </a:spcAft>
              <a:buSzPts val="1800"/>
              <a:buChar char="○"/>
            </a:pPr>
            <a:r>
              <a:rPr lang="en" sz="1800"/>
              <a:t>Fix all issues not fully implemented in Sprint 3: Artwork Pages (Sam), authentication for projects (Edward, Will), complete UI for presentation page (Santo)</a:t>
            </a:r>
            <a:endParaRPr sz="1800"/>
          </a:p>
          <a:p>
            <a:pPr indent="-342900" lvl="1" marL="914400" rtl="0" algn="l">
              <a:spcBef>
                <a:spcPts val="0"/>
              </a:spcBef>
              <a:spcAft>
                <a:spcPts val="0"/>
              </a:spcAft>
              <a:buSzPts val="1800"/>
              <a:buChar char="○"/>
            </a:pPr>
            <a:r>
              <a:rPr lang="en" sz="1800"/>
              <a:t>High code coverage, automated tests, CI/CD, pipeline for deployment</a:t>
            </a:r>
            <a:endParaRPr sz="1800"/>
          </a:p>
          <a:p>
            <a:pPr indent="0" lvl="0" marL="0" rtl="0" algn="l">
              <a:spcBef>
                <a:spcPts val="1600"/>
              </a:spcBef>
              <a:spcAft>
                <a:spcPts val="1600"/>
              </a:spcAft>
              <a:buNone/>
            </a:pPr>
            <a:r>
              <a:rPr lang="en" sz="1800"/>
              <a:t>Looking Ahead Further: Stylization (with style guide), Beautification</a:t>
            </a:r>
            <a:endParaRPr sz="1800"/>
          </a:p>
        </p:txBody>
      </p:sp>
      <p:pic>
        <p:nvPicPr>
          <p:cNvPr id="147" name="Google Shape;147;p21"/>
          <p:cNvPicPr preferRelativeResize="0"/>
          <p:nvPr/>
        </p:nvPicPr>
        <p:blipFill>
          <a:blip r:embed="rId3">
            <a:alphaModFix/>
          </a:blip>
          <a:stretch>
            <a:fillRect/>
          </a:stretch>
        </p:blipFill>
        <p:spPr>
          <a:xfrm>
            <a:off x="6108225" y="670950"/>
            <a:ext cx="28575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