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Garamond"/>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bold.fntdata"/><Relationship Id="rId22" Type="http://schemas.openxmlformats.org/officeDocument/2006/relationships/font" Target="fonts/Garamond-boldItalic.fntdata"/><Relationship Id="rId21" Type="http://schemas.openxmlformats.org/officeDocument/2006/relationships/font" Target="fonts/Garamond-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Garamond-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021e9413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021e9413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Edward Zhuang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021e9413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021e9413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021e9413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021e9413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021e9413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021e9413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Community visitors, visiting for pure interest Students (Duke or other) for exploration or research Curators at the Nasher who are content specialists charged with the museum’s collections and involved with the interpretation of heritage material, as well as in charge of adding new pieces and exhibits to the displays.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021e9413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021e9413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021e9413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021e9413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Edward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highlight>
                  <a:srgbClr val="FFFFFF"/>
                </a:highlight>
                <a:latin typeface="Garamond"/>
                <a:ea typeface="Garamond"/>
                <a:cs typeface="Garamond"/>
                <a:sym typeface="Garamond"/>
              </a:rPr>
              <a:t>Impacts</a:t>
            </a:r>
            <a:r>
              <a:rPr lang="en">
                <a:highlight>
                  <a:srgbClr val="FFFFFF"/>
                </a:highlight>
                <a:latin typeface="Garamond"/>
                <a:ea typeface="Garamond"/>
                <a:cs typeface="Garamond"/>
                <a:sym typeface="Garamond"/>
              </a:rPr>
              <a:t>. one possible positive and one possible negative impact of your app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021e9413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021e9413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021e9413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021e9413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1990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the Collection:</a:t>
            </a:r>
            <a:endParaRPr/>
          </a:p>
          <a:p>
            <a:pPr indent="0" lvl="0" marL="0" rtl="0" algn="l">
              <a:spcBef>
                <a:spcPts val="0"/>
              </a:spcBef>
              <a:spcAft>
                <a:spcPts val="0"/>
              </a:spcAft>
              <a:buNone/>
            </a:pPr>
            <a:r>
              <a:rPr lang="en"/>
              <a:t>Art of the Americas</a:t>
            </a:r>
            <a:endParaRPr/>
          </a:p>
        </p:txBody>
      </p:sp>
      <p:sp>
        <p:nvSpPr>
          <p:cNvPr id="87" name="Google Shape;87;p13"/>
          <p:cNvSpPr txBox="1"/>
          <p:nvPr>
            <p:ph idx="1" type="subTitle"/>
          </p:nvPr>
        </p:nvSpPr>
        <p:spPr>
          <a:xfrm>
            <a:off x="519902"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Will Ye, Edward Zhuang, Sam Chan, Santo Grillo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Clients: Julia McHugh, Mark Olson</a:t>
            </a:r>
            <a:endParaRPr/>
          </a:p>
        </p:txBody>
      </p:sp>
      <p:pic>
        <p:nvPicPr>
          <p:cNvPr id="88" name="Google Shape;88;p13"/>
          <p:cNvPicPr preferRelativeResize="0"/>
          <p:nvPr/>
        </p:nvPicPr>
        <p:blipFill>
          <a:blip r:embed="rId3">
            <a:alphaModFix/>
          </a:blip>
          <a:stretch>
            <a:fillRect/>
          </a:stretch>
        </p:blipFill>
        <p:spPr>
          <a:xfrm>
            <a:off x="5740375" y="2774249"/>
            <a:ext cx="3309275" cy="2204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94" name="Google Shape;94;p14"/>
          <p:cNvSpPr txBox="1"/>
          <p:nvPr>
            <p:ph idx="1" type="body"/>
          </p:nvPr>
        </p:nvSpPr>
        <p:spPr>
          <a:xfrm>
            <a:off x="729450" y="1853850"/>
            <a:ext cx="384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Visitor</a:t>
            </a:r>
            <a:r>
              <a:rPr lang="en" sz="2400"/>
              <a:t>:</a:t>
            </a:r>
            <a:endParaRPr sz="2400"/>
          </a:p>
          <a:p>
            <a:pPr indent="-330200" lvl="0" marL="457200" rtl="0" algn="l">
              <a:spcBef>
                <a:spcPts val="1600"/>
              </a:spcBef>
              <a:spcAft>
                <a:spcPts val="0"/>
              </a:spcAft>
              <a:buSzPts val="1600"/>
              <a:buChar char="●"/>
            </a:pPr>
            <a:r>
              <a:rPr lang="en" sz="1600"/>
              <a:t>Sometimes want more information on artwork</a:t>
            </a:r>
            <a:endParaRPr sz="1600"/>
          </a:p>
          <a:p>
            <a:pPr indent="0" lvl="0" marL="0" rtl="0" algn="l">
              <a:spcBef>
                <a:spcPts val="1600"/>
              </a:spcBef>
              <a:spcAft>
                <a:spcPts val="0"/>
              </a:spcAft>
              <a:buNone/>
            </a:pPr>
            <a:r>
              <a:rPr b="1" lang="en" sz="2400"/>
              <a:t>Curator</a:t>
            </a:r>
            <a:r>
              <a:rPr lang="en" sz="2400"/>
              <a:t>:</a:t>
            </a:r>
            <a:endParaRPr sz="2400"/>
          </a:p>
          <a:p>
            <a:pPr indent="-330200" lvl="0" marL="457200" rtl="0" algn="l">
              <a:spcBef>
                <a:spcPts val="1600"/>
              </a:spcBef>
              <a:spcAft>
                <a:spcPts val="0"/>
              </a:spcAft>
              <a:buSzPts val="1600"/>
              <a:buChar char="●"/>
            </a:pPr>
            <a:r>
              <a:rPr lang="en" sz="1600"/>
              <a:t>Not always able to display artwork in a way that “does it justice”</a:t>
            </a:r>
            <a:endParaRPr sz="1600"/>
          </a:p>
          <a:p>
            <a:pPr indent="0" lvl="0" marL="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sp>
        <p:nvSpPr>
          <p:cNvPr id="95" name="Google Shape;95;p14"/>
          <p:cNvSpPr txBox="1"/>
          <p:nvPr>
            <p:ph idx="1" type="body"/>
          </p:nvPr>
        </p:nvSpPr>
        <p:spPr>
          <a:xfrm>
            <a:off x="4572150" y="2078875"/>
            <a:ext cx="3842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t/>
            </a:r>
            <a:endParaRPr sz="1400"/>
          </a:p>
        </p:txBody>
      </p:sp>
      <p:pic>
        <p:nvPicPr>
          <p:cNvPr id="96" name="Google Shape;96;p14"/>
          <p:cNvPicPr preferRelativeResize="0"/>
          <p:nvPr/>
        </p:nvPicPr>
        <p:blipFill>
          <a:blip r:embed="rId3">
            <a:alphaModFix/>
          </a:blip>
          <a:stretch>
            <a:fillRect/>
          </a:stretch>
        </p:blipFill>
        <p:spPr>
          <a:xfrm>
            <a:off x="4519575" y="1644987"/>
            <a:ext cx="4571850" cy="31288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 Current Solution</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View artwork</a:t>
            </a:r>
            <a:endParaRPr sz="1800"/>
          </a:p>
          <a:p>
            <a:pPr indent="-342900" lvl="0" marL="457200" rtl="0" algn="l">
              <a:spcBef>
                <a:spcPts val="0"/>
              </a:spcBef>
              <a:spcAft>
                <a:spcPts val="0"/>
              </a:spcAft>
              <a:buSzPts val="1800"/>
              <a:buChar char="●"/>
            </a:pPr>
            <a:r>
              <a:rPr lang="en" sz="1800"/>
              <a:t>Read accompanying label</a:t>
            </a:r>
            <a:endParaRPr sz="1800"/>
          </a:p>
          <a:p>
            <a:pPr indent="-342900" lvl="0" marL="457200" rtl="0" algn="l">
              <a:spcBef>
                <a:spcPts val="0"/>
              </a:spcBef>
              <a:spcAft>
                <a:spcPts val="0"/>
              </a:spcAft>
              <a:buSzPts val="1800"/>
              <a:buChar char="●"/>
            </a:pPr>
            <a:r>
              <a:rPr lang="en" sz="1800"/>
              <a:t>Use Google to do more research</a:t>
            </a:r>
            <a:endParaRPr sz="1800"/>
          </a:p>
        </p:txBody>
      </p:sp>
      <p:pic>
        <p:nvPicPr>
          <p:cNvPr id="103" name="Google Shape;103;p15"/>
          <p:cNvPicPr preferRelativeResize="0"/>
          <p:nvPr/>
        </p:nvPicPr>
        <p:blipFill>
          <a:blip r:embed="rId3">
            <a:alphaModFix/>
          </a:blip>
          <a:stretch>
            <a:fillRect/>
          </a:stretch>
        </p:blipFill>
        <p:spPr>
          <a:xfrm>
            <a:off x="4903775" y="2078875"/>
            <a:ext cx="4240226" cy="207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Personas</a:t>
            </a:r>
            <a:endParaRPr/>
          </a:p>
        </p:txBody>
      </p:sp>
      <p:sp>
        <p:nvSpPr>
          <p:cNvPr id="114" name="Google Shape;114;p17"/>
          <p:cNvSpPr txBox="1"/>
          <p:nvPr>
            <p:ph idx="1" type="body"/>
          </p:nvPr>
        </p:nvSpPr>
        <p:spPr>
          <a:xfrm>
            <a:off x="456825" y="2047425"/>
            <a:ext cx="4924500" cy="2261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Community visitors, visiting for pure interest</a:t>
            </a:r>
            <a:endParaRPr sz="2200"/>
          </a:p>
          <a:p>
            <a:pPr indent="-368300" lvl="0" marL="457200" rtl="0" algn="l">
              <a:spcBef>
                <a:spcPts val="0"/>
              </a:spcBef>
              <a:spcAft>
                <a:spcPts val="0"/>
              </a:spcAft>
              <a:buSzPts val="2200"/>
              <a:buChar char="●"/>
            </a:pPr>
            <a:r>
              <a:rPr lang="en" sz="2200"/>
              <a:t>Students (Duke or other) for exploration or research</a:t>
            </a:r>
            <a:endParaRPr sz="2200"/>
          </a:p>
          <a:p>
            <a:pPr indent="-368300" lvl="0" marL="457200" rtl="0" algn="l">
              <a:spcBef>
                <a:spcPts val="0"/>
              </a:spcBef>
              <a:spcAft>
                <a:spcPts val="0"/>
              </a:spcAft>
              <a:buSzPts val="2200"/>
              <a:buChar char="●"/>
            </a:pPr>
            <a:r>
              <a:rPr lang="en" sz="2200"/>
              <a:t>Curators at the Nasher charged with curation, interpretation, and showcasing of exhibits</a:t>
            </a:r>
            <a:endParaRPr sz="2200"/>
          </a:p>
        </p:txBody>
      </p:sp>
      <p:pic>
        <p:nvPicPr>
          <p:cNvPr id="115" name="Google Shape;115;p17"/>
          <p:cNvPicPr preferRelativeResize="0"/>
          <p:nvPr/>
        </p:nvPicPr>
        <p:blipFill>
          <a:blip r:embed="rId3">
            <a:alphaModFix/>
          </a:blip>
          <a:stretch>
            <a:fillRect/>
          </a:stretch>
        </p:blipFill>
        <p:spPr>
          <a:xfrm>
            <a:off x="5433750" y="1669550"/>
            <a:ext cx="3491850" cy="27962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We’ve Learned</a:t>
            </a:r>
            <a:endParaRPr/>
          </a:p>
        </p:txBody>
      </p:sp>
      <p:sp>
        <p:nvSpPr>
          <p:cNvPr id="121" name="Google Shape;121;p18"/>
          <p:cNvSpPr txBox="1"/>
          <p:nvPr>
            <p:ph idx="1" type="body"/>
          </p:nvPr>
        </p:nvSpPr>
        <p:spPr>
          <a:xfrm>
            <a:off x="601600" y="197070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User Side: Students, visitors, and curators on campus generally preferred a more technological/ digitized component to exhibits, to  really bring the pieces to life. The application could put artifacts in the context of their surroundings, shedding greater light on both the art piece and the historical background of the exhibit itself.</a:t>
            </a:r>
            <a:endParaRPr sz="1800"/>
          </a:p>
          <a:p>
            <a:pPr indent="-342900" lvl="0" marL="457200" rtl="0" algn="l">
              <a:spcBef>
                <a:spcPts val="0"/>
              </a:spcBef>
              <a:spcAft>
                <a:spcPts val="0"/>
              </a:spcAft>
              <a:buSzPts val="1800"/>
              <a:buChar char="-"/>
            </a:pPr>
            <a:r>
              <a:rPr lang="en" sz="1800"/>
              <a:t>Client Side: Gaining context about art pieces can be extraordinarily difficult, especially when it comes to exhibitions from ancient times, and presenting that to visitors of the Nasher can be even more challenging. </a:t>
            </a:r>
            <a:endParaRPr sz="1800"/>
          </a:p>
          <a:p>
            <a:pPr indent="0" lvl="0" marL="45720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a:t>
            </a:r>
            <a:endParaRPr/>
          </a:p>
        </p:txBody>
      </p:sp>
      <p:sp>
        <p:nvSpPr>
          <p:cNvPr id="127" name="Google Shape;127;p19"/>
          <p:cNvSpPr txBox="1"/>
          <p:nvPr>
            <p:ph idx="1" type="body"/>
          </p:nvPr>
        </p:nvSpPr>
        <p:spPr>
          <a:xfrm>
            <a:off x="729450" y="1953025"/>
            <a:ext cx="3842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Benefits:</a:t>
            </a:r>
            <a:endParaRPr sz="1800"/>
          </a:p>
          <a:p>
            <a:pPr indent="-342900" lvl="0" marL="457200" rtl="0" algn="l">
              <a:spcBef>
                <a:spcPts val="1600"/>
              </a:spcBef>
              <a:spcAft>
                <a:spcPts val="0"/>
              </a:spcAft>
              <a:buSzPts val="1800"/>
              <a:buChar char="●"/>
            </a:pPr>
            <a:r>
              <a:rPr lang="en" sz="1800"/>
              <a:t>More engagement within “Art of the Americas”</a:t>
            </a:r>
            <a:endParaRPr sz="1800"/>
          </a:p>
          <a:p>
            <a:pPr indent="-342900" lvl="0" marL="457200" rtl="0" algn="l">
              <a:spcBef>
                <a:spcPts val="0"/>
              </a:spcBef>
              <a:spcAft>
                <a:spcPts val="0"/>
              </a:spcAft>
              <a:buSzPts val="1800"/>
              <a:buChar char="●"/>
            </a:pPr>
            <a:r>
              <a:rPr lang="en" sz="1800"/>
              <a:t>Can be used as informational tool for any gallery</a:t>
            </a:r>
            <a:endParaRPr sz="1800"/>
          </a:p>
          <a:p>
            <a:pPr indent="-342900" lvl="0" marL="457200" rtl="0" algn="l">
              <a:spcBef>
                <a:spcPts val="0"/>
              </a:spcBef>
              <a:spcAft>
                <a:spcPts val="0"/>
              </a:spcAft>
              <a:buSzPts val="1800"/>
              <a:buChar char="●"/>
            </a:pPr>
            <a:r>
              <a:rPr lang="en" sz="1800"/>
              <a:t>Easy for curators to provide accompanying information for artwork</a:t>
            </a:r>
            <a:endParaRPr sz="1800"/>
          </a:p>
          <a:p>
            <a:pPr indent="0" lvl="0" marL="0" rtl="0" algn="l">
              <a:spcBef>
                <a:spcPts val="1600"/>
              </a:spcBef>
              <a:spcAft>
                <a:spcPts val="1600"/>
              </a:spcAft>
              <a:buNone/>
            </a:pPr>
            <a:r>
              <a:t/>
            </a:r>
            <a:endParaRPr sz="1800"/>
          </a:p>
        </p:txBody>
      </p:sp>
      <p:sp>
        <p:nvSpPr>
          <p:cNvPr id="128" name="Google Shape;128;p19"/>
          <p:cNvSpPr txBox="1"/>
          <p:nvPr>
            <p:ph idx="1" type="body"/>
          </p:nvPr>
        </p:nvSpPr>
        <p:spPr>
          <a:xfrm>
            <a:off x="4776375" y="1953025"/>
            <a:ext cx="3842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Negatives:</a:t>
            </a:r>
            <a:endParaRPr sz="1800"/>
          </a:p>
          <a:p>
            <a:pPr indent="-342900" lvl="0" marL="457200" rtl="0" algn="l">
              <a:spcBef>
                <a:spcPts val="1600"/>
              </a:spcBef>
              <a:spcAft>
                <a:spcPts val="0"/>
              </a:spcAft>
              <a:buSzPts val="1800"/>
              <a:buChar char="●"/>
            </a:pPr>
            <a:r>
              <a:rPr lang="en" sz="1800"/>
              <a:t>Insertion of technology within gallery may be distracting</a:t>
            </a:r>
            <a:endParaRPr sz="1800"/>
          </a:p>
          <a:p>
            <a:pPr indent="-342900" lvl="0" marL="457200" rtl="0" algn="l">
              <a:spcBef>
                <a:spcPts val="0"/>
              </a:spcBef>
              <a:spcAft>
                <a:spcPts val="0"/>
              </a:spcAft>
              <a:buSzPts val="1800"/>
              <a:buChar char="●"/>
            </a:pPr>
            <a:r>
              <a:rPr lang="en" sz="1800"/>
              <a:t>Visitors may still want more information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Concerns</a:t>
            </a:r>
            <a:endParaRPr/>
          </a:p>
        </p:txBody>
      </p:sp>
      <p:sp>
        <p:nvSpPr>
          <p:cNvPr id="134" name="Google Shape;134;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Technical Aspects</a:t>
            </a:r>
            <a:endParaRPr sz="1800"/>
          </a:p>
          <a:p>
            <a:pPr indent="-342900" lvl="1" marL="914400" rtl="0" algn="l">
              <a:spcBef>
                <a:spcPts val="0"/>
              </a:spcBef>
              <a:spcAft>
                <a:spcPts val="0"/>
              </a:spcAft>
              <a:buSzPts val="1800"/>
              <a:buChar char="○"/>
            </a:pPr>
            <a:r>
              <a:rPr lang="en" sz="1800"/>
              <a:t>3D models</a:t>
            </a:r>
            <a:endParaRPr sz="1800"/>
          </a:p>
          <a:p>
            <a:pPr indent="-342900" lvl="0" marL="457200" rtl="0" algn="l">
              <a:spcBef>
                <a:spcPts val="0"/>
              </a:spcBef>
              <a:spcAft>
                <a:spcPts val="0"/>
              </a:spcAft>
              <a:buSzPts val="1800"/>
              <a:buChar char="●"/>
            </a:pPr>
            <a:r>
              <a:rPr lang="en" sz="1800"/>
              <a:t>Project scope</a:t>
            </a:r>
            <a:endParaRPr sz="1800"/>
          </a:p>
          <a:p>
            <a:pPr indent="-342900" lvl="1" marL="914400" rtl="0" algn="l">
              <a:spcBef>
                <a:spcPts val="0"/>
              </a:spcBef>
              <a:spcAft>
                <a:spcPts val="0"/>
              </a:spcAft>
              <a:buSzPts val="1800"/>
              <a:buChar char="○"/>
            </a:pPr>
            <a:r>
              <a:rPr lang="en" sz="1800"/>
              <a:t>Vaguely defined</a:t>
            </a:r>
            <a:endParaRPr sz="1800"/>
          </a:p>
          <a:p>
            <a:pPr indent="-342900" lvl="1" marL="914400" rtl="0" algn="l">
              <a:spcBef>
                <a:spcPts val="0"/>
              </a:spcBef>
              <a:spcAft>
                <a:spcPts val="0"/>
              </a:spcAft>
              <a:buSzPts val="1800"/>
              <a:buChar char="○"/>
            </a:pPr>
            <a:r>
              <a:rPr lang="en" sz="1800"/>
              <a:t>Difficult to estimate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Looking forward to pushing our concept to completion!</a:t>
            </a:r>
            <a:endParaRPr sz="4800"/>
          </a:p>
          <a:p>
            <a:pPr indent="0" lvl="0" marL="0" rtl="0" algn="l">
              <a:spcBef>
                <a:spcPts val="0"/>
              </a:spcBef>
              <a:spcAft>
                <a:spcPts val="0"/>
              </a:spcAft>
              <a:buNone/>
            </a:pPr>
            <a:r>
              <a:rPr lang="en" sz="4800"/>
              <a:t>Thanks for listening.</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