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62" r:id="rId1"/>
  </p:sldMasterIdLst>
  <p:notesMasterIdLst>
    <p:notesMasterId r:id="rId18"/>
  </p:notesMasterIdLst>
  <p:sldIdLst>
    <p:sldId id="257" r:id="rId2"/>
    <p:sldId id="329" r:id="rId3"/>
    <p:sldId id="263" r:id="rId4"/>
    <p:sldId id="333" r:id="rId5"/>
    <p:sldId id="332" r:id="rId6"/>
    <p:sldId id="341" r:id="rId7"/>
    <p:sldId id="299" r:id="rId8"/>
    <p:sldId id="340" r:id="rId9"/>
    <p:sldId id="339" r:id="rId10"/>
    <p:sldId id="336" r:id="rId11"/>
    <p:sldId id="334" r:id="rId12"/>
    <p:sldId id="335" r:id="rId13"/>
    <p:sldId id="337" r:id="rId14"/>
    <p:sldId id="342" r:id="rId15"/>
    <p:sldId id="338" r:id="rId16"/>
    <p:sldId id="27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Trade Gothic Next Cond" panose="02020500000000000000" charset="0"/>
      <p:regular r:id="rId23"/>
      <p:bold r:id="rId24"/>
      <p:italic r:id="rId25"/>
      <p:boldItalic r:id="rId26"/>
    </p:embeddedFont>
    <p:embeddedFont>
      <p:font typeface="Trade Gothic Next Light" panose="02020500000000000000" charset="0"/>
      <p:regular r:id="rId27"/>
      <p:italic r:id="rId28"/>
    </p:embeddedFont>
  </p:embeddedFontLst>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FFAF"/>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4"/>
    <p:restoredTop sz="96208"/>
  </p:normalViewPr>
  <p:slideViewPr>
    <p:cSldViewPr snapToGrid="0" snapToObjects="1">
      <p:cViewPr varScale="1">
        <p:scale>
          <a:sx n="86" d="100"/>
          <a:sy n="86" d="100"/>
        </p:scale>
        <p:origin x="682" y="67"/>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BE25E-8DE6-DF4C-BFB2-D07317842FF8}" type="datetimeFigureOut">
              <a:rPr lang="en-TW" smtClean="0"/>
              <a:t>12/18/2021</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6D572-E64E-5741-92AD-1AD8708E99C0}" type="slidenum">
              <a:rPr lang="en-TW" smtClean="0"/>
              <a:t>‹#›</a:t>
            </a:fld>
            <a:endParaRPr lang="en-TW"/>
          </a:p>
        </p:txBody>
      </p:sp>
    </p:spTree>
    <p:extLst>
      <p:ext uri="{BB962C8B-B14F-4D97-AF65-F5344CB8AC3E}">
        <p14:creationId xmlns:p14="http://schemas.microsoft.com/office/powerpoint/2010/main" val="362892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B676D572-E64E-5741-92AD-1AD8708E99C0}" type="slidenum">
              <a:rPr lang="en-TW" smtClean="0"/>
              <a:t>1</a:t>
            </a:fld>
            <a:endParaRPr lang="en-TW"/>
          </a:p>
        </p:txBody>
      </p:sp>
    </p:spTree>
    <p:extLst>
      <p:ext uri="{BB962C8B-B14F-4D97-AF65-F5344CB8AC3E}">
        <p14:creationId xmlns:p14="http://schemas.microsoft.com/office/powerpoint/2010/main" val="73011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B676D572-E64E-5741-92AD-1AD8708E99C0}" type="slidenum">
              <a:rPr lang="en-TW" smtClean="0"/>
              <a:t>2</a:t>
            </a:fld>
            <a:endParaRPr lang="en-TW"/>
          </a:p>
        </p:txBody>
      </p:sp>
    </p:spTree>
    <p:extLst>
      <p:ext uri="{BB962C8B-B14F-4D97-AF65-F5344CB8AC3E}">
        <p14:creationId xmlns:p14="http://schemas.microsoft.com/office/powerpoint/2010/main" val="849821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B676D572-E64E-5741-92AD-1AD8708E99C0}" type="slidenum">
              <a:rPr lang="en-TW" smtClean="0"/>
              <a:t>3</a:t>
            </a:fld>
            <a:endParaRPr lang="en-TW"/>
          </a:p>
        </p:txBody>
      </p:sp>
    </p:spTree>
    <p:extLst>
      <p:ext uri="{BB962C8B-B14F-4D97-AF65-F5344CB8AC3E}">
        <p14:creationId xmlns:p14="http://schemas.microsoft.com/office/powerpoint/2010/main" val="2826230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B676D572-E64E-5741-92AD-1AD8708E99C0}" type="slidenum">
              <a:rPr lang="en-TW" smtClean="0"/>
              <a:t>7</a:t>
            </a:fld>
            <a:endParaRPr lang="en-TW"/>
          </a:p>
        </p:txBody>
      </p:sp>
    </p:spTree>
    <p:extLst>
      <p:ext uri="{BB962C8B-B14F-4D97-AF65-F5344CB8AC3E}">
        <p14:creationId xmlns:p14="http://schemas.microsoft.com/office/powerpoint/2010/main" val="821178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76D572-E64E-5741-92AD-1AD8708E99C0}" type="slidenum">
              <a:rPr kumimoji="0" lang="en-TW"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TW"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034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76D572-E64E-5741-92AD-1AD8708E99C0}" type="slidenum">
              <a:rPr kumimoji="0" lang="en-TW"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TW"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3609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The four key points we will cover later are: </a:t>
            </a:r>
          </a:p>
        </p:txBody>
      </p:sp>
      <p:sp>
        <p:nvSpPr>
          <p:cNvPr id="4" name="Slide Number Placeholder 3"/>
          <p:cNvSpPr>
            <a:spLocks noGrp="1"/>
          </p:cNvSpPr>
          <p:nvPr>
            <p:ph type="sldNum" sz="quarter" idx="5"/>
          </p:nvPr>
        </p:nvSpPr>
        <p:spPr/>
        <p:txBody>
          <a:bodyPr/>
          <a:lstStyle/>
          <a:p>
            <a:fld id="{B676D572-E64E-5741-92AD-1AD8708E99C0}" type="slidenum">
              <a:rPr lang="en-TW" smtClean="0"/>
              <a:t>16</a:t>
            </a:fld>
            <a:endParaRPr lang="en-TW"/>
          </a:p>
        </p:txBody>
      </p:sp>
    </p:spTree>
    <p:extLst>
      <p:ext uri="{BB962C8B-B14F-4D97-AF65-F5344CB8AC3E}">
        <p14:creationId xmlns:p14="http://schemas.microsoft.com/office/powerpoint/2010/main" val="375347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12/18/2021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94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12/18/2021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2565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12/18/2021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0562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12/18/2021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7590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12/18/2021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6444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12/18/2021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0811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12/18/2021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88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B2B2B"/>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12/18/2021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886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12/18/2021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7966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12/18/2021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3764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12/18/2021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257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12/18/2021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47969546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21BE7C4E-89DE-F243-A974-7F6B7B425C97}"/>
              </a:ext>
            </a:extLst>
          </p:cNvPr>
          <p:cNvPicPr>
            <a:picLocks noChangeAspect="1"/>
          </p:cNvPicPr>
          <p:nvPr/>
        </p:nvPicPr>
        <p:blipFill>
          <a:blip r:embed="rId3"/>
          <a:stretch>
            <a:fillRect/>
          </a:stretch>
        </p:blipFill>
        <p:spPr>
          <a:xfrm>
            <a:off x="8707491" y="2105432"/>
            <a:ext cx="2877204" cy="2877204"/>
          </a:xfrm>
          <a:prstGeom prst="rect">
            <a:avLst/>
          </a:prstGeom>
        </p:spPr>
      </p:pic>
      <p:sp>
        <p:nvSpPr>
          <p:cNvPr id="5" name="Rectangle 4">
            <a:extLst>
              <a:ext uri="{FF2B5EF4-FFF2-40B4-BE49-F238E27FC236}">
                <a16:creationId xmlns:a16="http://schemas.microsoft.com/office/drawing/2014/main" id="{BF8532D6-6F5E-8546-AC9E-E25CEAEF37B2}"/>
              </a:ext>
            </a:extLst>
          </p:cNvPr>
          <p:cNvSpPr/>
          <p:nvPr/>
        </p:nvSpPr>
        <p:spPr>
          <a:xfrm>
            <a:off x="2550407" y="3115840"/>
            <a:ext cx="6336141" cy="930768"/>
          </a:xfrm>
          <a:prstGeom prst="rect">
            <a:avLst/>
          </a:prstGeom>
        </p:spPr>
        <p:txBody>
          <a:bodyPr wrap="square">
            <a:spAutoFit/>
          </a:bodyPr>
          <a:lstStyle/>
          <a:p>
            <a:pPr>
              <a:lnSpc>
                <a:spcPct val="120000"/>
              </a:lnSpc>
              <a:spcBef>
                <a:spcPct val="0"/>
              </a:spcBef>
              <a:spcAft>
                <a:spcPts val="600"/>
              </a:spcAft>
            </a:pPr>
            <a:r>
              <a:rPr lang="en-US" sz="2400" b="1" cap="all" spc="600" dirty="0" err="1">
                <a:solidFill>
                  <a:srgbClr val="01FFAF"/>
                </a:solidFill>
              </a:rPr>
              <a:t>報告主題</a:t>
            </a:r>
            <a:r>
              <a:rPr lang="en-US" sz="2400" b="1" cap="all" spc="600" dirty="0">
                <a:solidFill>
                  <a:srgbClr val="01FFAF"/>
                </a:solidFill>
              </a:rPr>
              <a:t>： Fragmented NFT trading platform</a:t>
            </a:r>
          </a:p>
        </p:txBody>
      </p:sp>
      <p:pic>
        <p:nvPicPr>
          <p:cNvPr id="8" name="Picture 7" descr="Text&#10;&#10;Description automatically generated">
            <a:extLst>
              <a:ext uri="{FF2B5EF4-FFF2-40B4-BE49-F238E27FC236}">
                <a16:creationId xmlns:a16="http://schemas.microsoft.com/office/drawing/2014/main" id="{7F5F7010-8E15-804A-A15A-FF6D9240EACB}"/>
              </a:ext>
            </a:extLst>
          </p:cNvPr>
          <p:cNvPicPr>
            <a:picLocks noChangeAspect="1"/>
          </p:cNvPicPr>
          <p:nvPr/>
        </p:nvPicPr>
        <p:blipFill rotWithShape="1">
          <a:blip r:embed="rId4"/>
          <a:srcRect l="2644"/>
          <a:stretch/>
        </p:blipFill>
        <p:spPr>
          <a:xfrm>
            <a:off x="4354383" y="625388"/>
            <a:ext cx="3483233" cy="1323499"/>
          </a:xfrm>
          <a:prstGeom prst="rect">
            <a:avLst/>
          </a:prstGeom>
          <a:effectLst>
            <a:outerShdw blurRad="151804" dist="38100" dir="2700000" algn="tl" rotWithShape="0">
              <a:schemeClr val="bg1">
                <a:alpha val="40000"/>
              </a:schemeClr>
            </a:outerShdw>
          </a:effectLst>
        </p:spPr>
      </p:pic>
      <p:sp>
        <p:nvSpPr>
          <p:cNvPr id="9" name="Oval 8">
            <a:extLst>
              <a:ext uri="{FF2B5EF4-FFF2-40B4-BE49-F238E27FC236}">
                <a16:creationId xmlns:a16="http://schemas.microsoft.com/office/drawing/2014/main" id="{064E4089-72A6-D14A-93A5-606846E2EDF2}"/>
              </a:ext>
            </a:extLst>
          </p:cNvPr>
          <p:cNvSpPr/>
          <p:nvPr/>
        </p:nvSpPr>
        <p:spPr>
          <a:xfrm>
            <a:off x="607305" y="2518407"/>
            <a:ext cx="1623060" cy="1623060"/>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20000"/>
              </a:lnSpc>
              <a:spcBef>
                <a:spcPct val="0"/>
              </a:spcBef>
              <a:spcAft>
                <a:spcPts val="600"/>
              </a:spcAft>
            </a:pPr>
            <a:r>
              <a:rPr lang="en-US" sz="2000" b="1" cap="all" spc="600" dirty="0">
                <a:solidFill>
                  <a:schemeClr val="bg1"/>
                </a:solidFill>
              </a:rPr>
              <a:t>第2組</a:t>
            </a:r>
          </a:p>
        </p:txBody>
      </p:sp>
      <p:sp>
        <p:nvSpPr>
          <p:cNvPr id="10" name="Rectangle 9">
            <a:extLst>
              <a:ext uri="{FF2B5EF4-FFF2-40B4-BE49-F238E27FC236}">
                <a16:creationId xmlns:a16="http://schemas.microsoft.com/office/drawing/2014/main" id="{11E889A6-925A-8945-8302-6E4FB8B0A114}"/>
              </a:ext>
            </a:extLst>
          </p:cNvPr>
          <p:cNvSpPr/>
          <p:nvPr/>
        </p:nvSpPr>
        <p:spPr>
          <a:xfrm>
            <a:off x="2550407" y="4538918"/>
            <a:ext cx="6681788" cy="2623219"/>
          </a:xfrm>
          <a:prstGeom prst="rect">
            <a:avLst/>
          </a:prstGeom>
        </p:spPr>
        <p:txBody>
          <a:bodyPr wrap="square">
            <a:spAutoFit/>
          </a:bodyPr>
          <a:lstStyle/>
          <a:p>
            <a:pPr>
              <a:lnSpc>
                <a:spcPct val="120000"/>
              </a:lnSpc>
              <a:spcBef>
                <a:spcPct val="0"/>
              </a:spcBef>
              <a:spcAft>
                <a:spcPts val="600"/>
              </a:spcAft>
            </a:pPr>
            <a:r>
              <a:rPr lang="en-US" sz="1600" cap="all" spc="600" dirty="0"/>
              <a:t>組員分工</a:t>
            </a:r>
          </a:p>
          <a:p>
            <a:pPr marL="285750" indent="-285750">
              <a:lnSpc>
                <a:spcPct val="120000"/>
              </a:lnSpc>
              <a:spcBef>
                <a:spcPct val="0"/>
              </a:spcBef>
              <a:spcAft>
                <a:spcPts val="600"/>
              </a:spcAft>
              <a:buFont typeface="Arial" panose="020B0604020202020204" pitchFamily="34" charset="0"/>
              <a:buChar char="•"/>
            </a:pPr>
            <a:r>
              <a:rPr lang="en-US" sz="1600" cap="all" spc="600" dirty="0"/>
              <a:t>Z21124002</a:t>
            </a:r>
            <a:r>
              <a:rPr lang="zh-TW" altLang="en-US" sz="1600" cap="all" spc="600" dirty="0"/>
              <a:t> 名字</a:t>
            </a:r>
            <a:r>
              <a:rPr lang="en-US" sz="1600" cap="all" spc="600" dirty="0"/>
              <a:t>：上台報告</a:t>
            </a:r>
          </a:p>
          <a:p>
            <a:pPr marL="285750" indent="-285750">
              <a:lnSpc>
                <a:spcPct val="120000"/>
              </a:lnSpc>
              <a:spcBef>
                <a:spcPct val="0"/>
              </a:spcBef>
              <a:spcAft>
                <a:spcPts val="600"/>
              </a:spcAft>
              <a:buFont typeface="Arial" panose="020B0604020202020204" pitchFamily="34" charset="0"/>
              <a:buChar char="•"/>
            </a:pPr>
            <a:r>
              <a:rPr lang="en-US" altLang="zh-TW" sz="1600" cap="all" spc="600" dirty="0"/>
              <a:t>Z21124002</a:t>
            </a:r>
            <a:r>
              <a:rPr lang="zh-TW" altLang="en-US" sz="1600" cap="all" spc="600" dirty="0"/>
              <a:t> 名字</a:t>
            </a:r>
            <a:r>
              <a:rPr lang="en-US" sz="1600" cap="all" spc="600" dirty="0"/>
              <a:t>：製作投影片</a:t>
            </a:r>
          </a:p>
          <a:p>
            <a:pPr marL="285750" indent="-285750">
              <a:lnSpc>
                <a:spcPct val="120000"/>
              </a:lnSpc>
              <a:spcBef>
                <a:spcPct val="0"/>
              </a:spcBef>
              <a:spcAft>
                <a:spcPts val="600"/>
              </a:spcAft>
              <a:buFont typeface="Arial" panose="020B0604020202020204" pitchFamily="34" charset="0"/>
              <a:buChar char="•"/>
            </a:pPr>
            <a:r>
              <a:rPr lang="en-US" altLang="zh-TW" sz="1600" cap="all" spc="600" dirty="0"/>
              <a:t>Z21124009</a:t>
            </a:r>
            <a:r>
              <a:rPr lang="zh-TW" altLang="en-US" sz="1600" cap="all" spc="600" dirty="0"/>
              <a:t> 名字</a:t>
            </a:r>
            <a:r>
              <a:rPr lang="en-US" sz="1600" cap="all" spc="600" dirty="0"/>
              <a:t>：項目分析</a:t>
            </a:r>
          </a:p>
          <a:p>
            <a:pPr marL="285750" indent="-285750">
              <a:lnSpc>
                <a:spcPct val="120000"/>
              </a:lnSpc>
              <a:spcBef>
                <a:spcPct val="0"/>
              </a:spcBef>
              <a:spcAft>
                <a:spcPts val="600"/>
              </a:spcAft>
              <a:buFont typeface="Arial" panose="020B0604020202020204" pitchFamily="34" charset="0"/>
              <a:buChar char="•"/>
            </a:pPr>
            <a:r>
              <a:rPr lang="en-US" altLang="zh-TW" sz="1600" cap="all" spc="600" dirty="0"/>
              <a:t>Z21124012</a:t>
            </a:r>
            <a:r>
              <a:rPr lang="zh-TW" altLang="en-US" sz="1600" cap="all" spc="600" dirty="0"/>
              <a:t> 名字</a:t>
            </a:r>
            <a:r>
              <a:rPr lang="en-US" sz="1600" cap="all" spc="600" dirty="0"/>
              <a:t>：項目研究兼PM</a:t>
            </a:r>
          </a:p>
          <a:p>
            <a:pPr marL="285750" indent="-285750">
              <a:lnSpc>
                <a:spcPct val="120000"/>
              </a:lnSpc>
              <a:spcBef>
                <a:spcPct val="0"/>
              </a:spcBef>
              <a:spcAft>
                <a:spcPts val="600"/>
              </a:spcAft>
              <a:buFont typeface="Arial" panose="020B0604020202020204" pitchFamily="34" charset="0"/>
              <a:buChar char="•"/>
            </a:pPr>
            <a:endParaRPr lang="en-US" sz="1600" cap="all" spc="600" dirty="0"/>
          </a:p>
          <a:p>
            <a:pPr marL="285750" indent="-285750">
              <a:lnSpc>
                <a:spcPct val="120000"/>
              </a:lnSpc>
              <a:spcBef>
                <a:spcPct val="0"/>
              </a:spcBef>
              <a:spcAft>
                <a:spcPts val="600"/>
              </a:spcAft>
              <a:buFont typeface="Arial" panose="020B0604020202020204" pitchFamily="34" charset="0"/>
              <a:buChar char="•"/>
            </a:pPr>
            <a:endParaRPr lang="en-US" b="1" cap="all" spc="600" dirty="0">
              <a:solidFill>
                <a:srgbClr val="01FFAF"/>
              </a:solidFill>
            </a:endParaRPr>
          </a:p>
        </p:txBody>
      </p:sp>
    </p:spTree>
    <p:extLst>
      <p:ext uri="{BB962C8B-B14F-4D97-AF65-F5344CB8AC3E}">
        <p14:creationId xmlns:p14="http://schemas.microsoft.com/office/powerpoint/2010/main" val="3590448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ade Gothic Next Light"/>
              <a:ea typeface="+mn-ea"/>
              <a:cs typeface="+mn-cs"/>
            </a:endParaRPr>
          </a:p>
        </p:txBody>
      </p:sp>
      <p:cxnSp>
        <p:nvCxnSpPr>
          <p:cNvPr id="16" name="Straight Connector 15">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F49ED73-AA83-F944-B476-99B77C1BD358}"/>
              </a:ext>
            </a:extLst>
          </p:cNvPr>
          <p:cNvSpPr/>
          <p:nvPr/>
        </p:nvSpPr>
        <p:spPr>
          <a:xfrm>
            <a:off x="658332" y="1240602"/>
            <a:ext cx="10446102" cy="4841584"/>
          </a:xfrm>
          <a:prstGeom prst="rect">
            <a:avLst/>
          </a:prstGeom>
        </p:spPr>
        <p:txBody>
          <a:bodyPr vert="horz" lIns="91440" tIns="45720" rIns="91440" bIns="45720" rtlCol="0">
            <a:normAutofit/>
          </a:bodyPr>
          <a:lstStyle/>
          <a:p>
            <a:pPr marL="285750" marR="0" lvl="0" indent="-285750" algn="l" defTabSz="914400" rtl="0" eaLnBrk="1" fontAlgn="auto" latinLnBrk="0" hangingPunct="1">
              <a:lnSpc>
                <a:spcPct val="130000"/>
              </a:lnSpc>
              <a:spcBef>
                <a:spcPct val="0"/>
              </a:spcBef>
              <a:spcAft>
                <a:spcPts val="600"/>
              </a:spcAft>
              <a:buClrTx/>
              <a:buSzPct val="85000"/>
              <a:buFont typeface="Arial" panose="020B0604020202020204" pitchFamily="34" charset="0"/>
              <a:buChar char="•"/>
              <a:tabLst/>
              <a:defRPr/>
            </a:pPr>
            <a:r>
              <a:rPr kumimoji="0" lang="en-US" sz="1800" b="1" i="0" u="none" strike="noStrike" kern="1200" cap="none" spc="300" normalizeH="0" baseline="0" noProof="0" dirty="0">
                <a:ln>
                  <a:noFill/>
                </a:ln>
                <a:solidFill>
                  <a:prstClr val="white"/>
                </a:solidFill>
                <a:effectLst/>
                <a:uLnTx/>
                <a:uFillTx/>
                <a:latin typeface="Trade Gothic Next Light"/>
                <a:ea typeface="+mn-ea"/>
                <a:cs typeface="+mn-cs"/>
              </a:rPr>
              <a:t>1. </a:t>
            </a:r>
            <a:r>
              <a:rPr kumimoji="0" lang="en-US" sz="1800" b="1" i="0" u="none" strike="noStrike" kern="1200" cap="none" spc="300" normalizeH="0" baseline="0" noProof="0" dirty="0">
                <a:ln>
                  <a:noFill/>
                </a:ln>
                <a:solidFill>
                  <a:srgbClr val="FFFF00"/>
                </a:solidFill>
                <a:effectLst/>
                <a:uLnTx/>
                <a:uFillTx/>
                <a:latin typeface="Trade Gothic Next Light"/>
                <a:ea typeface="+mn-ea"/>
                <a:cs typeface="+mn-cs"/>
              </a:rPr>
              <a:t>Sing the Same </a:t>
            </a:r>
            <a:r>
              <a:rPr lang="en-US" b="1" spc="300" dirty="0">
                <a:solidFill>
                  <a:srgbClr val="FFFF00"/>
                </a:solidFill>
                <a:latin typeface="Trade Gothic Next Light"/>
              </a:rPr>
              <a:t>O</a:t>
            </a:r>
            <a:r>
              <a:rPr kumimoji="0" lang="en-US" sz="1800" b="1" i="0" u="none" strike="noStrike" kern="1200" cap="none" spc="300" normalizeH="0" baseline="0" noProof="0" dirty="0" err="1">
                <a:ln>
                  <a:noFill/>
                </a:ln>
                <a:solidFill>
                  <a:srgbClr val="FFFF00"/>
                </a:solidFill>
                <a:effectLst/>
                <a:uLnTx/>
                <a:uFillTx/>
                <a:latin typeface="Trade Gothic Next Light"/>
                <a:ea typeface="+mn-ea"/>
                <a:cs typeface="+mn-cs"/>
              </a:rPr>
              <a:t>ld</a:t>
            </a:r>
            <a:r>
              <a:rPr kumimoji="0" lang="en-US" sz="1800" b="1" i="0" u="none" strike="noStrike" kern="1200" cap="none" spc="300" normalizeH="0" baseline="0" noProof="0" dirty="0">
                <a:ln>
                  <a:noFill/>
                </a:ln>
                <a:solidFill>
                  <a:srgbClr val="FFFF00"/>
                </a:solidFill>
                <a:effectLst/>
                <a:uLnTx/>
                <a:uFillTx/>
                <a:latin typeface="Trade Gothic Next Light"/>
                <a:ea typeface="+mn-ea"/>
                <a:cs typeface="+mn-cs"/>
              </a:rPr>
              <a:t> Song --- High Gas </a:t>
            </a:r>
            <a:r>
              <a:rPr lang="en-US" b="1" spc="300" dirty="0">
                <a:solidFill>
                  <a:srgbClr val="FFFF00"/>
                </a:solidFill>
                <a:latin typeface="Trade Gothic Next Light"/>
              </a:rPr>
              <a:t>F</a:t>
            </a:r>
            <a:r>
              <a:rPr kumimoji="0" lang="en-US" sz="1800" b="1" i="0" u="none" strike="noStrike" kern="1200" cap="none" spc="300" normalizeH="0" baseline="0" noProof="0" dirty="0" err="1">
                <a:ln>
                  <a:noFill/>
                </a:ln>
                <a:solidFill>
                  <a:srgbClr val="FFFF00"/>
                </a:solidFill>
                <a:effectLst/>
                <a:uLnTx/>
                <a:uFillTx/>
                <a:latin typeface="Trade Gothic Next Light"/>
                <a:ea typeface="+mn-ea"/>
                <a:cs typeface="+mn-cs"/>
              </a:rPr>
              <a:t>ee</a:t>
            </a:r>
            <a:br>
              <a:rPr kumimoji="0" lang="en-US" sz="1800" b="1" i="0" u="none" strike="noStrike" kern="1200" cap="none" spc="300" normalizeH="0" baseline="0" noProof="0" dirty="0">
                <a:ln>
                  <a:noFill/>
                </a:ln>
                <a:solidFill>
                  <a:prstClr val="white"/>
                </a:solidFill>
                <a:effectLst/>
                <a:uLnTx/>
                <a:uFillTx/>
                <a:latin typeface="Trade Gothic Next Light"/>
                <a:ea typeface="+mn-ea"/>
                <a:cs typeface="+mn-cs"/>
              </a:rPr>
            </a:br>
            <a:r>
              <a:rPr kumimoji="0" lang="en-US" sz="1800" b="1" i="0" u="none" strike="noStrike" kern="1200" cap="none" spc="300" normalizeH="0" baseline="0" noProof="0" dirty="0">
                <a:ln>
                  <a:noFill/>
                </a:ln>
                <a:solidFill>
                  <a:prstClr val="white"/>
                </a:solidFill>
                <a:effectLst/>
                <a:uLnTx/>
                <a:uFillTx/>
                <a:latin typeface="Trade Gothic Next Light"/>
                <a:ea typeface="+mn-ea"/>
                <a:cs typeface="+mn-cs"/>
              </a:rPr>
              <a:t>Because the platform is completely issued on Ethereum, the gas fee for obtaining ERC-20 tokens is too high, which is not friendly to petty bourgeoisie. Our target customer group is the petty bourgeoisie who can't afford an entire NFT. If they want to trade tokens and have to pay the sky-high gas fee of Ethereum, wouldn't it be weird?</a:t>
            </a:r>
          </a:p>
          <a:p>
            <a:pPr marL="285750" marR="0" lvl="0" indent="-285750" algn="l" defTabSz="914400" rtl="0" eaLnBrk="1" fontAlgn="auto" latinLnBrk="0" hangingPunct="1">
              <a:lnSpc>
                <a:spcPct val="130000"/>
              </a:lnSpc>
              <a:spcBef>
                <a:spcPct val="0"/>
              </a:spcBef>
              <a:spcAft>
                <a:spcPts val="600"/>
              </a:spcAft>
              <a:buClrTx/>
              <a:buSzPct val="85000"/>
              <a:buFont typeface="Arial" panose="020B0604020202020204" pitchFamily="34" charset="0"/>
              <a:buChar char="•"/>
              <a:tabLst/>
              <a:defRPr/>
            </a:pPr>
            <a:endParaRPr kumimoji="0" lang="en-US" sz="1800" b="1" i="0" u="none" strike="noStrike" kern="1200" cap="none" spc="300" normalizeH="0" baseline="0" noProof="0" dirty="0">
              <a:ln>
                <a:noFill/>
              </a:ln>
              <a:solidFill>
                <a:prstClr val="white"/>
              </a:solidFill>
              <a:effectLst/>
              <a:uLnTx/>
              <a:uFillTx/>
              <a:latin typeface="Trade Gothic Next Light"/>
              <a:ea typeface="+mn-ea"/>
              <a:cs typeface="+mn-cs"/>
            </a:endParaRPr>
          </a:p>
          <a:p>
            <a:pPr marL="285750" lvl="0" indent="-285750">
              <a:lnSpc>
                <a:spcPct val="130000"/>
              </a:lnSpc>
              <a:spcBef>
                <a:spcPct val="0"/>
              </a:spcBef>
              <a:spcAft>
                <a:spcPts val="600"/>
              </a:spcAft>
              <a:buSzPct val="85000"/>
              <a:buFont typeface="Arial" panose="020B0604020202020204" pitchFamily="34" charset="0"/>
              <a:buChar char="•"/>
            </a:pPr>
            <a:r>
              <a:rPr kumimoji="0" lang="en-US" sz="1800" b="1" i="0" u="none" strike="noStrike" kern="1200" cap="none" spc="300" normalizeH="0" baseline="0" noProof="0" dirty="0">
                <a:ln>
                  <a:noFill/>
                </a:ln>
                <a:solidFill>
                  <a:prstClr val="white"/>
                </a:solidFill>
                <a:effectLst/>
                <a:uLnTx/>
                <a:uFillTx/>
                <a:latin typeface="Trade Gothic Next Light"/>
                <a:ea typeface="+mn-ea"/>
                <a:cs typeface="+mn-cs"/>
              </a:rPr>
              <a:t>2. </a:t>
            </a:r>
            <a:r>
              <a:rPr kumimoji="0" lang="en-US" sz="1800" b="1" i="0" u="none" strike="noStrike" kern="1200" cap="none" spc="300" normalizeH="0" baseline="0" noProof="0" dirty="0">
                <a:ln>
                  <a:noFill/>
                </a:ln>
                <a:solidFill>
                  <a:srgbClr val="FFFF00"/>
                </a:solidFill>
                <a:effectLst/>
                <a:uLnTx/>
                <a:uFillTx/>
                <a:latin typeface="Trade Gothic Next Light"/>
                <a:ea typeface="+mn-ea"/>
                <a:cs typeface="+mn-cs"/>
              </a:rPr>
              <a:t>HODL </a:t>
            </a:r>
            <a:r>
              <a:rPr lang="en-US" b="1" spc="300" dirty="0">
                <a:solidFill>
                  <a:srgbClr val="FFFF00"/>
                </a:solidFill>
                <a:latin typeface="Trade Gothic Next Light"/>
              </a:rPr>
              <a:t>F</a:t>
            </a:r>
            <a:r>
              <a:rPr kumimoji="0" lang="en-US" sz="1800" b="1" i="0" u="none" strike="noStrike" kern="1200" cap="none" spc="300" normalizeH="0" baseline="0" noProof="0" dirty="0" err="1">
                <a:ln>
                  <a:noFill/>
                </a:ln>
                <a:solidFill>
                  <a:srgbClr val="FFFF00"/>
                </a:solidFill>
                <a:effectLst/>
                <a:uLnTx/>
                <a:uFillTx/>
                <a:latin typeface="Trade Gothic Next Light"/>
                <a:ea typeface="+mn-ea"/>
                <a:cs typeface="+mn-cs"/>
              </a:rPr>
              <a:t>ragmented</a:t>
            </a:r>
            <a:r>
              <a:rPr kumimoji="0" lang="en-US" sz="1800" b="1" i="0" u="none" strike="noStrike" kern="1200" cap="none" spc="300" normalizeH="0" baseline="0" noProof="0" dirty="0">
                <a:ln>
                  <a:noFill/>
                </a:ln>
                <a:solidFill>
                  <a:srgbClr val="FFFF00"/>
                </a:solidFill>
                <a:effectLst/>
                <a:uLnTx/>
                <a:uFillTx/>
                <a:latin typeface="Trade Gothic Next Light"/>
                <a:ea typeface="+mn-ea"/>
                <a:cs typeface="+mn-cs"/>
              </a:rPr>
              <a:t> NFTs token with no I</a:t>
            </a:r>
            <a:r>
              <a:rPr lang="en-US" b="1" spc="300" dirty="0" err="1">
                <a:solidFill>
                  <a:srgbClr val="FFFF00"/>
                </a:solidFill>
                <a:latin typeface="Trade Gothic Next Light"/>
              </a:rPr>
              <a:t>nterest</a:t>
            </a:r>
            <a:r>
              <a:rPr lang="en-US" b="1" spc="300" dirty="0">
                <a:solidFill>
                  <a:srgbClr val="FFFF00"/>
                </a:solidFill>
                <a:latin typeface="Trade Gothic Next Light"/>
              </a:rPr>
              <a:t> Income</a:t>
            </a:r>
            <a:br>
              <a:rPr lang="en-US" b="1" spc="300" dirty="0">
                <a:solidFill>
                  <a:prstClr val="white"/>
                </a:solidFill>
                <a:latin typeface="Trade Gothic Next Light"/>
              </a:rPr>
            </a:br>
            <a:r>
              <a:rPr lang="en-US" b="1" spc="300" dirty="0">
                <a:solidFill>
                  <a:prstClr val="white"/>
                </a:solidFill>
              </a:rPr>
              <a:t>In crypto market, any user who has held tokens for a period of time should earn interest. However , those who hold the NFT fragmented token issued by NFTX don’t earn any interest.</a:t>
            </a:r>
            <a:endParaRPr kumimoji="0" lang="en-US" sz="1800" b="1" i="0" u="none" strike="noStrike" kern="1200" cap="none" spc="300" normalizeH="0" baseline="0" noProof="0" dirty="0">
              <a:ln>
                <a:noFill/>
              </a:ln>
              <a:solidFill>
                <a:prstClr val="white"/>
              </a:solidFill>
              <a:effectLst/>
              <a:uLnTx/>
              <a:uFillTx/>
              <a:latin typeface="Trade Gothic Next Light"/>
              <a:ea typeface="+mn-ea"/>
              <a:cs typeface="+mn-cs"/>
            </a:endParaRPr>
          </a:p>
          <a:p>
            <a:pPr marL="285750" marR="0" lvl="0" indent="-285750" algn="l" defTabSz="914400" rtl="0" eaLnBrk="1" fontAlgn="auto" latinLnBrk="0" hangingPunct="1">
              <a:lnSpc>
                <a:spcPct val="130000"/>
              </a:lnSpc>
              <a:spcBef>
                <a:spcPct val="0"/>
              </a:spcBef>
              <a:spcAft>
                <a:spcPts val="600"/>
              </a:spcAft>
              <a:buClrTx/>
              <a:buSzPct val="85000"/>
              <a:buFont typeface="Arial" panose="020B0604020202020204" pitchFamily="34" charset="0"/>
              <a:buChar char="•"/>
              <a:tabLst/>
              <a:defRPr/>
            </a:pPr>
            <a:endParaRPr kumimoji="0" lang="en-US" sz="1800" b="1" i="0" u="none" strike="noStrike" kern="1200" cap="none" spc="300" normalizeH="0" baseline="0" noProof="0" dirty="0">
              <a:ln>
                <a:noFill/>
              </a:ln>
              <a:solidFill>
                <a:prstClr val="white"/>
              </a:solidFill>
              <a:effectLst/>
              <a:uLnTx/>
              <a:uFillTx/>
              <a:latin typeface="Trade Gothic Next Light"/>
              <a:ea typeface="+mn-ea"/>
              <a:cs typeface="+mn-cs"/>
            </a:endParaRPr>
          </a:p>
          <a:p>
            <a:pPr marL="285750" marR="0" lvl="0" indent="-285750" algn="l" defTabSz="914400" rtl="0" eaLnBrk="1" fontAlgn="auto" latinLnBrk="0" hangingPunct="1">
              <a:lnSpc>
                <a:spcPct val="130000"/>
              </a:lnSpc>
              <a:spcBef>
                <a:spcPct val="0"/>
              </a:spcBef>
              <a:spcAft>
                <a:spcPts val="600"/>
              </a:spcAft>
              <a:buClrTx/>
              <a:buSzPct val="85000"/>
              <a:buFont typeface="Arial" panose="020B0604020202020204" pitchFamily="34" charset="0"/>
              <a:buChar char="•"/>
              <a:tabLst/>
              <a:defRPr/>
            </a:pPr>
            <a:endParaRPr kumimoji="0" lang="en-US" sz="1800" b="1" i="0" u="none" strike="noStrike" kern="1200" cap="none" spc="300" normalizeH="0" baseline="0" noProof="0" dirty="0">
              <a:ln>
                <a:noFill/>
              </a:ln>
              <a:solidFill>
                <a:prstClr val="white"/>
              </a:solidFill>
              <a:effectLst/>
              <a:uLnTx/>
              <a:uFillTx/>
              <a:latin typeface="Trade Gothic Next Light"/>
              <a:ea typeface="+mn-ea"/>
              <a:cs typeface="+mn-cs"/>
            </a:endParaRPr>
          </a:p>
        </p:txBody>
      </p:sp>
      <p:pic>
        <p:nvPicPr>
          <p:cNvPr id="10" name="Picture 9" descr="Logo&#10;&#10;Description automatically generated">
            <a:extLst>
              <a:ext uri="{FF2B5EF4-FFF2-40B4-BE49-F238E27FC236}">
                <a16:creationId xmlns:a16="http://schemas.microsoft.com/office/drawing/2014/main" id="{2787559C-C109-E048-B028-47E5C2039BC1}"/>
              </a:ext>
            </a:extLst>
          </p:cNvPr>
          <p:cNvPicPr>
            <a:picLocks noChangeAspect="1"/>
          </p:cNvPicPr>
          <p:nvPr/>
        </p:nvPicPr>
        <p:blipFill>
          <a:blip r:embed="rId2">
            <a:alphaModFix/>
          </a:blip>
          <a:stretch>
            <a:fillRect/>
          </a:stretch>
        </p:blipFill>
        <p:spPr>
          <a:xfrm>
            <a:off x="11104434" y="5779487"/>
            <a:ext cx="889484" cy="889484"/>
          </a:xfrm>
          <a:prstGeom prst="rect">
            <a:avLst/>
          </a:prstGeom>
        </p:spPr>
      </p:pic>
      <p:sp>
        <p:nvSpPr>
          <p:cNvPr id="7" name="Rectangle 5">
            <a:extLst>
              <a:ext uri="{FF2B5EF4-FFF2-40B4-BE49-F238E27FC236}">
                <a16:creationId xmlns:a16="http://schemas.microsoft.com/office/drawing/2014/main" id="{DF740F83-F602-48A2-A9F9-AEEA312794C1}"/>
              </a:ext>
            </a:extLst>
          </p:cNvPr>
          <p:cNvSpPr/>
          <p:nvPr/>
        </p:nvSpPr>
        <p:spPr>
          <a:xfrm>
            <a:off x="658332" y="566805"/>
            <a:ext cx="11184480" cy="487569"/>
          </a:xfrm>
          <a:prstGeom prst="rect">
            <a:avLst/>
          </a:prstGeom>
        </p:spPr>
        <p:txBody>
          <a:bodyPr wrap="square">
            <a:spAutoFit/>
          </a:body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400" b="1" i="0" u="none" strike="noStrike" kern="1200" cap="all" spc="600" normalizeH="0" baseline="0" noProof="0" dirty="0" err="1">
                <a:ln>
                  <a:noFill/>
                </a:ln>
                <a:solidFill>
                  <a:srgbClr val="01FFAF"/>
                </a:solidFill>
                <a:effectLst/>
                <a:uLnTx/>
                <a:uFillTx/>
                <a:latin typeface="Trade Gothic Next Cond"/>
                <a:ea typeface="+mn-ea"/>
                <a:cs typeface="+mn-cs"/>
              </a:rPr>
              <a:t>DisadvAntages</a:t>
            </a: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 of </a:t>
            </a:r>
            <a:r>
              <a:rPr kumimoji="0" lang="en-US" sz="2400" b="1" i="0" u="none" strike="noStrike" kern="1200" cap="all" spc="600" normalizeH="0" baseline="0" noProof="0" dirty="0" err="1">
                <a:ln>
                  <a:noFill/>
                </a:ln>
                <a:solidFill>
                  <a:srgbClr val="01FFAF"/>
                </a:solidFill>
                <a:effectLst/>
                <a:uLnTx/>
                <a:uFillTx/>
                <a:latin typeface="Trade Gothic Next Cond"/>
                <a:ea typeface="+mn-ea"/>
                <a:cs typeface="+mn-cs"/>
              </a:rPr>
              <a:t>nftx</a:t>
            </a:r>
            <a:endParaRPr kumimoji="0" lang="en-US" sz="2400" b="1" i="0" u="none" strike="noStrike" kern="1200" cap="all" spc="600" normalizeH="0" baseline="0" noProof="0" dirty="0">
              <a:ln>
                <a:noFill/>
              </a:ln>
              <a:solidFill>
                <a:srgbClr val="01FFAF"/>
              </a:solidFill>
              <a:effectLst/>
              <a:uLnTx/>
              <a:uFillTx/>
              <a:latin typeface="Trade Gothic Next Cond"/>
              <a:ea typeface="+mn-ea"/>
              <a:cs typeface="+mn-cs"/>
            </a:endParaRPr>
          </a:p>
        </p:txBody>
      </p:sp>
    </p:spTree>
    <p:extLst>
      <p:ext uri="{BB962C8B-B14F-4D97-AF65-F5344CB8AC3E}">
        <p14:creationId xmlns:p14="http://schemas.microsoft.com/office/powerpoint/2010/main" val="240631504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ade Gothic Next Light"/>
              <a:ea typeface="+mn-ea"/>
              <a:cs typeface="+mn-cs"/>
            </a:endParaRPr>
          </a:p>
        </p:txBody>
      </p:sp>
      <p:cxnSp>
        <p:nvCxnSpPr>
          <p:cNvPr id="16" name="Straight Connector 15">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F49ED73-AA83-F944-B476-99B77C1BD358}"/>
              </a:ext>
            </a:extLst>
          </p:cNvPr>
          <p:cNvSpPr/>
          <p:nvPr/>
        </p:nvSpPr>
        <p:spPr>
          <a:xfrm>
            <a:off x="658332" y="1819922"/>
            <a:ext cx="5529404" cy="4518734"/>
          </a:xfrm>
          <a:prstGeom prst="rect">
            <a:avLst/>
          </a:prstGeom>
        </p:spPr>
        <p:txBody>
          <a:bodyPr vert="horz" lIns="91440" tIns="45720" rIns="91440" bIns="45720" rtlCol="0">
            <a:normAutofit/>
          </a:bodyPr>
          <a:lstStyle/>
          <a:p>
            <a:pPr marL="285750" indent="-285750">
              <a:lnSpc>
                <a:spcPct val="130000"/>
              </a:lnSpc>
              <a:spcBef>
                <a:spcPct val="0"/>
              </a:spcBef>
              <a:spcAft>
                <a:spcPts val="600"/>
              </a:spcAft>
              <a:buSzPct val="85000"/>
              <a:buFont typeface="Arial" panose="020B0604020202020204" pitchFamily="34" charset="0"/>
              <a:buChar char="•"/>
              <a:defRPr/>
            </a:pPr>
            <a:r>
              <a:rPr lang="en-US" altLang="zh-TW" b="1" spc="300" dirty="0">
                <a:solidFill>
                  <a:prstClr val="white"/>
                </a:solidFill>
              </a:rPr>
              <a:t>3. </a:t>
            </a:r>
            <a:r>
              <a:rPr lang="en-US" altLang="zh-TW" b="1" spc="300" dirty="0" err="1">
                <a:solidFill>
                  <a:srgbClr val="FFFF00"/>
                </a:solidFill>
              </a:rPr>
              <a:t>Testnet</a:t>
            </a:r>
            <a:r>
              <a:rPr lang="en-US" altLang="zh-TW" b="1" spc="300" dirty="0">
                <a:solidFill>
                  <a:srgbClr val="FFFF00"/>
                </a:solidFill>
              </a:rPr>
              <a:t> is not Supported</a:t>
            </a:r>
            <a:br>
              <a:rPr lang="en-US" altLang="zh-TW" b="1" spc="300" dirty="0">
                <a:solidFill>
                  <a:prstClr val="white"/>
                </a:solidFill>
              </a:rPr>
            </a:br>
            <a:r>
              <a:rPr lang="en-US" altLang="zh-TW" b="1" spc="300" dirty="0">
                <a:solidFill>
                  <a:prstClr val="white"/>
                </a:solidFill>
              </a:rPr>
              <a:t>This project does not seem to support the </a:t>
            </a:r>
            <a:r>
              <a:rPr lang="en-US" altLang="zh-TW" b="1" spc="300" dirty="0" err="1">
                <a:solidFill>
                  <a:prstClr val="white"/>
                </a:solidFill>
              </a:rPr>
              <a:t>testnet</a:t>
            </a:r>
            <a:r>
              <a:rPr lang="en-US" altLang="zh-TW" b="1" spc="300" dirty="0">
                <a:solidFill>
                  <a:prstClr val="white"/>
                </a:solidFill>
              </a:rPr>
              <a:t>. If users cannot practice the interface through the </a:t>
            </a:r>
            <a:r>
              <a:rPr lang="en-US" altLang="zh-TW" b="1" spc="300" dirty="0" err="1">
                <a:solidFill>
                  <a:prstClr val="white"/>
                </a:solidFill>
              </a:rPr>
              <a:t>testnet</a:t>
            </a:r>
            <a:r>
              <a:rPr lang="en-US" altLang="zh-TW" b="1" spc="300" dirty="0">
                <a:solidFill>
                  <a:prstClr val="white"/>
                </a:solidFill>
              </a:rPr>
              <a:t>, they may be afraid to transfer their assets</a:t>
            </a:r>
          </a:p>
          <a:p>
            <a:pPr marL="285750" lvl="0" indent="-285750">
              <a:lnSpc>
                <a:spcPct val="130000"/>
              </a:lnSpc>
              <a:spcBef>
                <a:spcPct val="0"/>
              </a:spcBef>
              <a:spcAft>
                <a:spcPts val="600"/>
              </a:spcAft>
              <a:buSzPct val="85000"/>
              <a:buFont typeface="Arial" panose="020B0604020202020204" pitchFamily="34" charset="0"/>
              <a:buChar char="•"/>
              <a:defRPr/>
            </a:pPr>
            <a:endParaRPr lang="en-US" altLang="zh-TW" b="1" spc="300" dirty="0">
              <a:solidFill>
                <a:prstClr val="white"/>
              </a:solidFill>
            </a:endParaRPr>
          </a:p>
          <a:p>
            <a:pPr marL="285750" indent="-285750">
              <a:lnSpc>
                <a:spcPct val="130000"/>
              </a:lnSpc>
              <a:spcBef>
                <a:spcPct val="0"/>
              </a:spcBef>
              <a:spcAft>
                <a:spcPts val="600"/>
              </a:spcAft>
              <a:buSzPct val="85000"/>
              <a:buFont typeface="Arial" panose="020B0604020202020204" pitchFamily="34" charset="0"/>
              <a:buChar char="•"/>
              <a:defRPr/>
            </a:pPr>
            <a:r>
              <a:rPr lang="en-US" altLang="zh-TW" b="1" spc="300" dirty="0">
                <a:solidFill>
                  <a:prstClr val="white"/>
                </a:solidFill>
              </a:rPr>
              <a:t>4. </a:t>
            </a:r>
            <a:r>
              <a:rPr lang="en-US" altLang="zh-TW" b="1" spc="300" dirty="0">
                <a:solidFill>
                  <a:srgbClr val="FFFF00"/>
                </a:solidFill>
              </a:rPr>
              <a:t>Without a Mobile App</a:t>
            </a:r>
            <a:br>
              <a:rPr lang="en-US" altLang="zh-TW" b="1" spc="300" dirty="0">
                <a:solidFill>
                  <a:prstClr val="white"/>
                </a:solidFill>
                <a:latin typeface="Trade Gothic Next Light"/>
              </a:rPr>
            </a:br>
            <a:r>
              <a:rPr lang="en-US" altLang="zh-TW" b="1" spc="300" dirty="0">
                <a:solidFill>
                  <a:prstClr val="white"/>
                </a:solidFill>
              </a:rPr>
              <a:t>It is not convenient to operate without a mobile app. Any project in this era should support a mobile app</a:t>
            </a:r>
          </a:p>
          <a:p>
            <a:pPr marL="285750" lvl="0" indent="-285750">
              <a:lnSpc>
                <a:spcPct val="130000"/>
              </a:lnSpc>
              <a:spcBef>
                <a:spcPct val="0"/>
              </a:spcBef>
              <a:spcAft>
                <a:spcPts val="600"/>
              </a:spcAft>
              <a:buSzPct val="85000"/>
              <a:buFont typeface="Arial" panose="020B0604020202020204" pitchFamily="34" charset="0"/>
              <a:buChar char="•"/>
              <a:defRPr/>
            </a:pPr>
            <a:endParaRPr lang="en-US" altLang="zh-TW" b="1" spc="300" dirty="0">
              <a:solidFill>
                <a:srgbClr val="01FFAF"/>
              </a:solidFill>
            </a:endParaRPr>
          </a:p>
        </p:txBody>
      </p:sp>
      <p:pic>
        <p:nvPicPr>
          <p:cNvPr id="10" name="Picture 9" descr="Logo&#10;&#10;Description automatically generated">
            <a:extLst>
              <a:ext uri="{FF2B5EF4-FFF2-40B4-BE49-F238E27FC236}">
                <a16:creationId xmlns:a16="http://schemas.microsoft.com/office/drawing/2014/main" id="{2787559C-C109-E048-B028-47E5C2039BC1}"/>
              </a:ext>
            </a:extLst>
          </p:cNvPr>
          <p:cNvPicPr>
            <a:picLocks noChangeAspect="1"/>
          </p:cNvPicPr>
          <p:nvPr/>
        </p:nvPicPr>
        <p:blipFill>
          <a:blip r:embed="rId2">
            <a:alphaModFix/>
          </a:blip>
          <a:stretch>
            <a:fillRect/>
          </a:stretch>
        </p:blipFill>
        <p:spPr>
          <a:xfrm>
            <a:off x="11104434" y="5779487"/>
            <a:ext cx="889484" cy="889484"/>
          </a:xfrm>
          <a:prstGeom prst="rect">
            <a:avLst/>
          </a:prstGeom>
        </p:spPr>
      </p:pic>
      <p:sp>
        <p:nvSpPr>
          <p:cNvPr id="7" name="Rectangle 5">
            <a:extLst>
              <a:ext uri="{FF2B5EF4-FFF2-40B4-BE49-F238E27FC236}">
                <a16:creationId xmlns:a16="http://schemas.microsoft.com/office/drawing/2014/main" id="{DF740F83-F602-48A2-A9F9-AEEA312794C1}"/>
              </a:ext>
            </a:extLst>
          </p:cNvPr>
          <p:cNvSpPr/>
          <p:nvPr/>
        </p:nvSpPr>
        <p:spPr>
          <a:xfrm>
            <a:off x="658332" y="927101"/>
            <a:ext cx="11184480" cy="487569"/>
          </a:xfrm>
          <a:prstGeom prst="rect">
            <a:avLst/>
          </a:prstGeom>
        </p:spPr>
        <p:txBody>
          <a:bodyPr wrap="square">
            <a:spAutoFit/>
          </a:body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400" b="1" i="0" u="none" strike="noStrike" kern="1200" cap="all" spc="600" normalizeH="0" baseline="0" noProof="0" dirty="0" err="1">
                <a:ln>
                  <a:noFill/>
                </a:ln>
                <a:solidFill>
                  <a:srgbClr val="01FFAF"/>
                </a:solidFill>
                <a:effectLst/>
                <a:uLnTx/>
                <a:uFillTx/>
                <a:latin typeface="Trade Gothic Next Cond"/>
                <a:ea typeface="+mn-ea"/>
                <a:cs typeface="+mn-cs"/>
              </a:rPr>
              <a:t>DisadvAntages</a:t>
            </a: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 of </a:t>
            </a:r>
            <a:r>
              <a:rPr kumimoji="0" lang="en-US" sz="2400" b="1" i="0" u="none" strike="noStrike" kern="1200" cap="all" spc="600" normalizeH="0" baseline="0" noProof="0" dirty="0" err="1">
                <a:ln>
                  <a:noFill/>
                </a:ln>
                <a:solidFill>
                  <a:srgbClr val="01FFAF"/>
                </a:solidFill>
                <a:effectLst/>
                <a:uLnTx/>
                <a:uFillTx/>
                <a:latin typeface="Trade Gothic Next Cond"/>
                <a:ea typeface="+mn-ea"/>
                <a:cs typeface="+mn-cs"/>
              </a:rPr>
              <a:t>nftx</a:t>
            </a:r>
            <a:endParaRPr kumimoji="0" lang="en-US" sz="2400" b="1" i="0" u="none" strike="noStrike" kern="1200" cap="all" spc="600" normalizeH="0" baseline="0" noProof="0" dirty="0">
              <a:ln>
                <a:noFill/>
              </a:ln>
              <a:solidFill>
                <a:srgbClr val="01FFAF"/>
              </a:solidFill>
              <a:effectLst/>
              <a:uLnTx/>
              <a:uFillTx/>
              <a:latin typeface="Trade Gothic Next Cond"/>
              <a:ea typeface="+mn-ea"/>
              <a:cs typeface="+mn-cs"/>
            </a:endParaRPr>
          </a:p>
        </p:txBody>
      </p:sp>
      <p:pic>
        <p:nvPicPr>
          <p:cNvPr id="3" name="圖片 2">
            <a:extLst>
              <a:ext uri="{FF2B5EF4-FFF2-40B4-BE49-F238E27FC236}">
                <a16:creationId xmlns:a16="http://schemas.microsoft.com/office/drawing/2014/main" id="{80604B89-B5F8-4B46-BA05-03B2DC4CE87B}"/>
              </a:ext>
            </a:extLst>
          </p:cNvPr>
          <p:cNvPicPr>
            <a:picLocks noChangeAspect="1"/>
          </p:cNvPicPr>
          <p:nvPr/>
        </p:nvPicPr>
        <p:blipFill>
          <a:blip r:embed="rId3"/>
          <a:stretch>
            <a:fillRect/>
          </a:stretch>
        </p:blipFill>
        <p:spPr>
          <a:xfrm>
            <a:off x="6641450" y="754700"/>
            <a:ext cx="4637222" cy="4835758"/>
          </a:xfrm>
          <a:prstGeom prst="rect">
            <a:avLst/>
          </a:prstGeom>
        </p:spPr>
      </p:pic>
    </p:spTree>
    <p:extLst>
      <p:ext uri="{BB962C8B-B14F-4D97-AF65-F5344CB8AC3E}">
        <p14:creationId xmlns:p14="http://schemas.microsoft.com/office/powerpoint/2010/main" val="415612385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ade Gothic Next Light"/>
              <a:ea typeface="+mn-ea"/>
              <a:cs typeface="+mn-cs"/>
            </a:endParaRPr>
          </a:p>
        </p:txBody>
      </p:sp>
      <p:cxnSp>
        <p:nvCxnSpPr>
          <p:cNvPr id="16" name="Straight Connector 15">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F49ED73-AA83-F944-B476-99B77C1BD358}"/>
              </a:ext>
            </a:extLst>
          </p:cNvPr>
          <p:cNvSpPr/>
          <p:nvPr/>
        </p:nvSpPr>
        <p:spPr>
          <a:xfrm>
            <a:off x="582824" y="1740024"/>
            <a:ext cx="10521610" cy="3906174"/>
          </a:xfrm>
          <a:prstGeom prst="rect">
            <a:avLst/>
          </a:prstGeom>
        </p:spPr>
        <p:txBody>
          <a:bodyPr vert="horz" lIns="91440" tIns="45720" rIns="91440" bIns="45720" rtlCol="0">
            <a:normAutofit/>
          </a:bodyPr>
          <a:lstStyle/>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prstClr val="white"/>
                </a:solidFill>
              </a:rPr>
              <a:t>In our platform , users can add NFTs to smart contract and mint the corresponding ERC-20 tokens just like NFTX. </a:t>
            </a:r>
          </a:p>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prstClr val="white"/>
                </a:solidFill>
              </a:rPr>
              <a:t>For example , users will offer  The Sandbox's Land to our smart contract in exchange for </a:t>
            </a:r>
            <a:r>
              <a:rPr lang="en-US" b="1" spc="300" dirty="0" err="1">
                <a:solidFill>
                  <a:prstClr val="white"/>
                </a:solidFill>
              </a:rPr>
              <a:t>S’Land</a:t>
            </a:r>
            <a:r>
              <a:rPr lang="en-US" b="1" spc="300" dirty="0">
                <a:solidFill>
                  <a:prstClr val="white"/>
                </a:solidFill>
              </a:rPr>
              <a:t> token we issued. </a:t>
            </a:r>
          </a:p>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prstClr val="white"/>
                </a:solidFill>
              </a:rPr>
              <a:t>Also, redemptions allow users to take ownership of an underlying NFT from within a token.</a:t>
            </a:r>
            <a:endParaRPr kumimoji="0" lang="en-US" sz="1800" b="1" i="0" u="none" strike="noStrike" kern="1200" cap="none" spc="300" normalizeH="0" baseline="0" noProof="0" dirty="0">
              <a:ln>
                <a:noFill/>
              </a:ln>
              <a:solidFill>
                <a:prstClr val="white"/>
              </a:solidFill>
              <a:effectLst/>
              <a:uLnTx/>
              <a:uFillTx/>
              <a:latin typeface="Trade Gothic Next Light"/>
              <a:ea typeface="+mn-ea"/>
              <a:cs typeface="+mn-cs"/>
            </a:endParaRPr>
          </a:p>
          <a:p>
            <a:pPr marL="285750" marR="0" lvl="0" indent="-285750" algn="l" defTabSz="914400" rtl="0" eaLnBrk="1" fontAlgn="auto" latinLnBrk="0" hangingPunct="1">
              <a:lnSpc>
                <a:spcPct val="130000"/>
              </a:lnSpc>
              <a:spcBef>
                <a:spcPct val="0"/>
              </a:spcBef>
              <a:spcAft>
                <a:spcPts val="600"/>
              </a:spcAft>
              <a:buClrTx/>
              <a:buSzPct val="85000"/>
              <a:buFont typeface="Arial" panose="020B0604020202020204" pitchFamily="34" charset="0"/>
              <a:buChar char="•"/>
              <a:tabLst/>
              <a:defRPr/>
            </a:pPr>
            <a:endParaRPr kumimoji="0" lang="en-US" sz="1800" b="1" i="0" u="none" strike="noStrike" kern="1200" cap="none" spc="300" normalizeH="0" baseline="0" noProof="0" dirty="0">
              <a:ln>
                <a:noFill/>
              </a:ln>
              <a:solidFill>
                <a:prstClr val="white"/>
              </a:solidFill>
              <a:effectLst/>
              <a:uLnTx/>
              <a:uFillTx/>
              <a:latin typeface="Trade Gothic Next Light"/>
              <a:ea typeface="+mn-ea"/>
              <a:cs typeface="+mn-cs"/>
            </a:endParaRPr>
          </a:p>
        </p:txBody>
      </p:sp>
      <p:pic>
        <p:nvPicPr>
          <p:cNvPr id="10" name="Picture 9" descr="Logo&#10;&#10;Description automatically generated">
            <a:extLst>
              <a:ext uri="{FF2B5EF4-FFF2-40B4-BE49-F238E27FC236}">
                <a16:creationId xmlns:a16="http://schemas.microsoft.com/office/drawing/2014/main" id="{2787559C-C109-E048-B028-47E5C2039BC1}"/>
              </a:ext>
            </a:extLst>
          </p:cNvPr>
          <p:cNvPicPr>
            <a:picLocks noChangeAspect="1"/>
          </p:cNvPicPr>
          <p:nvPr/>
        </p:nvPicPr>
        <p:blipFill>
          <a:blip r:embed="rId2">
            <a:alphaModFix/>
          </a:blip>
          <a:stretch>
            <a:fillRect/>
          </a:stretch>
        </p:blipFill>
        <p:spPr>
          <a:xfrm>
            <a:off x="11104434" y="5779487"/>
            <a:ext cx="889484" cy="889484"/>
          </a:xfrm>
          <a:prstGeom prst="rect">
            <a:avLst/>
          </a:prstGeom>
        </p:spPr>
      </p:pic>
      <p:sp>
        <p:nvSpPr>
          <p:cNvPr id="7" name="Rectangle 5">
            <a:extLst>
              <a:ext uri="{FF2B5EF4-FFF2-40B4-BE49-F238E27FC236}">
                <a16:creationId xmlns:a16="http://schemas.microsoft.com/office/drawing/2014/main" id="{DF740F83-F602-48A2-A9F9-AEEA312794C1}"/>
              </a:ext>
            </a:extLst>
          </p:cNvPr>
          <p:cNvSpPr/>
          <p:nvPr/>
        </p:nvSpPr>
        <p:spPr>
          <a:xfrm>
            <a:off x="239697" y="927101"/>
            <a:ext cx="11603115" cy="487569"/>
          </a:xfrm>
          <a:prstGeom prst="rect">
            <a:avLst/>
          </a:prstGeom>
        </p:spPr>
        <p:txBody>
          <a:bodyPr wrap="square">
            <a:spAutoFit/>
          </a:body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Introduce our own fragmented </a:t>
            </a:r>
            <a:r>
              <a:rPr kumimoji="0" lang="en-US" sz="2400" b="1" i="0" u="none" strike="noStrike" kern="1200" cap="all" spc="600" normalizeH="0" baseline="0" noProof="0" dirty="0" err="1">
                <a:ln>
                  <a:noFill/>
                </a:ln>
                <a:solidFill>
                  <a:srgbClr val="01FFAF"/>
                </a:solidFill>
                <a:effectLst/>
                <a:uLnTx/>
                <a:uFillTx/>
                <a:latin typeface="Trade Gothic Next Cond"/>
                <a:ea typeface="+mn-ea"/>
                <a:cs typeface="+mn-cs"/>
              </a:rPr>
              <a:t>nfts</a:t>
            </a: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 trading platform</a:t>
            </a:r>
          </a:p>
        </p:txBody>
      </p:sp>
    </p:spTree>
    <p:extLst>
      <p:ext uri="{BB962C8B-B14F-4D97-AF65-F5344CB8AC3E}">
        <p14:creationId xmlns:p14="http://schemas.microsoft.com/office/powerpoint/2010/main" val="74844145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ade Gothic Next Light"/>
              <a:ea typeface="+mn-ea"/>
              <a:cs typeface="+mn-cs"/>
            </a:endParaRPr>
          </a:p>
        </p:txBody>
      </p:sp>
      <p:cxnSp>
        <p:nvCxnSpPr>
          <p:cNvPr id="16" name="Straight Connector 15">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F49ED73-AA83-F944-B476-99B77C1BD358}"/>
              </a:ext>
            </a:extLst>
          </p:cNvPr>
          <p:cNvSpPr/>
          <p:nvPr/>
        </p:nvSpPr>
        <p:spPr>
          <a:xfrm>
            <a:off x="582824" y="1039672"/>
            <a:ext cx="5800221" cy="5512048"/>
          </a:xfrm>
          <a:prstGeom prst="rect">
            <a:avLst/>
          </a:prstGeom>
        </p:spPr>
        <p:txBody>
          <a:bodyPr vert="horz" lIns="91440" tIns="45720" rIns="91440" bIns="45720" rtlCol="0">
            <a:normAutofit/>
          </a:bodyPr>
          <a:lstStyle/>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prstClr val="white"/>
                </a:solidFill>
              </a:rPr>
              <a:t>When users get fragmented NFT tokens we issued, they have the following options</a:t>
            </a:r>
            <a:br>
              <a:rPr lang="en-US" b="1" spc="300" dirty="0">
                <a:solidFill>
                  <a:prstClr val="white"/>
                </a:solidFill>
              </a:rPr>
            </a:br>
            <a:r>
              <a:rPr lang="en-US" b="1" spc="300" dirty="0">
                <a:solidFill>
                  <a:prstClr val="white"/>
                </a:solidFill>
              </a:rPr>
              <a:t>1. Simply HODL the tokens to be up</a:t>
            </a:r>
            <a:br>
              <a:rPr lang="en-US" b="1" spc="300" dirty="0">
                <a:solidFill>
                  <a:prstClr val="white"/>
                </a:solidFill>
              </a:rPr>
            </a:br>
            <a:br>
              <a:rPr lang="en-US" b="1" spc="300" dirty="0">
                <a:solidFill>
                  <a:prstClr val="white"/>
                </a:solidFill>
              </a:rPr>
            </a:br>
            <a:r>
              <a:rPr lang="en-US" b="1" spc="300" dirty="0">
                <a:solidFill>
                  <a:prstClr val="white"/>
                </a:solidFill>
              </a:rPr>
              <a:t>2. Realize their tokens to MATIC or USDC</a:t>
            </a:r>
            <a:br>
              <a:rPr lang="en-US" b="1" spc="300" dirty="0">
                <a:solidFill>
                  <a:prstClr val="white"/>
                </a:solidFill>
              </a:rPr>
            </a:br>
            <a:br>
              <a:rPr lang="en-US" b="1" spc="300" dirty="0">
                <a:solidFill>
                  <a:prstClr val="white"/>
                </a:solidFill>
              </a:rPr>
            </a:br>
            <a:r>
              <a:rPr lang="en-US" b="1" spc="300" dirty="0">
                <a:solidFill>
                  <a:prstClr val="white"/>
                </a:solidFill>
              </a:rPr>
              <a:t>3. Deposit the tokens and some valuable coins (such as MATIC, USDC) into the liquidity pool to earn transaction fee income</a:t>
            </a:r>
            <a:br>
              <a:rPr lang="en-US" b="1" spc="300" dirty="0">
                <a:solidFill>
                  <a:prstClr val="white"/>
                </a:solidFill>
              </a:rPr>
            </a:br>
            <a:br>
              <a:rPr lang="en-US" b="1" spc="300" dirty="0">
                <a:solidFill>
                  <a:prstClr val="white"/>
                </a:solidFill>
              </a:rPr>
            </a:br>
            <a:endParaRPr kumimoji="0" lang="en-US" sz="1800" b="1" i="0" u="none" strike="noStrike" kern="1200" cap="none" spc="300" normalizeH="0" baseline="0" noProof="0" dirty="0">
              <a:ln>
                <a:noFill/>
              </a:ln>
              <a:solidFill>
                <a:srgbClr val="FFFF00"/>
              </a:solidFill>
              <a:effectLst/>
              <a:uLnTx/>
              <a:uFillTx/>
              <a:latin typeface="Trade Gothic Next Light"/>
            </a:endParaRPr>
          </a:p>
        </p:txBody>
      </p:sp>
      <p:pic>
        <p:nvPicPr>
          <p:cNvPr id="10" name="Picture 9" descr="Logo&#10;&#10;Description automatically generated">
            <a:extLst>
              <a:ext uri="{FF2B5EF4-FFF2-40B4-BE49-F238E27FC236}">
                <a16:creationId xmlns:a16="http://schemas.microsoft.com/office/drawing/2014/main" id="{2787559C-C109-E048-B028-47E5C2039BC1}"/>
              </a:ext>
            </a:extLst>
          </p:cNvPr>
          <p:cNvPicPr>
            <a:picLocks noChangeAspect="1"/>
          </p:cNvPicPr>
          <p:nvPr/>
        </p:nvPicPr>
        <p:blipFill>
          <a:blip r:embed="rId2">
            <a:alphaModFix/>
          </a:blip>
          <a:stretch>
            <a:fillRect/>
          </a:stretch>
        </p:blipFill>
        <p:spPr>
          <a:xfrm>
            <a:off x="11104434" y="5779487"/>
            <a:ext cx="889484" cy="889484"/>
          </a:xfrm>
          <a:prstGeom prst="rect">
            <a:avLst/>
          </a:prstGeom>
        </p:spPr>
      </p:pic>
      <p:sp>
        <p:nvSpPr>
          <p:cNvPr id="7" name="Rectangle 5">
            <a:extLst>
              <a:ext uri="{FF2B5EF4-FFF2-40B4-BE49-F238E27FC236}">
                <a16:creationId xmlns:a16="http://schemas.microsoft.com/office/drawing/2014/main" id="{DF740F83-F602-48A2-A9F9-AEEA312794C1}"/>
              </a:ext>
            </a:extLst>
          </p:cNvPr>
          <p:cNvSpPr/>
          <p:nvPr/>
        </p:nvSpPr>
        <p:spPr>
          <a:xfrm>
            <a:off x="239697" y="422393"/>
            <a:ext cx="11603115" cy="487569"/>
          </a:xfrm>
          <a:prstGeom prst="rect">
            <a:avLst/>
          </a:prstGeom>
        </p:spPr>
        <p:txBody>
          <a:bodyPr wrap="square">
            <a:spAutoFit/>
          </a:body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Introduce our own fragmented </a:t>
            </a:r>
            <a:r>
              <a:rPr kumimoji="0" lang="en-US" sz="2400" b="1" i="0" u="none" strike="noStrike" kern="1200" cap="all" spc="600" normalizeH="0" baseline="0" noProof="0" dirty="0" err="1">
                <a:ln>
                  <a:noFill/>
                </a:ln>
                <a:solidFill>
                  <a:srgbClr val="01FFAF"/>
                </a:solidFill>
                <a:effectLst/>
                <a:uLnTx/>
                <a:uFillTx/>
                <a:latin typeface="Trade Gothic Next Cond"/>
                <a:ea typeface="+mn-ea"/>
                <a:cs typeface="+mn-cs"/>
              </a:rPr>
              <a:t>nfts</a:t>
            </a: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 trading platform</a:t>
            </a:r>
          </a:p>
        </p:txBody>
      </p:sp>
      <p:pic>
        <p:nvPicPr>
          <p:cNvPr id="2" name="圖片 1">
            <a:extLst>
              <a:ext uri="{FF2B5EF4-FFF2-40B4-BE49-F238E27FC236}">
                <a16:creationId xmlns:a16="http://schemas.microsoft.com/office/drawing/2014/main" id="{13AF5457-BBF8-4D10-8B26-F5D21EB45EBB}"/>
              </a:ext>
            </a:extLst>
          </p:cNvPr>
          <p:cNvPicPr>
            <a:picLocks noChangeAspect="1"/>
          </p:cNvPicPr>
          <p:nvPr/>
        </p:nvPicPr>
        <p:blipFill>
          <a:blip r:embed="rId3"/>
          <a:stretch>
            <a:fillRect/>
          </a:stretch>
        </p:blipFill>
        <p:spPr>
          <a:xfrm>
            <a:off x="6320900" y="1030674"/>
            <a:ext cx="5730217" cy="4347612"/>
          </a:xfrm>
          <a:prstGeom prst="rect">
            <a:avLst/>
          </a:prstGeom>
        </p:spPr>
      </p:pic>
    </p:spTree>
    <p:extLst>
      <p:ext uri="{BB962C8B-B14F-4D97-AF65-F5344CB8AC3E}">
        <p14:creationId xmlns:p14="http://schemas.microsoft.com/office/powerpoint/2010/main" val="108265217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ade Gothic Next Light"/>
              <a:ea typeface="+mn-ea"/>
              <a:cs typeface="+mn-cs"/>
            </a:endParaRPr>
          </a:p>
        </p:txBody>
      </p:sp>
      <p:cxnSp>
        <p:nvCxnSpPr>
          <p:cNvPr id="16" name="Straight Connector 15">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F49ED73-AA83-F944-B476-99B77C1BD358}"/>
              </a:ext>
            </a:extLst>
          </p:cNvPr>
          <p:cNvSpPr/>
          <p:nvPr/>
        </p:nvSpPr>
        <p:spPr>
          <a:xfrm>
            <a:off x="582824" y="1039672"/>
            <a:ext cx="6590333" cy="5512048"/>
          </a:xfrm>
          <a:prstGeom prst="rect">
            <a:avLst/>
          </a:prstGeom>
        </p:spPr>
        <p:txBody>
          <a:bodyPr vert="horz" lIns="91440" tIns="45720" rIns="91440" bIns="45720" rtlCol="0">
            <a:normAutofit/>
          </a:bodyPr>
          <a:lstStyle/>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prstClr val="white"/>
                </a:solidFill>
              </a:rPr>
              <a:t>4. Put the token in the staking pool for a period of time. </a:t>
            </a:r>
            <a:br>
              <a:rPr lang="en-US" b="1" spc="300" dirty="0">
                <a:solidFill>
                  <a:prstClr val="white"/>
                </a:solidFill>
              </a:rPr>
            </a:br>
            <a:r>
              <a:rPr lang="en-US" b="1" spc="300" dirty="0">
                <a:solidFill>
                  <a:srgbClr val="FFFF00"/>
                </a:solidFill>
              </a:rPr>
              <a:t>JUST LIKE STAKING TOKEN IN BINANCE EARN</a:t>
            </a:r>
            <a:br>
              <a:rPr lang="en-US" b="1" spc="300" dirty="0">
                <a:solidFill>
                  <a:prstClr val="white"/>
                </a:solidFill>
              </a:rPr>
            </a:br>
            <a:r>
              <a:rPr lang="en-US" b="1" spc="300" dirty="0">
                <a:solidFill>
                  <a:prstClr val="white"/>
                </a:solidFill>
              </a:rPr>
              <a:t>At this time, we will lease the underlying NFT assets of the token to those in need and help the lessor earn rental income. The leased NFT assets will be protected in the form of smart contracts to prevent tenants from realizing or transferring NFTs</a:t>
            </a:r>
          </a:p>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srgbClr val="FFFF00"/>
                </a:solidFill>
              </a:rPr>
              <a:t>We will never move the NFT assets at the bottom of user’s tokens unless users stake their tokens !!!  (unlike USDT)</a:t>
            </a:r>
            <a:endParaRPr kumimoji="0" lang="en-US" sz="1800" b="1" i="0" u="none" strike="noStrike" kern="1200" cap="none" spc="300" normalizeH="0" baseline="0" noProof="0" dirty="0">
              <a:ln>
                <a:noFill/>
              </a:ln>
              <a:solidFill>
                <a:srgbClr val="FFFF00"/>
              </a:solidFill>
              <a:effectLst/>
              <a:uLnTx/>
              <a:uFillTx/>
              <a:latin typeface="Trade Gothic Next Light"/>
            </a:endParaRPr>
          </a:p>
        </p:txBody>
      </p:sp>
      <p:pic>
        <p:nvPicPr>
          <p:cNvPr id="10" name="Picture 9" descr="Logo&#10;&#10;Description automatically generated">
            <a:extLst>
              <a:ext uri="{FF2B5EF4-FFF2-40B4-BE49-F238E27FC236}">
                <a16:creationId xmlns:a16="http://schemas.microsoft.com/office/drawing/2014/main" id="{2787559C-C109-E048-B028-47E5C2039BC1}"/>
              </a:ext>
            </a:extLst>
          </p:cNvPr>
          <p:cNvPicPr>
            <a:picLocks noChangeAspect="1"/>
          </p:cNvPicPr>
          <p:nvPr/>
        </p:nvPicPr>
        <p:blipFill>
          <a:blip r:embed="rId2">
            <a:alphaModFix/>
          </a:blip>
          <a:stretch>
            <a:fillRect/>
          </a:stretch>
        </p:blipFill>
        <p:spPr>
          <a:xfrm>
            <a:off x="11104434" y="5779487"/>
            <a:ext cx="889484" cy="889484"/>
          </a:xfrm>
          <a:prstGeom prst="rect">
            <a:avLst/>
          </a:prstGeom>
        </p:spPr>
      </p:pic>
      <p:sp>
        <p:nvSpPr>
          <p:cNvPr id="7" name="Rectangle 5">
            <a:extLst>
              <a:ext uri="{FF2B5EF4-FFF2-40B4-BE49-F238E27FC236}">
                <a16:creationId xmlns:a16="http://schemas.microsoft.com/office/drawing/2014/main" id="{DF740F83-F602-48A2-A9F9-AEEA312794C1}"/>
              </a:ext>
            </a:extLst>
          </p:cNvPr>
          <p:cNvSpPr/>
          <p:nvPr/>
        </p:nvSpPr>
        <p:spPr>
          <a:xfrm>
            <a:off x="239697" y="422393"/>
            <a:ext cx="11603115" cy="487569"/>
          </a:xfrm>
          <a:prstGeom prst="rect">
            <a:avLst/>
          </a:prstGeom>
        </p:spPr>
        <p:txBody>
          <a:bodyPr wrap="square">
            <a:spAutoFit/>
          </a:body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Introduce our own fragmented </a:t>
            </a:r>
            <a:r>
              <a:rPr kumimoji="0" lang="en-US" sz="2400" b="1" i="0" u="none" strike="noStrike" kern="1200" cap="all" spc="600" normalizeH="0" baseline="0" noProof="0" dirty="0" err="1">
                <a:ln>
                  <a:noFill/>
                </a:ln>
                <a:solidFill>
                  <a:srgbClr val="01FFAF"/>
                </a:solidFill>
                <a:effectLst/>
                <a:uLnTx/>
                <a:uFillTx/>
                <a:latin typeface="Trade Gothic Next Cond"/>
                <a:ea typeface="+mn-ea"/>
                <a:cs typeface="+mn-cs"/>
              </a:rPr>
              <a:t>nfts</a:t>
            </a: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 trading platform</a:t>
            </a:r>
          </a:p>
        </p:txBody>
      </p:sp>
      <p:pic>
        <p:nvPicPr>
          <p:cNvPr id="2" name="圖片 1">
            <a:extLst>
              <a:ext uri="{FF2B5EF4-FFF2-40B4-BE49-F238E27FC236}">
                <a16:creationId xmlns:a16="http://schemas.microsoft.com/office/drawing/2014/main" id="{80B7FE7E-0AEA-4763-AB0A-97F1A62C42ED}"/>
              </a:ext>
            </a:extLst>
          </p:cNvPr>
          <p:cNvPicPr>
            <a:picLocks noChangeAspect="1"/>
          </p:cNvPicPr>
          <p:nvPr/>
        </p:nvPicPr>
        <p:blipFill>
          <a:blip r:embed="rId3"/>
          <a:stretch>
            <a:fillRect/>
          </a:stretch>
        </p:blipFill>
        <p:spPr>
          <a:xfrm>
            <a:off x="7283037" y="1039672"/>
            <a:ext cx="4326139" cy="5424256"/>
          </a:xfrm>
          <a:prstGeom prst="rect">
            <a:avLst/>
          </a:prstGeom>
        </p:spPr>
      </p:pic>
    </p:spTree>
    <p:extLst>
      <p:ext uri="{BB962C8B-B14F-4D97-AF65-F5344CB8AC3E}">
        <p14:creationId xmlns:p14="http://schemas.microsoft.com/office/powerpoint/2010/main" val="245488421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ade Gothic Next Light"/>
              <a:ea typeface="+mn-ea"/>
              <a:cs typeface="+mn-cs"/>
            </a:endParaRPr>
          </a:p>
        </p:txBody>
      </p:sp>
      <p:cxnSp>
        <p:nvCxnSpPr>
          <p:cNvPr id="16" name="Straight Connector 15">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F49ED73-AA83-F944-B476-99B77C1BD358}"/>
              </a:ext>
            </a:extLst>
          </p:cNvPr>
          <p:cNvSpPr/>
          <p:nvPr/>
        </p:nvSpPr>
        <p:spPr>
          <a:xfrm>
            <a:off x="582824" y="1238347"/>
            <a:ext cx="10521610" cy="5193436"/>
          </a:xfrm>
          <a:prstGeom prst="rect">
            <a:avLst/>
          </a:prstGeom>
        </p:spPr>
        <p:txBody>
          <a:bodyPr vert="horz" lIns="91440" tIns="45720" rIns="91440" bIns="45720" rtlCol="0">
            <a:normAutofit/>
          </a:bodyPr>
          <a:lstStyle/>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prstClr val="white"/>
                </a:solidFill>
              </a:rPr>
              <a:t>1. </a:t>
            </a:r>
            <a:r>
              <a:rPr lang="en-US" b="1" spc="300" dirty="0">
                <a:solidFill>
                  <a:srgbClr val="FFFF00"/>
                </a:solidFill>
              </a:rPr>
              <a:t>No Gas Fee</a:t>
            </a:r>
            <a:br>
              <a:rPr lang="en-US" b="1" spc="300" dirty="0">
                <a:solidFill>
                  <a:prstClr val="white"/>
                </a:solidFill>
              </a:rPr>
            </a:br>
            <a:r>
              <a:rPr lang="en-US" b="1" spc="300" dirty="0">
                <a:solidFill>
                  <a:prstClr val="white"/>
                </a:solidFill>
              </a:rPr>
              <a:t>Although mint and redeem NFT on Ethereum requires high gas fee. However , we will be able to save almost all gas fee of trading fragmented NFT tokens through the </a:t>
            </a:r>
            <a:r>
              <a:rPr lang="en-US" b="1" spc="300" dirty="0">
                <a:solidFill>
                  <a:srgbClr val="FF0000"/>
                </a:solidFill>
              </a:rPr>
              <a:t>Polygon side chain</a:t>
            </a:r>
            <a:r>
              <a:rPr lang="en-US" b="1" spc="300" dirty="0">
                <a:solidFill>
                  <a:prstClr val="white"/>
                </a:solidFill>
              </a:rPr>
              <a:t>.</a:t>
            </a:r>
          </a:p>
          <a:p>
            <a:pPr marL="285750" lvl="0" indent="-285750">
              <a:lnSpc>
                <a:spcPct val="130000"/>
              </a:lnSpc>
              <a:spcBef>
                <a:spcPct val="0"/>
              </a:spcBef>
              <a:spcAft>
                <a:spcPts val="600"/>
              </a:spcAft>
              <a:buSzPct val="85000"/>
              <a:buFont typeface="Arial" panose="020B0604020202020204" pitchFamily="34" charset="0"/>
              <a:buChar char="•"/>
            </a:pPr>
            <a:endParaRPr kumimoji="0" lang="en-US" sz="1800" b="1" i="0" u="none" strike="noStrike" kern="1200" cap="none" spc="300" normalizeH="0" baseline="0" noProof="0" dirty="0">
              <a:ln>
                <a:noFill/>
              </a:ln>
              <a:solidFill>
                <a:prstClr val="white"/>
              </a:solidFill>
              <a:effectLst/>
              <a:uLnTx/>
              <a:uFillTx/>
              <a:latin typeface="Trade Gothic Next Light"/>
              <a:ea typeface="+mn-ea"/>
              <a:cs typeface="+mn-cs"/>
            </a:endParaRPr>
          </a:p>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prstClr val="white"/>
                </a:solidFill>
                <a:latin typeface="Trade Gothic Next Light"/>
              </a:rPr>
              <a:t>2</a:t>
            </a:r>
            <a:r>
              <a:rPr lang="en-US" b="1" spc="300" dirty="0">
                <a:solidFill>
                  <a:prstClr val="white"/>
                </a:solidFill>
              </a:rPr>
              <a:t>. </a:t>
            </a:r>
            <a:r>
              <a:rPr lang="en-US" b="1" spc="300" dirty="0">
                <a:solidFill>
                  <a:srgbClr val="FFFF00"/>
                </a:solidFill>
              </a:rPr>
              <a:t>No royalties and high liquidity </a:t>
            </a:r>
            <a:br>
              <a:rPr lang="en-US" b="1" spc="300" dirty="0">
                <a:solidFill>
                  <a:prstClr val="white"/>
                </a:solidFill>
              </a:rPr>
            </a:br>
            <a:r>
              <a:rPr lang="en-US" b="1" spc="300" dirty="0">
                <a:solidFill>
                  <a:prstClr val="white"/>
                </a:solidFill>
              </a:rPr>
              <a:t>Through NFT tokenization, it is easier for traders to find opponents when trading NFT assets and save high-value NFT transaction royalties</a:t>
            </a:r>
          </a:p>
          <a:p>
            <a:pPr marL="285750" lvl="0" indent="-285750">
              <a:lnSpc>
                <a:spcPct val="130000"/>
              </a:lnSpc>
              <a:spcBef>
                <a:spcPct val="0"/>
              </a:spcBef>
              <a:spcAft>
                <a:spcPts val="600"/>
              </a:spcAft>
              <a:buSzPct val="85000"/>
              <a:buFont typeface="Arial" panose="020B0604020202020204" pitchFamily="34" charset="0"/>
              <a:buChar char="•"/>
            </a:pPr>
            <a:endParaRPr kumimoji="0" lang="en-US" sz="1800" b="1" i="0" u="none" strike="noStrike" kern="1200" cap="none" spc="300" normalizeH="0" baseline="0" noProof="0" dirty="0">
              <a:ln>
                <a:noFill/>
              </a:ln>
              <a:solidFill>
                <a:prstClr val="white"/>
              </a:solidFill>
              <a:effectLst/>
              <a:uLnTx/>
              <a:uFillTx/>
              <a:latin typeface="Trade Gothic Next Light"/>
              <a:ea typeface="+mn-ea"/>
              <a:cs typeface="+mn-cs"/>
            </a:endParaRPr>
          </a:p>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prstClr val="white"/>
                </a:solidFill>
              </a:rPr>
              <a:t>3. </a:t>
            </a:r>
            <a:r>
              <a:rPr lang="en-US" b="1" spc="300" dirty="0">
                <a:solidFill>
                  <a:srgbClr val="FFFF00"/>
                </a:solidFill>
              </a:rPr>
              <a:t>Be a landlord by staking </a:t>
            </a:r>
            <a:br>
              <a:rPr lang="en-US" b="1" spc="300" dirty="0">
                <a:solidFill>
                  <a:prstClr val="white"/>
                </a:solidFill>
              </a:rPr>
            </a:br>
            <a:r>
              <a:rPr lang="en-US" b="1" spc="300" dirty="0">
                <a:solidFill>
                  <a:prstClr val="white"/>
                </a:solidFill>
              </a:rPr>
              <a:t>If users use the function of staking tokens, users can also obtain idle asset income by renting out their NFTs. Even if they only have fragmented NFTs, they also can be a small landlord.</a:t>
            </a:r>
            <a:endParaRPr kumimoji="0" lang="en-US" sz="1800" b="1" i="0" u="none" strike="noStrike" kern="1200" cap="none" spc="300" normalizeH="0" baseline="0" noProof="0" dirty="0">
              <a:ln>
                <a:noFill/>
              </a:ln>
              <a:solidFill>
                <a:prstClr val="white"/>
              </a:solidFill>
              <a:effectLst/>
              <a:uLnTx/>
              <a:uFillTx/>
              <a:latin typeface="Trade Gothic Next Light"/>
              <a:ea typeface="+mn-ea"/>
              <a:cs typeface="+mn-cs"/>
            </a:endParaRPr>
          </a:p>
        </p:txBody>
      </p:sp>
      <p:pic>
        <p:nvPicPr>
          <p:cNvPr id="10" name="Picture 9" descr="Logo&#10;&#10;Description automatically generated">
            <a:extLst>
              <a:ext uri="{FF2B5EF4-FFF2-40B4-BE49-F238E27FC236}">
                <a16:creationId xmlns:a16="http://schemas.microsoft.com/office/drawing/2014/main" id="{2787559C-C109-E048-B028-47E5C2039BC1}"/>
              </a:ext>
            </a:extLst>
          </p:cNvPr>
          <p:cNvPicPr>
            <a:picLocks noChangeAspect="1"/>
          </p:cNvPicPr>
          <p:nvPr/>
        </p:nvPicPr>
        <p:blipFill>
          <a:blip r:embed="rId2">
            <a:alphaModFix/>
          </a:blip>
          <a:stretch>
            <a:fillRect/>
          </a:stretch>
        </p:blipFill>
        <p:spPr>
          <a:xfrm>
            <a:off x="11104434" y="5779487"/>
            <a:ext cx="889484" cy="889484"/>
          </a:xfrm>
          <a:prstGeom prst="rect">
            <a:avLst/>
          </a:prstGeom>
        </p:spPr>
      </p:pic>
      <p:sp>
        <p:nvSpPr>
          <p:cNvPr id="7" name="Rectangle 5">
            <a:extLst>
              <a:ext uri="{FF2B5EF4-FFF2-40B4-BE49-F238E27FC236}">
                <a16:creationId xmlns:a16="http://schemas.microsoft.com/office/drawing/2014/main" id="{DF740F83-F602-48A2-A9F9-AEEA312794C1}"/>
              </a:ext>
            </a:extLst>
          </p:cNvPr>
          <p:cNvSpPr/>
          <p:nvPr/>
        </p:nvSpPr>
        <p:spPr>
          <a:xfrm>
            <a:off x="1017973" y="497677"/>
            <a:ext cx="9428086" cy="487569"/>
          </a:xfrm>
          <a:prstGeom prst="rect">
            <a:avLst/>
          </a:prstGeom>
        </p:spPr>
        <p:txBody>
          <a:bodyPr wrap="square">
            <a:spAutoFit/>
          </a:body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The advantages of our platform</a:t>
            </a:r>
          </a:p>
        </p:txBody>
      </p:sp>
    </p:spTree>
    <p:extLst>
      <p:ext uri="{BB962C8B-B14F-4D97-AF65-F5344CB8AC3E}">
        <p14:creationId xmlns:p14="http://schemas.microsoft.com/office/powerpoint/2010/main" val="414710512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1F69E727-9FBD-426F-8146-7962900A2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7A9DDA-5820-45F0-AD3F-126859F42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337" y="762000"/>
            <a:ext cx="5356272" cy="53562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A38534-A3ED-3E43-802C-5419324E063F}"/>
              </a:ext>
            </a:extLst>
          </p:cNvPr>
          <p:cNvSpPr/>
          <p:nvPr/>
        </p:nvSpPr>
        <p:spPr>
          <a:xfrm>
            <a:off x="1560962" y="2285999"/>
            <a:ext cx="3893023" cy="2286001"/>
          </a:xfrm>
          <a:prstGeom prst="rect">
            <a:avLst/>
          </a:prstGeom>
        </p:spPr>
        <p:txBody>
          <a:bodyPr vert="horz" lIns="91440" tIns="45720" rIns="91440" bIns="45720" rtlCol="0" anchor="ctr">
            <a:normAutofit/>
          </a:bodyPr>
          <a:lstStyle/>
          <a:p>
            <a:pPr algn="ctr">
              <a:lnSpc>
                <a:spcPct val="120000"/>
              </a:lnSpc>
              <a:spcBef>
                <a:spcPct val="0"/>
              </a:spcBef>
              <a:spcAft>
                <a:spcPts val="600"/>
              </a:spcAft>
            </a:pPr>
            <a:r>
              <a:rPr lang="en-US" sz="2800" b="1" cap="all" spc="600" dirty="0">
                <a:solidFill>
                  <a:schemeClr val="bg1"/>
                </a:solidFill>
                <a:latin typeface="+mj-lt"/>
                <a:ea typeface="+mj-ea"/>
                <a:cs typeface="+mj-cs"/>
              </a:rPr>
              <a:t>Q&amp;A</a:t>
            </a:r>
          </a:p>
        </p:txBody>
      </p:sp>
      <p:pic>
        <p:nvPicPr>
          <p:cNvPr id="7" name="Picture 6" descr="Logo&#10;&#10;Description automatically generated">
            <a:extLst>
              <a:ext uri="{FF2B5EF4-FFF2-40B4-BE49-F238E27FC236}">
                <a16:creationId xmlns:a16="http://schemas.microsoft.com/office/drawing/2014/main" id="{EA58C9DC-5C44-7C4E-879E-97188FD0E02C}"/>
              </a:ext>
            </a:extLst>
          </p:cNvPr>
          <p:cNvPicPr>
            <a:picLocks noChangeAspect="1"/>
          </p:cNvPicPr>
          <p:nvPr/>
        </p:nvPicPr>
        <p:blipFill>
          <a:blip r:embed="rId3">
            <a:alphaModFix/>
          </a:blip>
          <a:stretch>
            <a:fillRect/>
          </a:stretch>
        </p:blipFill>
        <p:spPr>
          <a:xfrm>
            <a:off x="11104434" y="5779487"/>
            <a:ext cx="889484" cy="889484"/>
          </a:xfrm>
          <a:prstGeom prst="rect">
            <a:avLst/>
          </a:prstGeom>
        </p:spPr>
      </p:pic>
    </p:spTree>
    <p:extLst>
      <p:ext uri="{BB962C8B-B14F-4D97-AF65-F5344CB8AC3E}">
        <p14:creationId xmlns:p14="http://schemas.microsoft.com/office/powerpoint/2010/main" val="295860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21BE7C4E-89DE-F243-A974-7F6B7B425C97}"/>
              </a:ext>
            </a:extLst>
          </p:cNvPr>
          <p:cNvPicPr>
            <a:picLocks noChangeAspect="1"/>
          </p:cNvPicPr>
          <p:nvPr/>
        </p:nvPicPr>
        <p:blipFill>
          <a:blip r:embed="rId3">
            <a:alphaModFix/>
          </a:blip>
          <a:stretch>
            <a:fillRect/>
          </a:stretch>
        </p:blipFill>
        <p:spPr>
          <a:xfrm>
            <a:off x="11104434" y="5779487"/>
            <a:ext cx="889484" cy="889484"/>
          </a:xfrm>
          <a:prstGeom prst="rect">
            <a:avLst/>
          </a:prstGeom>
        </p:spPr>
      </p:pic>
      <p:sp>
        <p:nvSpPr>
          <p:cNvPr id="5" name="Rectangle 4">
            <a:extLst>
              <a:ext uri="{FF2B5EF4-FFF2-40B4-BE49-F238E27FC236}">
                <a16:creationId xmlns:a16="http://schemas.microsoft.com/office/drawing/2014/main" id="{BF8532D6-6F5E-8546-AC9E-E25CEAEF37B2}"/>
              </a:ext>
            </a:extLst>
          </p:cNvPr>
          <p:cNvSpPr/>
          <p:nvPr/>
        </p:nvSpPr>
        <p:spPr>
          <a:xfrm>
            <a:off x="658333" y="523517"/>
            <a:ext cx="10040147" cy="487569"/>
          </a:xfrm>
          <a:prstGeom prst="rect">
            <a:avLst/>
          </a:prstGeom>
        </p:spPr>
        <p:txBody>
          <a:bodyPr wrap="square">
            <a:spAutoFit/>
          </a:bodyPr>
          <a:lstStyle/>
          <a:p>
            <a:pPr>
              <a:lnSpc>
                <a:spcPct val="120000"/>
              </a:lnSpc>
              <a:spcBef>
                <a:spcPct val="0"/>
              </a:spcBef>
              <a:spcAft>
                <a:spcPts val="600"/>
              </a:spcAft>
            </a:pPr>
            <a:r>
              <a:rPr lang="en-US" sz="2400" b="1" cap="all" spc="600" dirty="0">
                <a:solidFill>
                  <a:srgbClr val="01FFAF"/>
                </a:solidFill>
                <a:latin typeface="+mj-lt"/>
              </a:rPr>
              <a:t>Table of contents</a:t>
            </a:r>
          </a:p>
        </p:txBody>
      </p:sp>
      <p:sp>
        <p:nvSpPr>
          <p:cNvPr id="17" name="Rectangle 16">
            <a:extLst>
              <a:ext uri="{FF2B5EF4-FFF2-40B4-BE49-F238E27FC236}">
                <a16:creationId xmlns:a16="http://schemas.microsoft.com/office/drawing/2014/main" id="{F21E73E7-ACAF-484F-B726-3D76214DE45D}"/>
              </a:ext>
            </a:extLst>
          </p:cNvPr>
          <p:cNvSpPr/>
          <p:nvPr/>
        </p:nvSpPr>
        <p:spPr>
          <a:xfrm>
            <a:off x="658333" y="1240807"/>
            <a:ext cx="11032924" cy="10301346"/>
          </a:xfrm>
          <a:prstGeom prst="rect">
            <a:avLst/>
          </a:prstGeom>
        </p:spPr>
        <p:txBody>
          <a:bodyPr wrap="square">
            <a:spAutoFit/>
          </a:bodyPr>
          <a:lstStyle/>
          <a:p>
            <a:pPr marL="285750" indent="-285750">
              <a:lnSpc>
                <a:spcPct val="200000"/>
              </a:lnSpc>
              <a:spcBef>
                <a:spcPct val="0"/>
              </a:spcBef>
              <a:spcAft>
                <a:spcPts val="600"/>
              </a:spcAft>
              <a:buFont typeface="Arial" panose="020B0604020202020204" pitchFamily="34" charset="0"/>
              <a:buChar char="•"/>
            </a:pPr>
            <a:r>
              <a:rPr lang="en-US" altLang="zh-TW" sz="2000" b="1" spc="300" dirty="0">
                <a:cs typeface="AL BAYAN PLAIN" pitchFamily="2" charset="-78"/>
              </a:rPr>
              <a:t>Liquidity problems in NFTs market</a:t>
            </a:r>
          </a:p>
          <a:p>
            <a:pPr marL="285750" indent="-285750">
              <a:lnSpc>
                <a:spcPct val="200000"/>
              </a:lnSpc>
              <a:spcBef>
                <a:spcPct val="0"/>
              </a:spcBef>
              <a:spcAft>
                <a:spcPts val="600"/>
              </a:spcAft>
              <a:buFont typeface="Arial" panose="020B0604020202020204" pitchFamily="34" charset="0"/>
              <a:buChar char="•"/>
            </a:pPr>
            <a:r>
              <a:rPr lang="en-US" altLang="zh-TW" sz="2000" b="1" spc="300" dirty="0" err="1">
                <a:cs typeface="AL BAYAN PLAIN" pitchFamily="2" charset="-78"/>
              </a:rPr>
              <a:t>OpenSea</a:t>
            </a:r>
            <a:r>
              <a:rPr lang="en-US" altLang="zh-TW" sz="2000" b="1" spc="300" dirty="0">
                <a:cs typeface="AL BAYAN PLAIN" pitchFamily="2" charset="-78"/>
              </a:rPr>
              <a:t> --  How much does it cost to buy and sell an NFT</a:t>
            </a:r>
          </a:p>
          <a:p>
            <a:pPr marL="285750" indent="-285750">
              <a:lnSpc>
                <a:spcPct val="200000"/>
              </a:lnSpc>
              <a:spcBef>
                <a:spcPct val="0"/>
              </a:spcBef>
              <a:spcAft>
                <a:spcPts val="600"/>
              </a:spcAft>
              <a:buFont typeface="Arial" panose="020B0604020202020204" pitchFamily="34" charset="0"/>
              <a:buChar char="•"/>
            </a:pPr>
            <a:r>
              <a:rPr lang="en-US" altLang="zh-TW" sz="2000" b="1" spc="300" dirty="0">
                <a:cs typeface="AL BAYAN PLAIN" pitchFamily="2" charset="-78"/>
              </a:rPr>
              <a:t>NFTX – A fragmented NFT trading platform</a:t>
            </a:r>
          </a:p>
          <a:p>
            <a:pPr marL="285750" indent="-285750">
              <a:lnSpc>
                <a:spcPct val="200000"/>
              </a:lnSpc>
              <a:spcBef>
                <a:spcPct val="0"/>
              </a:spcBef>
              <a:spcAft>
                <a:spcPts val="600"/>
              </a:spcAft>
              <a:buFont typeface="Arial" panose="020B0604020202020204" pitchFamily="34" charset="0"/>
              <a:buChar char="•"/>
            </a:pPr>
            <a:r>
              <a:rPr lang="en-US" altLang="zh-TW" sz="2000" b="1" spc="300" dirty="0">
                <a:cs typeface="AL BAYAN PLAIN" pitchFamily="2" charset="-78"/>
              </a:rPr>
              <a:t>Disadvantages of NFTX</a:t>
            </a:r>
          </a:p>
          <a:p>
            <a:pPr marL="285750" indent="-285750">
              <a:lnSpc>
                <a:spcPct val="200000"/>
              </a:lnSpc>
              <a:spcBef>
                <a:spcPct val="0"/>
              </a:spcBef>
              <a:spcAft>
                <a:spcPts val="600"/>
              </a:spcAft>
              <a:buFont typeface="Arial" panose="020B0604020202020204" pitchFamily="34" charset="0"/>
              <a:buChar char="•"/>
            </a:pPr>
            <a:r>
              <a:rPr lang="en-US" altLang="zh-TW" sz="2000" b="1" spc="300" dirty="0">
                <a:cs typeface="AL BAYAN PLAIN" pitchFamily="2" charset="-78"/>
              </a:rPr>
              <a:t>Introduce our own fragmented NFT trading platform</a:t>
            </a:r>
          </a:p>
          <a:p>
            <a:pPr marL="285750" indent="-285750">
              <a:lnSpc>
                <a:spcPct val="200000"/>
              </a:lnSpc>
              <a:spcBef>
                <a:spcPct val="0"/>
              </a:spcBef>
              <a:spcAft>
                <a:spcPts val="600"/>
              </a:spcAft>
              <a:buFont typeface="Arial" panose="020B0604020202020204" pitchFamily="34" charset="0"/>
              <a:buChar char="•"/>
            </a:pPr>
            <a:r>
              <a:rPr lang="en-US" altLang="zh-TW" sz="2000" b="1" spc="300" dirty="0">
                <a:cs typeface="AL BAYAN PLAIN" pitchFamily="2" charset="-78"/>
              </a:rPr>
              <a:t>The advantages of our platform</a:t>
            </a:r>
          </a:p>
          <a:p>
            <a:pPr marL="285750" indent="-285750">
              <a:lnSpc>
                <a:spcPct val="200000"/>
              </a:lnSpc>
              <a:spcBef>
                <a:spcPct val="0"/>
              </a:spcBef>
              <a:spcAft>
                <a:spcPts val="600"/>
              </a:spcAft>
              <a:buFont typeface="Arial" panose="020B0604020202020204" pitchFamily="34" charset="0"/>
              <a:buChar char="•"/>
            </a:pPr>
            <a:endParaRPr lang="en-US" altLang="zh-TW" sz="20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20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20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20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20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20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20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20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2000" b="1" spc="300" dirty="0">
              <a:cs typeface="AL BAYAN PLAIN" pitchFamily="2" charset="-78"/>
            </a:endParaRPr>
          </a:p>
        </p:txBody>
      </p:sp>
    </p:spTree>
    <p:extLst>
      <p:ext uri="{BB962C8B-B14F-4D97-AF65-F5344CB8AC3E}">
        <p14:creationId xmlns:p14="http://schemas.microsoft.com/office/powerpoint/2010/main" val="289064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A38534-A3ED-3E43-802C-5419324E063F}"/>
              </a:ext>
            </a:extLst>
          </p:cNvPr>
          <p:cNvSpPr/>
          <p:nvPr/>
        </p:nvSpPr>
        <p:spPr>
          <a:xfrm>
            <a:off x="658333" y="292119"/>
            <a:ext cx="10446101" cy="487569"/>
          </a:xfrm>
          <a:prstGeom prst="rect">
            <a:avLst/>
          </a:prstGeom>
        </p:spPr>
        <p:txBody>
          <a:bodyPr wrap="square">
            <a:spAutoFit/>
          </a:bodyPr>
          <a:lstStyle/>
          <a:p>
            <a:pPr>
              <a:lnSpc>
                <a:spcPct val="120000"/>
              </a:lnSpc>
              <a:spcBef>
                <a:spcPct val="0"/>
              </a:spcBef>
              <a:spcAft>
                <a:spcPts val="600"/>
              </a:spcAft>
            </a:pPr>
            <a:r>
              <a:rPr lang="en-US" sz="2400" b="1" cap="all" spc="600" dirty="0">
                <a:solidFill>
                  <a:srgbClr val="01FFAF"/>
                </a:solidFill>
                <a:latin typeface="+mj-lt"/>
              </a:rPr>
              <a:t>Liquidity problems in NFTs market</a:t>
            </a:r>
          </a:p>
        </p:txBody>
      </p:sp>
      <p:pic>
        <p:nvPicPr>
          <p:cNvPr id="7" name="Picture 6" descr="Logo&#10;&#10;Description automatically generated">
            <a:extLst>
              <a:ext uri="{FF2B5EF4-FFF2-40B4-BE49-F238E27FC236}">
                <a16:creationId xmlns:a16="http://schemas.microsoft.com/office/drawing/2014/main" id="{EA58C9DC-5C44-7C4E-879E-97188FD0E02C}"/>
              </a:ext>
            </a:extLst>
          </p:cNvPr>
          <p:cNvPicPr>
            <a:picLocks noChangeAspect="1"/>
          </p:cNvPicPr>
          <p:nvPr/>
        </p:nvPicPr>
        <p:blipFill>
          <a:blip r:embed="rId3">
            <a:alphaModFix/>
          </a:blip>
          <a:stretch>
            <a:fillRect/>
          </a:stretch>
        </p:blipFill>
        <p:spPr>
          <a:xfrm>
            <a:off x="11104434" y="5779487"/>
            <a:ext cx="889484" cy="889484"/>
          </a:xfrm>
          <a:prstGeom prst="rect">
            <a:avLst/>
          </a:prstGeom>
        </p:spPr>
      </p:pic>
      <p:sp>
        <p:nvSpPr>
          <p:cNvPr id="8" name="Rectangle 7">
            <a:extLst>
              <a:ext uri="{FF2B5EF4-FFF2-40B4-BE49-F238E27FC236}">
                <a16:creationId xmlns:a16="http://schemas.microsoft.com/office/drawing/2014/main" id="{C4CD0142-C659-6B45-A56E-A7D9C9FCB296}"/>
              </a:ext>
            </a:extLst>
          </p:cNvPr>
          <p:cNvSpPr/>
          <p:nvPr/>
        </p:nvSpPr>
        <p:spPr>
          <a:xfrm>
            <a:off x="658333" y="1516015"/>
            <a:ext cx="11032924" cy="1642373"/>
          </a:xfrm>
          <a:prstGeom prst="rect">
            <a:avLst/>
          </a:prstGeom>
        </p:spPr>
        <p:txBody>
          <a:bodyPr wrap="square">
            <a:spAutoFit/>
          </a:bodyPr>
          <a:lstStyle/>
          <a:p>
            <a:pPr marL="285750" indent="-285750">
              <a:lnSpc>
                <a:spcPct val="200000"/>
              </a:lnSpc>
              <a:spcBef>
                <a:spcPct val="0"/>
              </a:spcBef>
              <a:spcAft>
                <a:spcPts val="600"/>
              </a:spcAft>
              <a:buFont typeface="Arial" panose="020B0604020202020204" pitchFamily="34" charset="0"/>
              <a:buChar char="•"/>
            </a:pPr>
            <a:endParaRPr lang="en-US" sz="16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16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1600" b="1" spc="300" dirty="0">
              <a:cs typeface="AL BAYAN PLAIN" pitchFamily="2" charset="-78"/>
            </a:endParaRPr>
          </a:p>
        </p:txBody>
      </p:sp>
      <p:sp>
        <p:nvSpPr>
          <p:cNvPr id="9" name="Rectangle 8">
            <a:extLst>
              <a:ext uri="{FF2B5EF4-FFF2-40B4-BE49-F238E27FC236}">
                <a16:creationId xmlns:a16="http://schemas.microsoft.com/office/drawing/2014/main" id="{11F00F03-2ED1-4249-AECB-CCE4445531DC}"/>
              </a:ext>
            </a:extLst>
          </p:cNvPr>
          <p:cNvSpPr/>
          <p:nvPr/>
        </p:nvSpPr>
        <p:spPr>
          <a:xfrm>
            <a:off x="198082" y="779688"/>
            <a:ext cx="8412062" cy="7936403"/>
          </a:xfrm>
          <a:prstGeom prst="rect">
            <a:avLst/>
          </a:prstGeom>
        </p:spPr>
        <p:txBody>
          <a:bodyPr wrap="square">
            <a:spAutoFit/>
          </a:bodyPr>
          <a:lstStyle/>
          <a:p>
            <a:pPr marL="285750" indent="-285750">
              <a:lnSpc>
                <a:spcPct val="200000"/>
              </a:lnSpc>
              <a:spcBef>
                <a:spcPct val="0"/>
              </a:spcBef>
              <a:spcAft>
                <a:spcPts val="600"/>
              </a:spcAft>
              <a:buFont typeface="Arial" panose="020B0604020202020204" pitchFamily="34" charset="0"/>
              <a:buChar char="•"/>
            </a:pPr>
            <a:r>
              <a:rPr lang="en-US" sz="1600" b="1" spc="300" dirty="0">
                <a:solidFill>
                  <a:srgbClr val="FFFF00"/>
                </a:solidFill>
                <a:cs typeface="AL BAYAN PLAIN" pitchFamily="2" charset="-78"/>
              </a:rPr>
              <a:t>High Unit Price</a:t>
            </a:r>
            <a:br>
              <a:rPr lang="en-US" sz="1600" b="1" spc="300" dirty="0">
                <a:cs typeface="AL BAYAN PLAIN" pitchFamily="2" charset="-78"/>
              </a:rPr>
            </a:br>
            <a:r>
              <a:rPr lang="en-US" sz="1600" b="1" spc="300" dirty="0">
                <a:cs typeface="AL BAYAN PLAIN" pitchFamily="2" charset="-78"/>
              </a:rPr>
              <a:t>For example, investor now have to spend 140 ether to buy a single Punk, which is almost 55K USD.</a:t>
            </a:r>
          </a:p>
          <a:p>
            <a:pPr marL="285750" indent="-285750">
              <a:lnSpc>
                <a:spcPct val="200000"/>
              </a:lnSpc>
              <a:spcBef>
                <a:spcPct val="0"/>
              </a:spcBef>
              <a:spcAft>
                <a:spcPts val="600"/>
              </a:spcAft>
              <a:buFont typeface="Arial" panose="020B0604020202020204" pitchFamily="34" charset="0"/>
              <a:buChar char="•"/>
            </a:pPr>
            <a:r>
              <a:rPr lang="en-US" sz="1600" b="1" spc="300" dirty="0">
                <a:solidFill>
                  <a:srgbClr val="FFFF00"/>
                </a:solidFill>
                <a:cs typeface="AL BAYAN PLAIN" pitchFamily="2" charset="-78"/>
              </a:rPr>
              <a:t>High Gas Fee</a:t>
            </a:r>
            <a:br>
              <a:rPr lang="en-US" sz="1600" b="1" spc="300" dirty="0">
                <a:cs typeface="AL BAYAN PLAIN" pitchFamily="2" charset="-78"/>
              </a:rPr>
            </a:br>
            <a:r>
              <a:rPr lang="en-US" sz="1600" b="1" spc="300" dirty="0">
                <a:cs typeface="AL BAYAN PLAIN" pitchFamily="2" charset="-78"/>
              </a:rPr>
              <a:t>At present, many well-known NFT projects are still issued on Ethereum. Everyone knows that the fees of Ethereum are very expensive</a:t>
            </a:r>
          </a:p>
          <a:p>
            <a:pPr marL="285750" indent="-285750">
              <a:lnSpc>
                <a:spcPct val="200000"/>
              </a:lnSpc>
              <a:spcBef>
                <a:spcPct val="0"/>
              </a:spcBef>
              <a:spcAft>
                <a:spcPts val="600"/>
              </a:spcAft>
              <a:buFont typeface="Arial" panose="020B0604020202020204" pitchFamily="34" charset="0"/>
              <a:buChar char="•"/>
            </a:pPr>
            <a:r>
              <a:rPr lang="en-US" sz="1600" b="1" spc="300" dirty="0">
                <a:solidFill>
                  <a:srgbClr val="FFFF00"/>
                </a:solidFill>
                <a:cs typeface="AL BAYAN PLAIN" pitchFamily="2" charset="-78"/>
              </a:rPr>
              <a:t>High Trading Fee</a:t>
            </a:r>
            <a:br>
              <a:rPr lang="en-US" sz="1600" b="1" spc="300" dirty="0">
                <a:cs typeface="AL BAYAN PLAIN" pitchFamily="2" charset="-78"/>
              </a:rPr>
            </a:br>
            <a:r>
              <a:rPr lang="en-US" sz="1600" b="1" spc="300" dirty="0">
                <a:cs typeface="AL BAYAN PLAIN" pitchFamily="2" charset="-78"/>
              </a:rPr>
              <a:t>In addition to gas fee, trading NFTs usually has to pay royalties (maybe around 5%). In the long run, this is a lot of money</a:t>
            </a:r>
          </a:p>
          <a:p>
            <a:pPr marL="285750" indent="-285750">
              <a:lnSpc>
                <a:spcPct val="200000"/>
              </a:lnSpc>
              <a:spcBef>
                <a:spcPct val="0"/>
              </a:spcBef>
              <a:spcAft>
                <a:spcPts val="600"/>
              </a:spcAft>
              <a:buFont typeface="Arial" panose="020B0604020202020204" pitchFamily="34" charset="0"/>
              <a:buChar char="•"/>
            </a:pPr>
            <a:endParaRPr lang="en-US" sz="16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16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16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1600" b="1" spc="300" dirty="0">
              <a:cs typeface="AL BAYAN PLAIN" pitchFamily="2" charset="-78"/>
            </a:endParaRPr>
          </a:p>
          <a:p>
            <a:pPr marL="285750" indent="-285750">
              <a:lnSpc>
                <a:spcPct val="200000"/>
              </a:lnSpc>
              <a:spcBef>
                <a:spcPct val="0"/>
              </a:spcBef>
              <a:spcAft>
                <a:spcPts val="600"/>
              </a:spcAft>
              <a:buFont typeface="Arial" panose="020B0604020202020204" pitchFamily="34" charset="0"/>
              <a:buChar char="•"/>
            </a:pPr>
            <a:endParaRPr lang="en-US" sz="1600" b="1" spc="300" dirty="0">
              <a:cs typeface="AL BAYAN PLAIN" pitchFamily="2" charset="-78"/>
            </a:endParaRPr>
          </a:p>
        </p:txBody>
      </p:sp>
      <p:pic>
        <p:nvPicPr>
          <p:cNvPr id="2" name="圖片 1">
            <a:extLst>
              <a:ext uri="{FF2B5EF4-FFF2-40B4-BE49-F238E27FC236}">
                <a16:creationId xmlns:a16="http://schemas.microsoft.com/office/drawing/2014/main" id="{01DC490E-7D97-46FC-A646-BD09E05542C7}"/>
              </a:ext>
            </a:extLst>
          </p:cNvPr>
          <p:cNvPicPr>
            <a:picLocks noChangeAspect="1"/>
          </p:cNvPicPr>
          <p:nvPr/>
        </p:nvPicPr>
        <p:blipFill>
          <a:blip r:embed="rId4"/>
          <a:stretch>
            <a:fillRect/>
          </a:stretch>
        </p:blipFill>
        <p:spPr>
          <a:xfrm>
            <a:off x="8220250" y="562919"/>
            <a:ext cx="3971750" cy="5398163"/>
          </a:xfrm>
          <a:prstGeom prst="rect">
            <a:avLst/>
          </a:prstGeom>
        </p:spPr>
      </p:pic>
    </p:spTree>
    <p:extLst>
      <p:ext uri="{BB962C8B-B14F-4D97-AF65-F5344CB8AC3E}">
        <p14:creationId xmlns:p14="http://schemas.microsoft.com/office/powerpoint/2010/main" val="334595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ade Gothic Next Light"/>
              <a:ea typeface="+mn-ea"/>
              <a:cs typeface="+mn-cs"/>
            </a:endParaRPr>
          </a:p>
        </p:txBody>
      </p:sp>
      <p:cxnSp>
        <p:nvCxnSpPr>
          <p:cNvPr id="16" name="Straight Connector 15">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F49ED73-AA83-F944-B476-99B77C1BD358}"/>
              </a:ext>
            </a:extLst>
          </p:cNvPr>
          <p:cNvSpPr/>
          <p:nvPr/>
        </p:nvSpPr>
        <p:spPr>
          <a:xfrm>
            <a:off x="804726" y="1009510"/>
            <a:ext cx="11038086" cy="5521910"/>
          </a:xfrm>
          <a:prstGeom prst="rect">
            <a:avLst/>
          </a:prstGeom>
        </p:spPr>
        <p:txBody>
          <a:bodyPr vert="horz" lIns="91440" tIns="45720" rIns="91440" bIns="45720" rtlCol="0">
            <a:normAutofit lnSpcReduction="10000"/>
          </a:bodyPr>
          <a:lstStyle/>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prstClr val="white"/>
                </a:solidFill>
              </a:rPr>
              <a:t>Everyone knows that </a:t>
            </a:r>
            <a:r>
              <a:rPr lang="en-US" altLang="zh-TW" b="1" spc="300" dirty="0" err="1">
                <a:solidFill>
                  <a:prstClr val="white"/>
                </a:solidFill>
              </a:rPr>
              <a:t>O</a:t>
            </a:r>
            <a:r>
              <a:rPr lang="en-US" b="1" spc="300" dirty="0" err="1">
                <a:solidFill>
                  <a:prstClr val="white"/>
                </a:solidFill>
              </a:rPr>
              <a:t>pen</a:t>
            </a:r>
            <a:r>
              <a:rPr lang="en-US" altLang="zh-TW" b="1" spc="300" dirty="0" err="1">
                <a:solidFill>
                  <a:prstClr val="white"/>
                </a:solidFill>
              </a:rPr>
              <a:t>S</a:t>
            </a:r>
            <a:r>
              <a:rPr lang="en-US" b="1" spc="300" dirty="0" err="1">
                <a:solidFill>
                  <a:prstClr val="white"/>
                </a:solidFill>
              </a:rPr>
              <a:t>ea</a:t>
            </a:r>
            <a:r>
              <a:rPr lang="en-US" b="1" spc="300" dirty="0">
                <a:solidFill>
                  <a:prstClr val="white"/>
                </a:solidFill>
              </a:rPr>
              <a:t> is the largest NFT market on Ethereum, but guess how much it will cost to complete an NFT transaction on it?</a:t>
            </a:r>
          </a:p>
          <a:p>
            <a:pPr marL="285750" lvl="0" indent="-285750">
              <a:lnSpc>
                <a:spcPct val="130000"/>
              </a:lnSpc>
              <a:spcBef>
                <a:spcPct val="0"/>
              </a:spcBef>
              <a:spcAft>
                <a:spcPts val="600"/>
              </a:spcAft>
              <a:buSzPct val="85000"/>
              <a:buFont typeface="Arial" panose="020B0604020202020204" pitchFamily="34" charset="0"/>
              <a:buChar char="•"/>
            </a:pPr>
            <a:r>
              <a:rPr kumimoji="0" lang="en-US" sz="1800" b="1" i="0" u="none" strike="noStrike" kern="1200" cap="none" spc="300" normalizeH="0" baseline="0" noProof="0" dirty="0">
                <a:ln>
                  <a:noFill/>
                </a:ln>
                <a:solidFill>
                  <a:srgbClr val="FFFF00"/>
                </a:solidFill>
                <a:effectLst/>
                <a:uLnTx/>
                <a:uFillTx/>
                <a:latin typeface="Trade Gothic Next Light"/>
                <a:ea typeface="+mn-ea"/>
                <a:cs typeface="+mn-cs"/>
              </a:rPr>
              <a:t>EVERY STEP NEEDS GAS FEE !!! </a:t>
            </a:r>
          </a:p>
          <a:p>
            <a:pPr marL="285750" marR="0" lvl="0" indent="-285750" algn="l" defTabSz="914400" rtl="0" eaLnBrk="1" fontAlgn="auto" latinLnBrk="0" hangingPunct="1">
              <a:lnSpc>
                <a:spcPct val="130000"/>
              </a:lnSpc>
              <a:spcBef>
                <a:spcPct val="0"/>
              </a:spcBef>
              <a:spcAft>
                <a:spcPts val="600"/>
              </a:spcAft>
              <a:buClrTx/>
              <a:buSzPct val="85000"/>
              <a:buFont typeface="Arial" panose="020B0604020202020204" pitchFamily="34" charset="0"/>
              <a:buChar char="•"/>
              <a:tabLst/>
              <a:defRPr/>
            </a:pPr>
            <a:r>
              <a:rPr kumimoji="0" lang="en-US" sz="1800" b="1" i="0" u="none" strike="noStrike" kern="1200" cap="none" spc="300" normalizeH="0" baseline="0" noProof="0" dirty="0">
                <a:ln>
                  <a:noFill/>
                </a:ln>
                <a:solidFill>
                  <a:prstClr val="white"/>
                </a:solidFill>
                <a:effectLst/>
                <a:uLnTx/>
                <a:uFillTx/>
                <a:latin typeface="Trade Gothic Next Light"/>
                <a:ea typeface="+mn-ea"/>
                <a:cs typeface="+mn-cs"/>
              </a:rPr>
              <a:t>Buying a NFT</a:t>
            </a:r>
            <a:br>
              <a:rPr kumimoji="0" lang="en-US" sz="1800" b="1" i="0" u="none" strike="noStrike" kern="1200" cap="none" spc="300" normalizeH="0" baseline="0" noProof="0" dirty="0">
                <a:ln>
                  <a:noFill/>
                </a:ln>
                <a:solidFill>
                  <a:prstClr val="white"/>
                </a:solidFill>
                <a:effectLst/>
                <a:uLnTx/>
                <a:uFillTx/>
                <a:latin typeface="Trade Gothic Next Light"/>
                <a:ea typeface="+mn-ea"/>
                <a:cs typeface="+mn-cs"/>
              </a:rPr>
            </a:br>
            <a:r>
              <a:rPr kumimoji="0" lang="en-US" sz="1800" b="1" i="0" u="none" strike="noStrike" kern="1200" cap="none" spc="300" normalizeH="0" baseline="0" noProof="0" dirty="0">
                <a:ln>
                  <a:noFill/>
                </a:ln>
                <a:solidFill>
                  <a:prstClr val="white"/>
                </a:solidFill>
                <a:effectLst/>
                <a:uLnTx/>
                <a:uFillTx/>
                <a:latin typeface="Trade Gothic Next Light"/>
                <a:ea typeface="+mn-ea"/>
                <a:cs typeface="+mn-cs"/>
              </a:rPr>
              <a:t>1. approve selecting token  (about  46K gas)</a:t>
            </a:r>
            <a:br>
              <a:rPr kumimoji="0" lang="en-US" sz="1800" b="1" i="0" u="none" strike="noStrike" kern="1200" cap="none" spc="300" normalizeH="0" baseline="0" noProof="0" dirty="0">
                <a:ln>
                  <a:noFill/>
                </a:ln>
                <a:solidFill>
                  <a:prstClr val="white"/>
                </a:solidFill>
                <a:effectLst/>
                <a:uLnTx/>
                <a:uFillTx/>
                <a:latin typeface="Trade Gothic Next Light"/>
                <a:ea typeface="+mn-ea"/>
                <a:cs typeface="+mn-cs"/>
              </a:rPr>
            </a:br>
            <a:r>
              <a:rPr kumimoji="0" lang="en-US" sz="1800" b="1" i="0" u="none" strike="noStrike" kern="1200" cap="none" spc="300" normalizeH="0" baseline="0" noProof="0" dirty="0">
                <a:ln>
                  <a:noFill/>
                </a:ln>
                <a:solidFill>
                  <a:prstClr val="white"/>
                </a:solidFill>
                <a:effectLst/>
                <a:uLnTx/>
                <a:uFillTx/>
                <a:latin typeface="Trade Gothic Next Light"/>
                <a:ea typeface="+mn-ea"/>
                <a:cs typeface="+mn-cs"/>
              </a:rPr>
              <a:t>2. </a:t>
            </a:r>
            <a:r>
              <a:rPr lang="en-US" b="1" spc="300" dirty="0" err="1">
                <a:solidFill>
                  <a:prstClr val="white"/>
                </a:solidFill>
                <a:latin typeface="Trade Gothic Next Light"/>
              </a:rPr>
              <a:t>automic</a:t>
            </a:r>
            <a:r>
              <a:rPr lang="en-US" b="1" spc="300" dirty="0">
                <a:solidFill>
                  <a:prstClr val="white"/>
                </a:solidFill>
                <a:latin typeface="Trade Gothic Next Light"/>
              </a:rPr>
              <a:t> match</a:t>
            </a:r>
            <a:r>
              <a:rPr kumimoji="0" lang="en-US" sz="1800" b="1" i="0" u="none" strike="noStrike" kern="1200" cap="none" spc="300" normalizeH="0" baseline="0" noProof="0" dirty="0">
                <a:ln>
                  <a:noFill/>
                </a:ln>
                <a:solidFill>
                  <a:prstClr val="white"/>
                </a:solidFill>
                <a:effectLst/>
                <a:uLnTx/>
                <a:uFillTx/>
                <a:latin typeface="Trade Gothic Next Light"/>
                <a:ea typeface="+mn-ea"/>
                <a:cs typeface="+mn-cs"/>
              </a:rPr>
              <a:t>  (about 200K gas)</a:t>
            </a:r>
          </a:p>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prstClr val="white"/>
                </a:solidFill>
                <a:latin typeface="Trade Gothic Next Light"/>
              </a:rPr>
              <a:t>Selling a NFT</a:t>
            </a:r>
            <a:br>
              <a:rPr lang="en-US" b="1" spc="300" dirty="0">
                <a:solidFill>
                  <a:prstClr val="white"/>
                </a:solidFill>
                <a:latin typeface="Trade Gothic Next Light"/>
              </a:rPr>
            </a:br>
            <a:r>
              <a:rPr lang="en-US" b="1" spc="300" dirty="0">
                <a:solidFill>
                  <a:prstClr val="white"/>
                </a:solidFill>
                <a:latin typeface="Trade Gothic Next Light"/>
              </a:rPr>
              <a:t>1. initializing wallet (first time selling)  (about 400K gas)</a:t>
            </a:r>
            <a:br>
              <a:rPr lang="en-US" b="1" spc="300" dirty="0">
                <a:solidFill>
                  <a:prstClr val="white"/>
                </a:solidFill>
                <a:latin typeface="Trade Gothic Next Light"/>
              </a:rPr>
            </a:br>
            <a:r>
              <a:rPr lang="en-US" b="1" spc="300" dirty="0">
                <a:solidFill>
                  <a:prstClr val="white"/>
                </a:solidFill>
                <a:latin typeface="Trade Gothic Next Light"/>
              </a:rPr>
              <a:t>2. approving item for sale  (about 50K gas)</a:t>
            </a:r>
            <a:br>
              <a:rPr lang="en-US" b="1" spc="300" dirty="0">
                <a:solidFill>
                  <a:prstClr val="white"/>
                </a:solidFill>
              </a:rPr>
            </a:br>
            <a:r>
              <a:rPr lang="en-US" b="1" spc="300" dirty="0">
                <a:solidFill>
                  <a:prstClr val="white"/>
                </a:solidFill>
              </a:rPr>
              <a:t>3. When the NFT is sold and the payment is received, </a:t>
            </a:r>
            <a:r>
              <a:rPr lang="en-US" b="1" spc="300" dirty="0" err="1">
                <a:solidFill>
                  <a:prstClr val="white"/>
                </a:solidFill>
              </a:rPr>
              <a:t>opensea</a:t>
            </a:r>
            <a:r>
              <a:rPr lang="en-US" b="1" spc="300" dirty="0">
                <a:solidFill>
                  <a:prstClr val="white"/>
                </a:solidFill>
              </a:rPr>
              <a:t> will automatically charge transaction fees and royalties, which are generally 7.5% of the total transaction amount</a:t>
            </a:r>
            <a:br>
              <a:rPr kumimoji="0" lang="en-US" sz="1800" b="1" i="0" u="none" strike="noStrike" kern="1200" cap="none" spc="300" normalizeH="0" baseline="0" noProof="0" dirty="0">
                <a:ln>
                  <a:noFill/>
                </a:ln>
                <a:solidFill>
                  <a:prstClr val="white"/>
                </a:solidFill>
                <a:effectLst/>
                <a:uLnTx/>
                <a:uFillTx/>
                <a:latin typeface="Trade Gothic Next Light"/>
                <a:ea typeface="+mn-ea"/>
                <a:cs typeface="+mn-cs"/>
              </a:rPr>
            </a:br>
            <a:r>
              <a:rPr kumimoji="0" lang="en-US" sz="1800" b="1" i="0" u="none" strike="noStrike" kern="1200" cap="none" spc="300" normalizeH="0" baseline="0" noProof="0" dirty="0">
                <a:ln>
                  <a:noFill/>
                </a:ln>
                <a:solidFill>
                  <a:srgbClr val="FFFF00"/>
                </a:solidFill>
                <a:effectLst/>
                <a:uLnTx/>
                <a:uFillTx/>
                <a:latin typeface="Trade Gothic Next Light"/>
                <a:ea typeface="+mn-ea"/>
                <a:cs typeface="+mn-cs"/>
              </a:rPr>
              <a:t>ESTIMATE TOTAL TRADING</a:t>
            </a:r>
            <a:r>
              <a:rPr kumimoji="0" lang="zh-TW" altLang="en-US" sz="1800" b="1" i="0" u="none" strike="noStrike" kern="1200" cap="none" spc="300" normalizeH="0" baseline="0" noProof="0" dirty="0">
                <a:ln>
                  <a:noFill/>
                </a:ln>
                <a:solidFill>
                  <a:srgbClr val="FFFF00"/>
                </a:solidFill>
                <a:effectLst/>
                <a:uLnTx/>
                <a:uFillTx/>
                <a:latin typeface="Trade Gothic Next Light"/>
                <a:ea typeface="+mn-ea"/>
                <a:cs typeface="+mn-cs"/>
              </a:rPr>
              <a:t> </a:t>
            </a:r>
            <a:r>
              <a:rPr kumimoji="0" lang="en-US" altLang="zh-TW" sz="1800" b="1" i="0" u="none" strike="noStrike" kern="1200" cap="none" spc="300" normalizeH="0" baseline="0" noProof="0" dirty="0">
                <a:ln>
                  <a:noFill/>
                </a:ln>
                <a:solidFill>
                  <a:srgbClr val="FFFF00"/>
                </a:solidFill>
                <a:effectLst/>
                <a:uLnTx/>
                <a:uFillTx/>
                <a:latin typeface="Trade Gothic Next Light"/>
                <a:ea typeface="+mn-ea"/>
                <a:cs typeface="+mn-cs"/>
              </a:rPr>
              <a:t>FEE:</a:t>
            </a:r>
            <a:r>
              <a:rPr kumimoji="0" lang="zh-TW" altLang="en-US" sz="1800" b="1" i="0" u="none" strike="noStrike" kern="1200" cap="none" spc="300" normalizeH="0" baseline="0" noProof="0" dirty="0">
                <a:ln>
                  <a:noFill/>
                </a:ln>
                <a:solidFill>
                  <a:srgbClr val="FFFF00"/>
                </a:solidFill>
                <a:effectLst/>
                <a:uLnTx/>
                <a:uFillTx/>
                <a:latin typeface="Trade Gothic Next Light"/>
                <a:ea typeface="+mn-ea"/>
                <a:cs typeface="+mn-cs"/>
              </a:rPr>
              <a:t> </a:t>
            </a:r>
            <a:br>
              <a:rPr kumimoji="0" lang="en-US" altLang="zh-TW" sz="1800" b="1" i="0" u="none" strike="noStrike" kern="1200" cap="none" spc="300" normalizeH="0" baseline="0" noProof="0" dirty="0">
                <a:ln>
                  <a:noFill/>
                </a:ln>
                <a:solidFill>
                  <a:srgbClr val="FFFF00"/>
                </a:solidFill>
                <a:effectLst/>
                <a:uLnTx/>
                <a:uFillTx/>
                <a:latin typeface="Trade Gothic Next Light"/>
                <a:ea typeface="+mn-ea"/>
                <a:cs typeface="+mn-cs"/>
              </a:rPr>
            </a:br>
            <a:r>
              <a:rPr kumimoji="0" lang="en-US" altLang="zh-TW" sz="1800" b="1" i="0" u="none" strike="noStrike" kern="1200" cap="none" spc="300" normalizeH="0" baseline="0" noProof="0" dirty="0">
                <a:ln>
                  <a:noFill/>
                </a:ln>
                <a:solidFill>
                  <a:srgbClr val="FFFF00"/>
                </a:solidFill>
                <a:effectLst/>
                <a:uLnTx/>
                <a:uFillTx/>
                <a:latin typeface="Trade Gothic Next Light"/>
                <a:ea typeface="+mn-ea"/>
                <a:cs typeface="+mn-cs"/>
              </a:rPr>
              <a:t>696K gas * 80 </a:t>
            </a:r>
            <a:r>
              <a:rPr lang="en-US" altLang="zh-TW" b="1" spc="300" dirty="0">
                <a:solidFill>
                  <a:srgbClr val="FFFF00"/>
                </a:solidFill>
                <a:latin typeface="Trade Gothic Next Light"/>
              </a:rPr>
              <a:t>G</a:t>
            </a:r>
            <a:r>
              <a:rPr kumimoji="0" lang="en-US" altLang="zh-TW" sz="1800" b="1" i="0" u="none" strike="noStrike" kern="1200" cap="none" spc="300" normalizeH="0" baseline="0" noProof="0" dirty="0" err="1">
                <a:ln>
                  <a:noFill/>
                </a:ln>
                <a:solidFill>
                  <a:srgbClr val="FFFF00"/>
                </a:solidFill>
                <a:effectLst/>
                <a:uLnTx/>
                <a:uFillTx/>
                <a:latin typeface="Trade Gothic Next Light"/>
                <a:ea typeface="+mn-ea"/>
                <a:cs typeface="+mn-cs"/>
              </a:rPr>
              <a:t>wei</a:t>
            </a:r>
            <a:r>
              <a:rPr kumimoji="0" lang="en-US" altLang="zh-TW" sz="1800" b="1" i="0" u="none" strike="noStrike" kern="1200" cap="none" spc="300" normalizeH="0" baseline="0" noProof="0" dirty="0">
                <a:ln>
                  <a:noFill/>
                </a:ln>
                <a:solidFill>
                  <a:srgbClr val="FFFF00"/>
                </a:solidFill>
                <a:effectLst/>
                <a:uLnTx/>
                <a:uFillTx/>
                <a:latin typeface="Trade Gothic Next Light"/>
                <a:ea typeface="+mn-ea"/>
                <a:cs typeface="+mn-cs"/>
              </a:rPr>
              <a:t>/gas = 0.055 </a:t>
            </a:r>
            <a:r>
              <a:rPr lang="en-US" altLang="zh-TW" b="1" spc="300" dirty="0">
                <a:solidFill>
                  <a:srgbClr val="FFFF00"/>
                </a:solidFill>
              </a:rPr>
              <a:t>ETH + 7.5% Transaction amount</a:t>
            </a:r>
            <a:br>
              <a:rPr kumimoji="0" lang="en-US" sz="1800" b="1" i="0" u="none" strike="noStrike" kern="1200" cap="none" spc="300" normalizeH="0" baseline="0" noProof="0" dirty="0">
                <a:ln>
                  <a:noFill/>
                </a:ln>
                <a:solidFill>
                  <a:prstClr val="white"/>
                </a:solidFill>
                <a:effectLst/>
                <a:uLnTx/>
                <a:uFillTx/>
                <a:latin typeface="Trade Gothic Next Light"/>
                <a:ea typeface="+mn-ea"/>
                <a:cs typeface="+mn-cs"/>
              </a:rPr>
            </a:br>
            <a:endParaRPr kumimoji="0" lang="en-US" sz="1800" b="1" i="0" u="none" strike="noStrike" kern="1200" cap="none" spc="300" normalizeH="0" baseline="0" noProof="0" dirty="0">
              <a:ln>
                <a:noFill/>
              </a:ln>
              <a:solidFill>
                <a:prstClr val="white"/>
              </a:solidFill>
              <a:effectLst/>
              <a:uLnTx/>
              <a:uFillTx/>
              <a:latin typeface="Trade Gothic Next Light"/>
              <a:ea typeface="+mn-ea"/>
              <a:cs typeface="+mn-cs"/>
            </a:endParaRPr>
          </a:p>
        </p:txBody>
      </p:sp>
      <p:pic>
        <p:nvPicPr>
          <p:cNvPr id="10" name="Picture 9" descr="Logo&#10;&#10;Description automatically generated">
            <a:extLst>
              <a:ext uri="{FF2B5EF4-FFF2-40B4-BE49-F238E27FC236}">
                <a16:creationId xmlns:a16="http://schemas.microsoft.com/office/drawing/2014/main" id="{2787559C-C109-E048-B028-47E5C2039BC1}"/>
              </a:ext>
            </a:extLst>
          </p:cNvPr>
          <p:cNvPicPr>
            <a:picLocks noChangeAspect="1"/>
          </p:cNvPicPr>
          <p:nvPr/>
        </p:nvPicPr>
        <p:blipFill>
          <a:blip r:embed="rId2">
            <a:alphaModFix/>
          </a:blip>
          <a:stretch>
            <a:fillRect/>
          </a:stretch>
        </p:blipFill>
        <p:spPr>
          <a:xfrm>
            <a:off x="11104434" y="5779487"/>
            <a:ext cx="889484" cy="889484"/>
          </a:xfrm>
          <a:prstGeom prst="rect">
            <a:avLst/>
          </a:prstGeom>
        </p:spPr>
      </p:pic>
      <p:sp>
        <p:nvSpPr>
          <p:cNvPr id="7" name="Rectangle 5">
            <a:extLst>
              <a:ext uri="{FF2B5EF4-FFF2-40B4-BE49-F238E27FC236}">
                <a16:creationId xmlns:a16="http://schemas.microsoft.com/office/drawing/2014/main" id="{DF740F83-F602-48A2-A9F9-AEEA312794C1}"/>
              </a:ext>
            </a:extLst>
          </p:cNvPr>
          <p:cNvSpPr/>
          <p:nvPr/>
        </p:nvSpPr>
        <p:spPr>
          <a:xfrm>
            <a:off x="658332" y="326580"/>
            <a:ext cx="11184480" cy="487569"/>
          </a:xfrm>
          <a:prstGeom prst="rect">
            <a:avLst/>
          </a:prstGeom>
        </p:spPr>
        <p:txBody>
          <a:bodyPr wrap="square">
            <a:spAutoFit/>
          </a:body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400" b="1" i="0" u="none" strike="noStrike" kern="1200" cap="all" spc="600" normalizeH="0" baseline="0" noProof="0" dirty="0" err="1">
                <a:ln>
                  <a:noFill/>
                </a:ln>
                <a:solidFill>
                  <a:srgbClr val="01FFAF"/>
                </a:solidFill>
                <a:effectLst/>
                <a:uLnTx/>
                <a:uFillTx/>
                <a:latin typeface="Trade Gothic Next Cond"/>
                <a:ea typeface="+mn-ea"/>
                <a:cs typeface="+mn-cs"/>
              </a:rPr>
              <a:t>OpenSea</a:t>
            </a: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 – How much does it cost to trade a </a:t>
            </a:r>
            <a:r>
              <a:rPr kumimoji="0" lang="en-US" sz="2400" b="1" i="0" u="none" strike="noStrike" kern="1200" cap="all" spc="600" normalizeH="0" baseline="0" noProof="0" dirty="0" err="1">
                <a:ln>
                  <a:noFill/>
                </a:ln>
                <a:solidFill>
                  <a:srgbClr val="01FFAF"/>
                </a:solidFill>
                <a:effectLst/>
                <a:uLnTx/>
                <a:uFillTx/>
                <a:latin typeface="Trade Gothic Next Cond"/>
                <a:ea typeface="+mn-ea"/>
                <a:cs typeface="+mn-cs"/>
              </a:rPr>
              <a:t>nft</a:t>
            </a: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 </a:t>
            </a:r>
          </a:p>
        </p:txBody>
      </p:sp>
    </p:spTree>
    <p:extLst>
      <p:ext uri="{BB962C8B-B14F-4D97-AF65-F5344CB8AC3E}">
        <p14:creationId xmlns:p14="http://schemas.microsoft.com/office/powerpoint/2010/main" val="175393392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F49ED73-AA83-F944-B476-99B77C1BD358}"/>
              </a:ext>
            </a:extLst>
          </p:cNvPr>
          <p:cNvSpPr/>
          <p:nvPr/>
        </p:nvSpPr>
        <p:spPr>
          <a:xfrm>
            <a:off x="328474" y="1500326"/>
            <a:ext cx="11665444" cy="4776187"/>
          </a:xfrm>
          <a:prstGeom prst="rect">
            <a:avLst/>
          </a:prstGeom>
        </p:spPr>
        <p:txBody>
          <a:bodyPr vert="horz" lIns="91440" tIns="45720" rIns="91440" bIns="45720" rtlCol="0">
            <a:normAutofit/>
          </a:bodyPr>
          <a:lstStyle/>
          <a:p>
            <a:pPr marL="285750" indent="-285750">
              <a:lnSpc>
                <a:spcPct val="130000"/>
              </a:lnSpc>
              <a:spcBef>
                <a:spcPct val="0"/>
              </a:spcBef>
              <a:spcAft>
                <a:spcPts val="600"/>
              </a:spcAft>
              <a:buSzPct val="85000"/>
              <a:buFont typeface="Arial" panose="020B0604020202020204" pitchFamily="34" charset="0"/>
              <a:buChar char="•"/>
            </a:pPr>
            <a:r>
              <a:rPr lang="en-US" b="1" spc="300" dirty="0">
                <a:solidFill>
                  <a:schemeClr val="bg1"/>
                </a:solidFill>
              </a:rPr>
              <a:t>30 days unique users: 9 </a:t>
            </a:r>
          </a:p>
          <a:p>
            <a:pPr marL="285750" indent="-285750">
              <a:lnSpc>
                <a:spcPct val="130000"/>
              </a:lnSpc>
              <a:spcBef>
                <a:spcPct val="0"/>
              </a:spcBef>
              <a:spcAft>
                <a:spcPts val="600"/>
              </a:spcAft>
              <a:buSzPct val="85000"/>
              <a:buFont typeface="Arial" panose="020B0604020202020204" pitchFamily="34" charset="0"/>
              <a:buChar char="•"/>
            </a:pPr>
            <a:r>
              <a:rPr lang="en-US" b="1" spc="300" dirty="0">
                <a:solidFill>
                  <a:schemeClr val="bg1"/>
                </a:solidFill>
              </a:rPr>
              <a:t>30 days volume: 683k USD</a:t>
            </a:r>
          </a:p>
          <a:p>
            <a:pPr marL="285750" indent="-285750">
              <a:lnSpc>
                <a:spcPct val="130000"/>
              </a:lnSpc>
              <a:spcBef>
                <a:spcPct val="0"/>
              </a:spcBef>
              <a:spcAft>
                <a:spcPts val="600"/>
              </a:spcAft>
              <a:buSzPct val="85000"/>
              <a:buFont typeface="Arial" panose="020B0604020202020204" pitchFamily="34" charset="0"/>
              <a:buChar char="•"/>
            </a:pPr>
            <a:r>
              <a:rPr lang="en-US" b="1" spc="300" dirty="0">
                <a:solidFill>
                  <a:schemeClr val="bg1"/>
                </a:solidFill>
              </a:rPr>
              <a:t>(data powered by </a:t>
            </a:r>
            <a:r>
              <a:rPr lang="en-US" altLang="zh-TW" b="1" spc="300" dirty="0" err="1">
                <a:solidFill>
                  <a:schemeClr val="bg1"/>
                </a:solidFill>
              </a:rPr>
              <a:t>DappRadar</a:t>
            </a:r>
            <a:r>
              <a:rPr lang="en-US" altLang="zh-TW" b="1" spc="300" dirty="0">
                <a:solidFill>
                  <a:schemeClr val="bg1"/>
                </a:solidFill>
              </a:rPr>
              <a:t> --https://dappradar.com/ethereum/collectibles/nftx</a:t>
            </a:r>
            <a:r>
              <a:rPr lang="en-US" b="1" spc="300" dirty="0">
                <a:solidFill>
                  <a:schemeClr val="bg1"/>
                </a:solidFill>
              </a:rPr>
              <a:t>)</a:t>
            </a:r>
          </a:p>
          <a:p>
            <a:pPr marL="285750" indent="-285750">
              <a:lnSpc>
                <a:spcPct val="130000"/>
              </a:lnSpc>
              <a:spcBef>
                <a:spcPct val="0"/>
              </a:spcBef>
              <a:spcAft>
                <a:spcPts val="600"/>
              </a:spcAft>
              <a:buSzPct val="85000"/>
              <a:buFont typeface="Arial" panose="020B0604020202020204" pitchFamily="34" charset="0"/>
              <a:buChar char="•"/>
            </a:pPr>
            <a:r>
              <a:rPr lang="en-US" b="1" spc="300" dirty="0">
                <a:solidFill>
                  <a:schemeClr val="bg1"/>
                </a:solidFill>
              </a:rPr>
              <a:t>Category: fragmented NFTs exchange</a:t>
            </a:r>
          </a:p>
          <a:p>
            <a:pPr marL="285750" indent="-285750">
              <a:lnSpc>
                <a:spcPct val="130000"/>
              </a:lnSpc>
              <a:spcBef>
                <a:spcPct val="0"/>
              </a:spcBef>
              <a:spcAft>
                <a:spcPts val="600"/>
              </a:spcAft>
              <a:buSzPct val="85000"/>
              <a:buFont typeface="Arial" panose="020B0604020202020204" pitchFamily="34" charset="0"/>
              <a:buChar char="•"/>
            </a:pPr>
            <a:r>
              <a:rPr lang="en-US" b="1" spc="300" dirty="0">
                <a:solidFill>
                  <a:schemeClr val="bg1"/>
                </a:solidFill>
              </a:rPr>
              <a:t>Main functionalities:</a:t>
            </a:r>
          </a:p>
          <a:p>
            <a:pPr marL="285750" indent="-285750">
              <a:lnSpc>
                <a:spcPct val="130000"/>
              </a:lnSpc>
              <a:spcBef>
                <a:spcPct val="0"/>
              </a:spcBef>
              <a:spcAft>
                <a:spcPts val="600"/>
              </a:spcAft>
              <a:buSzPct val="85000"/>
              <a:buFont typeface="Arial" panose="020B0604020202020204" pitchFamily="34" charset="0"/>
              <a:buChar char="•"/>
            </a:pPr>
            <a:r>
              <a:rPr lang="en-US" b="1" spc="300" dirty="0">
                <a:solidFill>
                  <a:schemeClr val="bg1"/>
                </a:solidFill>
              </a:rPr>
              <a:t> (1) Allow users to add NFTs to smart contract and mint ERC-20 tokens</a:t>
            </a:r>
          </a:p>
          <a:p>
            <a:pPr marL="285750" indent="-285750">
              <a:lnSpc>
                <a:spcPct val="130000"/>
              </a:lnSpc>
              <a:spcBef>
                <a:spcPct val="0"/>
              </a:spcBef>
              <a:spcAft>
                <a:spcPts val="600"/>
              </a:spcAft>
              <a:buSzPct val="85000"/>
              <a:buFont typeface="Arial" panose="020B0604020202020204" pitchFamily="34" charset="0"/>
              <a:buChar char="•"/>
            </a:pPr>
            <a:r>
              <a:rPr lang="en-US" b="1" spc="300" dirty="0">
                <a:solidFill>
                  <a:schemeClr val="bg1"/>
                </a:solidFill>
              </a:rPr>
              <a:t> (2) Users can trade these ERC20 tokens to obtain the ownership of random NFTs in the contract</a:t>
            </a:r>
          </a:p>
          <a:p>
            <a:pPr marL="285750" indent="-285750">
              <a:lnSpc>
                <a:spcPct val="130000"/>
              </a:lnSpc>
              <a:spcBef>
                <a:spcPct val="0"/>
              </a:spcBef>
              <a:spcAft>
                <a:spcPts val="600"/>
              </a:spcAft>
              <a:buSzPct val="85000"/>
              <a:buFont typeface="Arial" panose="020B0604020202020204" pitchFamily="34" charset="0"/>
              <a:buChar char="•"/>
            </a:pPr>
            <a:r>
              <a:rPr lang="en-US" b="1" spc="300" dirty="0">
                <a:solidFill>
                  <a:schemeClr val="bg1"/>
                </a:solidFill>
              </a:rPr>
              <a:t>URL: </a:t>
            </a:r>
            <a:r>
              <a:rPr lang="en-US" b="1" spc="300" dirty="0">
                <a:solidFill>
                  <a:srgbClr val="01FFAF"/>
                </a:solidFill>
              </a:rPr>
              <a:t>https://nftx.io/</a:t>
            </a:r>
          </a:p>
          <a:p>
            <a:pPr marL="285750" indent="-285750">
              <a:lnSpc>
                <a:spcPct val="130000"/>
              </a:lnSpc>
              <a:spcBef>
                <a:spcPct val="0"/>
              </a:spcBef>
              <a:spcAft>
                <a:spcPts val="600"/>
              </a:spcAft>
              <a:buSzPct val="85000"/>
              <a:buFont typeface="Arial" panose="020B0604020202020204" pitchFamily="34" charset="0"/>
              <a:buChar char="•"/>
            </a:pPr>
            <a:r>
              <a:rPr lang="en-US" b="1" spc="300" dirty="0">
                <a:solidFill>
                  <a:schemeClr val="bg1"/>
                </a:solidFill>
              </a:rPr>
              <a:t>docs:  </a:t>
            </a:r>
            <a:r>
              <a:rPr lang="en-US" b="1" spc="300" dirty="0">
                <a:solidFill>
                  <a:srgbClr val="01FFAF"/>
                </a:solidFill>
              </a:rPr>
              <a:t>https://docs.nftx.io/</a:t>
            </a:r>
            <a:endParaRPr lang="en-US" b="1" spc="300" dirty="0">
              <a:solidFill>
                <a:schemeClr val="bg1"/>
              </a:solidFill>
            </a:endParaRPr>
          </a:p>
          <a:p>
            <a:pPr marL="285750" indent="-285750">
              <a:lnSpc>
                <a:spcPct val="130000"/>
              </a:lnSpc>
              <a:spcBef>
                <a:spcPct val="0"/>
              </a:spcBef>
              <a:spcAft>
                <a:spcPts val="600"/>
              </a:spcAft>
              <a:buSzPct val="85000"/>
              <a:buFont typeface="Arial" panose="020B0604020202020204" pitchFamily="34" charset="0"/>
              <a:buChar char="•"/>
            </a:pPr>
            <a:endParaRPr lang="en-US" b="1" spc="300" dirty="0">
              <a:solidFill>
                <a:schemeClr val="bg1"/>
              </a:solidFill>
            </a:endParaRPr>
          </a:p>
        </p:txBody>
      </p:sp>
      <p:pic>
        <p:nvPicPr>
          <p:cNvPr id="10" name="Picture 9" descr="Logo&#10;&#10;Description automatically generated">
            <a:extLst>
              <a:ext uri="{FF2B5EF4-FFF2-40B4-BE49-F238E27FC236}">
                <a16:creationId xmlns:a16="http://schemas.microsoft.com/office/drawing/2014/main" id="{2787559C-C109-E048-B028-47E5C2039BC1}"/>
              </a:ext>
            </a:extLst>
          </p:cNvPr>
          <p:cNvPicPr>
            <a:picLocks noChangeAspect="1"/>
          </p:cNvPicPr>
          <p:nvPr/>
        </p:nvPicPr>
        <p:blipFill>
          <a:blip r:embed="rId2">
            <a:alphaModFix/>
          </a:blip>
          <a:stretch>
            <a:fillRect/>
          </a:stretch>
        </p:blipFill>
        <p:spPr>
          <a:xfrm>
            <a:off x="11104434" y="5779487"/>
            <a:ext cx="889484" cy="889484"/>
          </a:xfrm>
          <a:prstGeom prst="rect">
            <a:avLst/>
          </a:prstGeom>
        </p:spPr>
      </p:pic>
      <p:sp>
        <p:nvSpPr>
          <p:cNvPr id="7" name="Rectangle 5">
            <a:extLst>
              <a:ext uri="{FF2B5EF4-FFF2-40B4-BE49-F238E27FC236}">
                <a16:creationId xmlns:a16="http://schemas.microsoft.com/office/drawing/2014/main" id="{DF740F83-F602-48A2-A9F9-AEEA312794C1}"/>
              </a:ext>
            </a:extLst>
          </p:cNvPr>
          <p:cNvSpPr/>
          <p:nvPr/>
        </p:nvSpPr>
        <p:spPr>
          <a:xfrm>
            <a:off x="658332" y="927101"/>
            <a:ext cx="11184480" cy="487569"/>
          </a:xfrm>
          <a:prstGeom prst="rect">
            <a:avLst/>
          </a:prstGeom>
        </p:spPr>
        <p:txBody>
          <a:bodyPr wrap="square">
            <a:spAutoFit/>
          </a:bodyPr>
          <a:lstStyle/>
          <a:p>
            <a:pPr>
              <a:lnSpc>
                <a:spcPct val="120000"/>
              </a:lnSpc>
              <a:spcBef>
                <a:spcPct val="0"/>
              </a:spcBef>
              <a:spcAft>
                <a:spcPts val="600"/>
              </a:spcAft>
            </a:pPr>
            <a:r>
              <a:rPr lang="en-US" sz="2400" b="1" cap="all" spc="600" dirty="0">
                <a:solidFill>
                  <a:srgbClr val="01FFAF"/>
                </a:solidFill>
                <a:latin typeface="+mj-lt"/>
              </a:rPr>
              <a:t>NFTX – A fragmented NFT trading platform</a:t>
            </a:r>
          </a:p>
        </p:txBody>
      </p:sp>
    </p:spTree>
    <p:extLst>
      <p:ext uri="{BB962C8B-B14F-4D97-AF65-F5344CB8AC3E}">
        <p14:creationId xmlns:p14="http://schemas.microsoft.com/office/powerpoint/2010/main" val="389564672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ade Gothic Next Light"/>
              <a:ea typeface="+mn-ea"/>
              <a:cs typeface="+mn-cs"/>
            </a:endParaRPr>
          </a:p>
        </p:txBody>
      </p:sp>
      <p:cxnSp>
        <p:nvCxnSpPr>
          <p:cNvPr id="16" name="Straight Connector 15">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F49ED73-AA83-F944-B476-99B77C1BD358}"/>
              </a:ext>
            </a:extLst>
          </p:cNvPr>
          <p:cNvSpPr/>
          <p:nvPr/>
        </p:nvSpPr>
        <p:spPr>
          <a:xfrm>
            <a:off x="328474" y="1500326"/>
            <a:ext cx="5983549" cy="4776187"/>
          </a:xfrm>
          <a:prstGeom prst="rect">
            <a:avLst/>
          </a:prstGeom>
        </p:spPr>
        <p:txBody>
          <a:bodyPr vert="horz" lIns="91440" tIns="45720" rIns="91440" bIns="45720" rtlCol="0">
            <a:normAutofit/>
          </a:bodyPr>
          <a:lstStyle/>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prstClr val="white"/>
                </a:solidFill>
              </a:rPr>
              <a:t>It is very similar to the mode of USD stable coin. </a:t>
            </a:r>
          </a:p>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prstClr val="white"/>
                </a:solidFill>
              </a:rPr>
              <a:t>However, the difference is that we use smart contracts to ensure that every NFT fragmented token is 100% backed by a corresponding NFT asset. </a:t>
            </a:r>
          </a:p>
          <a:p>
            <a:pPr marL="285750" lvl="0" indent="-285750">
              <a:lnSpc>
                <a:spcPct val="130000"/>
              </a:lnSpc>
              <a:spcBef>
                <a:spcPct val="0"/>
              </a:spcBef>
              <a:spcAft>
                <a:spcPts val="600"/>
              </a:spcAft>
              <a:buSzPct val="85000"/>
              <a:buFont typeface="Arial" panose="020B0604020202020204" pitchFamily="34" charset="0"/>
              <a:buChar char="•"/>
            </a:pPr>
            <a:r>
              <a:rPr lang="en-US" b="1" spc="300" dirty="0">
                <a:solidFill>
                  <a:prstClr val="white"/>
                </a:solidFill>
              </a:rPr>
              <a:t>Unlike the fiat currency assets behind USDT. No one knows if it is backed by real U.S. dollars</a:t>
            </a:r>
            <a:endParaRPr kumimoji="0" lang="en-US" sz="1800" b="1" i="0" u="none" strike="noStrike" kern="1200" cap="none" spc="300" normalizeH="0" baseline="0" noProof="0" dirty="0">
              <a:ln>
                <a:noFill/>
              </a:ln>
              <a:solidFill>
                <a:prstClr val="white"/>
              </a:solidFill>
              <a:effectLst/>
              <a:uLnTx/>
              <a:uFillTx/>
              <a:latin typeface="Trade Gothic Next Light"/>
              <a:ea typeface="+mn-ea"/>
              <a:cs typeface="+mn-cs"/>
            </a:endParaRPr>
          </a:p>
        </p:txBody>
      </p:sp>
      <p:pic>
        <p:nvPicPr>
          <p:cNvPr id="10" name="Picture 9" descr="Logo&#10;&#10;Description automatically generated">
            <a:extLst>
              <a:ext uri="{FF2B5EF4-FFF2-40B4-BE49-F238E27FC236}">
                <a16:creationId xmlns:a16="http://schemas.microsoft.com/office/drawing/2014/main" id="{2787559C-C109-E048-B028-47E5C2039BC1}"/>
              </a:ext>
            </a:extLst>
          </p:cNvPr>
          <p:cNvPicPr>
            <a:picLocks noChangeAspect="1"/>
          </p:cNvPicPr>
          <p:nvPr/>
        </p:nvPicPr>
        <p:blipFill>
          <a:blip r:embed="rId2">
            <a:alphaModFix/>
          </a:blip>
          <a:stretch>
            <a:fillRect/>
          </a:stretch>
        </p:blipFill>
        <p:spPr>
          <a:xfrm>
            <a:off x="11104434" y="5779487"/>
            <a:ext cx="889484" cy="889484"/>
          </a:xfrm>
          <a:prstGeom prst="rect">
            <a:avLst/>
          </a:prstGeom>
        </p:spPr>
      </p:pic>
      <p:sp>
        <p:nvSpPr>
          <p:cNvPr id="7" name="Rectangle 5">
            <a:extLst>
              <a:ext uri="{FF2B5EF4-FFF2-40B4-BE49-F238E27FC236}">
                <a16:creationId xmlns:a16="http://schemas.microsoft.com/office/drawing/2014/main" id="{DF740F83-F602-48A2-A9F9-AEEA312794C1}"/>
              </a:ext>
            </a:extLst>
          </p:cNvPr>
          <p:cNvSpPr/>
          <p:nvPr/>
        </p:nvSpPr>
        <p:spPr>
          <a:xfrm>
            <a:off x="658332" y="927101"/>
            <a:ext cx="11184480" cy="487569"/>
          </a:xfrm>
          <a:prstGeom prst="rect">
            <a:avLst/>
          </a:prstGeom>
        </p:spPr>
        <p:txBody>
          <a:bodyPr wrap="square">
            <a:spAutoFit/>
          </a:body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NFTX – what is </a:t>
            </a:r>
            <a:r>
              <a:rPr kumimoji="0" lang="en-US" sz="2400" b="1" i="0" u="none" strike="noStrike" kern="1200" cap="all" spc="600" normalizeH="0" baseline="0" noProof="0" dirty="0" err="1">
                <a:ln>
                  <a:noFill/>
                </a:ln>
                <a:solidFill>
                  <a:srgbClr val="01FFAF"/>
                </a:solidFill>
                <a:effectLst/>
                <a:uLnTx/>
                <a:uFillTx/>
                <a:latin typeface="Trade Gothic Next Cond"/>
                <a:ea typeface="+mn-ea"/>
                <a:cs typeface="+mn-cs"/>
              </a:rPr>
              <a:t>nft</a:t>
            </a: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 fragmented token</a:t>
            </a:r>
          </a:p>
        </p:txBody>
      </p:sp>
      <p:pic>
        <p:nvPicPr>
          <p:cNvPr id="4" name="圖片 3">
            <a:extLst>
              <a:ext uri="{FF2B5EF4-FFF2-40B4-BE49-F238E27FC236}">
                <a16:creationId xmlns:a16="http://schemas.microsoft.com/office/drawing/2014/main" id="{4C53104D-1202-4FBE-8674-28B5E5DC2DAB}"/>
              </a:ext>
            </a:extLst>
          </p:cNvPr>
          <p:cNvPicPr>
            <a:picLocks noChangeAspect="1"/>
          </p:cNvPicPr>
          <p:nvPr/>
        </p:nvPicPr>
        <p:blipFill>
          <a:blip r:embed="rId3"/>
          <a:stretch>
            <a:fillRect/>
          </a:stretch>
        </p:blipFill>
        <p:spPr>
          <a:xfrm>
            <a:off x="6483656" y="1448042"/>
            <a:ext cx="4776187" cy="4776187"/>
          </a:xfrm>
          <a:prstGeom prst="rect">
            <a:avLst/>
          </a:prstGeom>
        </p:spPr>
      </p:pic>
    </p:spTree>
    <p:extLst>
      <p:ext uri="{BB962C8B-B14F-4D97-AF65-F5344CB8AC3E}">
        <p14:creationId xmlns:p14="http://schemas.microsoft.com/office/powerpoint/2010/main" val="265411940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21BE7C4E-89DE-F243-A974-7F6B7B425C97}"/>
              </a:ext>
            </a:extLst>
          </p:cNvPr>
          <p:cNvPicPr>
            <a:picLocks noChangeAspect="1"/>
          </p:cNvPicPr>
          <p:nvPr/>
        </p:nvPicPr>
        <p:blipFill>
          <a:blip r:embed="rId3">
            <a:alphaModFix/>
          </a:blip>
          <a:stretch>
            <a:fillRect/>
          </a:stretch>
        </p:blipFill>
        <p:spPr>
          <a:xfrm>
            <a:off x="11104434" y="5779487"/>
            <a:ext cx="889484" cy="889484"/>
          </a:xfrm>
          <a:prstGeom prst="rect">
            <a:avLst/>
          </a:prstGeom>
        </p:spPr>
      </p:pic>
      <p:sp>
        <p:nvSpPr>
          <p:cNvPr id="10" name="Rectangle 9">
            <a:extLst>
              <a:ext uri="{FF2B5EF4-FFF2-40B4-BE49-F238E27FC236}">
                <a16:creationId xmlns:a16="http://schemas.microsoft.com/office/drawing/2014/main" id="{2305D60B-DF78-F143-AB1F-58CF4556E04F}"/>
              </a:ext>
            </a:extLst>
          </p:cNvPr>
          <p:cNvSpPr/>
          <p:nvPr/>
        </p:nvSpPr>
        <p:spPr>
          <a:xfrm>
            <a:off x="4790894" y="6378371"/>
            <a:ext cx="1868332" cy="307777"/>
          </a:xfrm>
          <a:prstGeom prst="rect">
            <a:avLst/>
          </a:prstGeom>
        </p:spPr>
        <p:txBody>
          <a:bodyPr wrap="none">
            <a:spAutoFit/>
          </a:bodyPr>
          <a:lstStyle/>
          <a:p>
            <a:r>
              <a:rPr lang="en-US" sz="1400" b="1" spc="300" dirty="0">
                <a:solidFill>
                  <a:srgbClr val="01FFAF"/>
                </a:solidFill>
              </a:rPr>
              <a:t>https://nftx.io/</a:t>
            </a:r>
            <a:endParaRPr lang="en-US" sz="1400" dirty="0"/>
          </a:p>
        </p:txBody>
      </p:sp>
      <p:sp>
        <p:nvSpPr>
          <p:cNvPr id="9" name="Rectangle 5">
            <a:extLst>
              <a:ext uri="{FF2B5EF4-FFF2-40B4-BE49-F238E27FC236}">
                <a16:creationId xmlns:a16="http://schemas.microsoft.com/office/drawing/2014/main" id="{EAA76ED0-F53E-4A97-8FA7-F39017A36AC0}"/>
              </a:ext>
            </a:extLst>
          </p:cNvPr>
          <p:cNvSpPr/>
          <p:nvPr/>
        </p:nvSpPr>
        <p:spPr>
          <a:xfrm>
            <a:off x="658333" y="596235"/>
            <a:ext cx="10446101" cy="487569"/>
          </a:xfrm>
          <a:prstGeom prst="rect">
            <a:avLst/>
          </a:prstGeom>
        </p:spPr>
        <p:txBody>
          <a:bodyPr wrap="square">
            <a:spAutoFit/>
          </a:bodyPr>
          <a:lstStyle/>
          <a:p>
            <a:pPr>
              <a:lnSpc>
                <a:spcPct val="120000"/>
              </a:lnSpc>
              <a:spcBef>
                <a:spcPct val="0"/>
              </a:spcBef>
              <a:spcAft>
                <a:spcPts val="600"/>
              </a:spcAft>
            </a:pPr>
            <a:r>
              <a:rPr lang="en-US" sz="2400" b="1" cap="all" spc="600" dirty="0">
                <a:solidFill>
                  <a:srgbClr val="01FFAF"/>
                </a:solidFill>
                <a:latin typeface="+mj-lt"/>
              </a:rPr>
              <a:t>NFTX -- UI</a:t>
            </a:r>
          </a:p>
        </p:txBody>
      </p:sp>
      <p:pic>
        <p:nvPicPr>
          <p:cNvPr id="2" name="圖片 1">
            <a:extLst>
              <a:ext uri="{FF2B5EF4-FFF2-40B4-BE49-F238E27FC236}">
                <a16:creationId xmlns:a16="http://schemas.microsoft.com/office/drawing/2014/main" id="{236C9641-6D60-43DC-AF20-10ED78D9169E}"/>
              </a:ext>
            </a:extLst>
          </p:cNvPr>
          <p:cNvPicPr>
            <a:picLocks noChangeAspect="1"/>
          </p:cNvPicPr>
          <p:nvPr/>
        </p:nvPicPr>
        <p:blipFill>
          <a:blip r:embed="rId4"/>
          <a:stretch>
            <a:fillRect/>
          </a:stretch>
        </p:blipFill>
        <p:spPr>
          <a:xfrm>
            <a:off x="658332" y="1350477"/>
            <a:ext cx="10650347" cy="4915110"/>
          </a:xfrm>
          <a:prstGeom prst="rect">
            <a:avLst/>
          </a:prstGeom>
        </p:spPr>
      </p:pic>
    </p:spTree>
    <p:extLst>
      <p:ext uri="{BB962C8B-B14F-4D97-AF65-F5344CB8AC3E}">
        <p14:creationId xmlns:p14="http://schemas.microsoft.com/office/powerpoint/2010/main" val="121223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21BE7C4E-89DE-F243-A974-7F6B7B425C97}"/>
              </a:ext>
            </a:extLst>
          </p:cNvPr>
          <p:cNvPicPr>
            <a:picLocks noChangeAspect="1"/>
          </p:cNvPicPr>
          <p:nvPr/>
        </p:nvPicPr>
        <p:blipFill>
          <a:blip r:embed="rId3">
            <a:alphaModFix/>
          </a:blip>
          <a:stretch>
            <a:fillRect/>
          </a:stretch>
        </p:blipFill>
        <p:spPr>
          <a:xfrm>
            <a:off x="11104434" y="5779487"/>
            <a:ext cx="889484" cy="889484"/>
          </a:xfrm>
          <a:prstGeom prst="rect">
            <a:avLst/>
          </a:prstGeom>
        </p:spPr>
      </p:pic>
      <p:sp>
        <p:nvSpPr>
          <p:cNvPr id="10" name="Rectangle 9">
            <a:extLst>
              <a:ext uri="{FF2B5EF4-FFF2-40B4-BE49-F238E27FC236}">
                <a16:creationId xmlns:a16="http://schemas.microsoft.com/office/drawing/2014/main" id="{2305D60B-DF78-F143-AB1F-58CF4556E04F}"/>
              </a:ext>
            </a:extLst>
          </p:cNvPr>
          <p:cNvSpPr/>
          <p:nvPr/>
        </p:nvSpPr>
        <p:spPr>
          <a:xfrm>
            <a:off x="4790894" y="6378371"/>
            <a:ext cx="186833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0" normalizeH="0" baseline="0" noProof="0" dirty="0">
                <a:ln>
                  <a:noFill/>
                </a:ln>
                <a:solidFill>
                  <a:srgbClr val="01FFAF"/>
                </a:solidFill>
                <a:effectLst/>
                <a:uLnTx/>
                <a:uFillTx/>
                <a:latin typeface="Trade Gothic Next Light"/>
                <a:ea typeface="+mn-ea"/>
                <a:cs typeface="+mn-cs"/>
              </a:rPr>
              <a:t>https://nftx.io/</a:t>
            </a:r>
            <a:endParaRPr kumimoji="0" lang="en-US" sz="1400" b="0" i="0" u="none" strike="noStrike" kern="1200" cap="none" spc="0" normalizeH="0" baseline="0" noProof="0" dirty="0">
              <a:ln>
                <a:noFill/>
              </a:ln>
              <a:solidFill>
                <a:prstClr val="white"/>
              </a:solidFill>
              <a:effectLst/>
              <a:uLnTx/>
              <a:uFillTx/>
              <a:latin typeface="Trade Gothic Next Light"/>
              <a:ea typeface="+mn-ea"/>
              <a:cs typeface="+mn-cs"/>
            </a:endParaRPr>
          </a:p>
        </p:txBody>
      </p:sp>
      <p:sp>
        <p:nvSpPr>
          <p:cNvPr id="9" name="Rectangle 5">
            <a:extLst>
              <a:ext uri="{FF2B5EF4-FFF2-40B4-BE49-F238E27FC236}">
                <a16:creationId xmlns:a16="http://schemas.microsoft.com/office/drawing/2014/main" id="{EAA76ED0-F53E-4A97-8FA7-F39017A36AC0}"/>
              </a:ext>
            </a:extLst>
          </p:cNvPr>
          <p:cNvSpPr/>
          <p:nvPr/>
        </p:nvSpPr>
        <p:spPr>
          <a:xfrm>
            <a:off x="658333" y="596235"/>
            <a:ext cx="10446101" cy="487569"/>
          </a:xfrm>
          <a:prstGeom prst="rect">
            <a:avLst/>
          </a:prstGeom>
        </p:spPr>
        <p:txBody>
          <a:bodyPr wrap="square">
            <a:spAutoFit/>
          </a:body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NFTX – token in </a:t>
            </a:r>
            <a:r>
              <a:rPr kumimoji="0" lang="en-US" sz="2400" b="1" i="0" u="none" strike="noStrike" kern="1200" cap="all" spc="600" normalizeH="0" baseline="0" noProof="0" dirty="0" err="1">
                <a:ln>
                  <a:noFill/>
                </a:ln>
                <a:solidFill>
                  <a:srgbClr val="01FFAF"/>
                </a:solidFill>
                <a:effectLst/>
                <a:uLnTx/>
                <a:uFillTx/>
                <a:latin typeface="Trade Gothic Next Cond"/>
                <a:ea typeface="+mn-ea"/>
                <a:cs typeface="+mn-cs"/>
              </a:rPr>
              <a:t>sushiswap</a:t>
            </a:r>
            <a:endParaRPr kumimoji="0" lang="en-US" sz="2400" b="1" i="0" u="none" strike="noStrike" kern="1200" cap="all" spc="600" normalizeH="0" baseline="0" noProof="0" dirty="0">
              <a:ln>
                <a:noFill/>
              </a:ln>
              <a:solidFill>
                <a:srgbClr val="01FFAF"/>
              </a:solidFill>
              <a:effectLst/>
              <a:uLnTx/>
              <a:uFillTx/>
              <a:latin typeface="Trade Gothic Next Cond"/>
              <a:ea typeface="+mn-ea"/>
              <a:cs typeface="+mn-cs"/>
            </a:endParaRPr>
          </a:p>
        </p:txBody>
      </p:sp>
      <p:pic>
        <p:nvPicPr>
          <p:cNvPr id="3" name="圖片 2">
            <a:extLst>
              <a:ext uri="{FF2B5EF4-FFF2-40B4-BE49-F238E27FC236}">
                <a16:creationId xmlns:a16="http://schemas.microsoft.com/office/drawing/2014/main" id="{3CD25343-3110-4E86-B6ED-12E76009F608}"/>
              </a:ext>
            </a:extLst>
          </p:cNvPr>
          <p:cNvPicPr>
            <a:picLocks noChangeAspect="1"/>
          </p:cNvPicPr>
          <p:nvPr/>
        </p:nvPicPr>
        <p:blipFill>
          <a:blip r:embed="rId4"/>
          <a:stretch>
            <a:fillRect/>
          </a:stretch>
        </p:blipFill>
        <p:spPr>
          <a:xfrm>
            <a:off x="1843243" y="1204382"/>
            <a:ext cx="8076280" cy="5057383"/>
          </a:xfrm>
          <a:prstGeom prst="rect">
            <a:avLst/>
          </a:prstGeom>
        </p:spPr>
      </p:pic>
    </p:spTree>
    <p:extLst>
      <p:ext uri="{BB962C8B-B14F-4D97-AF65-F5344CB8AC3E}">
        <p14:creationId xmlns:p14="http://schemas.microsoft.com/office/powerpoint/2010/main" val="323333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21BE7C4E-89DE-F243-A974-7F6B7B425C97}"/>
              </a:ext>
            </a:extLst>
          </p:cNvPr>
          <p:cNvPicPr>
            <a:picLocks noChangeAspect="1"/>
          </p:cNvPicPr>
          <p:nvPr/>
        </p:nvPicPr>
        <p:blipFill>
          <a:blip r:embed="rId3">
            <a:alphaModFix/>
          </a:blip>
          <a:stretch>
            <a:fillRect/>
          </a:stretch>
        </p:blipFill>
        <p:spPr>
          <a:xfrm>
            <a:off x="11104434" y="5779487"/>
            <a:ext cx="889484" cy="889484"/>
          </a:xfrm>
          <a:prstGeom prst="rect">
            <a:avLst/>
          </a:prstGeom>
        </p:spPr>
      </p:pic>
      <p:sp>
        <p:nvSpPr>
          <p:cNvPr id="10" name="Rectangle 9">
            <a:extLst>
              <a:ext uri="{FF2B5EF4-FFF2-40B4-BE49-F238E27FC236}">
                <a16:creationId xmlns:a16="http://schemas.microsoft.com/office/drawing/2014/main" id="{2305D60B-DF78-F143-AB1F-58CF4556E04F}"/>
              </a:ext>
            </a:extLst>
          </p:cNvPr>
          <p:cNvSpPr/>
          <p:nvPr/>
        </p:nvSpPr>
        <p:spPr>
          <a:xfrm>
            <a:off x="4790894" y="6378371"/>
            <a:ext cx="186833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0" normalizeH="0" baseline="0" noProof="0" dirty="0">
                <a:ln>
                  <a:noFill/>
                </a:ln>
                <a:solidFill>
                  <a:srgbClr val="01FFAF"/>
                </a:solidFill>
                <a:effectLst/>
                <a:uLnTx/>
                <a:uFillTx/>
                <a:latin typeface="Trade Gothic Next Light"/>
                <a:ea typeface="+mn-ea"/>
                <a:cs typeface="+mn-cs"/>
              </a:rPr>
              <a:t>https://nftx.io/</a:t>
            </a:r>
            <a:endParaRPr kumimoji="0" lang="en-US" sz="1400" b="0" i="0" u="none" strike="noStrike" kern="1200" cap="none" spc="0" normalizeH="0" baseline="0" noProof="0" dirty="0">
              <a:ln>
                <a:noFill/>
              </a:ln>
              <a:solidFill>
                <a:prstClr val="white"/>
              </a:solidFill>
              <a:effectLst/>
              <a:uLnTx/>
              <a:uFillTx/>
              <a:latin typeface="Trade Gothic Next Light"/>
              <a:ea typeface="+mn-ea"/>
              <a:cs typeface="+mn-cs"/>
            </a:endParaRPr>
          </a:p>
        </p:txBody>
      </p:sp>
      <p:sp>
        <p:nvSpPr>
          <p:cNvPr id="9" name="Rectangle 5">
            <a:extLst>
              <a:ext uri="{FF2B5EF4-FFF2-40B4-BE49-F238E27FC236}">
                <a16:creationId xmlns:a16="http://schemas.microsoft.com/office/drawing/2014/main" id="{EAA76ED0-F53E-4A97-8FA7-F39017A36AC0}"/>
              </a:ext>
            </a:extLst>
          </p:cNvPr>
          <p:cNvSpPr/>
          <p:nvPr/>
        </p:nvSpPr>
        <p:spPr>
          <a:xfrm>
            <a:off x="658333" y="596235"/>
            <a:ext cx="10446101" cy="493918"/>
          </a:xfrm>
          <a:prstGeom prst="rect">
            <a:avLst/>
          </a:prstGeom>
        </p:spPr>
        <p:txBody>
          <a:bodyPr wrap="square">
            <a:spAutoFit/>
          </a:body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400" b="1" i="0" u="none" strike="noStrike" kern="1200" cap="all" spc="600" normalizeH="0" baseline="0" noProof="0" dirty="0">
                <a:ln>
                  <a:noFill/>
                </a:ln>
                <a:solidFill>
                  <a:srgbClr val="01FFAF"/>
                </a:solidFill>
                <a:effectLst/>
                <a:uLnTx/>
                <a:uFillTx/>
                <a:latin typeface="Trade Gothic Next Cond"/>
                <a:ea typeface="+mn-ea"/>
                <a:cs typeface="+mn-cs"/>
              </a:rPr>
              <a:t>NFTX</a:t>
            </a:r>
            <a:r>
              <a:rPr kumimoji="0" lang="zh-TW" altLang="en-US" sz="2400" b="1" i="0" u="none" strike="noStrike" kern="1200" cap="all" spc="600" normalizeH="0" baseline="0" noProof="0" dirty="0">
                <a:ln>
                  <a:noFill/>
                </a:ln>
                <a:solidFill>
                  <a:srgbClr val="01FFAF"/>
                </a:solidFill>
                <a:effectLst/>
                <a:uLnTx/>
                <a:uFillTx/>
                <a:latin typeface="Trade Gothic Next Cond"/>
                <a:ea typeface="+mn-ea"/>
                <a:cs typeface="+mn-cs"/>
              </a:rPr>
              <a:t> </a:t>
            </a:r>
            <a:r>
              <a:rPr kumimoji="0" lang="en-US" altLang="zh-TW" sz="2400" b="1" i="0" u="none" strike="noStrike" kern="1200" cap="all" spc="600" normalizeH="0" baseline="0" noProof="0" dirty="0">
                <a:ln>
                  <a:noFill/>
                </a:ln>
                <a:solidFill>
                  <a:srgbClr val="01FFAF"/>
                </a:solidFill>
                <a:effectLst/>
                <a:uLnTx/>
                <a:uFillTx/>
                <a:latin typeface="Trade Gothic Next Cond"/>
                <a:ea typeface="+mn-ea"/>
                <a:cs typeface="+mn-cs"/>
              </a:rPr>
              <a:t>-- docs</a:t>
            </a:r>
            <a:endParaRPr kumimoji="0" lang="en-US" sz="2400" b="1" i="0" u="none" strike="noStrike" kern="1200" cap="all" spc="600" normalizeH="0" baseline="0" noProof="0" dirty="0">
              <a:ln>
                <a:noFill/>
              </a:ln>
              <a:solidFill>
                <a:srgbClr val="01FFAF"/>
              </a:solidFill>
              <a:effectLst/>
              <a:uLnTx/>
              <a:uFillTx/>
              <a:latin typeface="Trade Gothic Next Cond"/>
              <a:ea typeface="+mn-ea"/>
              <a:cs typeface="+mn-cs"/>
            </a:endParaRPr>
          </a:p>
        </p:txBody>
      </p:sp>
      <p:pic>
        <p:nvPicPr>
          <p:cNvPr id="3" name="圖片 2">
            <a:extLst>
              <a:ext uri="{FF2B5EF4-FFF2-40B4-BE49-F238E27FC236}">
                <a16:creationId xmlns:a16="http://schemas.microsoft.com/office/drawing/2014/main" id="{926C0563-FDBA-4136-AB24-0B5A05ECA94E}"/>
              </a:ext>
            </a:extLst>
          </p:cNvPr>
          <p:cNvPicPr>
            <a:picLocks noChangeAspect="1"/>
          </p:cNvPicPr>
          <p:nvPr/>
        </p:nvPicPr>
        <p:blipFill>
          <a:blip r:embed="rId4"/>
          <a:stretch>
            <a:fillRect/>
          </a:stretch>
        </p:blipFill>
        <p:spPr>
          <a:xfrm>
            <a:off x="741706" y="1398319"/>
            <a:ext cx="10446101" cy="4980052"/>
          </a:xfrm>
          <a:prstGeom prst="rect">
            <a:avLst/>
          </a:prstGeom>
        </p:spPr>
      </p:pic>
    </p:spTree>
    <p:extLst>
      <p:ext uri="{BB962C8B-B14F-4D97-AF65-F5344CB8AC3E}">
        <p14:creationId xmlns:p14="http://schemas.microsoft.com/office/powerpoint/2010/main" val="102016854"/>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報告模板" id="{1D1E8699-26D0-9047-BEB7-796585CBF9EE}" vid="{9555595B-F0DE-854F-9CF8-AE47A7478C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PortalVTI</Template>
  <TotalTime>1059</TotalTime>
  <Words>1084</Words>
  <Application>Microsoft Office PowerPoint</Application>
  <PresentationFormat>寬螢幕</PresentationFormat>
  <Paragraphs>86</Paragraphs>
  <Slides>16</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Arial</vt:lpstr>
      <vt:lpstr>Calibri</vt:lpstr>
      <vt:lpstr>AL BAYAN PLAIN</vt:lpstr>
      <vt:lpstr>Trade Gothic Next Cond</vt:lpstr>
      <vt:lpstr>Trade Gothic Next Light</vt:lpstr>
      <vt:lpstr>PortalVTI</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Ting-ting LEE</dc:creator>
  <cp:lastModifiedBy>Samuel Cheng</cp:lastModifiedBy>
  <cp:revision>42</cp:revision>
  <dcterms:created xsi:type="dcterms:W3CDTF">2021-11-22T17:54:22Z</dcterms:created>
  <dcterms:modified xsi:type="dcterms:W3CDTF">2021-12-18T12:59:46Z</dcterms:modified>
</cp:coreProperties>
</file>