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Nunito"/>
      <p:regular r:id="rId15"/>
      <p:bold r:id="rId16"/>
      <p:italic r:id="rId17"/>
      <p:boldItalic r:id="rId18"/>
    </p:embeddedFont>
    <p:embeddedFont>
      <p:font typeface="Maven Pro"/>
      <p:regular r:id="rId19"/>
      <p:bold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avenPro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regular.fntdata"/><Relationship Id="rId14" Type="http://schemas.openxmlformats.org/officeDocument/2006/relationships/slide" Target="slides/slide9.xml"/><Relationship Id="rId17" Type="http://schemas.openxmlformats.org/officeDocument/2006/relationships/font" Target="fonts/Nunito-italic.fntdata"/><Relationship Id="rId16" Type="http://schemas.openxmlformats.org/officeDocument/2006/relationships/font" Target="fonts/Nunito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avenPro-regular.fntdata"/><Relationship Id="rId6" Type="http://schemas.openxmlformats.org/officeDocument/2006/relationships/slide" Target="slides/slide1.xml"/><Relationship Id="rId18" Type="http://schemas.openxmlformats.org/officeDocument/2006/relationships/font" Target="fonts/Nuni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Sam: 2,3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Abdul: 6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Michael: 4,5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Phillip: 7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2b02ab5d20_0_5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2b02ab5d20_0_5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2b02ab5d2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12b02ab5d2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2b02ab5d20_0_5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12b02ab5d20_0_5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12b02ab5d20_0_6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12b02ab5d20_0_6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2b02ab5d20_0_5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12b02ab5d20_0_5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12b02ab5d20_0_5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12b02ab5d20_0_5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12b02ab5d20_0_5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12b02ab5d20_0_5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12b02ab5d20_0_5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12b02ab5d20_0_5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MPI Closeness Centrality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54483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Samuel Chih, Phillip Dang, Michael Melkonian and </a:t>
            </a:r>
            <a:r>
              <a:rPr lang="en"/>
              <a:t>Abdul Muhammad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UML diagram</a:t>
            </a:r>
            <a:endParaRPr/>
          </a:p>
        </p:txBody>
      </p:sp>
      <p:pic>
        <p:nvPicPr>
          <p:cNvPr id="284" name="Google Shape;28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6300" y="1312375"/>
            <a:ext cx="6431406" cy="3240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design</a:t>
            </a:r>
            <a:endParaRPr/>
          </a:p>
        </p:txBody>
      </p:sp>
      <p:sp>
        <p:nvSpPr>
          <p:cNvPr id="290" name="Google Shape;290;p15"/>
          <p:cNvSpPr txBox="1"/>
          <p:nvPr>
            <p:ph idx="1" type="body"/>
          </p:nvPr>
        </p:nvSpPr>
        <p:spPr>
          <a:xfrm>
            <a:off x="1303800" y="1331775"/>
            <a:ext cx="7030500" cy="319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9"/>
              <a:t>Use Floyd-Warshall to create </a:t>
            </a:r>
            <a:r>
              <a:rPr lang="en" sz="2209"/>
              <a:t>adjacency matrix</a:t>
            </a:r>
            <a:endParaRPr sz="2209"/>
          </a:p>
          <a:p>
            <a:pPr indent="0" lvl="0" marL="0" rtl="0" algn="l">
              <a:lnSpc>
                <a:spcPct val="135714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63">
                <a:solidFill>
                  <a:srgbClr val="6A9955"/>
                </a:solidFill>
                <a:latin typeface="Courier New"/>
                <a:ea typeface="Courier New"/>
                <a:cs typeface="Courier New"/>
                <a:sym typeface="Courier New"/>
              </a:rPr>
              <a:t> #######################</a:t>
            </a:r>
            <a:endParaRPr b="1" sz="1663">
              <a:solidFill>
                <a:srgbClr val="6A99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63">
              <a:solidFill>
                <a:srgbClr val="6A99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63">
                <a:solidFill>
                  <a:srgbClr val="6A9955"/>
                </a:solidFill>
                <a:latin typeface="Courier New"/>
                <a:ea typeface="Courier New"/>
                <a:cs typeface="Courier New"/>
                <a:sym typeface="Courier New"/>
              </a:rPr>
              <a:t>   Floyds Algo Pseudo</a:t>
            </a:r>
            <a:endParaRPr b="1" sz="1663">
              <a:solidFill>
                <a:srgbClr val="6A99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63">
                <a:solidFill>
                  <a:srgbClr val="6A9955"/>
                </a:solidFill>
                <a:latin typeface="Courier New"/>
                <a:ea typeface="Courier New"/>
                <a:cs typeface="Courier New"/>
                <a:sym typeface="Courier New"/>
              </a:rPr>
              <a:t>   Floyds All Pairs Shortest</a:t>
            </a:r>
            <a:endParaRPr b="1" sz="1663">
              <a:solidFill>
                <a:srgbClr val="6A99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63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1" sz="1663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63">
                <a:solidFill>
                  <a:srgbClr val="6A9955"/>
                </a:solidFill>
                <a:latin typeface="Courier New"/>
                <a:ea typeface="Courier New"/>
                <a:cs typeface="Courier New"/>
                <a:sym typeface="Courier New"/>
              </a:rPr>
              <a:t>   procedure FWSP(A)</a:t>
            </a:r>
            <a:endParaRPr b="1" sz="1663">
              <a:solidFill>
                <a:srgbClr val="6A99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63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1" sz="1663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63">
                <a:solidFill>
                  <a:srgbClr val="6A9955"/>
                </a:solidFill>
                <a:latin typeface="Courier New"/>
                <a:ea typeface="Courier New"/>
                <a:cs typeface="Courier New"/>
                <a:sym typeface="Courier New"/>
              </a:rPr>
              <a:t>   begin</a:t>
            </a:r>
            <a:endParaRPr b="1" sz="1663">
              <a:solidFill>
                <a:srgbClr val="6A99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63">
                <a:solidFill>
                  <a:srgbClr val="6A9955"/>
                </a:solidFill>
                <a:latin typeface="Courier New"/>
                <a:ea typeface="Courier New"/>
                <a:cs typeface="Courier New"/>
                <a:sym typeface="Courier New"/>
              </a:rPr>
              <a:t>       D^(0) = A</a:t>
            </a:r>
            <a:endParaRPr b="1" sz="1663">
              <a:solidFill>
                <a:srgbClr val="6A99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63">
                <a:solidFill>
                  <a:srgbClr val="6A9955"/>
                </a:solidFill>
                <a:latin typeface="Courier New"/>
                <a:ea typeface="Courier New"/>
                <a:cs typeface="Courier New"/>
                <a:sym typeface="Courier New"/>
              </a:rPr>
              <a:t>       for k = 1 to n do:</a:t>
            </a:r>
            <a:endParaRPr b="1" sz="1663">
              <a:solidFill>
                <a:srgbClr val="6A99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63">
                <a:solidFill>
                  <a:srgbClr val="6A9955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for i = 1 to n do: # &lt;= Broadcast kth row to all processors using MPI</a:t>
            </a:r>
            <a:endParaRPr b="1" sz="1663">
              <a:solidFill>
                <a:srgbClr val="6A99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63">
                <a:solidFill>
                  <a:srgbClr val="6A9955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for j = 1 to n do:</a:t>
            </a:r>
            <a:endParaRPr b="1" sz="1663">
              <a:solidFill>
                <a:srgbClr val="6A99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63">
                <a:solidFill>
                  <a:srgbClr val="6A9955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d(k)_i,j = min(d(k-1)_i,j,d(k-1)i,k+d(k-1)_k,j)</a:t>
            </a:r>
            <a:endParaRPr b="1" sz="1663">
              <a:solidFill>
                <a:srgbClr val="6A99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63">
                <a:solidFill>
                  <a:srgbClr val="6A9955"/>
                </a:solidFill>
                <a:latin typeface="Courier New"/>
                <a:ea typeface="Courier New"/>
                <a:cs typeface="Courier New"/>
                <a:sym typeface="Courier New"/>
              </a:rPr>
              <a:t>   end FWSP</a:t>
            </a:r>
            <a:endParaRPr b="1" sz="1663">
              <a:solidFill>
                <a:srgbClr val="6A99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63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endParaRPr b="1" sz="1663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63">
                <a:solidFill>
                  <a:srgbClr val="6A9955"/>
                </a:solidFill>
                <a:latin typeface="Courier New"/>
                <a:ea typeface="Courier New"/>
                <a:cs typeface="Courier New"/>
                <a:sym typeface="Courier New"/>
              </a:rPr>
              <a:t> #######################</a:t>
            </a:r>
            <a:endParaRPr b="1" sz="1913"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design</a:t>
            </a:r>
            <a:endParaRPr/>
          </a:p>
        </p:txBody>
      </p:sp>
      <p:sp>
        <p:nvSpPr>
          <p:cNvPr id="296" name="Google Shape;296;p16"/>
          <p:cNvSpPr txBox="1"/>
          <p:nvPr>
            <p:ph idx="1" type="body"/>
          </p:nvPr>
        </p:nvSpPr>
        <p:spPr>
          <a:xfrm>
            <a:off x="1303800" y="1200400"/>
            <a:ext cx="7030500" cy="3748200"/>
          </a:xfrm>
          <a:prstGeom prst="rect">
            <a:avLst/>
          </a:prstGeom>
          <a:solidFill>
            <a:srgbClr val="0D1117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 fontScale="6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</a:rPr>
              <a:t>Implement</a:t>
            </a:r>
            <a:r>
              <a:rPr lang="en" sz="1700">
                <a:solidFill>
                  <a:schemeClr val="lt1"/>
                </a:solidFill>
              </a:rPr>
              <a:t> MPI to </a:t>
            </a:r>
            <a:r>
              <a:rPr lang="en" sz="1700">
                <a:solidFill>
                  <a:schemeClr val="lt1"/>
                </a:solidFill>
              </a:rPr>
              <a:t>Floyd-Warshall</a:t>
            </a:r>
            <a:endParaRPr sz="17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create_adjacency_matrix_mpi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graph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graph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matrix_slice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0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sz="1050">
              <a:solidFill>
                <a:srgbClr val="B5CEA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excess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0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sz="1050">
              <a:solidFill>
                <a:srgbClr val="B5CEA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6A9955"/>
                </a:solidFill>
                <a:latin typeface="Courier New"/>
                <a:ea typeface="Courier New"/>
                <a:cs typeface="Courier New"/>
                <a:sym typeface="Courier New"/>
              </a:rPr>
              <a:t># Rank 0 sends slices of the adjacency matrix to all other processes</a:t>
            </a:r>
            <a:endParaRPr sz="1050">
              <a:solidFill>
                <a:srgbClr val="6A99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rank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== </a:t>
            </a:r>
            <a:r>
              <a:rPr lang="en" sz="10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finish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0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sz="1050">
              <a:solidFill>
                <a:srgbClr val="B5CEA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result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[]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comm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.bcast(</a:t>
            </a:r>
            <a:r>
              <a:rPr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root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0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" sz="1050">
                <a:solidFill>
                  <a:srgbClr val="6A9955"/>
                </a:solidFill>
                <a:latin typeface="Courier New"/>
                <a:ea typeface="Courier New"/>
                <a:cs typeface="Courier New"/>
                <a:sym typeface="Courier New"/>
              </a:rPr>
              <a:t># Broadcast the number of nodes</a:t>
            </a:r>
            <a:endParaRPr sz="1050">
              <a:solidFill>
                <a:srgbClr val="6A99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excess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% (</a:t>
            </a:r>
            <a:r>
              <a:rPr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size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- </a:t>
            </a:r>
            <a:r>
              <a:rPr lang="en" sz="10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matrix_slice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(</a:t>
            </a:r>
            <a:r>
              <a:rPr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- </a:t>
            </a:r>
            <a:r>
              <a:rPr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excess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 / (</a:t>
            </a:r>
            <a:r>
              <a:rPr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size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- </a:t>
            </a:r>
            <a:r>
              <a:rPr lang="en" sz="10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50">
                <a:solidFill>
                  <a:srgbClr val="6A9955"/>
                </a:solidFill>
                <a:latin typeface="Courier New"/>
                <a:ea typeface="Courier New"/>
                <a:cs typeface="Courier New"/>
                <a:sym typeface="Courier New"/>
              </a:rPr>
              <a:t># Send slices</a:t>
            </a:r>
            <a:endParaRPr sz="1050">
              <a:solidFill>
                <a:srgbClr val="6A99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5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range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size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comm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.send(</a:t>
            </a:r>
            <a:r>
              <a:rPr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graph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finish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" sz="105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</a:t>
            </a:r>
            <a:r>
              <a:rPr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comm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.recv(</a:t>
            </a:r>
            <a:r>
              <a:rPr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result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MPI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ANY_SOURCE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MPI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ANY_TAG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status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</a:t>
            </a:r>
            <a:r>
              <a:rPr lang="en" sz="105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status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Get_tag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 == </a:t>
            </a:r>
            <a:r>
              <a:rPr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finish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</a:t>
            </a:r>
            <a:r>
              <a:rPr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finish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+= </a:t>
            </a:r>
            <a:r>
              <a:rPr lang="en" sz="10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sz="1050">
              <a:solidFill>
                <a:srgbClr val="B5CEA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</a:t>
            </a:r>
            <a:r>
              <a:rPr lang="en" sz="105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</a:t>
            </a:r>
            <a:r>
              <a:rPr lang="en" sz="105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graph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[(</a:t>
            </a:r>
            <a:r>
              <a:rPr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result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0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] * </a:t>
            </a:r>
            <a:r>
              <a:rPr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 + </a:t>
            </a:r>
            <a:r>
              <a:rPr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result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0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]] &gt; </a:t>
            </a:r>
            <a:r>
              <a:rPr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result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0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]: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</a:t>
            </a:r>
            <a:r>
              <a:rPr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graph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[(</a:t>
            </a:r>
            <a:r>
              <a:rPr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result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0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] * </a:t>
            </a:r>
            <a:r>
              <a:rPr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 + </a:t>
            </a:r>
            <a:r>
              <a:rPr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result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0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]] = </a:t>
            </a:r>
            <a:r>
              <a:rPr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result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0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</a:t>
            </a:r>
            <a:r>
              <a:rPr lang="en" sz="105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finish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&gt;= </a:t>
            </a:r>
            <a:r>
              <a:rPr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size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- </a:t>
            </a:r>
            <a:r>
              <a:rPr lang="en" sz="10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</a:t>
            </a:r>
            <a:r>
              <a:rPr lang="en" sz="105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endParaRPr sz="1450">
              <a:solidFill>
                <a:srgbClr val="569CD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design</a:t>
            </a:r>
            <a:endParaRPr/>
          </a:p>
        </p:txBody>
      </p:sp>
      <p:sp>
        <p:nvSpPr>
          <p:cNvPr id="302" name="Google Shape;302;p17"/>
          <p:cNvSpPr txBox="1"/>
          <p:nvPr>
            <p:ph idx="1" type="body"/>
          </p:nvPr>
        </p:nvSpPr>
        <p:spPr>
          <a:xfrm>
            <a:off x="1303800" y="1200400"/>
            <a:ext cx="7030500" cy="2868600"/>
          </a:xfrm>
          <a:prstGeom prst="rect">
            <a:avLst/>
          </a:prstGeom>
          <a:solidFill>
            <a:srgbClr val="0D1117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 fontScale="70000" lnSpcReduction="10000"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1050">
                <a:solidFill>
                  <a:srgbClr val="6A9955"/>
                </a:solidFill>
                <a:latin typeface="Courier New"/>
                <a:ea typeface="Courier New"/>
                <a:cs typeface="Courier New"/>
                <a:sym typeface="Courier New"/>
              </a:rPr>
              <a:t># Set up message to send</a:t>
            </a:r>
            <a:endParaRPr sz="1050">
              <a:solidFill>
                <a:srgbClr val="6A99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msg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[]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comm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.recv(</a:t>
            </a:r>
            <a:r>
              <a:rPr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status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comm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.recv(</a:t>
            </a:r>
            <a:r>
              <a:rPr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graph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* </a:t>
            </a:r>
            <a:r>
              <a:rPr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status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" sz="105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rank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lang="en" sz="10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!= </a:t>
            </a:r>
            <a:r>
              <a:rPr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size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</a:t>
            </a:r>
            <a:r>
              <a:rPr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excess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0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sz="1050">
              <a:solidFill>
                <a:srgbClr val="B5CEA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" sz="105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k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range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matrix_slice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* (</a:t>
            </a:r>
            <a:r>
              <a:rPr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rank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- </a:t>
            </a:r>
            <a:r>
              <a:rPr lang="en" sz="10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), </a:t>
            </a:r>
            <a:r>
              <a:rPr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matrix_slice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* (</a:t>
            </a:r>
            <a:r>
              <a:rPr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rank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- </a:t>
            </a:r>
            <a:r>
              <a:rPr lang="en" sz="10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 + </a:t>
            </a:r>
            <a:r>
              <a:rPr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matrix_slice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excess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</a:t>
            </a:r>
            <a:r>
              <a:rPr lang="en" sz="105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range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)):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</a:t>
            </a:r>
            <a:r>
              <a:rPr lang="en" sz="105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j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range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)):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</a:t>
            </a:r>
            <a:r>
              <a:rPr lang="en" sz="105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graph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[(</a:t>
            </a:r>
            <a:r>
              <a:rPr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* </a:t>
            </a:r>
            <a:r>
              <a:rPr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 + </a:t>
            </a:r>
            <a:r>
              <a:rPr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k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] * </a:t>
            </a:r>
            <a:r>
              <a:rPr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graph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[(</a:t>
            </a:r>
            <a:r>
              <a:rPr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k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* </a:t>
            </a:r>
            <a:r>
              <a:rPr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 + </a:t>
            </a:r>
            <a:r>
              <a:rPr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j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] != </a:t>
            </a:r>
            <a:r>
              <a:rPr lang="en" sz="10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and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!= </a:t>
            </a:r>
            <a:r>
              <a:rPr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j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    </a:t>
            </a:r>
            <a:r>
              <a:rPr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graph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[(</a:t>
            </a:r>
            <a:r>
              <a:rPr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* </a:t>
            </a:r>
            <a:r>
              <a:rPr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 + </a:t>
            </a:r>
            <a:r>
              <a:rPr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j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] = </a:t>
            </a:r>
            <a:r>
              <a:rPr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graph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[(</a:t>
            </a:r>
            <a:r>
              <a:rPr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* </a:t>
            </a:r>
            <a:r>
              <a:rPr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 + </a:t>
            </a:r>
            <a:r>
              <a:rPr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k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] + </a:t>
            </a:r>
            <a:r>
              <a:rPr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graph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[(</a:t>
            </a:r>
            <a:r>
              <a:rPr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k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* </a:t>
            </a:r>
            <a:r>
              <a:rPr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 + </a:t>
            </a:r>
            <a:r>
              <a:rPr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j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    </a:t>
            </a:r>
            <a:r>
              <a:rPr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msg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0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].append(</a:t>
            </a:r>
            <a:r>
              <a:rPr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graph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[(</a:t>
            </a:r>
            <a:r>
              <a:rPr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* </a:t>
            </a:r>
            <a:r>
              <a:rPr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 + </a:t>
            </a:r>
            <a:r>
              <a:rPr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j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])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    </a:t>
            </a:r>
            <a:r>
              <a:rPr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msg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0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].append(</a:t>
            </a:r>
            <a:r>
              <a:rPr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    </a:t>
            </a:r>
            <a:r>
              <a:rPr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msg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0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].append(</a:t>
            </a:r>
            <a:r>
              <a:rPr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j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    </a:t>
            </a:r>
            <a:r>
              <a:rPr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comm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.send(</a:t>
            </a:r>
            <a:r>
              <a:rPr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msg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6A9955"/>
                </a:solidFill>
                <a:latin typeface="Courier New"/>
                <a:ea typeface="Courier New"/>
                <a:cs typeface="Courier New"/>
                <a:sym typeface="Courier New"/>
              </a:rPr>
              <a:t>#print(graph)</a:t>
            </a:r>
            <a:endParaRPr sz="1050">
              <a:solidFill>
                <a:srgbClr val="6A99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graph</a:t>
            </a:r>
            <a:endParaRPr sz="7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</a:t>
            </a:r>
            <a:endParaRPr/>
          </a:p>
        </p:txBody>
      </p:sp>
      <p:sp>
        <p:nvSpPr>
          <p:cNvPr id="308" name="Google Shape;308;p18"/>
          <p:cNvSpPr txBox="1"/>
          <p:nvPr>
            <p:ph idx="1" type="body"/>
          </p:nvPr>
        </p:nvSpPr>
        <p:spPr>
          <a:xfrm>
            <a:off x="1303800" y="1252475"/>
            <a:ext cx="7030500" cy="63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Takes </a:t>
            </a:r>
            <a:r>
              <a:rPr lang="en"/>
              <a:t>18 hours and 52 minutes to get Twitter’s closeness centrality result using </a:t>
            </a:r>
            <a:r>
              <a:rPr lang="en"/>
              <a:t>NetworkX</a:t>
            </a:r>
            <a:r>
              <a:rPr lang="en"/>
              <a:t>, without MPI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09" name="Google Shape;309;p18"/>
          <p:cNvPicPr preferRelativeResize="0"/>
          <p:nvPr/>
        </p:nvPicPr>
        <p:blipFill rotWithShape="1">
          <a:blip r:embed="rId3">
            <a:alphaModFix/>
          </a:blip>
          <a:srcRect b="63876" l="1305" r="1305" t="3870"/>
          <a:stretch/>
        </p:blipFill>
        <p:spPr>
          <a:xfrm>
            <a:off x="1400763" y="1940375"/>
            <a:ext cx="6836574" cy="875550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18"/>
          <p:cNvSpPr txBox="1"/>
          <p:nvPr/>
        </p:nvSpPr>
        <p:spPr>
          <a:xfrm>
            <a:off x="1400700" y="4573025"/>
            <a:ext cx="6836700" cy="346200"/>
          </a:xfrm>
          <a:prstGeom prst="rect">
            <a:avLst/>
          </a:prstGeom>
          <a:solidFill>
            <a:srgbClr val="0D1117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4 core Time: </a:t>
            </a:r>
            <a:r>
              <a:rPr lang="en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23.132 sec </a:t>
            </a:r>
            <a:endParaRPr sz="11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1" name="Google Shape;311;p18"/>
          <p:cNvSpPr txBox="1"/>
          <p:nvPr>
            <p:ph idx="1" type="body"/>
          </p:nvPr>
        </p:nvSpPr>
        <p:spPr>
          <a:xfrm>
            <a:off x="1342950" y="4226825"/>
            <a:ext cx="7030500" cy="3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Using MPI</a:t>
            </a:r>
            <a:endParaRPr/>
          </a:p>
        </p:txBody>
      </p:sp>
      <p:pic>
        <p:nvPicPr>
          <p:cNvPr id="312" name="Google Shape;31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00775" y="3313338"/>
            <a:ext cx="5248275" cy="828675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18"/>
          <p:cNvSpPr txBox="1"/>
          <p:nvPr>
            <p:ph idx="1" type="body"/>
          </p:nvPr>
        </p:nvSpPr>
        <p:spPr>
          <a:xfrm>
            <a:off x="1400775" y="2945950"/>
            <a:ext cx="7030500" cy="3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49.4 second for Facebook data set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 and space complexity</a:t>
            </a:r>
            <a:endParaRPr/>
          </a:p>
        </p:txBody>
      </p:sp>
      <p:sp>
        <p:nvSpPr>
          <p:cNvPr id="319" name="Google Shape;319;p19"/>
          <p:cNvSpPr txBox="1"/>
          <p:nvPr>
            <p:ph idx="1" type="body"/>
          </p:nvPr>
        </p:nvSpPr>
        <p:spPr>
          <a:xfrm>
            <a:off x="1303800" y="150827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</a:t>
            </a:r>
            <a:r>
              <a:rPr lang="en"/>
              <a:t>ime complexity O(n</a:t>
            </a:r>
            <a:r>
              <a:rPr baseline="30000" lang="en"/>
              <a:t>3</a:t>
            </a:r>
            <a:r>
              <a:rPr lang="en"/>
              <a:t>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Space </a:t>
            </a:r>
            <a:r>
              <a:rPr lang="en"/>
              <a:t>complexity </a:t>
            </a:r>
            <a:r>
              <a:rPr lang="en"/>
              <a:t>O(n</a:t>
            </a:r>
            <a:r>
              <a:rPr baseline="30000" lang="en"/>
              <a:t>2</a:t>
            </a:r>
            <a:r>
              <a:rPr lang="en"/>
              <a:t>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 is the number of vertices (|V|) in Graph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 we faced</a:t>
            </a:r>
            <a:endParaRPr/>
          </a:p>
        </p:txBody>
      </p:sp>
      <p:sp>
        <p:nvSpPr>
          <p:cNvPr id="325" name="Google Shape;325;p20"/>
          <p:cNvSpPr txBox="1"/>
          <p:nvPr>
            <p:ph idx="1" type="body"/>
          </p:nvPr>
        </p:nvSpPr>
        <p:spPr>
          <a:xfrm>
            <a:off x="1303800" y="145490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Due to technical </a:t>
            </a:r>
            <a:r>
              <a:rPr lang="en"/>
              <a:t>difficulty</a:t>
            </a:r>
            <a:r>
              <a:rPr lang="en"/>
              <a:t> we do not have time and resources to try out Multicore CPU v. GPU performance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We do see </a:t>
            </a:r>
            <a:r>
              <a:rPr lang="en"/>
              <a:t>there are exponential time improvement between single and multicore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Some </a:t>
            </a:r>
            <a:r>
              <a:rPr lang="en"/>
              <a:t>margin of error shows between our result and NetworkX.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We got Floyd-Warshall Algorithm work in single core, but having </a:t>
            </a:r>
            <a:r>
              <a:rPr lang="en"/>
              <a:t>difficulty</a:t>
            </a:r>
            <a:r>
              <a:rPr lang="en"/>
              <a:t> </a:t>
            </a:r>
            <a:r>
              <a:rPr lang="en"/>
              <a:t>when convert MPI implement Floyd-Warshall Algorithm to closeness centrality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Closeness centrality difficulty in producing optimal results, although values were not completely as expected, it seems that the implementation of our algorithm had a decent structure that yield an error in our findings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</a:t>
            </a:r>
            <a:r>
              <a:rPr lang="en"/>
              <a:t>asks performed by each team member</a:t>
            </a:r>
            <a:endParaRPr/>
          </a:p>
        </p:txBody>
      </p:sp>
      <p:sp>
        <p:nvSpPr>
          <p:cNvPr id="331" name="Google Shape;331;p21"/>
          <p:cNvSpPr txBox="1"/>
          <p:nvPr>
            <p:ph idx="1" type="body"/>
          </p:nvPr>
        </p:nvSpPr>
        <p:spPr>
          <a:xfrm>
            <a:off x="1303800" y="1597875"/>
            <a:ext cx="754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Samuel Chih - Presentation slide, UML diagram, adj_matrix to closeness centrality, five nodes with the top centrality values, and average of the centrality values of all node.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Phillip Dang - Research implementations of the Floyd-Warshall algorithm for closeness centrality, format code, add/edit comments, proofread slides]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Abdul Muhammad - Implement Floyd-Warshall in MPI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Michael Melkonian - Designed Floyd-Warshall algorithm, configuring the dictionary version of graph to function with the FW-MPI algorithm, worked on bringing functionality to the closeness_centrality function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