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7/29/2024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4209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7/29/2024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3958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7/29/2024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865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7/29/2024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7447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7/29/2024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904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7/29/2024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6774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7/29/2024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6948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7/29/2024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558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7/29/2024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087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7/29/2024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86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7/29/2024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1195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7/29/2024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3739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nset silhouette of scaffolding in construction site">
            <a:extLst>
              <a:ext uri="{FF2B5EF4-FFF2-40B4-BE49-F238E27FC236}">
                <a16:creationId xmlns:a16="http://schemas.microsoft.com/office/drawing/2014/main" id="{DAD74932-80E9-790E-6DBA-E70CAF605C12}"/>
              </a:ext>
            </a:extLst>
          </p:cNvPr>
          <p:cNvPicPr>
            <a:picLocks noChangeAspect="1"/>
          </p:cNvPicPr>
          <p:nvPr/>
        </p:nvPicPr>
        <p:blipFill>
          <a:blip r:embed="rId2"/>
          <a:srcRect l="16324" r="12468" b="-1"/>
          <a:stretch/>
        </p:blipFill>
        <p:spPr>
          <a:xfrm>
            <a:off x="4876158" y="10"/>
            <a:ext cx="7315841" cy="6857990"/>
          </a:xfrm>
          <a:prstGeom prst="rect">
            <a:avLst/>
          </a:prstGeom>
        </p:spPr>
      </p:pic>
      <p:sp>
        <p:nvSpPr>
          <p:cNvPr id="2" name="Title 1">
            <a:extLst>
              <a:ext uri="{FF2B5EF4-FFF2-40B4-BE49-F238E27FC236}">
                <a16:creationId xmlns:a16="http://schemas.microsoft.com/office/drawing/2014/main" id="{8090D2F2-6DF4-1AE5-EC49-C9A083FC208D}"/>
              </a:ext>
            </a:extLst>
          </p:cNvPr>
          <p:cNvSpPr>
            <a:spLocks noGrp="1"/>
          </p:cNvSpPr>
          <p:nvPr>
            <p:ph type="ctrTitle"/>
          </p:nvPr>
        </p:nvSpPr>
        <p:spPr>
          <a:xfrm>
            <a:off x="703400" y="908651"/>
            <a:ext cx="3620882" cy="3640345"/>
          </a:xfrm>
        </p:spPr>
        <p:txBody>
          <a:bodyPr anchor="t">
            <a:normAutofit/>
          </a:bodyPr>
          <a:lstStyle/>
          <a:p>
            <a:pPr>
              <a:lnSpc>
                <a:spcPct val="90000"/>
              </a:lnSpc>
            </a:pPr>
            <a:r>
              <a:rPr lang="en-GB" sz="3400"/>
              <a:t>Employment By Economic Activity &amp; Labour Force Participation and Unemployment </a:t>
            </a:r>
            <a:endParaRPr lang="en-NG" sz="3400"/>
          </a:p>
        </p:txBody>
      </p:sp>
      <p:sp>
        <p:nvSpPr>
          <p:cNvPr id="3" name="Subtitle 2">
            <a:extLst>
              <a:ext uri="{FF2B5EF4-FFF2-40B4-BE49-F238E27FC236}">
                <a16:creationId xmlns:a16="http://schemas.microsoft.com/office/drawing/2014/main" id="{A53682DB-8EBC-1186-AD8B-880675B94DE2}"/>
              </a:ext>
            </a:extLst>
          </p:cNvPr>
          <p:cNvSpPr>
            <a:spLocks noGrp="1"/>
          </p:cNvSpPr>
          <p:nvPr>
            <p:ph type="subTitle" idx="1"/>
          </p:nvPr>
        </p:nvSpPr>
        <p:spPr>
          <a:xfrm>
            <a:off x="703400" y="4945712"/>
            <a:ext cx="3380437" cy="850392"/>
          </a:xfrm>
        </p:spPr>
        <p:txBody>
          <a:bodyPr anchor="b">
            <a:normAutofit/>
          </a:bodyPr>
          <a:lstStyle/>
          <a:p>
            <a:r>
              <a:rPr lang="en-GB" sz="1800"/>
              <a:t>Documentation</a:t>
            </a:r>
            <a:endParaRPr lang="en-NG" sz="1800"/>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2419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B43D-6704-93B9-FA23-D761CD7E79C3}"/>
              </a:ext>
            </a:extLst>
          </p:cNvPr>
          <p:cNvSpPr>
            <a:spLocks noGrp="1"/>
          </p:cNvSpPr>
          <p:nvPr>
            <p:ph type="title"/>
          </p:nvPr>
        </p:nvSpPr>
        <p:spPr>
          <a:xfrm>
            <a:off x="700635" y="914400"/>
            <a:ext cx="10691265" cy="653143"/>
          </a:xfrm>
        </p:spPr>
        <p:txBody>
          <a:bodyPr>
            <a:normAutofit/>
          </a:bodyPr>
          <a:lstStyle/>
          <a:p>
            <a:pPr algn="ctr"/>
            <a:r>
              <a:rPr lang="en-GB" sz="2800" dirty="0"/>
              <a:t>Observations &amp; conclusion</a:t>
            </a:r>
            <a:endParaRPr lang="en-NG" sz="2800" dirty="0"/>
          </a:p>
        </p:txBody>
      </p:sp>
      <p:sp>
        <p:nvSpPr>
          <p:cNvPr id="3" name="Content Placeholder 2">
            <a:extLst>
              <a:ext uri="{FF2B5EF4-FFF2-40B4-BE49-F238E27FC236}">
                <a16:creationId xmlns:a16="http://schemas.microsoft.com/office/drawing/2014/main" id="{D34054ED-F3B0-82A1-5E0E-5E77E03CCBD0}"/>
              </a:ext>
            </a:extLst>
          </p:cNvPr>
          <p:cNvSpPr>
            <a:spLocks noGrp="1"/>
          </p:cNvSpPr>
          <p:nvPr>
            <p:ph idx="1"/>
          </p:nvPr>
        </p:nvSpPr>
        <p:spPr>
          <a:xfrm>
            <a:off x="700635" y="1567543"/>
            <a:ext cx="10691265" cy="4394345"/>
          </a:xfrm>
        </p:spPr>
        <p:txBody>
          <a:bodyPr>
            <a:normAutofit fontScale="85000" lnSpcReduction="20000"/>
          </a:bodyPr>
          <a:lstStyle/>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24.3% of the female population is actively participating in the labour force. Male labour force is significantly higher, with 34.3% of the male population actively engaged in the labour force. The combined participation rate for both genders stands at 29.4%</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4.5% of the female labour force is unemployed. 3.6 % of the male labour force is unemployed. The overall unemployment rate, combining both genders, is 3.9%.</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Employment in agriculture is balanced between males and females, with a slightly higher participation for males. The overall percentage of employment in this sector is around 8.4</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is a significant gender disparity in the industrial sector, with male employment 8.4% being more than double that of female employment 3.9%. </a:t>
            </a: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services sector shows a high level of employment, particularly among females 21.1% compared to males 16.2%. This sector has the highest employment rate overall.</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bottom 10 countries when it comes to economic activities are Saint Kits and Nevis, Guernsey, American Samoa, Turks and Caicos Islands, Martinique, Guadeloupe, French Guiana, Marshall Islands, British Virgin Islands, Northern Mariana Islands</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Marshall Islands, British Virgin Islands and Northern Mariana Islands have the lowest economic activity among the countries, highlighting the need for significant economic interventions and improvements.</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432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8295-D531-FF92-F364-6C4CCD431643}"/>
              </a:ext>
            </a:extLst>
          </p:cNvPr>
          <p:cNvSpPr>
            <a:spLocks noGrp="1"/>
          </p:cNvSpPr>
          <p:nvPr>
            <p:ph type="title"/>
          </p:nvPr>
        </p:nvSpPr>
        <p:spPr>
          <a:xfrm>
            <a:off x="700635" y="914400"/>
            <a:ext cx="10691265" cy="576943"/>
          </a:xfrm>
        </p:spPr>
        <p:txBody>
          <a:bodyPr>
            <a:normAutofit/>
          </a:bodyPr>
          <a:lstStyle/>
          <a:p>
            <a:pPr algn="ctr"/>
            <a:r>
              <a:rPr lang="en-GB" sz="2800" dirty="0"/>
              <a:t>Recommendations</a:t>
            </a:r>
            <a:endParaRPr lang="en-NG" sz="2800" dirty="0"/>
          </a:p>
        </p:txBody>
      </p:sp>
      <p:sp>
        <p:nvSpPr>
          <p:cNvPr id="3" name="Content Placeholder 2">
            <a:extLst>
              <a:ext uri="{FF2B5EF4-FFF2-40B4-BE49-F238E27FC236}">
                <a16:creationId xmlns:a16="http://schemas.microsoft.com/office/drawing/2014/main" id="{559668F4-161A-973C-6BE1-4DCE4016A879}"/>
              </a:ext>
            </a:extLst>
          </p:cNvPr>
          <p:cNvSpPr>
            <a:spLocks noGrp="1"/>
          </p:cNvSpPr>
          <p:nvPr>
            <p:ph idx="1"/>
          </p:nvPr>
        </p:nvSpPr>
        <p:spPr>
          <a:xfrm>
            <a:off x="700635" y="1491343"/>
            <a:ext cx="10691265" cy="4470545"/>
          </a:xfrm>
        </p:spPr>
        <p:txBody>
          <a:bodyPr/>
          <a:lstStyle/>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Investments in skill development programs specifically targeted at women to enhance their employability and productivity should be encouraged.</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Policies that support female employment, such as maternity leave, childcare facilities, and flexible working hours should be implemented.</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government should ensure equal employment opportunities for both genders through anti-discrimination laws and practices.</a:t>
            </a: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should be more focus on creating job opportunities in sectors that can absorb large numbers of unemployed individuals.</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Vocational training and upskilling programs should be provided to help the unemployed, particularly those with outdated skills, to find new job opportunities.</a:t>
            </a: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NG" dirty="0"/>
          </a:p>
        </p:txBody>
      </p:sp>
    </p:spTree>
    <p:extLst>
      <p:ext uri="{BB962C8B-B14F-4D97-AF65-F5344CB8AC3E}">
        <p14:creationId xmlns:p14="http://schemas.microsoft.com/office/powerpoint/2010/main" val="146961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A5E2-438F-E542-5CCC-A1FB367747EA}"/>
              </a:ext>
            </a:extLst>
          </p:cNvPr>
          <p:cNvSpPr>
            <a:spLocks noGrp="1"/>
          </p:cNvSpPr>
          <p:nvPr>
            <p:ph type="title"/>
          </p:nvPr>
        </p:nvSpPr>
        <p:spPr>
          <a:xfrm>
            <a:off x="700635" y="914400"/>
            <a:ext cx="10691265" cy="511629"/>
          </a:xfrm>
        </p:spPr>
        <p:txBody>
          <a:bodyPr>
            <a:normAutofit fontScale="90000"/>
          </a:bodyPr>
          <a:lstStyle/>
          <a:p>
            <a:pPr algn="ctr"/>
            <a:r>
              <a:rPr lang="en-GB" sz="2800" dirty="0"/>
              <a:t>Table of content</a:t>
            </a:r>
            <a:endParaRPr lang="en-NG" sz="2800" dirty="0"/>
          </a:p>
        </p:txBody>
      </p:sp>
      <p:sp>
        <p:nvSpPr>
          <p:cNvPr id="3" name="Content Placeholder 2">
            <a:extLst>
              <a:ext uri="{FF2B5EF4-FFF2-40B4-BE49-F238E27FC236}">
                <a16:creationId xmlns:a16="http://schemas.microsoft.com/office/drawing/2014/main" id="{B0B03227-14DD-363C-E4F9-CF84BFC38704}"/>
              </a:ext>
            </a:extLst>
          </p:cNvPr>
          <p:cNvSpPr>
            <a:spLocks noGrp="1"/>
          </p:cNvSpPr>
          <p:nvPr>
            <p:ph idx="1"/>
          </p:nvPr>
        </p:nvSpPr>
        <p:spPr>
          <a:xfrm>
            <a:off x="700635" y="1578429"/>
            <a:ext cx="10691265" cy="4383459"/>
          </a:xfrm>
        </p:spPr>
        <p:txBody>
          <a:bodyPr>
            <a:normAutofit/>
          </a:bodyPr>
          <a:lstStyle/>
          <a:p>
            <a:pPr marL="0" indent="0">
              <a:buNone/>
            </a:pPr>
            <a:r>
              <a:rPr lang="en-GB" sz="1600" dirty="0"/>
              <a:t>Slide 3    Overview</a:t>
            </a:r>
          </a:p>
          <a:p>
            <a:pPr marL="0" indent="0">
              <a:buNone/>
            </a:pPr>
            <a:r>
              <a:rPr lang="en-GB" sz="1600" dirty="0"/>
              <a:t>Slide 4    Average Employment by Industry</a:t>
            </a:r>
          </a:p>
          <a:p>
            <a:pPr marL="0" indent="0">
              <a:buNone/>
            </a:pPr>
            <a:r>
              <a:rPr lang="en-GB" sz="1600" dirty="0"/>
              <a:t>Slide 5    Percentage Employment by Industry</a:t>
            </a:r>
          </a:p>
          <a:p>
            <a:pPr marL="0" indent="0">
              <a:buNone/>
            </a:pPr>
            <a:r>
              <a:rPr lang="en-GB" sz="1600" dirty="0"/>
              <a:t>Slide 6    Bottom 10 Regions by Total Value of Economic activities</a:t>
            </a:r>
          </a:p>
          <a:p>
            <a:pPr marL="0" indent="0">
              <a:buNone/>
            </a:pPr>
            <a:r>
              <a:rPr lang="en-GB" sz="1600" dirty="0"/>
              <a:t>Slide 7    Bottom 10 Regions by Labour force participation and unemployment</a:t>
            </a:r>
          </a:p>
          <a:p>
            <a:pPr marL="0" indent="0">
              <a:buNone/>
            </a:pPr>
            <a:r>
              <a:rPr lang="en-GB" sz="1600" dirty="0"/>
              <a:t>Slide 8    Labour force participation and unemployment</a:t>
            </a:r>
          </a:p>
          <a:p>
            <a:pPr marL="0" indent="0">
              <a:buNone/>
            </a:pPr>
            <a:r>
              <a:rPr lang="en-GB" sz="1600" dirty="0"/>
              <a:t>Slide 9    Percentage Labour force participation and unemployment</a:t>
            </a:r>
          </a:p>
          <a:p>
            <a:pPr marL="0" indent="0">
              <a:buNone/>
            </a:pPr>
            <a:r>
              <a:rPr lang="en-GB" sz="1600" dirty="0"/>
              <a:t>Slide 10  Observations &amp; Conclusion</a:t>
            </a:r>
          </a:p>
          <a:p>
            <a:pPr marL="0" indent="0">
              <a:buNone/>
            </a:pPr>
            <a:r>
              <a:rPr lang="en-GB" sz="1600" dirty="0"/>
              <a:t>Slide 11   Recommendations.</a:t>
            </a:r>
          </a:p>
          <a:p>
            <a:pPr marL="0" indent="0">
              <a:buNone/>
            </a:pPr>
            <a:endParaRPr lang="en-NG" sz="1600" dirty="0"/>
          </a:p>
        </p:txBody>
      </p:sp>
    </p:spTree>
    <p:extLst>
      <p:ext uri="{BB962C8B-B14F-4D97-AF65-F5344CB8AC3E}">
        <p14:creationId xmlns:p14="http://schemas.microsoft.com/office/powerpoint/2010/main" val="252579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EDB5-6700-5AF6-7F5C-09C557715612}"/>
              </a:ext>
            </a:extLst>
          </p:cNvPr>
          <p:cNvSpPr>
            <a:spLocks noGrp="1"/>
          </p:cNvSpPr>
          <p:nvPr>
            <p:ph type="title"/>
          </p:nvPr>
        </p:nvSpPr>
        <p:spPr/>
        <p:txBody>
          <a:bodyPr/>
          <a:lstStyle/>
          <a:p>
            <a:pPr algn="ctr"/>
            <a:r>
              <a:rPr lang="en-GB" dirty="0"/>
              <a:t>overview</a:t>
            </a:r>
            <a:endParaRPr lang="en-NG" dirty="0"/>
          </a:p>
        </p:txBody>
      </p:sp>
      <p:sp>
        <p:nvSpPr>
          <p:cNvPr id="3" name="Content Placeholder 2">
            <a:extLst>
              <a:ext uri="{FF2B5EF4-FFF2-40B4-BE49-F238E27FC236}">
                <a16:creationId xmlns:a16="http://schemas.microsoft.com/office/drawing/2014/main" id="{1739C2A7-6EC1-2B86-D51D-55CEDE74448F}"/>
              </a:ext>
            </a:extLst>
          </p:cNvPr>
          <p:cNvSpPr>
            <a:spLocks noGrp="1"/>
          </p:cNvSpPr>
          <p:nvPr>
            <p:ph idx="1"/>
          </p:nvPr>
        </p:nvSpPr>
        <p:spPr/>
        <p:txBody>
          <a:bodyPr/>
          <a:lstStyle/>
          <a:p>
            <a:pPr marL="0" indent="0">
              <a:buNone/>
            </a:pPr>
            <a:r>
              <a:rPr lang="en-GB" dirty="0"/>
              <a:t>The dataset used for this documentation contains information on employment and economic activities across various regions and countries. It provides detailed statistics on different aspects of the labour force and employment by industry, broken down by gender.</a:t>
            </a:r>
            <a:endParaRPr lang="en-NG" dirty="0"/>
          </a:p>
        </p:txBody>
      </p:sp>
    </p:spTree>
    <p:extLst>
      <p:ext uri="{BB962C8B-B14F-4D97-AF65-F5344CB8AC3E}">
        <p14:creationId xmlns:p14="http://schemas.microsoft.com/office/powerpoint/2010/main" val="37313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77A3-F23A-E6BF-D1C8-944AC5B2360C}"/>
              </a:ext>
            </a:extLst>
          </p:cNvPr>
          <p:cNvSpPr>
            <a:spLocks noGrp="1"/>
          </p:cNvSpPr>
          <p:nvPr>
            <p:ph type="title"/>
          </p:nvPr>
        </p:nvSpPr>
        <p:spPr>
          <a:xfrm>
            <a:off x="700635" y="914400"/>
            <a:ext cx="10691265" cy="642257"/>
          </a:xfrm>
        </p:spPr>
        <p:txBody>
          <a:bodyPr>
            <a:normAutofit fontScale="90000"/>
          </a:bodyPr>
          <a:lstStyle/>
          <a:p>
            <a:pPr algn="ctr"/>
            <a:r>
              <a:rPr lang="en-NG" dirty="0"/>
              <a:t>Average Employment by Industry</a:t>
            </a:r>
          </a:p>
        </p:txBody>
      </p:sp>
      <p:pic>
        <p:nvPicPr>
          <p:cNvPr id="5" name="Content Placeholder 4">
            <a:extLst>
              <a:ext uri="{FF2B5EF4-FFF2-40B4-BE49-F238E27FC236}">
                <a16:creationId xmlns:a16="http://schemas.microsoft.com/office/drawing/2014/main" id="{D4B07F93-F419-2552-BF85-BDA1F9ABE5D1}"/>
              </a:ext>
            </a:extLst>
          </p:cNvPr>
          <p:cNvPicPr>
            <a:picLocks noGrp="1" noChangeAspect="1"/>
          </p:cNvPicPr>
          <p:nvPr>
            <p:ph idx="1"/>
          </p:nvPr>
        </p:nvPicPr>
        <p:blipFill>
          <a:blip r:embed="rId2"/>
          <a:stretch>
            <a:fillRect/>
          </a:stretch>
        </p:blipFill>
        <p:spPr>
          <a:xfrm>
            <a:off x="1208314" y="1872343"/>
            <a:ext cx="10183586" cy="4090307"/>
          </a:xfrm>
        </p:spPr>
      </p:pic>
    </p:spTree>
    <p:extLst>
      <p:ext uri="{BB962C8B-B14F-4D97-AF65-F5344CB8AC3E}">
        <p14:creationId xmlns:p14="http://schemas.microsoft.com/office/powerpoint/2010/main" val="202327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3DA5-E456-C9C4-7271-83A6EAB5B5D1}"/>
              </a:ext>
            </a:extLst>
          </p:cNvPr>
          <p:cNvSpPr>
            <a:spLocks noGrp="1"/>
          </p:cNvSpPr>
          <p:nvPr>
            <p:ph type="title"/>
          </p:nvPr>
        </p:nvSpPr>
        <p:spPr>
          <a:xfrm>
            <a:off x="700635" y="914400"/>
            <a:ext cx="10691265" cy="620486"/>
          </a:xfrm>
        </p:spPr>
        <p:txBody>
          <a:bodyPr>
            <a:normAutofit fontScale="90000"/>
          </a:bodyPr>
          <a:lstStyle/>
          <a:p>
            <a:pPr algn="ctr"/>
            <a:r>
              <a:rPr lang="en-NG" dirty="0"/>
              <a:t>Percentage Employment by Industry</a:t>
            </a:r>
          </a:p>
        </p:txBody>
      </p:sp>
      <p:pic>
        <p:nvPicPr>
          <p:cNvPr id="5" name="Content Placeholder 4">
            <a:extLst>
              <a:ext uri="{FF2B5EF4-FFF2-40B4-BE49-F238E27FC236}">
                <a16:creationId xmlns:a16="http://schemas.microsoft.com/office/drawing/2014/main" id="{1D43B664-DF09-AF60-8108-CE59500D7F01}"/>
              </a:ext>
            </a:extLst>
          </p:cNvPr>
          <p:cNvPicPr>
            <a:picLocks noGrp="1" noChangeAspect="1"/>
          </p:cNvPicPr>
          <p:nvPr>
            <p:ph idx="1"/>
          </p:nvPr>
        </p:nvPicPr>
        <p:blipFill>
          <a:blip r:embed="rId2"/>
          <a:stretch>
            <a:fillRect/>
          </a:stretch>
        </p:blipFill>
        <p:spPr>
          <a:xfrm>
            <a:off x="2319395" y="1839686"/>
            <a:ext cx="8751376" cy="4122964"/>
          </a:xfrm>
        </p:spPr>
      </p:pic>
    </p:spTree>
    <p:extLst>
      <p:ext uri="{BB962C8B-B14F-4D97-AF65-F5344CB8AC3E}">
        <p14:creationId xmlns:p14="http://schemas.microsoft.com/office/powerpoint/2010/main" val="185090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2BBA-121B-D506-AFB6-F9EC0CC3F53C}"/>
              </a:ext>
            </a:extLst>
          </p:cNvPr>
          <p:cNvSpPr>
            <a:spLocks noGrp="1"/>
          </p:cNvSpPr>
          <p:nvPr>
            <p:ph type="title"/>
          </p:nvPr>
        </p:nvSpPr>
        <p:spPr>
          <a:xfrm>
            <a:off x="700635" y="914400"/>
            <a:ext cx="10691265" cy="576943"/>
          </a:xfrm>
        </p:spPr>
        <p:txBody>
          <a:bodyPr>
            <a:normAutofit/>
          </a:bodyPr>
          <a:lstStyle/>
          <a:p>
            <a:pPr algn="ctr"/>
            <a:r>
              <a:rPr lang="en-GB" sz="2400" dirty="0"/>
              <a:t>Bottom 10 Regions by Total Value of Economic activities</a:t>
            </a:r>
            <a:endParaRPr lang="en-NG" sz="2400" dirty="0"/>
          </a:p>
        </p:txBody>
      </p:sp>
      <p:pic>
        <p:nvPicPr>
          <p:cNvPr id="5" name="Content Placeholder 4">
            <a:extLst>
              <a:ext uri="{FF2B5EF4-FFF2-40B4-BE49-F238E27FC236}">
                <a16:creationId xmlns:a16="http://schemas.microsoft.com/office/drawing/2014/main" id="{43097EEB-44B9-F9C7-B725-5C799235521D}"/>
              </a:ext>
            </a:extLst>
          </p:cNvPr>
          <p:cNvPicPr>
            <a:picLocks noGrp="1" noChangeAspect="1"/>
          </p:cNvPicPr>
          <p:nvPr>
            <p:ph idx="1"/>
          </p:nvPr>
        </p:nvPicPr>
        <p:blipFill>
          <a:blip r:embed="rId2"/>
          <a:stretch>
            <a:fillRect/>
          </a:stretch>
        </p:blipFill>
        <p:spPr>
          <a:xfrm>
            <a:off x="700635" y="1959429"/>
            <a:ext cx="10691265" cy="4003221"/>
          </a:xfrm>
        </p:spPr>
      </p:pic>
    </p:spTree>
    <p:extLst>
      <p:ext uri="{BB962C8B-B14F-4D97-AF65-F5344CB8AC3E}">
        <p14:creationId xmlns:p14="http://schemas.microsoft.com/office/powerpoint/2010/main" val="400969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765E-192E-6D4C-F0FF-C81546446F42}"/>
              </a:ext>
            </a:extLst>
          </p:cNvPr>
          <p:cNvSpPr>
            <a:spLocks noGrp="1"/>
          </p:cNvSpPr>
          <p:nvPr>
            <p:ph type="title"/>
          </p:nvPr>
        </p:nvSpPr>
        <p:spPr>
          <a:xfrm>
            <a:off x="700635" y="914400"/>
            <a:ext cx="10691265" cy="707571"/>
          </a:xfrm>
        </p:spPr>
        <p:txBody>
          <a:bodyPr>
            <a:normAutofit/>
          </a:bodyPr>
          <a:lstStyle/>
          <a:p>
            <a:pPr algn="ctr"/>
            <a:r>
              <a:rPr lang="en-GB" sz="1800" dirty="0"/>
              <a:t>Bottom 10 Regions by Labour force participation and unemployment</a:t>
            </a:r>
            <a:endParaRPr lang="en-NG" sz="1800" dirty="0"/>
          </a:p>
        </p:txBody>
      </p:sp>
      <p:pic>
        <p:nvPicPr>
          <p:cNvPr id="5" name="Content Placeholder 4">
            <a:extLst>
              <a:ext uri="{FF2B5EF4-FFF2-40B4-BE49-F238E27FC236}">
                <a16:creationId xmlns:a16="http://schemas.microsoft.com/office/drawing/2014/main" id="{70EFB3B3-9389-EC5F-67DF-6E3F9251A9F8}"/>
              </a:ext>
            </a:extLst>
          </p:cNvPr>
          <p:cNvPicPr>
            <a:picLocks noGrp="1" noChangeAspect="1"/>
          </p:cNvPicPr>
          <p:nvPr>
            <p:ph idx="1"/>
          </p:nvPr>
        </p:nvPicPr>
        <p:blipFill>
          <a:blip r:embed="rId2"/>
          <a:stretch>
            <a:fillRect/>
          </a:stretch>
        </p:blipFill>
        <p:spPr>
          <a:xfrm>
            <a:off x="700635" y="1959429"/>
            <a:ext cx="10691265" cy="4003221"/>
          </a:xfrm>
        </p:spPr>
      </p:pic>
    </p:spTree>
    <p:extLst>
      <p:ext uri="{BB962C8B-B14F-4D97-AF65-F5344CB8AC3E}">
        <p14:creationId xmlns:p14="http://schemas.microsoft.com/office/powerpoint/2010/main" val="415595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0446-456A-FF1C-6A20-597077DD800B}"/>
              </a:ext>
            </a:extLst>
          </p:cNvPr>
          <p:cNvSpPr>
            <a:spLocks noGrp="1"/>
          </p:cNvSpPr>
          <p:nvPr>
            <p:ph type="title"/>
          </p:nvPr>
        </p:nvSpPr>
        <p:spPr>
          <a:xfrm>
            <a:off x="700635" y="914400"/>
            <a:ext cx="10691265" cy="587829"/>
          </a:xfrm>
        </p:spPr>
        <p:txBody>
          <a:bodyPr>
            <a:normAutofit/>
          </a:bodyPr>
          <a:lstStyle/>
          <a:p>
            <a:pPr algn="ctr"/>
            <a:r>
              <a:rPr lang="en-NG" sz="1800" dirty="0"/>
              <a:t>Labour force participation and unemployment</a:t>
            </a:r>
          </a:p>
        </p:txBody>
      </p:sp>
      <p:pic>
        <p:nvPicPr>
          <p:cNvPr id="5" name="Content Placeholder 4">
            <a:extLst>
              <a:ext uri="{FF2B5EF4-FFF2-40B4-BE49-F238E27FC236}">
                <a16:creationId xmlns:a16="http://schemas.microsoft.com/office/drawing/2014/main" id="{A266F558-471C-0024-5D40-EFDE2DF5DC4F}"/>
              </a:ext>
            </a:extLst>
          </p:cNvPr>
          <p:cNvPicPr>
            <a:picLocks noGrp="1" noChangeAspect="1"/>
          </p:cNvPicPr>
          <p:nvPr>
            <p:ph idx="1"/>
          </p:nvPr>
        </p:nvPicPr>
        <p:blipFill>
          <a:blip r:embed="rId2"/>
          <a:stretch>
            <a:fillRect/>
          </a:stretch>
        </p:blipFill>
        <p:spPr>
          <a:xfrm>
            <a:off x="700635" y="1796143"/>
            <a:ext cx="10691264" cy="4166507"/>
          </a:xfrm>
        </p:spPr>
      </p:pic>
    </p:spTree>
    <p:extLst>
      <p:ext uri="{BB962C8B-B14F-4D97-AF65-F5344CB8AC3E}">
        <p14:creationId xmlns:p14="http://schemas.microsoft.com/office/powerpoint/2010/main" val="313279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A2C4-210A-D614-BA65-20D4ECB28B23}"/>
              </a:ext>
            </a:extLst>
          </p:cNvPr>
          <p:cNvSpPr>
            <a:spLocks noGrp="1"/>
          </p:cNvSpPr>
          <p:nvPr>
            <p:ph type="title"/>
          </p:nvPr>
        </p:nvSpPr>
        <p:spPr>
          <a:xfrm>
            <a:off x="700635" y="914401"/>
            <a:ext cx="10691265" cy="598714"/>
          </a:xfrm>
        </p:spPr>
        <p:txBody>
          <a:bodyPr>
            <a:normAutofit/>
          </a:bodyPr>
          <a:lstStyle/>
          <a:p>
            <a:pPr algn="ctr"/>
            <a:r>
              <a:rPr lang="en-NG" sz="2000" dirty="0"/>
              <a:t>Percentage Labour force participation and unemployment</a:t>
            </a:r>
          </a:p>
        </p:txBody>
      </p:sp>
      <p:pic>
        <p:nvPicPr>
          <p:cNvPr id="5" name="Content Placeholder 4">
            <a:extLst>
              <a:ext uri="{FF2B5EF4-FFF2-40B4-BE49-F238E27FC236}">
                <a16:creationId xmlns:a16="http://schemas.microsoft.com/office/drawing/2014/main" id="{F460EF55-7455-1245-DE68-47483A0C9F30}"/>
              </a:ext>
            </a:extLst>
          </p:cNvPr>
          <p:cNvPicPr>
            <a:picLocks noGrp="1" noChangeAspect="1"/>
          </p:cNvPicPr>
          <p:nvPr>
            <p:ph idx="1"/>
          </p:nvPr>
        </p:nvPicPr>
        <p:blipFill>
          <a:blip r:embed="rId2"/>
          <a:stretch>
            <a:fillRect/>
          </a:stretch>
        </p:blipFill>
        <p:spPr>
          <a:xfrm>
            <a:off x="700635" y="2222500"/>
            <a:ext cx="10691264" cy="3740150"/>
          </a:xfrm>
        </p:spPr>
      </p:pic>
    </p:spTree>
    <p:extLst>
      <p:ext uri="{BB962C8B-B14F-4D97-AF65-F5344CB8AC3E}">
        <p14:creationId xmlns:p14="http://schemas.microsoft.com/office/powerpoint/2010/main" val="1818726920"/>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2F241B"/>
      </a:dk2>
      <a:lt2>
        <a:srgbClr val="F0F2F3"/>
      </a:lt2>
      <a:accent1>
        <a:srgbClr val="BE5F2F"/>
      </a:accent1>
      <a:accent2>
        <a:srgbClr val="CF404C"/>
      </a:accent2>
      <a:accent3>
        <a:srgbClr val="BE9E3B"/>
      </a:accent3>
      <a:accent4>
        <a:srgbClr val="2FA2BE"/>
      </a:accent4>
      <a:accent5>
        <a:srgbClr val="4079CF"/>
      </a:accent5>
      <a:accent6>
        <a:srgbClr val="4542C4"/>
      </a:accent6>
      <a:hlink>
        <a:srgbClr val="3F94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74</TotalTime>
  <Words>493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Calisto MT</vt:lpstr>
      <vt:lpstr>Univers Condensed</vt:lpstr>
      <vt:lpstr>Wingdings</vt:lpstr>
      <vt:lpstr>ChronicleVTI</vt:lpstr>
      <vt:lpstr>Employment By Economic Activity &amp; Labour Force Participation and Unemployment </vt:lpstr>
      <vt:lpstr>Table of content</vt:lpstr>
      <vt:lpstr>overview</vt:lpstr>
      <vt:lpstr>Average Employment by Industry</vt:lpstr>
      <vt:lpstr>Percentage Employment by Industry</vt:lpstr>
      <vt:lpstr>Bottom 10 Regions by Total Value of Economic activities</vt:lpstr>
      <vt:lpstr>Bottom 10 Regions by Labour force participation and unemployment</vt:lpstr>
      <vt:lpstr>Labour force participation and unemployment</vt:lpstr>
      <vt:lpstr>Percentage Labour force participation and unemployment</vt:lpstr>
      <vt:lpstr>Observations &amp; conclusion</vt:lpstr>
      <vt:lpstr>Recommendations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Chinonyelum Chukwuji</dc:creator>
  <cp:lastModifiedBy>Samuel Chukwuji</cp:lastModifiedBy>
  <cp:revision>1</cp:revision>
  <dcterms:created xsi:type="dcterms:W3CDTF">2024-07-29T21:58:34Z</dcterms:created>
  <dcterms:modified xsi:type="dcterms:W3CDTF">2024-07-29T23:13:12Z</dcterms:modified>
</cp:coreProperties>
</file>