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hukwuji" userId="96691320464dc114" providerId="LiveId" clId="{35B09AAA-0C84-4D9E-8A08-94F6C69D4089}"/>
    <pc:docChg chg="custSel modSld">
      <pc:chgData name="Samuel Chukwuji" userId="96691320464dc114" providerId="LiveId" clId="{35B09AAA-0C84-4D9E-8A08-94F6C69D4089}" dt="2024-06-04T13:02:54.893" v="8" actId="20577"/>
      <pc:docMkLst>
        <pc:docMk/>
      </pc:docMkLst>
      <pc:sldChg chg="modSp mod">
        <pc:chgData name="Samuel Chukwuji" userId="96691320464dc114" providerId="LiveId" clId="{35B09AAA-0C84-4D9E-8A08-94F6C69D4089}" dt="2024-06-04T13:02:40.099" v="2" actId="5793"/>
        <pc:sldMkLst>
          <pc:docMk/>
          <pc:sldMk cId="2526725182" sldId="257"/>
        </pc:sldMkLst>
        <pc:spChg chg="mod">
          <ac:chgData name="Samuel Chukwuji" userId="96691320464dc114" providerId="LiveId" clId="{35B09AAA-0C84-4D9E-8A08-94F6C69D4089}" dt="2024-06-04T13:02:40.099" v="2" actId="5793"/>
          <ac:spMkLst>
            <pc:docMk/>
            <pc:sldMk cId="2526725182" sldId="257"/>
            <ac:spMk id="3" creationId="{F56EB018-494B-A6FD-2731-EC4CEC79597A}"/>
          </ac:spMkLst>
        </pc:spChg>
      </pc:sldChg>
      <pc:sldChg chg="modSp mod">
        <pc:chgData name="Samuel Chukwuji" userId="96691320464dc114" providerId="LiveId" clId="{35B09AAA-0C84-4D9E-8A08-94F6C69D4089}" dt="2024-06-04T13:02:54.893" v="8" actId="20577"/>
        <pc:sldMkLst>
          <pc:docMk/>
          <pc:sldMk cId="2434624578" sldId="264"/>
        </pc:sldMkLst>
        <pc:spChg chg="mod">
          <ac:chgData name="Samuel Chukwuji" userId="96691320464dc114" providerId="LiveId" clId="{35B09AAA-0C84-4D9E-8A08-94F6C69D4089}" dt="2024-06-04T13:02:54.893" v="8" actId="20577"/>
          <ac:spMkLst>
            <pc:docMk/>
            <pc:sldMk cId="2434624578" sldId="264"/>
            <ac:spMk id="2" creationId="{E3D1AFEC-D499-CF1A-552E-36F5F48D019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07DD9-DA79-4950-9F51-2D8262C3D46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EFF5B4-5DD3-4598-8793-4B943EFDDC42}">
      <dgm:prSet/>
      <dgm:spPr/>
      <dgm:t>
        <a:bodyPr/>
        <a:lstStyle/>
        <a:p>
          <a:r>
            <a:rPr lang="en-GB"/>
            <a:t>The data spans across four distinct years: 2000, 2010, 2015, and 2019. The gender count is consistently 183 for both males and females across all the years  listed (2000, 2010, 2015, 2019) for all the countries. This indicates a balanced gender distribution for each period.</a:t>
          </a:r>
          <a:endParaRPr lang="en-US"/>
        </a:p>
      </dgm:t>
    </dgm:pt>
    <dgm:pt modelId="{394C77DC-6A34-49DE-8311-F77A96BCD354}" type="parTrans" cxnId="{5EF1B4E7-9FC3-48A8-8678-2C99F1E60DA1}">
      <dgm:prSet/>
      <dgm:spPr/>
      <dgm:t>
        <a:bodyPr/>
        <a:lstStyle/>
        <a:p>
          <a:endParaRPr lang="en-US"/>
        </a:p>
      </dgm:t>
    </dgm:pt>
    <dgm:pt modelId="{EB5B12B9-5283-4481-B37A-D90E480C1903}" type="sibTrans" cxnId="{5EF1B4E7-9FC3-48A8-8678-2C99F1E60DA1}">
      <dgm:prSet/>
      <dgm:spPr/>
      <dgm:t>
        <a:bodyPr/>
        <a:lstStyle/>
        <a:p>
          <a:endParaRPr lang="en-US"/>
        </a:p>
      </dgm:t>
    </dgm:pt>
    <dgm:pt modelId="{3087C097-50CF-4451-8E69-AE45FBB6D139}">
      <dgm:prSet/>
      <dgm:spPr/>
      <dgm:t>
        <a:bodyPr/>
        <a:lstStyle/>
        <a:p>
          <a:r>
            <a:rPr lang="en-GB"/>
            <a:t>When it comes to the total count of Male, Female per year across the continents, the gender count is consistently 6 for both males and females across all the years listed (2000, 2010,2015,2019); also indicating a balanced gender distribution on the dataset.</a:t>
          </a:r>
          <a:endParaRPr lang="en-US"/>
        </a:p>
      </dgm:t>
    </dgm:pt>
    <dgm:pt modelId="{2C811C7B-4D33-4CFE-AF95-876BBBEFE3AF}" type="parTrans" cxnId="{CEF38DE6-D06E-4E51-B100-92B1A57FB065}">
      <dgm:prSet/>
      <dgm:spPr/>
      <dgm:t>
        <a:bodyPr/>
        <a:lstStyle/>
        <a:p>
          <a:endParaRPr lang="en-US"/>
        </a:p>
      </dgm:t>
    </dgm:pt>
    <dgm:pt modelId="{BE9BDB35-83BB-443C-9444-EC7B12F10B23}" type="sibTrans" cxnId="{CEF38DE6-D06E-4E51-B100-92B1A57FB065}">
      <dgm:prSet/>
      <dgm:spPr/>
      <dgm:t>
        <a:bodyPr/>
        <a:lstStyle/>
        <a:p>
          <a:endParaRPr lang="en-US"/>
        </a:p>
      </dgm:t>
    </dgm:pt>
    <dgm:pt modelId="{2B6FEF07-3102-40D9-AD5C-DA3132B30A13}">
      <dgm:prSet/>
      <dgm:spPr/>
      <dgm:t>
        <a:bodyPr/>
        <a:lstStyle/>
        <a:p>
          <a:r>
            <a:rPr lang="en-GB"/>
            <a:t>Each gender (Male and Female) has a uniform count of 4 across all the continents listed. </a:t>
          </a:r>
          <a:endParaRPr lang="en-US"/>
        </a:p>
      </dgm:t>
    </dgm:pt>
    <dgm:pt modelId="{3E22F816-A9C9-45DC-BEF0-87604D4F210F}" type="parTrans" cxnId="{D8A7A0C6-7A80-4034-B76F-8A0EA9D3AD97}">
      <dgm:prSet/>
      <dgm:spPr/>
      <dgm:t>
        <a:bodyPr/>
        <a:lstStyle/>
        <a:p>
          <a:endParaRPr lang="en-US"/>
        </a:p>
      </dgm:t>
    </dgm:pt>
    <dgm:pt modelId="{B050581B-1946-4C27-8ADB-EDE4552CE1C4}" type="sibTrans" cxnId="{D8A7A0C6-7A80-4034-B76F-8A0EA9D3AD97}">
      <dgm:prSet/>
      <dgm:spPr/>
      <dgm:t>
        <a:bodyPr/>
        <a:lstStyle/>
        <a:p>
          <a:endParaRPr lang="en-US"/>
        </a:p>
      </dgm:t>
    </dgm:pt>
    <dgm:pt modelId="{5FD9E6C5-E356-466F-8353-9894F721853E}">
      <dgm:prSet/>
      <dgm:spPr/>
      <dgm:t>
        <a:bodyPr/>
        <a:lstStyle/>
        <a:p>
          <a:r>
            <a:rPr lang="en-GB"/>
            <a:t>Apart from Sudan which has a gender count of 2 for male and 2 for female, each gender (Male and Female) also has a uniform count of 4 across all the other countries listed; suggesting that the dataset is well balanced in terms of gender distribution.</a:t>
          </a:r>
          <a:endParaRPr lang="en-US"/>
        </a:p>
      </dgm:t>
    </dgm:pt>
    <dgm:pt modelId="{8E693F23-3ED3-41A9-9D94-54DB62EDF9C5}" type="parTrans" cxnId="{DC73BCD1-4E22-4C22-B94E-E16854BAC1CA}">
      <dgm:prSet/>
      <dgm:spPr/>
      <dgm:t>
        <a:bodyPr/>
        <a:lstStyle/>
        <a:p>
          <a:endParaRPr lang="en-US"/>
        </a:p>
      </dgm:t>
    </dgm:pt>
    <dgm:pt modelId="{887B5C09-9D5C-4373-875E-C7F76F6A2105}" type="sibTrans" cxnId="{DC73BCD1-4E22-4C22-B94E-E16854BAC1CA}">
      <dgm:prSet/>
      <dgm:spPr/>
      <dgm:t>
        <a:bodyPr/>
        <a:lstStyle/>
        <a:p>
          <a:endParaRPr lang="en-US"/>
        </a:p>
      </dgm:t>
    </dgm:pt>
    <dgm:pt modelId="{93A55002-5615-4594-95F4-083B35858477}" type="pres">
      <dgm:prSet presAssocID="{AA407DD9-DA79-4950-9F51-2D8262C3D46E}" presName="Name0" presStyleCnt="0">
        <dgm:presLayoutVars>
          <dgm:dir/>
          <dgm:animLvl val="lvl"/>
          <dgm:resizeHandles val="exact"/>
        </dgm:presLayoutVars>
      </dgm:prSet>
      <dgm:spPr/>
    </dgm:pt>
    <dgm:pt modelId="{0F7FC5EA-634A-4015-BAB0-595A9F5FFA74}" type="pres">
      <dgm:prSet presAssocID="{5FD9E6C5-E356-466F-8353-9894F721853E}" presName="boxAndChildren" presStyleCnt="0"/>
      <dgm:spPr/>
    </dgm:pt>
    <dgm:pt modelId="{2D253165-99A0-4CCB-B0A4-3EED82BF6C41}" type="pres">
      <dgm:prSet presAssocID="{5FD9E6C5-E356-466F-8353-9894F721853E}" presName="parentTextBox" presStyleLbl="node1" presStyleIdx="0" presStyleCnt="4"/>
      <dgm:spPr/>
    </dgm:pt>
    <dgm:pt modelId="{0B32CB7E-07BC-470A-A4D2-9A31EFEB432C}" type="pres">
      <dgm:prSet presAssocID="{B050581B-1946-4C27-8ADB-EDE4552CE1C4}" presName="sp" presStyleCnt="0"/>
      <dgm:spPr/>
    </dgm:pt>
    <dgm:pt modelId="{124D6CB9-6EB9-48AE-97A6-9EC85D042BDC}" type="pres">
      <dgm:prSet presAssocID="{2B6FEF07-3102-40D9-AD5C-DA3132B30A13}" presName="arrowAndChildren" presStyleCnt="0"/>
      <dgm:spPr/>
    </dgm:pt>
    <dgm:pt modelId="{48AF1091-FB58-4B40-8077-6F2284CA6287}" type="pres">
      <dgm:prSet presAssocID="{2B6FEF07-3102-40D9-AD5C-DA3132B30A13}" presName="parentTextArrow" presStyleLbl="node1" presStyleIdx="1" presStyleCnt="4"/>
      <dgm:spPr/>
    </dgm:pt>
    <dgm:pt modelId="{510AF190-D103-45B5-A8D3-0FB4E195572D}" type="pres">
      <dgm:prSet presAssocID="{BE9BDB35-83BB-443C-9444-EC7B12F10B23}" presName="sp" presStyleCnt="0"/>
      <dgm:spPr/>
    </dgm:pt>
    <dgm:pt modelId="{FC8D8AFC-A2F7-425B-817C-A286F39ECD3C}" type="pres">
      <dgm:prSet presAssocID="{3087C097-50CF-4451-8E69-AE45FBB6D139}" presName="arrowAndChildren" presStyleCnt="0"/>
      <dgm:spPr/>
    </dgm:pt>
    <dgm:pt modelId="{70B7EECE-2E3A-4D6E-AC7F-556A1A207DB8}" type="pres">
      <dgm:prSet presAssocID="{3087C097-50CF-4451-8E69-AE45FBB6D139}" presName="parentTextArrow" presStyleLbl="node1" presStyleIdx="2" presStyleCnt="4"/>
      <dgm:spPr/>
    </dgm:pt>
    <dgm:pt modelId="{5FFA4BAD-90D6-4996-A83B-FA1F4C2DC739}" type="pres">
      <dgm:prSet presAssocID="{EB5B12B9-5283-4481-B37A-D90E480C1903}" presName="sp" presStyleCnt="0"/>
      <dgm:spPr/>
    </dgm:pt>
    <dgm:pt modelId="{840F067D-F1D2-4A56-BD2D-8FE072274811}" type="pres">
      <dgm:prSet presAssocID="{24EFF5B4-5DD3-4598-8793-4B943EFDDC42}" presName="arrowAndChildren" presStyleCnt="0"/>
      <dgm:spPr/>
    </dgm:pt>
    <dgm:pt modelId="{AB077083-85C3-4D37-84C2-771A9E7D8F2D}" type="pres">
      <dgm:prSet presAssocID="{24EFF5B4-5DD3-4598-8793-4B943EFDDC42}" presName="parentTextArrow" presStyleLbl="node1" presStyleIdx="3" presStyleCnt="4"/>
      <dgm:spPr/>
    </dgm:pt>
  </dgm:ptLst>
  <dgm:cxnLst>
    <dgm:cxn modelId="{399EAB34-3AC1-4BCC-A8B8-DBD8B91C9008}" type="presOf" srcId="{3087C097-50CF-4451-8E69-AE45FBB6D139}" destId="{70B7EECE-2E3A-4D6E-AC7F-556A1A207DB8}" srcOrd="0" destOrd="0" presId="urn:microsoft.com/office/officeart/2005/8/layout/process4"/>
    <dgm:cxn modelId="{E6FCF74E-565E-477A-B7EE-CD6473F5381F}" type="presOf" srcId="{AA407DD9-DA79-4950-9F51-2D8262C3D46E}" destId="{93A55002-5615-4594-95F4-083B35858477}" srcOrd="0" destOrd="0" presId="urn:microsoft.com/office/officeart/2005/8/layout/process4"/>
    <dgm:cxn modelId="{9DF66397-AA90-4FF5-94EE-98A41F6A8BCF}" type="presOf" srcId="{5FD9E6C5-E356-466F-8353-9894F721853E}" destId="{2D253165-99A0-4CCB-B0A4-3EED82BF6C41}" srcOrd="0" destOrd="0" presId="urn:microsoft.com/office/officeart/2005/8/layout/process4"/>
    <dgm:cxn modelId="{D8A7A0C6-7A80-4034-B76F-8A0EA9D3AD97}" srcId="{AA407DD9-DA79-4950-9F51-2D8262C3D46E}" destId="{2B6FEF07-3102-40D9-AD5C-DA3132B30A13}" srcOrd="2" destOrd="0" parTransId="{3E22F816-A9C9-45DC-BEF0-87604D4F210F}" sibTransId="{B050581B-1946-4C27-8ADB-EDE4552CE1C4}"/>
    <dgm:cxn modelId="{DC73BCD1-4E22-4C22-B94E-E16854BAC1CA}" srcId="{AA407DD9-DA79-4950-9F51-2D8262C3D46E}" destId="{5FD9E6C5-E356-466F-8353-9894F721853E}" srcOrd="3" destOrd="0" parTransId="{8E693F23-3ED3-41A9-9D94-54DB62EDF9C5}" sibTransId="{887B5C09-9D5C-4373-875E-C7F76F6A2105}"/>
    <dgm:cxn modelId="{64D2A5D3-0391-4018-95F7-4E13D40125FC}" type="presOf" srcId="{24EFF5B4-5DD3-4598-8793-4B943EFDDC42}" destId="{AB077083-85C3-4D37-84C2-771A9E7D8F2D}" srcOrd="0" destOrd="0" presId="urn:microsoft.com/office/officeart/2005/8/layout/process4"/>
    <dgm:cxn modelId="{CEF38DE6-D06E-4E51-B100-92B1A57FB065}" srcId="{AA407DD9-DA79-4950-9F51-2D8262C3D46E}" destId="{3087C097-50CF-4451-8E69-AE45FBB6D139}" srcOrd="1" destOrd="0" parTransId="{2C811C7B-4D33-4CFE-AF95-876BBBEFE3AF}" sibTransId="{BE9BDB35-83BB-443C-9444-EC7B12F10B23}"/>
    <dgm:cxn modelId="{5EF1B4E7-9FC3-48A8-8678-2C99F1E60DA1}" srcId="{AA407DD9-DA79-4950-9F51-2D8262C3D46E}" destId="{24EFF5B4-5DD3-4598-8793-4B943EFDDC42}" srcOrd="0" destOrd="0" parTransId="{394C77DC-6A34-49DE-8311-F77A96BCD354}" sibTransId="{EB5B12B9-5283-4481-B37A-D90E480C1903}"/>
    <dgm:cxn modelId="{3AD187F4-8B3D-4243-8C49-A8346166BF92}" type="presOf" srcId="{2B6FEF07-3102-40D9-AD5C-DA3132B30A13}" destId="{48AF1091-FB58-4B40-8077-6F2284CA6287}" srcOrd="0" destOrd="0" presId="urn:microsoft.com/office/officeart/2005/8/layout/process4"/>
    <dgm:cxn modelId="{86098949-0E4D-4EA3-83F9-7E46EEE72C32}" type="presParOf" srcId="{93A55002-5615-4594-95F4-083B35858477}" destId="{0F7FC5EA-634A-4015-BAB0-595A9F5FFA74}" srcOrd="0" destOrd="0" presId="urn:microsoft.com/office/officeart/2005/8/layout/process4"/>
    <dgm:cxn modelId="{FCF4BDE7-3561-4BE5-884E-865CF7B22F86}" type="presParOf" srcId="{0F7FC5EA-634A-4015-BAB0-595A9F5FFA74}" destId="{2D253165-99A0-4CCB-B0A4-3EED82BF6C41}" srcOrd="0" destOrd="0" presId="urn:microsoft.com/office/officeart/2005/8/layout/process4"/>
    <dgm:cxn modelId="{54C7EF79-1FFA-4F83-A324-8BBF3B662D11}" type="presParOf" srcId="{93A55002-5615-4594-95F4-083B35858477}" destId="{0B32CB7E-07BC-470A-A4D2-9A31EFEB432C}" srcOrd="1" destOrd="0" presId="urn:microsoft.com/office/officeart/2005/8/layout/process4"/>
    <dgm:cxn modelId="{3BC4DF55-8743-4D3D-8075-064581D6F0F6}" type="presParOf" srcId="{93A55002-5615-4594-95F4-083B35858477}" destId="{124D6CB9-6EB9-48AE-97A6-9EC85D042BDC}" srcOrd="2" destOrd="0" presId="urn:microsoft.com/office/officeart/2005/8/layout/process4"/>
    <dgm:cxn modelId="{38D4EB56-E02F-425C-BDA9-829867FA935B}" type="presParOf" srcId="{124D6CB9-6EB9-48AE-97A6-9EC85D042BDC}" destId="{48AF1091-FB58-4B40-8077-6F2284CA6287}" srcOrd="0" destOrd="0" presId="urn:microsoft.com/office/officeart/2005/8/layout/process4"/>
    <dgm:cxn modelId="{A48AF0B9-8633-495D-AE2C-09BD0ACC519E}" type="presParOf" srcId="{93A55002-5615-4594-95F4-083B35858477}" destId="{510AF190-D103-45B5-A8D3-0FB4E195572D}" srcOrd="3" destOrd="0" presId="urn:microsoft.com/office/officeart/2005/8/layout/process4"/>
    <dgm:cxn modelId="{DB6264D1-4F8B-4090-965A-CDD79980A5C1}" type="presParOf" srcId="{93A55002-5615-4594-95F4-083B35858477}" destId="{FC8D8AFC-A2F7-425B-817C-A286F39ECD3C}" srcOrd="4" destOrd="0" presId="urn:microsoft.com/office/officeart/2005/8/layout/process4"/>
    <dgm:cxn modelId="{E746DF0D-84E7-4079-86C6-8F131038A620}" type="presParOf" srcId="{FC8D8AFC-A2F7-425B-817C-A286F39ECD3C}" destId="{70B7EECE-2E3A-4D6E-AC7F-556A1A207DB8}" srcOrd="0" destOrd="0" presId="urn:microsoft.com/office/officeart/2005/8/layout/process4"/>
    <dgm:cxn modelId="{51067FAC-FDB0-4EA5-A0B0-437E726B8464}" type="presParOf" srcId="{93A55002-5615-4594-95F4-083B35858477}" destId="{5FFA4BAD-90D6-4996-A83B-FA1F4C2DC739}" srcOrd="5" destOrd="0" presId="urn:microsoft.com/office/officeart/2005/8/layout/process4"/>
    <dgm:cxn modelId="{602F7801-0342-404E-93F7-406C6A281B90}" type="presParOf" srcId="{93A55002-5615-4594-95F4-083B35858477}" destId="{840F067D-F1D2-4A56-BD2D-8FE072274811}" srcOrd="6" destOrd="0" presId="urn:microsoft.com/office/officeart/2005/8/layout/process4"/>
    <dgm:cxn modelId="{6D7ABEB2-A7A7-48B0-B30C-95470D283479}" type="presParOf" srcId="{840F067D-F1D2-4A56-BD2D-8FE072274811}" destId="{AB077083-85C3-4D37-84C2-771A9E7D8F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53165-99A0-4CCB-B0A4-3EED82BF6C41}">
      <dsp:nvSpPr>
        <dsp:cNvPr id="0" name=""/>
        <dsp:cNvSpPr/>
      </dsp:nvSpPr>
      <dsp:spPr>
        <a:xfrm>
          <a:off x="0" y="3439008"/>
          <a:ext cx="10927829" cy="752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Apart from Sudan which has a gender count of 2 for male and 2 for female, each gender (Male and Female) also has a uniform count of 4 across all the other countries listed; suggesting that the dataset is well balanced in terms of gender distribution.</a:t>
          </a:r>
          <a:endParaRPr lang="en-US" sz="1400" kern="1200"/>
        </a:p>
      </dsp:txBody>
      <dsp:txXfrm>
        <a:off x="0" y="3439008"/>
        <a:ext cx="10927829" cy="752371"/>
      </dsp:txXfrm>
    </dsp:sp>
    <dsp:sp modelId="{48AF1091-FB58-4B40-8077-6F2284CA6287}">
      <dsp:nvSpPr>
        <dsp:cNvPr id="0" name=""/>
        <dsp:cNvSpPr/>
      </dsp:nvSpPr>
      <dsp:spPr>
        <a:xfrm rot="10800000">
          <a:off x="0" y="2293147"/>
          <a:ext cx="10927829" cy="11571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Each gender (Male and Female) has a uniform count of 4 across all the continents listed. </a:t>
          </a:r>
          <a:endParaRPr lang="en-US" sz="1400" kern="1200"/>
        </a:p>
      </dsp:txBody>
      <dsp:txXfrm rot="10800000">
        <a:off x="0" y="2293147"/>
        <a:ext cx="10927829" cy="751879"/>
      </dsp:txXfrm>
    </dsp:sp>
    <dsp:sp modelId="{70B7EECE-2E3A-4D6E-AC7F-556A1A207DB8}">
      <dsp:nvSpPr>
        <dsp:cNvPr id="0" name=""/>
        <dsp:cNvSpPr/>
      </dsp:nvSpPr>
      <dsp:spPr>
        <a:xfrm rot="10800000">
          <a:off x="0" y="1147286"/>
          <a:ext cx="10927829" cy="11571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When it comes to the total count of Male, Female per year across the continents, the gender count is consistently 6 for both males and females across all the years listed (2000, 2010,2015,2019); also indicating a balanced gender distribution on the dataset.</a:t>
          </a:r>
          <a:endParaRPr lang="en-US" sz="1400" kern="1200"/>
        </a:p>
      </dsp:txBody>
      <dsp:txXfrm rot="10800000">
        <a:off x="0" y="1147286"/>
        <a:ext cx="10927829" cy="751879"/>
      </dsp:txXfrm>
    </dsp:sp>
    <dsp:sp modelId="{AB077083-85C3-4D37-84C2-771A9E7D8F2D}">
      <dsp:nvSpPr>
        <dsp:cNvPr id="0" name=""/>
        <dsp:cNvSpPr/>
      </dsp:nvSpPr>
      <dsp:spPr>
        <a:xfrm rot="10800000">
          <a:off x="0" y="1425"/>
          <a:ext cx="10927829" cy="115714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data spans across four distinct years: 2000, 2010, 2015, and 2019. The gender count is consistently 183 for both males and females across all the years  listed (2000, 2010, 2015, 2019) for all the countries. This indicates a balanced gender distribution for each period.</a:t>
          </a:r>
          <a:endParaRPr lang="en-US" sz="1400" kern="1200"/>
        </a:p>
      </dsp:txBody>
      <dsp:txXfrm rot="10800000">
        <a:off x="0" y="1425"/>
        <a:ext cx="10927829" cy="751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A070-F059-0B41-027C-8DB04647F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05CA-C276-E517-8CC5-CA2D8222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67C0-B632-B8EB-998E-16A44403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5A07-4B92-9340-D9C7-5BB53FE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DC82-86B0-D8AE-BCAE-4A3FF813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564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9AA8-AB1F-2D42-26DC-2486825A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81BE-F1A3-5530-138C-1C6D5625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7A34-6325-0AD7-DEB4-448A13F1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E741-396B-B90E-0091-C9BEC42C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C891-3871-1AB9-0283-E7AE393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11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57908-DD53-47F2-1A8A-88EAA3F8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7351-0CC6-D980-8FE3-5E8BED07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0FD3-1F8A-56B9-362E-C3CFC662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B478-E32E-FC26-B3B8-B660720C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8846-1452-D5EA-07A0-ACEFAA10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1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3626-1EB8-6DEE-47EB-3ADDDB43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69D3-F78E-9669-656D-64524FB3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B102-4D12-5014-143A-BA7F40D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4770-7E4D-D06C-8AF2-21D5D02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F8A5-6CF8-3458-5ED5-CC161943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9936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70A5-CEA2-C8BE-04AD-AAC7307B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F360-9C1E-FBEE-A0DA-D1EB2171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FCC7-044A-3EA7-38D5-429C6DD1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94F9-A249-A032-D47D-C4DDAB45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E521-D37B-2B1D-9E70-61A3395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670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845B-6D06-748C-C66D-54904E8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0EC4-0BE7-E4B1-A8D2-52314B96D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8F90-407C-D59F-2A7D-5BAAFDD5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ECEB-9326-E754-1CDF-8D5E1C7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CB156-17B9-991B-2842-5C8E0AE1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68DD-4A34-2EC7-C539-739C2B8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574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167-E631-3142-5222-E8AF315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1678-8EEC-EA3A-E1B8-CEF16F49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BD6E-8632-77B6-B06B-6A5EA8FD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2F86-4C51-E311-98E1-E238885E0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0DD70-6DB2-444A-367E-ECEFF2D7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C83D-4C2F-C183-9ADE-82A9C45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74160-B9BE-CF85-31B4-CEC5D2AC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BC8BD-CD04-1303-6D9D-7CD2302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25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F03B-D925-D5EA-75B5-B1D18BD7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2DED-143E-15A9-4621-72323588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B7C60-9409-47A9-C847-E407F9B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AD1D1-4919-0404-60CD-1AEC1CF1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0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0D22E-6D3E-FDF3-9A39-BC16F4CD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5AA8-6B45-8260-1C57-D07FAE3D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512C-20F8-04AF-B372-C11684C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73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BA87-2124-C700-6217-A75A4E9D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41BF-2A5F-7BB4-1B83-128A16EE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90AA-C764-5ABC-36A6-4DA5621A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6942-9691-911F-E3C5-78E700CC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914A-3D2B-1222-04A4-36EBDC01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E548-A721-CA4A-C9A0-A3694A84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6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5789-C2F4-A3E4-FA3C-078563DD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0A422-B2A3-6939-DEBE-1E8F1BDB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DC39-0918-8FB5-0370-88600422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46AD6-B879-9A48-C8E9-D2DD4A4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D2E0-9819-16AC-6389-042F43BD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FAAE-E64C-1263-CC37-2B9B74D2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08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8F0FF-74E9-1DF3-F916-E3BAA569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6206-4205-5059-FD52-262BDF15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26C0-DE95-8FB7-BC03-1057DB32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04C5F-CD91-4EAA-BB74-D4838BC8F951}" type="datetimeFigureOut">
              <a:rPr lang="en-NG" smtClean="0"/>
              <a:t>04/06/2024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0911-E3A1-1402-BDB8-65DBF49B0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DB2B-25AA-376C-9468-25E79DBD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F820A-8FE4-488E-B1E3-A81E22C824D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029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erson walking up a stairs">
            <a:extLst>
              <a:ext uri="{FF2B5EF4-FFF2-40B4-BE49-F238E27FC236}">
                <a16:creationId xmlns:a16="http://schemas.microsoft.com/office/drawing/2014/main" id="{2B668923-CC3F-CF08-F106-30698A8B3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4" b="11185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25AB6-7EBD-FEEC-6A08-2BB08322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9" y="1936866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Life Expectancy</a:t>
            </a:r>
            <a:endParaRPr lang="en-NG" sz="3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2C32-E27B-190F-2C15-9E0E9A782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4873600"/>
            <a:ext cx="4849044" cy="118360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Documentation</a:t>
            </a:r>
            <a:endParaRPr lang="en-NG" sz="20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B253D-434D-C561-8F06-9516E51E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Table Of Content</a:t>
            </a:r>
            <a:endParaRPr lang="en-NG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B018-494B-A6FD-2731-EC4CEC79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Slide 3                Total count of male, female per year by Countries</a:t>
            </a:r>
          </a:p>
          <a:p>
            <a:pPr marL="0" indent="0">
              <a:buNone/>
            </a:pPr>
            <a:r>
              <a:rPr lang="en-US" sz="1400" dirty="0"/>
              <a:t>Slide 4                Total count of male, female per year by Continents</a:t>
            </a:r>
          </a:p>
          <a:p>
            <a:pPr marL="0" indent="0">
              <a:buNone/>
            </a:pPr>
            <a:r>
              <a:rPr lang="en-US" sz="1400" dirty="0"/>
              <a:t>Slide 5                Total count of male, female per location(Continents)</a:t>
            </a:r>
          </a:p>
          <a:p>
            <a:pPr marL="0" indent="0">
              <a:buNone/>
            </a:pPr>
            <a:r>
              <a:rPr lang="en-US" sz="1400" dirty="0"/>
              <a:t>Slide 6                Total count of male, female per location(Countries)</a:t>
            </a:r>
          </a:p>
          <a:p>
            <a:pPr marL="0" indent="0">
              <a:buNone/>
            </a:pPr>
            <a:r>
              <a:rPr lang="en-US" sz="1400" dirty="0"/>
              <a:t>Slide 7                Average of HALE and Life Expectancy per location</a:t>
            </a:r>
          </a:p>
          <a:p>
            <a:pPr marL="0" indent="0">
              <a:buNone/>
            </a:pPr>
            <a:r>
              <a:rPr lang="en-US" sz="1400" dirty="0"/>
              <a:t>Slide 8                Insights and Observations</a:t>
            </a:r>
          </a:p>
          <a:p>
            <a:pPr marL="0" indent="0">
              <a:buNone/>
            </a:pPr>
            <a:r>
              <a:rPr lang="en-US" sz="1400" dirty="0"/>
              <a:t>Slide 9                Insights and Observations Continued…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B6FD6004-FB45-2FB0-7DD8-5B94E3061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7" r="27223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72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6DFA3-40F3-6EF6-B88C-B3A2F971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56884"/>
            <a:ext cx="10506456" cy="614132"/>
          </a:xfrm>
        </p:spPr>
        <p:txBody>
          <a:bodyPr anchor="b">
            <a:normAutofit/>
          </a:bodyPr>
          <a:lstStyle/>
          <a:p>
            <a:r>
              <a:rPr lang="en-US" sz="3700" dirty="0"/>
              <a:t>Total Count of Male, Female Per Year by Countries</a:t>
            </a:r>
            <a:endParaRPr lang="en-NG" sz="3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40AF3A-68C9-DBA3-484F-A10AF9C80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850655"/>
              </p:ext>
            </p:extLst>
          </p:nvPr>
        </p:nvGraphicFramePr>
        <p:xfrm>
          <a:off x="3335395" y="2141002"/>
          <a:ext cx="5521211" cy="414279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742182">
                  <a:extLst>
                    <a:ext uri="{9D8B030D-6E8A-4147-A177-3AD203B41FA5}">
                      <a16:colId xmlns:a16="http://schemas.microsoft.com/office/drawing/2014/main" val="1904320067"/>
                    </a:ext>
                  </a:extLst>
                </a:gridCol>
                <a:gridCol w="1691779">
                  <a:extLst>
                    <a:ext uri="{9D8B030D-6E8A-4147-A177-3AD203B41FA5}">
                      <a16:colId xmlns:a16="http://schemas.microsoft.com/office/drawing/2014/main" val="4137092777"/>
                    </a:ext>
                  </a:extLst>
                </a:gridCol>
                <a:gridCol w="2087250">
                  <a:extLst>
                    <a:ext uri="{9D8B030D-6E8A-4147-A177-3AD203B41FA5}">
                      <a16:colId xmlns:a16="http://schemas.microsoft.com/office/drawing/2014/main" val="3510766448"/>
                    </a:ext>
                  </a:extLst>
                </a:gridCol>
              </a:tblGrid>
              <a:tr h="46031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Period</a:t>
                      </a:r>
                      <a:endParaRPr lang="en-GB" sz="1600" b="0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Gender</a:t>
                      </a:r>
                      <a:endParaRPr lang="en-GB" sz="1600" b="0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Gender Count</a:t>
                      </a:r>
                      <a:endParaRPr lang="en-GB" sz="1600" b="0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55830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2000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183</a:t>
                      </a:r>
                      <a:endParaRPr lang="en-NG" sz="1600" b="0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56519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10314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2010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725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32042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2015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749301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97882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2019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183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98050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NG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NG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2976" marR="7103" marT="102289" marB="102289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9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122D8-0B5D-8D1C-72EA-3216AD0F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Total Count of Male, Female Per Year by Continents</a:t>
            </a:r>
            <a:endParaRPr lang="en-NG" sz="37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26A7C8-24DE-4C0B-E2DE-3114CD61D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365662"/>
              </p:ext>
            </p:extLst>
          </p:nvPr>
        </p:nvGraphicFramePr>
        <p:xfrm>
          <a:off x="1835217" y="2112579"/>
          <a:ext cx="8545508" cy="419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02">
                  <a:extLst>
                    <a:ext uri="{9D8B030D-6E8A-4147-A177-3AD203B41FA5}">
                      <a16:colId xmlns:a16="http://schemas.microsoft.com/office/drawing/2014/main" val="1032240471"/>
                    </a:ext>
                  </a:extLst>
                </a:gridCol>
                <a:gridCol w="2597849">
                  <a:extLst>
                    <a:ext uri="{9D8B030D-6E8A-4147-A177-3AD203B41FA5}">
                      <a16:colId xmlns:a16="http://schemas.microsoft.com/office/drawing/2014/main" val="2152257152"/>
                    </a:ext>
                  </a:extLst>
                </a:gridCol>
                <a:gridCol w="3302457">
                  <a:extLst>
                    <a:ext uri="{9D8B030D-6E8A-4147-A177-3AD203B41FA5}">
                      <a16:colId xmlns:a16="http://schemas.microsoft.com/office/drawing/2014/main" val="1875280110"/>
                    </a:ext>
                  </a:extLst>
                </a:gridCol>
              </a:tblGrid>
              <a:tr h="4658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156082"/>
                          </a:highlight>
                        </a:rPr>
                        <a:t>Period</a:t>
                      </a:r>
                      <a:endParaRPr lang="en-GB" sz="24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156082"/>
                          </a:highlight>
                        </a:rPr>
                        <a:t>Gender</a:t>
                      </a:r>
                      <a:endParaRPr lang="en-GB" sz="24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156082"/>
                          </a:highlight>
                        </a:rPr>
                        <a:t>Gender Count</a:t>
                      </a:r>
                      <a:endParaRPr lang="en-GB" sz="24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1612269717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2000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2362001535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2000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4076898432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2010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3015555196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2010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Male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1850990504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2015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1576789606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2015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671597524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2019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  <a:highlight>
                            <a:srgbClr val="C0E6F5"/>
                          </a:highlight>
                        </a:rPr>
                        <a:t>6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3993975276"/>
                  </a:ext>
                </a:extLst>
              </a:tr>
              <a:tr h="465868"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>
                          <a:effectLst/>
                        </a:rPr>
                        <a:t>2019</a:t>
                      </a:r>
                      <a:endParaRPr lang="en-NG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Male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400" u="none" strike="noStrike" dirty="0">
                          <a:effectLst/>
                        </a:rPr>
                        <a:t>6</a:t>
                      </a:r>
                      <a:endParaRPr lang="en-NG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049" marR="14049" marT="14049" marB="0" anchor="b"/>
                </a:tc>
                <a:extLst>
                  <a:ext uri="{0D108BD9-81ED-4DB2-BD59-A6C34878D82A}">
                    <a16:rowId xmlns:a16="http://schemas.microsoft.com/office/drawing/2014/main" val="38768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D1817-9A2D-494D-2036-E1B46829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Total Count of Male, Female per location(Continent)</a:t>
            </a:r>
            <a:endParaRPr lang="en-N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505B59-5C2E-DDC6-4446-7EB738423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34032"/>
              </p:ext>
            </p:extLst>
          </p:nvPr>
        </p:nvGraphicFramePr>
        <p:xfrm>
          <a:off x="1005402" y="2112579"/>
          <a:ext cx="10205138" cy="4192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418">
                  <a:extLst>
                    <a:ext uri="{9D8B030D-6E8A-4147-A177-3AD203B41FA5}">
                      <a16:colId xmlns:a16="http://schemas.microsoft.com/office/drawing/2014/main" val="1388279254"/>
                    </a:ext>
                  </a:extLst>
                </a:gridCol>
                <a:gridCol w="2187856">
                  <a:extLst>
                    <a:ext uri="{9D8B030D-6E8A-4147-A177-3AD203B41FA5}">
                      <a16:colId xmlns:a16="http://schemas.microsoft.com/office/drawing/2014/main" val="3526369204"/>
                    </a:ext>
                  </a:extLst>
                </a:gridCol>
                <a:gridCol w="4321864">
                  <a:extLst>
                    <a:ext uri="{9D8B030D-6E8A-4147-A177-3AD203B41FA5}">
                      <a16:colId xmlns:a16="http://schemas.microsoft.com/office/drawing/2014/main" val="3705144813"/>
                    </a:ext>
                  </a:extLst>
                </a:gridCol>
              </a:tblGrid>
              <a:tr h="427343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>
                          <a:effectLst/>
                          <a:highlight>
                            <a:srgbClr val="156082"/>
                          </a:highlight>
                        </a:rPr>
                        <a:t>Continent</a:t>
                      </a:r>
                      <a:endParaRPr lang="en-GB" sz="24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>
                          <a:effectLst/>
                          <a:highlight>
                            <a:srgbClr val="156082"/>
                          </a:highlight>
                        </a:rPr>
                        <a:t>Gender</a:t>
                      </a:r>
                      <a:endParaRPr lang="en-GB" sz="2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>
                          <a:effectLst/>
                          <a:highlight>
                            <a:srgbClr val="156082"/>
                          </a:highlight>
                        </a:rPr>
                        <a:t>Gender Count</a:t>
                      </a:r>
                      <a:endParaRPr lang="en-GB" sz="24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79103587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Africa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811306455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Africa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294440935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Americas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4150959702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Americas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638003492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Eastern Mediterranean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293581993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Eastern Mediterranean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697136217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Europe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748599448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Europe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4234750563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South-East Asia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988109792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South-East Asia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013696998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Western Pacific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025029610"/>
                  </a:ext>
                </a:extLst>
              </a:tr>
              <a:tr h="313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Western Pacific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600" u="none" strike="noStrike">
                          <a:effectLst/>
                        </a:rPr>
                        <a:t>4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50616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D5CF3-331B-81F9-A8CD-D531092A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2200">
                <a:solidFill>
                  <a:srgbClr val="FFFFFF"/>
                </a:solidFill>
              </a:rPr>
              <a:t>Total Count of Male, Female per location(Countries)</a:t>
            </a:r>
            <a:br>
              <a:rPr lang="en-GB" sz="2200">
                <a:solidFill>
                  <a:srgbClr val="FFFFFF"/>
                </a:solidFill>
              </a:rPr>
            </a:br>
            <a:r>
              <a:rPr lang="en-GB" sz="2200" b="1">
                <a:solidFill>
                  <a:srgbClr val="FFFFFF"/>
                </a:solidFill>
              </a:rPr>
              <a:t>Due to limited space, Showing only the first 10 countries in alphabetical order.</a:t>
            </a:r>
            <a:endParaRPr lang="en-NG" sz="22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6A64C-ED7D-080B-285B-953209294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4667"/>
              </p:ext>
            </p:extLst>
          </p:nvPr>
        </p:nvGraphicFramePr>
        <p:xfrm>
          <a:off x="1937690" y="2112579"/>
          <a:ext cx="8340562" cy="419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063">
                  <a:extLst>
                    <a:ext uri="{9D8B030D-6E8A-4147-A177-3AD203B41FA5}">
                      <a16:colId xmlns:a16="http://schemas.microsoft.com/office/drawing/2014/main" val="1591949440"/>
                    </a:ext>
                  </a:extLst>
                </a:gridCol>
                <a:gridCol w="1997893">
                  <a:extLst>
                    <a:ext uri="{9D8B030D-6E8A-4147-A177-3AD203B41FA5}">
                      <a16:colId xmlns:a16="http://schemas.microsoft.com/office/drawing/2014/main" val="2263169228"/>
                    </a:ext>
                  </a:extLst>
                </a:gridCol>
                <a:gridCol w="3505606">
                  <a:extLst>
                    <a:ext uri="{9D8B030D-6E8A-4147-A177-3AD203B41FA5}">
                      <a16:colId xmlns:a16="http://schemas.microsoft.com/office/drawing/2014/main" val="3982341111"/>
                    </a:ext>
                  </a:extLst>
                </a:gridCol>
              </a:tblGrid>
              <a:tr h="2949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highlight>
                            <a:srgbClr val="156082"/>
                          </a:highlight>
                        </a:rPr>
                        <a:t>Country</a:t>
                      </a:r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highlight>
                            <a:srgbClr val="156082"/>
                          </a:highlight>
                        </a:rPr>
                        <a:t>Gender</a:t>
                      </a:r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highlight>
                            <a:srgbClr val="156082"/>
                          </a:highlight>
                        </a:rPr>
                        <a:t>Gender Count</a:t>
                      </a:r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56507294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Afghanistan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766523795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Afghanistan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3240643113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Albania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940485746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Albania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3105889200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Algeria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616853194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Algeria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597019871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Angola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465712034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Angola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660188938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Antigua and Barbuda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73456540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Antigua and Barbuda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74656915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Argentina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2190054188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Argentina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2032282756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Armenia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815535903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Armenia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2630867755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Australia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52413800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Australia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3339601092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Austria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highlight>
                            <a:srgbClr val="C0E6F5"/>
                          </a:highlight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2875471003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Austria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1100" u="none" strike="noStrike">
                          <a:effectLst/>
                        </a:rPr>
                        <a:t>4</a:t>
                      </a:r>
                      <a:endParaRPr lang="en-NG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530" marR="6530" marT="6530" marB="0" anchor="b"/>
                </a:tc>
                <a:extLst>
                  <a:ext uri="{0D108BD9-81ED-4DB2-BD59-A6C34878D82A}">
                    <a16:rowId xmlns:a16="http://schemas.microsoft.com/office/drawing/2014/main" val="11893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95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270DF-81C1-1316-CA76-83D5778D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of Hale and Life Expectancy Per Location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14B2CC-89AD-6308-8DFD-753D8B281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81988"/>
              </p:ext>
            </p:extLst>
          </p:nvPr>
        </p:nvGraphicFramePr>
        <p:xfrm>
          <a:off x="432225" y="2292635"/>
          <a:ext cx="11327550" cy="37994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08717">
                  <a:extLst>
                    <a:ext uri="{9D8B030D-6E8A-4147-A177-3AD203B41FA5}">
                      <a16:colId xmlns:a16="http://schemas.microsoft.com/office/drawing/2014/main" val="430777791"/>
                    </a:ext>
                  </a:extLst>
                </a:gridCol>
                <a:gridCol w="4317678">
                  <a:extLst>
                    <a:ext uri="{9D8B030D-6E8A-4147-A177-3AD203B41FA5}">
                      <a16:colId xmlns:a16="http://schemas.microsoft.com/office/drawing/2014/main" val="773172450"/>
                    </a:ext>
                  </a:extLst>
                </a:gridCol>
                <a:gridCol w="4001155">
                  <a:extLst>
                    <a:ext uri="{9D8B030D-6E8A-4147-A177-3AD203B41FA5}">
                      <a16:colId xmlns:a16="http://schemas.microsoft.com/office/drawing/2014/main" val="3532484808"/>
                    </a:ext>
                  </a:extLst>
                </a:gridCol>
              </a:tblGrid>
              <a:tr h="583799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b="0" u="none" strike="noStrike" cap="none" spc="6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continent</a:t>
                      </a:r>
                      <a:endParaRPr lang="en-GB" sz="2500" b="0" i="0" u="none" strike="noStrike" cap="none" spc="6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b="0" u="none" strike="noStrike" cap="none" spc="6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Average HALE Expectancy</a:t>
                      </a:r>
                      <a:endParaRPr lang="en-GB" sz="2500" b="0" i="0" u="none" strike="noStrike" cap="none" spc="6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b="0" u="none" strike="noStrike" cap="none" spc="6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Average Life Expectancy</a:t>
                      </a:r>
                      <a:endParaRPr lang="en-GB" sz="2500" b="0" i="0" u="none" strike="noStrike" cap="none" spc="6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73386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Africa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52.02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59.81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463209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Americas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65.32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75.88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2940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Eastern Mediterranean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58.81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67.73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291054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Europe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66.44</a:t>
                      </a:r>
                      <a:endParaRPr lang="en-NG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75.88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6665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South-East Asia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58.79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C0E6F5"/>
                          </a:highlight>
                        </a:rPr>
                        <a:t>68.31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537423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Western Pacific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67.04</a:t>
                      </a:r>
                      <a:endParaRPr lang="en-NG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G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75.73</a:t>
                      </a:r>
                      <a:endParaRPr lang="en-NG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969" marR="9969" marT="1435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7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99C5D-84C1-3FE1-D1E4-92B96FD9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Insights and Observations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E59E0-12B9-352A-3E68-A87CD0FFA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330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9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1AFEC-D499-CF1A-552E-36F5F48D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Insights and Observations Continued…..</a:t>
            </a:r>
            <a:endParaRPr lang="en-NG" dirty="0"/>
          </a:p>
        </p:txBody>
      </p:sp>
      <p:pic>
        <p:nvPicPr>
          <p:cNvPr id="19" name="Picture 18" descr="A person holding a globe">
            <a:extLst>
              <a:ext uri="{FF2B5EF4-FFF2-40B4-BE49-F238E27FC236}">
                <a16:creationId xmlns:a16="http://schemas.microsoft.com/office/drawing/2014/main" id="{A8CE5B83-B851-C467-017A-14F6209EE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8" r="33546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0C1C-F3CA-4923-96BC-BCAA66A0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Europe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the highest average HALE expectancy (66.44 years) and is nearly tied with the Americas for the highest average life expectancy (75.88 years).</a:t>
            </a:r>
          </a:p>
          <a:p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Africa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the lowest average HALE expectancy (52.02 years) and the lowest average life expectancy (59.81 years), indicating significant health challenges.</a:t>
            </a:r>
          </a:p>
          <a:p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Americas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Europe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show very similar average life expectancies (approximately 75.88 years), but the HALE is slightly lower in the Americas (65.32 years) compared to Europe.</a:t>
            </a:r>
          </a:p>
          <a:p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South-East Asia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the </a:t>
            </a:r>
            <a:r>
              <a:rPr lang="en-NG" sz="19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Eastern Mediterranean</a:t>
            </a:r>
            <a:r>
              <a:rPr lang="en-NG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have similar HALE expectancies (around 58.8 years), but the average life expectancy is slightly higher in South-East Asia (68.31 years) compared to the Eastern Mediterranean (67.73 years).</a:t>
            </a:r>
          </a:p>
          <a:p>
            <a:pPr marL="0" indent="0">
              <a:buNone/>
            </a:pPr>
            <a:endParaRPr lang="en-NG" sz="1900"/>
          </a:p>
        </p:txBody>
      </p:sp>
    </p:spTree>
    <p:extLst>
      <p:ext uri="{BB962C8B-B14F-4D97-AF65-F5344CB8AC3E}">
        <p14:creationId xmlns:p14="http://schemas.microsoft.com/office/powerpoint/2010/main" val="243462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645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Life Expectancy</vt:lpstr>
      <vt:lpstr>Table Of Content</vt:lpstr>
      <vt:lpstr>Total Count of Male, Female Per Year by Countries</vt:lpstr>
      <vt:lpstr>Total Count of Male, Female Per Year by Continents</vt:lpstr>
      <vt:lpstr>Total Count of Male, Female per location(Continent)</vt:lpstr>
      <vt:lpstr>Total Count of Male, Female per location(Countries) Due to limited space, Showing only the first 10 countries in alphabetical order.</vt:lpstr>
      <vt:lpstr>Average of Hale and Life Expectancy Per Location</vt:lpstr>
      <vt:lpstr>Insights and Observations</vt:lpstr>
      <vt:lpstr>Insights and Observations Continued…..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Chinonyelum Chukwuji</dc:creator>
  <cp:lastModifiedBy>Samuel Chukwuji</cp:lastModifiedBy>
  <cp:revision>1</cp:revision>
  <dcterms:created xsi:type="dcterms:W3CDTF">2024-06-04T11:00:44Z</dcterms:created>
  <dcterms:modified xsi:type="dcterms:W3CDTF">2024-06-04T13:02:58Z</dcterms:modified>
</cp:coreProperties>
</file>