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Chukwuji" userId="96691320464dc114" providerId="LiveId" clId="{CBFC2C4B-E3CB-426F-9AF1-5712B348673A}"/>
    <pc:docChg chg="undo custSel modSld">
      <pc:chgData name="Samuel Chukwuji" userId="96691320464dc114" providerId="LiveId" clId="{CBFC2C4B-E3CB-426F-9AF1-5712B348673A}" dt="2024-07-01T23:27:56.452" v="9"/>
      <pc:docMkLst>
        <pc:docMk/>
      </pc:docMkLst>
      <pc:sldChg chg="addSp delSp modSp mod setBg addAnim">
        <pc:chgData name="Samuel Chukwuji" userId="96691320464dc114" providerId="LiveId" clId="{CBFC2C4B-E3CB-426F-9AF1-5712B348673A}" dt="2024-07-01T23:27:56.452" v="9"/>
        <pc:sldMkLst>
          <pc:docMk/>
          <pc:sldMk cId="473073318" sldId="264"/>
        </pc:sldMkLst>
        <pc:spChg chg="mod">
          <ac:chgData name="Samuel Chukwuji" userId="96691320464dc114" providerId="LiveId" clId="{CBFC2C4B-E3CB-426F-9AF1-5712B348673A}" dt="2024-07-01T23:27:56.451" v="8" actId="26606"/>
          <ac:spMkLst>
            <pc:docMk/>
            <pc:sldMk cId="473073318" sldId="264"/>
            <ac:spMk id="4" creationId="{961C73D3-DBDA-7CF2-66CA-4B611CC5130B}"/>
          </ac:spMkLst>
        </pc:spChg>
        <pc:spChg chg="add del">
          <ac:chgData name="Samuel Chukwuji" userId="96691320464dc114" providerId="LiveId" clId="{CBFC2C4B-E3CB-426F-9AF1-5712B348673A}" dt="2024-07-01T23:27:20.795" v="4" actId="26606"/>
          <ac:spMkLst>
            <pc:docMk/>
            <pc:sldMk cId="473073318" sldId="264"/>
            <ac:spMk id="7175" creationId="{BEE73255-8084-4DF9-BB0B-15EAC92E2CB9}"/>
          </ac:spMkLst>
        </pc:spChg>
        <pc:spChg chg="add del">
          <ac:chgData name="Samuel Chukwuji" userId="96691320464dc114" providerId="LiveId" clId="{CBFC2C4B-E3CB-426F-9AF1-5712B348673A}" dt="2024-07-01T23:27:20.795" v="4" actId="26606"/>
          <ac:spMkLst>
            <pc:docMk/>
            <pc:sldMk cId="473073318" sldId="264"/>
            <ac:spMk id="7177" creationId="{67048353-8981-459A-9BC6-9711CE462E06}"/>
          </ac:spMkLst>
        </pc:spChg>
        <pc:spChg chg="add del">
          <ac:chgData name="Samuel Chukwuji" userId="96691320464dc114" providerId="LiveId" clId="{CBFC2C4B-E3CB-426F-9AF1-5712B348673A}" dt="2024-07-01T23:27:15.114" v="1" actId="26606"/>
          <ac:spMkLst>
            <pc:docMk/>
            <pc:sldMk cId="473073318" sldId="264"/>
            <ac:spMk id="7181" creationId="{D61487E8-11B1-BD59-7423-637B17FF97FA}"/>
          </ac:spMkLst>
        </pc:spChg>
        <pc:spChg chg="add del">
          <ac:chgData name="Samuel Chukwuji" userId="96691320464dc114" providerId="LiveId" clId="{CBFC2C4B-E3CB-426F-9AF1-5712B348673A}" dt="2024-07-01T23:27:20.785" v="3" actId="26606"/>
          <ac:spMkLst>
            <pc:docMk/>
            <pc:sldMk cId="473073318" sldId="264"/>
            <ac:spMk id="7182" creationId="{5964CBE2-084A-47DF-A704-CF5F6217B569}"/>
          </ac:spMkLst>
        </pc:spChg>
        <pc:spChg chg="add del">
          <ac:chgData name="Samuel Chukwuji" userId="96691320464dc114" providerId="LiveId" clId="{CBFC2C4B-E3CB-426F-9AF1-5712B348673A}" dt="2024-07-01T23:27:15.114" v="1" actId="26606"/>
          <ac:spMkLst>
            <pc:docMk/>
            <pc:sldMk cId="473073318" sldId="264"/>
            <ac:spMk id="7184" creationId="{6EFC920F-B85A-4068-BD93-41064EDE93D3}"/>
          </ac:spMkLst>
        </pc:spChg>
        <pc:spChg chg="add del">
          <ac:chgData name="Samuel Chukwuji" userId="96691320464dc114" providerId="LiveId" clId="{CBFC2C4B-E3CB-426F-9AF1-5712B348673A}" dt="2024-07-01T23:27:15.114" v="1" actId="26606"/>
          <ac:spMkLst>
            <pc:docMk/>
            <pc:sldMk cId="473073318" sldId="264"/>
            <ac:spMk id="7190" creationId="{CBC4F608-B4B8-48C3-9572-C0F061B1CD99}"/>
          </ac:spMkLst>
        </pc:spChg>
        <pc:spChg chg="add del">
          <ac:chgData name="Samuel Chukwuji" userId="96691320464dc114" providerId="LiveId" clId="{CBFC2C4B-E3CB-426F-9AF1-5712B348673A}" dt="2024-07-01T23:27:15.114" v="1" actId="26606"/>
          <ac:spMkLst>
            <pc:docMk/>
            <pc:sldMk cId="473073318" sldId="264"/>
            <ac:spMk id="7192" creationId="{1382A32C-5B0C-4B1C-A074-76C6DBCC9F87}"/>
          </ac:spMkLst>
        </pc:spChg>
        <pc:spChg chg="add del">
          <ac:chgData name="Samuel Chukwuji" userId="96691320464dc114" providerId="LiveId" clId="{CBFC2C4B-E3CB-426F-9AF1-5712B348673A}" dt="2024-07-01T23:27:20.785" v="3" actId="26606"/>
          <ac:spMkLst>
            <pc:docMk/>
            <pc:sldMk cId="473073318" sldId="264"/>
            <ac:spMk id="7194" creationId="{686A5CBB-E03B-4019-8BCD-78975D39E48C}"/>
          </ac:spMkLst>
        </pc:spChg>
        <pc:spChg chg="add del">
          <ac:chgData name="Samuel Chukwuji" userId="96691320464dc114" providerId="LiveId" clId="{CBFC2C4B-E3CB-426F-9AF1-5712B348673A}" dt="2024-07-01T23:27:20.785" v="3" actId="26606"/>
          <ac:spMkLst>
            <pc:docMk/>
            <pc:sldMk cId="473073318" sldId="264"/>
            <ac:spMk id="7195" creationId="{94993204-9792-4E61-A83C-73D4379E2B1C}"/>
          </ac:spMkLst>
        </pc:spChg>
        <pc:spChg chg="add del">
          <ac:chgData name="Samuel Chukwuji" userId="96691320464dc114" providerId="LiveId" clId="{CBFC2C4B-E3CB-426F-9AF1-5712B348673A}" dt="2024-07-01T23:27:56.451" v="8" actId="26606"/>
          <ac:spMkLst>
            <pc:docMk/>
            <pc:sldMk cId="473073318" sldId="264"/>
            <ac:spMk id="7197" creationId="{6EFC920F-B85A-4068-BD93-41064EDE93D3}"/>
          </ac:spMkLst>
        </pc:spChg>
        <pc:spChg chg="add del">
          <ac:chgData name="Samuel Chukwuji" userId="96691320464dc114" providerId="LiveId" clId="{CBFC2C4B-E3CB-426F-9AF1-5712B348673A}" dt="2024-07-01T23:27:56.451" v="8" actId="26606"/>
          <ac:spMkLst>
            <pc:docMk/>
            <pc:sldMk cId="473073318" sldId="264"/>
            <ac:spMk id="7199" creationId="{CBC4F608-B4B8-48C3-9572-C0F061B1CD99}"/>
          </ac:spMkLst>
        </pc:spChg>
        <pc:spChg chg="add del">
          <ac:chgData name="Samuel Chukwuji" userId="96691320464dc114" providerId="LiveId" clId="{CBFC2C4B-E3CB-426F-9AF1-5712B348673A}" dt="2024-07-01T23:27:56.451" v="8" actId="26606"/>
          <ac:spMkLst>
            <pc:docMk/>
            <pc:sldMk cId="473073318" sldId="264"/>
            <ac:spMk id="7200" creationId="{1382A32C-5B0C-4B1C-A074-76C6DBCC9F87}"/>
          </ac:spMkLst>
        </pc:spChg>
        <pc:spChg chg="add del mod">
          <ac:chgData name="Samuel Chukwuji" userId="96691320464dc114" providerId="LiveId" clId="{CBFC2C4B-E3CB-426F-9AF1-5712B348673A}" dt="2024-07-01T23:27:38.834" v="7" actId="478"/>
          <ac:spMkLst>
            <pc:docMk/>
            <pc:sldMk cId="473073318" sldId="264"/>
            <ac:spMk id="7201" creationId="{D61487E8-11B1-BD59-7423-637B17FF97FA}"/>
          </ac:spMkLst>
        </pc:spChg>
        <pc:spChg chg="add">
          <ac:chgData name="Samuel Chukwuji" userId="96691320464dc114" providerId="LiveId" clId="{CBFC2C4B-E3CB-426F-9AF1-5712B348673A}" dt="2024-07-01T23:27:56.451" v="8" actId="26606"/>
          <ac:spMkLst>
            <pc:docMk/>
            <pc:sldMk cId="473073318" sldId="264"/>
            <ac:spMk id="7205" creationId="{20D5D19D-0789-4518-B5DC-D47ADF69D25A}"/>
          </ac:spMkLst>
        </pc:spChg>
        <pc:spChg chg="add">
          <ac:chgData name="Samuel Chukwuji" userId="96691320464dc114" providerId="LiveId" clId="{CBFC2C4B-E3CB-426F-9AF1-5712B348673A}" dt="2024-07-01T23:27:56.451" v="8" actId="26606"/>
          <ac:spMkLst>
            <pc:docMk/>
            <pc:sldMk cId="473073318" sldId="264"/>
            <ac:spMk id="7212" creationId="{B81933D1-5615-42C7-9C0B-4EB7105CCE2D}"/>
          </ac:spMkLst>
        </pc:spChg>
        <pc:spChg chg="add">
          <ac:chgData name="Samuel Chukwuji" userId="96691320464dc114" providerId="LiveId" clId="{CBFC2C4B-E3CB-426F-9AF1-5712B348673A}" dt="2024-07-01T23:27:56.451" v="8" actId="26606"/>
          <ac:spMkLst>
            <pc:docMk/>
            <pc:sldMk cId="473073318" sldId="264"/>
            <ac:spMk id="7214" creationId="{19C9EAEA-39D0-4B0E-A0EB-51E7B26740B1}"/>
          </ac:spMkLst>
        </pc:spChg>
        <pc:grpChg chg="add del">
          <ac:chgData name="Samuel Chukwuji" userId="96691320464dc114" providerId="LiveId" clId="{CBFC2C4B-E3CB-426F-9AF1-5712B348673A}" dt="2024-07-01T23:27:15.114" v="1" actId="26606"/>
          <ac:grpSpMkLst>
            <pc:docMk/>
            <pc:sldMk cId="473073318" sldId="264"/>
            <ac:grpSpMk id="7186" creationId="{1C559108-BBAE-426C-8564-051D2BA6DDC8}"/>
          </ac:grpSpMkLst>
        </pc:grpChg>
        <pc:grpChg chg="add del">
          <ac:chgData name="Samuel Chukwuji" userId="96691320464dc114" providerId="LiveId" clId="{CBFC2C4B-E3CB-426F-9AF1-5712B348673A}" dt="2024-07-01T23:27:56.451" v="8" actId="26606"/>
          <ac:grpSpMkLst>
            <pc:docMk/>
            <pc:sldMk cId="473073318" sldId="264"/>
            <ac:grpSpMk id="7198" creationId="{1C559108-BBAE-426C-8564-051D2BA6DDC8}"/>
          </ac:grpSpMkLst>
        </pc:grpChg>
        <pc:grpChg chg="add">
          <ac:chgData name="Samuel Chukwuji" userId="96691320464dc114" providerId="LiveId" clId="{CBFC2C4B-E3CB-426F-9AF1-5712B348673A}" dt="2024-07-01T23:27:56.451" v="8" actId="26606"/>
          <ac:grpSpMkLst>
            <pc:docMk/>
            <pc:sldMk cId="473073318" sldId="264"/>
            <ac:grpSpMk id="7207" creationId="{032D8612-31EB-44CF-A1D0-14FD4C705424}"/>
          </ac:grpSpMkLst>
        </pc:grpChg>
        <pc:picChg chg="mod">
          <ac:chgData name="Samuel Chukwuji" userId="96691320464dc114" providerId="LiveId" clId="{CBFC2C4B-E3CB-426F-9AF1-5712B348673A}" dt="2024-07-01T23:27:56.451" v="8" actId="26606"/>
          <ac:picMkLst>
            <pc:docMk/>
            <pc:sldMk cId="473073318" sldId="264"/>
            <ac:picMk id="7170" creationId="{1C265E93-5BD2-FE9F-4A61-C737ED1BF6FE}"/>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9052135-7062-40D8-9C59-C7A78BEDD1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280FFD2-5D4A-4B32-ADDD-3B17A5912D28}">
      <dgm:prSet/>
      <dgm:spPr/>
      <dgm:t>
        <a:bodyPr/>
        <a:lstStyle/>
        <a:p>
          <a:r>
            <a:rPr lang="en-NG"/>
            <a:t>There is a significant spike in sales during the fourth quarter (Q4) of each year, particularly in 2018 and 2019. For instance, Q4 of 2018 had sales of 561,895,007, and Q4 of 2019 had even higher sales at 1,325,446,723. </a:t>
          </a:r>
          <a:r>
            <a:rPr lang="en-GB"/>
            <a:t>The spikes in Q4 sales could be attributed to seasonal factors like holiday shopping, end-of-year promotions and end of year spending. </a:t>
          </a:r>
          <a:endParaRPr lang="en-US"/>
        </a:p>
      </dgm:t>
    </dgm:pt>
    <dgm:pt modelId="{2AF7184B-CE37-4F2B-A85F-B4D5B28D1ADE}" type="parTrans" cxnId="{B3FCB388-CBC9-481F-9AC1-681B6174261F}">
      <dgm:prSet/>
      <dgm:spPr/>
      <dgm:t>
        <a:bodyPr/>
        <a:lstStyle/>
        <a:p>
          <a:endParaRPr lang="en-US"/>
        </a:p>
      </dgm:t>
    </dgm:pt>
    <dgm:pt modelId="{A63A1136-0A68-4456-B1BC-A37616B0ACA8}" type="sibTrans" cxnId="{B3FCB388-CBC9-481F-9AC1-681B6174261F}">
      <dgm:prSet/>
      <dgm:spPr/>
      <dgm:t>
        <a:bodyPr/>
        <a:lstStyle/>
        <a:p>
          <a:endParaRPr lang="en-US"/>
        </a:p>
      </dgm:t>
    </dgm:pt>
    <dgm:pt modelId="{98323998-E482-4A31-AE50-A11EDC6AE6C2}">
      <dgm:prSet/>
      <dgm:spPr/>
      <dgm:t>
        <a:bodyPr/>
        <a:lstStyle/>
        <a:p>
          <a:r>
            <a:rPr lang="en-NG"/>
            <a:t>Q3 of 2018 (24,350,918) and Q3 of 2019 (560,335,327), reveals substantial growth in sales from one year to the next. However, there is a notable drop in sales in 2020, starting from Q1 (80,792,514) and continuing with lower figures in subsequent quarters. The first quarter of 2019 shows a high sales figure (602,120,437), indicating strong sales activity early in the year. Conversely, 2020 Q1 shows a significant decline potentially indicating a slowdown in sales activity. </a:t>
          </a:r>
          <a:r>
            <a:rPr lang="en-GB"/>
            <a:t>The decline in sales in 2020 may be related to broader economic conditions, such as the impact of the COVID-19 pandemic, which affected many industries globally.</a:t>
          </a:r>
          <a:endParaRPr lang="en-US"/>
        </a:p>
      </dgm:t>
    </dgm:pt>
    <dgm:pt modelId="{5EB8B4A2-5FB4-4BF1-8441-D457BFB39FFD}" type="parTrans" cxnId="{B0634600-22BB-436A-BCC1-311D2E28BEE3}">
      <dgm:prSet/>
      <dgm:spPr/>
      <dgm:t>
        <a:bodyPr/>
        <a:lstStyle/>
        <a:p>
          <a:endParaRPr lang="en-US"/>
        </a:p>
      </dgm:t>
    </dgm:pt>
    <dgm:pt modelId="{ECE66B3C-56DB-4B47-8730-BFD4094E0CDA}" type="sibTrans" cxnId="{B0634600-22BB-436A-BCC1-311D2E28BEE3}">
      <dgm:prSet/>
      <dgm:spPr/>
      <dgm:t>
        <a:bodyPr/>
        <a:lstStyle/>
        <a:p>
          <a:endParaRPr lang="en-US"/>
        </a:p>
      </dgm:t>
    </dgm:pt>
    <dgm:pt modelId="{C0C1E11F-1237-4EEE-978F-240B4491E4CD}">
      <dgm:prSet/>
      <dgm:spPr/>
      <dgm:t>
        <a:bodyPr/>
        <a:lstStyle/>
        <a:p>
          <a:r>
            <a:rPr lang="en-NG"/>
            <a:t>The beginning of 2019 shows a very high sales figure in January (549,315,095), indicating a strong start to the year. December 2019 also shows a substantial increase (1,278,625,719), much higher than other months, similar to the pattern seen in December 2018. There are noticeable spikes in certain months, such as October 2018 (122,519,616) and July 2019 (302,585,613). Conversely, some months like April 2019 (12,936,501) and March 2020 (10,851,262) have relatively low sales figures.</a:t>
          </a:r>
          <a:endParaRPr lang="en-US"/>
        </a:p>
      </dgm:t>
    </dgm:pt>
    <dgm:pt modelId="{6D985D67-AF8A-483A-95FC-2A4695DFC989}" type="parTrans" cxnId="{E063CE5B-44FE-42E0-BAAB-03C7FBE7117B}">
      <dgm:prSet/>
      <dgm:spPr/>
      <dgm:t>
        <a:bodyPr/>
        <a:lstStyle/>
        <a:p>
          <a:endParaRPr lang="en-US"/>
        </a:p>
      </dgm:t>
    </dgm:pt>
    <dgm:pt modelId="{261F73E1-1939-4490-A882-F963B5C9CE58}" type="sibTrans" cxnId="{E063CE5B-44FE-42E0-BAAB-03C7FBE7117B}">
      <dgm:prSet/>
      <dgm:spPr/>
      <dgm:t>
        <a:bodyPr/>
        <a:lstStyle/>
        <a:p>
          <a:endParaRPr lang="en-US"/>
        </a:p>
      </dgm:t>
    </dgm:pt>
    <dgm:pt modelId="{8A82935E-EBE8-4595-9D4D-DEA049006424}" type="pres">
      <dgm:prSet presAssocID="{C9052135-7062-40D8-9C59-C7A78BEDD125}" presName="linear" presStyleCnt="0">
        <dgm:presLayoutVars>
          <dgm:animLvl val="lvl"/>
          <dgm:resizeHandles val="exact"/>
        </dgm:presLayoutVars>
      </dgm:prSet>
      <dgm:spPr/>
    </dgm:pt>
    <dgm:pt modelId="{174F42F5-9EC0-4A25-8A60-CDB21AD9CC82}" type="pres">
      <dgm:prSet presAssocID="{D280FFD2-5D4A-4B32-ADDD-3B17A5912D28}" presName="parentText" presStyleLbl="node1" presStyleIdx="0" presStyleCnt="3">
        <dgm:presLayoutVars>
          <dgm:chMax val="0"/>
          <dgm:bulletEnabled val="1"/>
        </dgm:presLayoutVars>
      </dgm:prSet>
      <dgm:spPr/>
    </dgm:pt>
    <dgm:pt modelId="{D49C4D4C-CD88-456A-8504-0EEEC5BDB077}" type="pres">
      <dgm:prSet presAssocID="{A63A1136-0A68-4456-B1BC-A37616B0ACA8}" presName="spacer" presStyleCnt="0"/>
      <dgm:spPr/>
    </dgm:pt>
    <dgm:pt modelId="{177FD753-E07C-4637-A1E8-5ACC13B1DB17}" type="pres">
      <dgm:prSet presAssocID="{98323998-E482-4A31-AE50-A11EDC6AE6C2}" presName="parentText" presStyleLbl="node1" presStyleIdx="1" presStyleCnt="3">
        <dgm:presLayoutVars>
          <dgm:chMax val="0"/>
          <dgm:bulletEnabled val="1"/>
        </dgm:presLayoutVars>
      </dgm:prSet>
      <dgm:spPr/>
    </dgm:pt>
    <dgm:pt modelId="{807C4137-2DA0-4DD9-9DBE-A11D180B5E45}" type="pres">
      <dgm:prSet presAssocID="{ECE66B3C-56DB-4B47-8730-BFD4094E0CDA}" presName="spacer" presStyleCnt="0"/>
      <dgm:spPr/>
    </dgm:pt>
    <dgm:pt modelId="{4A474AD6-E358-4544-B619-D249DE2DE818}" type="pres">
      <dgm:prSet presAssocID="{C0C1E11F-1237-4EEE-978F-240B4491E4CD}" presName="parentText" presStyleLbl="node1" presStyleIdx="2" presStyleCnt="3">
        <dgm:presLayoutVars>
          <dgm:chMax val="0"/>
          <dgm:bulletEnabled val="1"/>
        </dgm:presLayoutVars>
      </dgm:prSet>
      <dgm:spPr/>
    </dgm:pt>
  </dgm:ptLst>
  <dgm:cxnLst>
    <dgm:cxn modelId="{B0634600-22BB-436A-BCC1-311D2E28BEE3}" srcId="{C9052135-7062-40D8-9C59-C7A78BEDD125}" destId="{98323998-E482-4A31-AE50-A11EDC6AE6C2}" srcOrd="1" destOrd="0" parTransId="{5EB8B4A2-5FB4-4BF1-8441-D457BFB39FFD}" sibTransId="{ECE66B3C-56DB-4B47-8730-BFD4094E0CDA}"/>
    <dgm:cxn modelId="{4F9AAD15-E9BA-46F1-8F5A-61A425EDC176}" type="presOf" srcId="{98323998-E482-4A31-AE50-A11EDC6AE6C2}" destId="{177FD753-E07C-4637-A1E8-5ACC13B1DB17}" srcOrd="0" destOrd="0" presId="urn:microsoft.com/office/officeart/2005/8/layout/vList2"/>
    <dgm:cxn modelId="{D7453D37-56A8-43F7-A550-C8B79FE2D37F}" type="presOf" srcId="{D280FFD2-5D4A-4B32-ADDD-3B17A5912D28}" destId="{174F42F5-9EC0-4A25-8A60-CDB21AD9CC82}" srcOrd="0" destOrd="0" presId="urn:microsoft.com/office/officeart/2005/8/layout/vList2"/>
    <dgm:cxn modelId="{E063CE5B-44FE-42E0-BAAB-03C7FBE7117B}" srcId="{C9052135-7062-40D8-9C59-C7A78BEDD125}" destId="{C0C1E11F-1237-4EEE-978F-240B4491E4CD}" srcOrd="2" destOrd="0" parTransId="{6D985D67-AF8A-483A-95FC-2A4695DFC989}" sibTransId="{261F73E1-1939-4490-A882-F963B5C9CE58}"/>
    <dgm:cxn modelId="{CA208A52-E3A2-4907-BFF7-B055B3045BAF}" type="presOf" srcId="{C0C1E11F-1237-4EEE-978F-240B4491E4CD}" destId="{4A474AD6-E358-4544-B619-D249DE2DE818}" srcOrd="0" destOrd="0" presId="urn:microsoft.com/office/officeart/2005/8/layout/vList2"/>
    <dgm:cxn modelId="{B3FCB388-CBC9-481F-9AC1-681B6174261F}" srcId="{C9052135-7062-40D8-9C59-C7A78BEDD125}" destId="{D280FFD2-5D4A-4B32-ADDD-3B17A5912D28}" srcOrd="0" destOrd="0" parTransId="{2AF7184B-CE37-4F2B-A85F-B4D5B28D1ADE}" sibTransId="{A63A1136-0A68-4456-B1BC-A37616B0ACA8}"/>
    <dgm:cxn modelId="{61BD6990-298E-4214-9E78-2B550B96549A}" type="presOf" srcId="{C9052135-7062-40D8-9C59-C7A78BEDD125}" destId="{8A82935E-EBE8-4595-9D4D-DEA049006424}" srcOrd="0" destOrd="0" presId="urn:microsoft.com/office/officeart/2005/8/layout/vList2"/>
    <dgm:cxn modelId="{FC0013F2-5F79-4837-99E0-CBDC2A008E31}" type="presParOf" srcId="{8A82935E-EBE8-4595-9D4D-DEA049006424}" destId="{174F42F5-9EC0-4A25-8A60-CDB21AD9CC82}" srcOrd="0" destOrd="0" presId="urn:microsoft.com/office/officeart/2005/8/layout/vList2"/>
    <dgm:cxn modelId="{D7DBA373-EE7A-421A-B54E-D848C0B86939}" type="presParOf" srcId="{8A82935E-EBE8-4595-9D4D-DEA049006424}" destId="{D49C4D4C-CD88-456A-8504-0EEEC5BDB077}" srcOrd="1" destOrd="0" presId="urn:microsoft.com/office/officeart/2005/8/layout/vList2"/>
    <dgm:cxn modelId="{032E0DDD-23C8-433C-8D55-D507B15C0127}" type="presParOf" srcId="{8A82935E-EBE8-4595-9D4D-DEA049006424}" destId="{177FD753-E07C-4637-A1E8-5ACC13B1DB17}" srcOrd="2" destOrd="0" presId="urn:microsoft.com/office/officeart/2005/8/layout/vList2"/>
    <dgm:cxn modelId="{37631E2E-9E4B-41AC-B667-71235C4ABD5B}" type="presParOf" srcId="{8A82935E-EBE8-4595-9D4D-DEA049006424}" destId="{807C4137-2DA0-4DD9-9DBE-A11D180B5E45}" srcOrd="3" destOrd="0" presId="urn:microsoft.com/office/officeart/2005/8/layout/vList2"/>
    <dgm:cxn modelId="{6B310CC4-714B-4835-8988-0222F6AA3215}" type="presParOf" srcId="{8A82935E-EBE8-4595-9D4D-DEA049006424}" destId="{4A474AD6-E358-4544-B619-D249DE2DE81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6A46F3-F49C-4B54-A558-A1624ED928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9DFD38-32FB-44BD-9CC5-8A6D25F33FBD}">
      <dgm:prSet/>
      <dgm:spPr/>
      <dgm:t>
        <a:bodyPr/>
        <a:lstStyle/>
        <a:p>
          <a:r>
            <a:rPr lang="en-GB"/>
            <a:t>Keep a close watch on market trends and adjust business strategies accordingly. Stay informed about economic indicators that might affect the real estate market.</a:t>
          </a:r>
        </a:p>
      </dgm:t>
    </dgm:pt>
    <dgm:pt modelId="{7EC58693-20C1-438A-94B6-844518E3C913}" type="parTrans" cxnId="{E43645F5-BA38-4099-9C19-F36D5C662568}">
      <dgm:prSet/>
      <dgm:spPr/>
      <dgm:t>
        <a:bodyPr/>
        <a:lstStyle/>
        <a:p>
          <a:endParaRPr lang="en-US"/>
        </a:p>
      </dgm:t>
    </dgm:pt>
    <dgm:pt modelId="{7E489E2A-7DA2-4AD5-AD7E-314592AD1B12}" type="sibTrans" cxnId="{E43645F5-BA38-4099-9C19-F36D5C662568}">
      <dgm:prSet/>
      <dgm:spPr/>
      <dgm:t>
        <a:bodyPr/>
        <a:lstStyle/>
        <a:p>
          <a:endParaRPr lang="en-US"/>
        </a:p>
      </dgm:t>
    </dgm:pt>
    <dgm:pt modelId="{ECAE3CD7-6988-41BA-B73A-96B6E2F95837}">
      <dgm:prSet/>
      <dgm:spPr/>
      <dgm:t>
        <a:bodyPr/>
        <a:lstStyle/>
        <a:p>
          <a:r>
            <a:rPr lang="en-GB"/>
            <a:t>Diversify the real estate portfolio to include properties that might be in demand even during economic downturns, such as affordable housing or commercial real estate with long-term leases.</a:t>
          </a:r>
          <a:endParaRPr lang="en-US"/>
        </a:p>
      </dgm:t>
    </dgm:pt>
    <dgm:pt modelId="{B2A54FAE-506C-4090-8008-6D9A2E344642}" type="parTrans" cxnId="{1C48F907-0CA4-4E30-AAF7-C10830DD15E6}">
      <dgm:prSet/>
      <dgm:spPr/>
      <dgm:t>
        <a:bodyPr/>
        <a:lstStyle/>
        <a:p>
          <a:endParaRPr lang="en-US"/>
        </a:p>
      </dgm:t>
    </dgm:pt>
    <dgm:pt modelId="{F88B71EB-D0E2-42E0-871E-2055C9816DD0}" type="sibTrans" cxnId="{1C48F907-0CA4-4E30-AAF7-C10830DD15E6}">
      <dgm:prSet/>
      <dgm:spPr/>
      <dgm:t>
        <a:bodyPr/>
        <a:lstStyle/>
        <a:p>
          <a:endParaRPr lang="en-US"/>
        </a:p>
      </dgm:t>
    </dgm:pt>
    <dgm:pt modelId="{CEF3C35D-0629-41EF-8278-4EAB95BEAC8D}">
      <dgm:prSet/>
      <dgm:spPr/>
      <dgm:t>
        <a:bodyPr/>
        <a:lstStyle/>
        <a:p>
          <a:r>
            <a:rPr lang="en-GB"/>
            <a:t>Plan promotions and incentives for peak seasons to maximize sales. Consider offering discounts or special deals in slower months to boost transactions.</a:t>
          </a:r>
          <a:endParaRPr lang="en-US"/>
        </a:p>
      </dgm:t>
    </dgm:pt>
    <dgm:pt modelId="{15B38BD8-DBDE-462B-AD1A-3047A7E1E05A}" type="parTrans" cxnId="{57546F4B-50BD-4AA5-8FC1-7C8F449B238C}">
      <dgm:prSet/>
      <dgm:spPr/>
      <dgm:t>
        <a:bodyPr/>
        <a:lstStyle/>
        <a:p>
          <a:endParaRPr lang="en-US"/>
        </a:p>
      </dgm:t>
    </dgm:pt>
    <dgm:pt modelId="{FF6960F9-E74D-41BA-A4EA-396B266F0665}" type="sibTrans" cxnId="{57546F4B-50BD-4AA5-8FC1-7C8F449B238C}">
      <dgm:prSet/>
      <dgm:spPr/>
      <dgm:t>
        <a:bodyPr/>
        <a:lstStyle/>
        <a:p>
          <a:endParaRPr lang="en-US"/>
        </a:p>
      </dgm:t>
    </dgm:pt>
    <dgm:pt modelId="{4BF0337A-2544-4E41-AD20-2BD23F914920}">
      <dgm:prSet/>
      <dgm:spPr/>
      <dgm:t>
        <a:bodyPr/>
        <a:lstStyle/>
        <a:p>
          <a:r>
            <a:rPr lang="en-GB"/>
            <a:t>Consider flexible financing options and targeted incentives to attract buyers during the economic downturn.</a:t>
          </a:r>
          <a:endParaRPr lang="en-US"/>
        </a:p>
      </dgm:t>
    </dgm:pt>
    <dgm:pt modelId="{59DC3838-EF21-46CE-9D02-9E4B54F7DBF3}" type="parTrans" cxnId="{36DD0E50-0A8F-47EF-8DF3-76AED7DA7DA9}">
      <dgm:prSet/>
      <dgm:spPr/>
      <dgm:t>
        <a:bodyPr/>
        <a:lstStyle/>
        <a:p>
          <a:endParaRPr lang="en-US"/>
        </a:p>
      </dgm:t>
    </dgm:pt>
    <dgm:pt modelId="{0B9F54BE-C8BA-45FF-8BF3-99A9B2B5C0C6}" type="sibTrans" cxnId="{36DD0E50-0A8F-47EF-8DF3-76AED7DA7DA9}">
      <dgm:prSet/>
      <dgm:spPr/>
      <dgm:t>
        <a:bodyPr/>
        <a:lstStyle/>
        <a:p>
          <a:endParaRPr lang="en-US"/>
        </a:p>
      </dgm:t>
    </dgm:pt>
    <dgm:pt modelId="{722FC208-56F6-4CDD-9104-21340F6F6FC8}" type="pres">
      <dgm:prSet presAssocID="{926A46F3-F49C-4B54-A558-A1624ED92892}" presName="root" presStyleCnt="0">
        <dgm:presLayoutVars>
          <dgm:dir/>
          <dgm:resizeHandles val="exact"/>
        </dgm:presLayoutVars>
      </dgm:prSet>
      <dgm:spPr/>
    </dgm:pt>
    <dgm:pt modelId="{386B618D-EB93-4491-8C3E-0FDA30F6700F}" type="pres">
      <dgm:prSet presAssocID="{999DFD38-32FB-44BD-9CC5-8A6D25F33FBD}" presName="compNode" presStyleCnt="0"/>
      <dgm:spPr/>
    </dgm:pt>
    <dgm:pt modelId="{51092E8A-E757-4B82-9479-533BF9C56283}" type="pres">
      <dgm:prSet presAssocID="{999DFD38-32FB-44BD-9CC5-8A6D25F33FBD}" presName="bgRect" presStyleLbl="bgShp" presStyleIdx="0" presStyleCnt="4"/>
      <dgm:spPr/>
    </dgm:pt>
    <dgm:pt modelId="{B0CC92E9-74ED-4B3F-8507-24AEB20902C0}" type="pres">
      <dgm:prSet presAssocID="{999DFD38-32FB-44BD-9CC5-8A6D25F33F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1642FC7C-E0C1-4E06-A089-AAC989333403}" type="pres">
      <dgm:prSet presAssocID="{999DFD38-32FB-44BD-9CC5-8A6D25F33FBD}" presName="spaceRect" presStyleCnt="0"/>
      <dgm:spPr/>
    </dgm:pt>
    <dgm:pt modelId="{B3D527F3-FA2E-4516-9A3A-CEB1FF25B829}" type="pres">
      <dgm:prSet presAssocID="{999DFD38-32FB-44BD-9CC5-8A6D25F33FBD}" presName="parTx" presStyleLbl="revTx" presStyleIdx="0" presStyleCnt="4">
        <dgm:presLayoutVars>
          <dgm:chMax val="0"/>
          <dgm:chPref val="0"/>
        </dgm:presLayoutVars>
      </dgm:prSet>
      <dgm:spPr/>
    </dgm:pt>
    <dgm:pt modelId="{1948778D-293E-4EAE-998C-93F747378F58}" type="pres">
      <dgm:prSet presAssocID="{7E489E2A-7DA2-4AD5-AD7E-314592AD1B12}" presName="sibTrans" presStyleCnt="0"/>
      <dgm:spPr/>
    </dgm:pt>
    <dgm:pt modelId="{27BDA72A-70F4-41DB-BF63-C7602C7EB54A}" type="pres">
      <dgm:prSet presAssocID="{ECAE3CD7-6988-41BA-B73A-96B6E2F95837}" presName="compNode" presStyleCnt="0"/>
      <dgm:spPr/>
    </dgm:pt>
    <dgm:pt modelId="{78DCC097-1A32-4C1D-A73A-A7081102C742}" type="pres">
      <dgm:prSet presAssocID="{ECAE3CD7-6988-41BA-B73A-96B6E2F95837}" presName="bgRect" presStyleLbl="bgShp" presStyleIdx="1" presStyleCnt="4"/>
      <dgm:spPr/>
    </dgm:pt>
    <dgm:pt modelId="{1CFEBF63-85A4-4C9E-9900-867CFB246090}" type="pres">
      <dgm:prSet presAssocID="{ECAE3CD7-6988-41BA-B73A-96B6E2F958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0E10208D-94C9-4A15-AE95-F3E2B93C80BC}" type="pres">
      <dgm:prSet presAssocID="{ECAE3CD7-6988-41BA-B73A-96B6E2F95837}" presName="spaceRect" presStyleCnt="0"/>
      <dgm:spPr/>
    </dgm:pt>
    <dgm:pt modelId="{8E31DCD4-436A-4FF6-94F9-F9D971A10435}" type="pres">
      <dgm:prSet presAssocID="{ECAE3CD7-6988-41BA-B73A-96B6E2F95837}" presName="parTx" presStyleLbl="revTx" presStyleIdx="1" presStyleCnt="4">
        <dgm:presLayoutVars>
          <dgm:chMax val="0"/>
          <dgm:chPref val="0"/>
        </dgm:presLayoutVars>
      </dgm:prSet>
      <dgm:spPr/>
    </dgm:pt>
    <dgm:pt modelId="{EBDEA710-37B7-4F87-9EBD-A5A260080DA3}" type="pres">
      <dgm:prSet presAssocID="{F88B71EB-D0E2-42E0-871E-2055C9816DD0}" presName="sibTrans" presStyleCnt="0"/>
      <dgm:spPr/>
    </dgm:pt>
    <dgm:pt modelId="{CAE0A920-9956-48D5-8672-85CB8B3D8C69}" type="pres">
      <dgm:prSet presAssocID="{CEF3C35D-0629-41EF-8278-4EAB95BEAC8D}" presName="compNode" presStyleCnt="0"/>
      <dgm:spPr/>
    </dgm:pt>
    <dgm:pt modelId="{2DCE4B52-01F5-49F5-AD85-585F32A5CA96}" type="pres">
      <dgm:prSet presAssocID="{CEF3C35D-0629-41EF-8278-4EAB95BEAC8D}" presName="bgRect" presStyleLbl="bgShp" presStyleIdx="2" presStyleCnt="4"/>
      <dgm:spPr/>
    </dgm:pt>
    <dgm:pt modelId="{D6DE669A-D63F-479A-9B86-FE434ED7C6E4}" type="pres">
      <dgm:prSet presAssocID="{CEF3C35D-0629-41EF-8278-4EAB95BEAC8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9F1D3F2A-237F-470E-812D-717B255A73DE}" type="pres">
      <dgm:prSet presAssocID="{CEF3C35D-0629-41EF-8278-4EAB95BEAC8D}" presName="spaceRect" presStyleCnt="0"/>
      <dgm:spPr/>
    </dgm:pt>
    <dgm:pt modelId="{8D6A3085-40FC-4857-B9D5-7A0B10606D32}" type="pres">
      <dgm:prSet presAssocID="{CEF3C35D-0629-41EF-8278-4EAB95BEAC8D}" presName="parTx" presStyleLbl="revTx" presStyleIdx="2" presStyleCnt="4">
        <dgm:presLayoutVars>
          <dgm:chMax val="0"/>
          <dgm:chPref val="0"/>
        </dgm:presLayoutVars>
      </dgm:prSet>
      <dgm:spPr/>
    </dgm:pt>
    <dgm:pt modelId="{65EB04A4-D5D3-4A4B-9D8E-FBDC5341748A}" type="pres">
      <dgm:prSet presAssocID="{FF6960F9-E74D-41BA-A4EA-396B266F0665}" presName="sibTrans" presStyleCnt="0"/>
      <dgm:spPr/>
    </dgm:pt>
    <dgm:pt modelId="{772AD1A3-A97E-4500-AC2A-848C03C764DD}" type="pres">
      <dgm:prSet presAssocID="{4BF0337A-2544-4E41-AD20-2BD23F914920}" presName="compNode" presStyleCnt="0"/>
      <dgm:spPr/>
    </dgm:pt>
    <dgm:pt modelId="{DA41591F-59D3-4715-875C-CD1BFACD2F69}" type="pres">
      <dgm:prSet presAssocID="{4BF0337A-2544-4E41-AD20-2BD23F914920}" presName="bgRect" presStyleLbl="bgShp" presStyleIdx="3" presStyleCnt="4"/>
      <dgm:spPr/>
    </dgm:pt>
    <dgm:pt modelId="{BEB3ADAC-B14F-4020-8532-7FE5CB92E9EB}" type="pres">
      <dgm:prSet presAssocID="{4BF0337A-2544-4E41-AD20-2BD23F9149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F27D11D2-2333-4BC6-9F7E-A802AFBF0B8E}" type="pres">
      <dgm:prSet presAssocID="{4BF0337A-2544-4E41-AD20-2BD23F914920}" presName="spaceRect" presStyleCnt="0"/>
      <dgm:spPr/>
    </dgm:pt>
    <dgm:pt modelId="{86DE61B3-4CF9-4C3B-BF62-1594BCC7809E}" type="pres">
      <dgm:prSet presAssocID="{4BF0337A-2544-4E41-AD20-2BD23F914920}" presName="parTx" presStyleLbl="revTx" presStyleIdx="3" presStyleCnt="4">
        <dgm:presLayoutVars>
          <dgm:chMax val="0"/>
          <dgm:chPref val="0"/>
        </dgm:presLayoutVars>
      </dgm:prSet>
      <dgm:spPr/>
    </dgm:pt>
  </dgm:ptLst>
  <dgm:cxnLst>
    <dgm:cxn modelId="{1C48F907-0CA4-4E30-AAF7-C10830DD15E6}" srcId="{926A46F3-F49C-4B54-A558-A1624ED92892}" destId="{ECAE3CD7-6988-41BA-B73A-96B6E2F95837}" srcOrd="1" destOrd="0" parTransId="{B2A54FAE-506C-4090-8008-6D9A2E344642}" sibTransId="{F88B71EB-D0E2-42E0-871E-2055C9816DD0}"/>
    <dgm:cxn modelId="{054AA60B-E96B-4A87-A32B-0F9FBC39CF3E}" type="presOf" srcId="{999DFD38-32FB-44BD-9CC5-8A6D25F33FBD}" destId="{B3D527F3-FA2E-4516-9A3A-CEB1FF25B829}" srcOrd="0" destOrd="0" presId="urn:microsoft.com/office/officeart/2018/2/layout/IconVerticalSolidList"/>
    <dgm:cxn modelId="{1FD33D1D-31D9-4444-BB01-D7307EBC7A3D}" type="presOf" srcId="{ECAE3CD7-6988-41BA-B73A-96B6E2F95837}" destId="{8E31DCD4-436A-4FF6-94F9-F9D971A10435}" srcOrd="0" destOrd="0" presId="urn:microsoft.com/office/officeart/2018/2/layout/IconVerticalSolidList"/>
    <dgm:cxn modelId="{57546F4B-50BD-4AA5-8FC1-7C8F449B238C}" srcId="{926A46F3-F49C-4B54-A558-A1624ED92892}" destId="{CEF3C35D-0629-41EF-8278-4EAB95BEAC8D}" srcOrd="2" destOrd="0" parTransId="{15B38BD8-DBDE-462B-AD1A-3047A7E1E05A}" sibTransId="{FF6960F9-E74D-41BA-A4EA-396B266F0665}"/>
    <dgm:cxn modelId="{AC59144F-374C-4B5A-8B74-D865893AA2B1}" type="presOf" srcId="{CEF3C35D-0629-41EF-8278-4EAB95BEAC8D}" destId="{8D6A3085-40FC-4857-B9D5-7A0B10606D32}" srcOrd="0" destOrd="0" presId="urn:microsoft.com/office/officeart/2018/2/layout/IconVerticalSolidList"/>
    <dgm:cxn modelId="{36DD0E50-0A8F-47EF-8DF3-76AED7DA7DA9}" srcId="{926A46F3-F49C-4B54-A558-A1624ED92892}" destId="{4BF0337A-2544-4E41-AD20-2BD23F914920}" srcOrd="3" destOrd="0" parTransId="{59DC3838-EF21-46CE-9D02-9E4B54F7DBF3}" sibTransId="{0B9F54BE-C8BA-45FF-8BF3-99A9B2B5C0C6}"/>
    <dgm:cxn modelId="{AA660C52-A511-4ECB-B095-314124BEBF18}" type="presOf" srcId="{4BF0337A-2544-4E41-AD20-2BD23F914920}" destId="{86DE61B3-4CF9-4C3B-BF62-1594BCC7809E}" srcOrd="0" destOrd="0" presId="urn:microsoft.com/office/officeart/2018/2/layout/IconVerticalSolidList"/>
    <dgm:cxn modelId="{61D697B4-BCE3-4E0A-81AD-A65E5A01B8C7}" type="presOf" srcId="{926A46F3-F49C-4B54-A558-A1624ED92892}" destId="{722FC208-56F6-4CDD-9104-21340F6F6FC8}" srcOrd="0" destOrd="0" presId="urn:microsoft.com/office/officeart/2018/2/layout/IconVerticalSolidList"/>
    <dgm:cxn modelId="{E43645F5-BA38-4099-9C19-F36D5C662568}" srcId="{926A46F3-F49C-4B54-A558-A1624ED92892}" destId="{999DFD38-32FB-44BD-9CC5-8A6D25F33FBD}" srcOrd="0" destOrd="0" parTransId="{7EC58693-20C1-438A-94B6-844518E3C913}" sibTransId="{7E489E2A-7DA2-4AD5-AD7E-314592AD1B12}"/>
    <dgm:cxn modelId="{33C2F2F2-7B16-4E10-8DC7-C28EA08EB864}" type="presParOf" srcId="{722FC208-56F6-4CDD-9104-21340F6F6FC8}" destId="{386B618D-EB93-4491-8C3E-0FDA30F6700F}" srcOrd="0" destOrd="0" presId="urn:microsoft.com/office/officeart/2018/2/layout/IconVerticalSolidList"/>
    <dgm:cxn modelId="{C4818FFA-6F2B-45E6-91D0-2EFFC9F08879}" type="presParOf" srcId="{386B618D-EB93-4491-8C3E-0FDA30F6700F}" destId="{51092E8A-E757-4B82-9479-533BF9C56283}" srcOrd="0" destOrd="0" presId="urn:microsoft.com/office/officeart/2018/2/layout/IconVerticalSolidList"/>
    <dgm:cxn modelId="{53C2A0BC-379E-464B-8F76-15FDC12B6766}" type="presParOf" srcId="{386B618D-EB93-4491-8C3E-0FDA30F6700F}" destId="{B0CC92E9-74ED-4B3F-8507-24AEB20902C0}" srcOrd="1" destOrd="0" presId="urn:microsoft.com/office/officeart/2018/2/layout/IconVerticalSolidList"/>
    <dgm:cxn modelId="{7A7B1F1B-33E5-4BE1-A1B9-80E7F683ABC5}" type="presParOf" srcId="{386B618D-EB93-4491-8C3E-0FDA30F6700F}" destId="{1642FC7C-E0C1-4E06-A089-AAC989333403}" srcOrd="2" destOrd="0" presId="urn:microsoft.com/office/officeart/2018/2/layout/IconVerticalSolidList"/>
    <dgm:cxn modelId="{F823BE1A-E5A3-4321-B0B6-61F2AFB1B961}" type="presParOf" srcId="{386B618D-EB93-4491-8C3E-0FDA30F6700F}" destId="{B3D527F3-FA2E-4516-9A3A-CEB1FF25B829}" srcOrd="3" destOrd="0" presId="urn:microsoft.com/office/officeart/2018/2/layout/IconVerticalSolidList"/>
    <dgm:cxn modelId="{EFE2CEA7-7D3A-4FBB-B40B-0304B54570B7}" type="presParOf" srcId="{722FC208-56F6-4CDD-9104-21340F6F6FC8}" destId="{1948778D-293E-4EAE-998C-93F747378F58}" srcOrd="1" destOrd="0" presId="urn:microsoft.com/office/officeart/2018/2/layout/IconVerticalSolidList"/>
    <dgm:cxn modelId="{AD55E2B5-0DC9-4ED9-81DC-813E357315FF}" type="presParOf" srcId="{722FC208-56F6-4CDD-9104-21340F6F6FC8}" destId="{27BDA72A-70F4-41DB-BF63-C7602C7EB54A}" srcOrd="2" destOrd="0" presId="urn:microsoft.com/office/officeart/2018/2/layout/IconVerticalSolidList"/>
    <dgm:cxn modelId="{419933E7-256C-450E-89C2-890AC684544A}" type="presParOf" srcId="{27BDA72A-70F4-41DB-BF63-C7602C7EB54A}" destId="{78DCC097-1A32-4C1D-A73A-A7081102C742}" srcOrd="0" destOrd="0" presId="urn:microsoft.com/office/officeart/2018/2/layout/IconVerticalSolidList"/>
    <dgm:cxn modelId="{7E015501-1201-416C-B95B-67C257585239}" type="presParOf" srcId="{27BDA72A-70F4-41DB-BF63-C7602C7EB54A}" destId="{1CFEBF63-85A4-4C9E-9900-867CFB246090}" srcOrd="1" destOrd="0" presId="urn:microsoft.com/office/officeart/2018/2/layout/IconVerticalSolidList"/>
    <dgm:cxn modelId="{D42BE2FF-09BA-4136-9686-30F28C142D44}" type="presParOf" srcId="{27BDA72A-70F4-41DB-BF63-C7602C7EB54A}" destId="{0E10208D-94C9-4A15-AE95-F3E2B93C80BC}" srcOrd="2" destOrd="0" presId="urn:microsoft.com/office/officeart/2018/2/layout/IconVerticalSolidList"/>
    <dgm:cxn modelId="{6FD69721-A700-4BBF-9A77-B6494C9A2A69}" type="presParOf" srcId="{27BDA72A-70F4-41DB-BF63-C7602C7EB54A}" destId="{8E31DCD4-436A-4FF6-94F9-F9D971A10435}" srcOrd="3" destOrd="0" presId="urn:microsoft.com/office/officeart/2018/2/layout/IconVerticalSolidList"/>
    <dgm:cxn modelId="{44B1FD2E-591E-4AAC-875F-31F6668FDE07}" type="presParOf" srcId="{722FC208-56F6-4CDD-9104-21340F6F6FC8}" destId="{EBDEA710-37B7-4F87-9EBD-A5A260080DA3}" srcOrd="3" destOrd="0" presId="urn:microsoft.com/office/officeart/2018/2/layout/IconVerticalSolidList"/>
    <dgm:cxn modelId="{8C604315-5C3B-419D-8278-C4D9F913B7AD}" type="presParOf" srcId="{722FC208-56F6-4CDD-9104-21340F6F6FC8}" destId="{CAE0A920-9956-48D5-8672-85CB8B3D8C69}" srcOrd="4" destOrd="0" presId="urn:microsoft.com/office/officeart/2018/2/layout/IconVerticalSolidList"/>
    <dgm:cxn modelId="{D0FAC481-2357-47EB-9CF4-0C4257833835}" type="presParOf" srcId="{CAE0A920-9956-48D5-8672-85CB8B3D8C69}" destId="{2DCE4B52-01F5-49F5-AD85-585F32A5CA96}" srcOrd="0" destOrd="0" presId="urn:microsoft.com/office/officeart/2018/2/layout/IconVerticalSolidList"/>
    <dgm:cxn modelId="{B3CEACDC-C81D-430C-B480-22B3F70D1E70}" type="presParOf" srcId="{CAE0A920-9956-48D5-8672-85CB8B3D8C69}" destId="{D6DE669A-D63F-479A-9B86-FE434ED7C6E4}" srcOrd="1" destOrd="0" presId="urn:microsoft.com/office/officeart/2018/2/layout/IconVerticalSolidList"/>
    <dgm:cxn modelId="{119D9D81-EF19-42E5-9516-FB68E5F5BCAF}" type="presParOf" srcId="{CAE0A920-9956-48D5-8672-85CB8B3D8C69}" destId="{9F1D3F2A-237F-470E-812D-717B255A73DE}" srcOrd="2" destOrd="0" presId="urn:microsoft.com/office/officeart/2018/2/layout/IconVerticalSolidList"/>
    <dgm:cxn modelId="{5E366FF0-073C-4333-B20F-14E7C079F983}" type="presParOf" srcId="{CAE0A920-9956-48D5-8672-85CB8B3D8C69}" destId="{8D6A3085-40FC-4857-B9D5-7A0B10606D32}" srcOrd="3" destOrd="0" presId="urn:microsoft.com/office/officeart/2018/2/layout/IconVerticalSolidList"/>
    <dgm:cxn modelId="{909D2659-4488-488E-BD41-7EFA4007CBEF}" type="presParOf" srcId="{722FC208-56F6-4CDD-9104-21340F6F6FC8}" destId="{65EB04A4-D5D3-4A4B-9D8E-FBDC5341748A}" srcOrd="5" destOrd="0" presId="urn:microsoft.com/office/officeart/2018/2/layout/IconVerticalSolidList"/>
    <dgm:cxn modelId="{C5355510-F939-437A-A82F-9D1879001B0D}" type="presParOf" srcId="{722FC208-56F6-4CDD-9104-21340F6F6FC8}" destId="{772AD1A3-A97E-4500-AC2A-848C03C764DD}" srcOrd="6" destOrd="0" presId="urn:microsoft.com/office/officeart/2018/2/layout/IconVerticalSolidList"/>
    <dgm:cxn modelId="{427BC14E-7881-4D3A-B93E-B3C6D629885E}" type="presParOf" srcId="{772AD1A3-A97E-4500-AC2A-848C03C764DD}" destId="{DA41591F-59D3-4715-875C-CD1BFACD2F69}" srcOrd="0" destOrd="0" presId="urn:microsoft.com/office/officeart/2018/2/layout/IconVerticalSolidList"/>
    <dgm:cxn modelId="{5478D2D1-F418-45BA-A51B-E1D303ADFDD6}" type="presParOf" srcId="{772AD1A3-A97E-4500-AC2A-848C03C764DD}" destId="{BEB3ADAC-B14F-4020-8532-7FE5CB92E9EB}" srcOrd="1" destOrd="0" presId="urn:microsoft.com/office/officeart/2018/2/layout/IconVerticalSolidList"/>
    <dgm:cxn modelId="{2D2CECE5-CAFE-4A32-BAD2-B474D71EFB5A}" type="presParOf" srcId="{772AD1A3-A97E-4500-AC2A-848C03C764DD}" destId="{F27D11D2-2333-4BC6-9F7E-A802AFBF0B8E}" srcOrd="2" destOrd="0" presId="urn:microsoft.com/office/officeart/2018/2/layout/IconVerticalSolidList"/>
    <dgm:cxn modelId="{5EED1B4B-FE9D-4DC7-A11D-4D02162D5830}" type="presParOf" srcId="{772AD1A3-A97E-4500-AC2A-848C03C764DD}" destId="{86DE61B3-4CF9-4C3B-BF62-1594BCC780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F42F5-9EC0-4A25-8A60-CDB21AD9CC82}">
      <dsp:nvSpPr>
        <dsp:cNvPr id="0" name=""/>
        <dsp:cNvSpPr/>
      </dsp:nvSpPr>
      <dsp:spPr>
        <a:xfrm>
          <a:off x="0" y="68507"/>
          <a:ext cx="10515600" cy="16415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G" sz="1600" kern="1200"/>
            <a:t>There is a significant spike in sales during the fourth quarter (Q4) of each year, particularly in 2018 and 2019. For instance, Q4 of 2018 had sales of 561,895,007, and Q4 of 2019 had even higher sales at 1,325,446,723. </a:t>
          </a:r>
          <a:r>
            <a:rPr lang="en-GB" sz="1600" kern="1200"/>
            <a:t>The spikes in Q4 sales could be attributed to seasonal factors like holiday shopping, end-of-year promotions and end of year spending. </a:t>
          </a:r>
          <a:endParaRPr lang="en-US" sz="1600" kern="1200"/>
        </a:p>
      </dsp:txBody>
      <dsp:txXfrm>
        <a:off x="80132" y="148639"/>
        <a:ext cx="10355336" cy="1481246"/>
      </dsp:txXfrm>
    </dsp:sp>
    <dsp:sp modelId="{177FD753-E07C-4637-A1E8-5ACC13B1DB17}">
      <dsp:nvSpPr>
        <dsp:cNvPr id="0" name=""/>
        <dsp:cNvSpPr/>
      </dsp:nvSpPr>
      <dsp:spPr>
        <a:xfrm>
          <a:off x="0" y="1756098"/>
          <a:ext cx="10515600" cy="16415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G" sz="1600" kern="1200"/>
            <a:t>Q3 of 2018 (24,350,918) and Q3 of 2019 (560,335,327), reveals substantial growth in sales from one year to the next. However, there is a notable drop in sales in 2020, starting from Q1 (80,792,514) and continuing with lower figures in subsequent quarters. The first quarter of 2019 shows a high sales figure (602,120,437), indicating strong sales activity early in the year. Conversely, 2020 Q1 shows a significant decline potentially indicating a slowdown in sales activity. </a:t>
          </a:r>
          <a:r>
            <a:rPr lang="en-GB" sz="1600" kern="1200"/>
            <a:t>The decline in sales in 2020 may be related to broader economic conditions, such as the impact of the COVID-19 pandemic, which affected many industries globally.</a:t>
          </a:r>
          <a:endParaRPr lang="en-US" sz="1600" kern="1200"/>
        </a:p>
      </dsp:txBody>
      <dsp:txXfrm>
        <a:off x="80132" y="1836230"/>
        <a:ext cx="10355336" cy="1481246"/>
      </dsp:txXfrm>
    </dsp:sp>
    <dsp:sp modelId="{4A474AD6-E358-4544-B619-D249DE2DE818}">
      <dsp:nvSpPr>
        <dsp:cNvPr id="0" name=""/>
        <dsp:cNvSpPr/>
      </dsp:nvSpPr>
      <dsp:spPr>
        <a:xfrm>
          <a:off x="0" y="3443688"/>
          <a:ext cx="10515600" cy="16415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G" sz="1600" kern="1200"/>
            <a:t>The beginning of 2019 shows a very high sales figure in January (549,315,095), indicating a strong start to the year. December 2019 also shows a substantial increase (1,278,625,719), much higher than other months, similar to the pattern seen in December 2018. There are noticeable spikes in certain months, such as October 2018 (122,519,616) and July 2019 (302,585,613). Conversely, some months like April 2019 (12,936,501) and March 2020 (10,851,262) have relatively low sales figures.</a:t>
          </a:r>
          <a:endParaRPr lang="en-US" sz="1600" kern="1200"/>
        </a:p>
      </dsp:txBody>
      <dsp:txXfrm>
        <a:off x="80132" y="3523820"/>
        <a:ext cx="10355336" cy="1481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92E8A-E757-4B82-9479-533BF9C56283}">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C92E9-74ED-4B3F-8507-24AEB20902C0}">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D527F3-FA2E-4516-9A3A-CEB1FF25B82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GB" sz="1700" kern="1200"/>
            <a:t>Keep a close watch on market trends and adjust business strategies accordingly. Stay informed about economic indicators that might affect the real estate market.</a:t>
          </a:r>
        </a:p>
      </dsp:txBody>
      <dsp:txXfrm>
        <a:off x="1057183" y="1805"/>
        <a:ext cx="9458416" cy="915310"/>
      </dsp:txXfrm>
    </dsp:sp>
    <dsp:sp modelId="{78DCC097-1A32-4C1D-A73A-A7081102C742}">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FEBF63-85A4-4C9E-9900-867CFB246090}">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1DCD4-436A-4FF6-94F9-F9D971A10435}">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GB" sz="1700" kern="1200"/>
            <a:t>Diversify the real estate portfolio to include properties that might be in demand even during economic downturns, such as affordable housing or commercial real estate with long-term leases.</a:t>
          </a:r>
          <a:endParaRPr lang="en-US" sz="1700" kern="1200"/>
        </a:p>
      </dsp:txBody>
      <dsp:txXfrm>
        <a:off x="1057183" y="1145944"/>
        <a:ext cx="9458416" cy="915310"/>
      </dsp:txXfrm>
    </dsp:sp>
    <dsp:sp modelId="{2DCE4B52-01F5-49F5-AD85-585F32A5CA96}">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DE669A-D63F-479A-9B86-FE434ED7C6E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6A3085-40FC-4857-B9D5-7A0B10606D3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GB" sz="1700" kern="1200"/>
            <a:t>Plan promotions and incentives for peak seasons to maximize sales. Consider offering discounts or special deals in slower months to boost transactions.</a:t>
          </a:r>
          <a:endParaRPr lang="en-US" sz="1700" kern="1200"/>
        </a:p>
      </dsp:txBody>
      <dsp:txXfrm>
        <a:off x="1057183" y="2290082"/>
        <a:ext cx="9458416" cy="915310"/>
      </dsp:txXfrm>
    </dsp:sp>
    <dsp:sp modelId="{DA41591F-59D3-4715-875C-CD1BFACD2F69}">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3ADAC-B14F-4020-8532-7FE5CB92E9E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DE61B3-4CF9-4C3B-BF62-1594BCC7809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GB" sz="1700" kern="1200"/>
            <a:t>Consider flexible financing options and targeted incentives to attract buyers during the economic downturn.</a:t>
          </a:r>
          <a:endParaRPr lang="en-US" sz="1700" kern="120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949C-4034-8D79-B19E-28483314DA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9070170F-A6F5-5B58-6DFB-305347F49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024618C-0BBC-DE34-A4E5-08D06ED94979}"/>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5" name="Footer Placeholder 4">
            <a:extLst>
              <a:ext uri="{FF2B5EF4-FFF2-40B4-BE49-F238E27FC236}">
                <a16:creationId xmlns:a16="http://schemas.microsoft.com/office/drawing/2014/main" id="{00E3D46F-C957-D9A2-5C52-14CC3EE68D3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3F28F8B-2328-87AF-DFBD-90ACB82DCA5A}"/>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243938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7C32-147E-711A-02D1-62BBE6681980}"/>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3CA127E-8661-7049-F8F0-1443B956C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4AB557F-AE3D-3CC2-B081-720B4B45C2CA}"/>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5" name="Footer Placeholder 4">
            <a:extLst>
              <a:ext uri="{FF2B5EF4-FFF2-40B4-BE49-F238E27FC236}">
                <a16:creationId xmlns:a16="http://schemas.microsoft.com/office/drawing/2014/main" id="{2DC9BA32-6C71-C2AE-9D94-55637A5F2E8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5A8613A-0AEF-B6ED-0D24-9F7EA41723D7}"/>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191627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6F896A-3F44-77AC-BBFF-F533F5B69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EAE2169-A08C-48B9-F178-5CD1DB0276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1D7E8BA-E5C7-DB6C-95B9-E7078DF358F2}"/>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5" name="Footer Placeholder 4">
            <a:extLst>
              <a:ext uri="{FF2B5EF4-FFF2-40B4-BE49-F238E27FC236}">
                <a16:creationId xmlns:a16="http://schemas.microsoft.com/office/drawing/2014/main" id="{C293DBE8-A653-ABFE-A8D1-DA7AFA0A381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C2FC267-632B-4326-247A-241AAA2DE2F4}"/>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53412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E612-CF9A-A32F-99D6-5167744DDB8F}"/>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2022B8C-B8CD-F037-6774-5D82FB6698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7D0BE8E-D612-BF73-EB97-A83D93391454}"/>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5" name="Footer Placeholder 4">
            <a:extLst>
              <a:ext uri="{FF2B5EF4-FFF2-40B4-BE49-F238E27FC236}">
                <a16:creationId xmlns:a16="http://schemas.microsoft.com/office/drawing/2014/main" id="{F93F359E-2107-889E-FBFA-6CBE3A78DD3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2A280F8-8217-F0F0-D226-20F515734BA6}"/>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35530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BEE3-F932-FB88-5E9E-C1B0DDD741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0EB1E905-27D2-BFDD-7F92-A3EC788343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F9612-F3B4-2A80-5F50-514998A951CA}"/>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5" name="Footer Placeholder 4">
            <a:extLst>
              <a:ext uri="{FF2B5EF4-FFF2-40B4-BE49-F238E27FC236}">
                <a16:creationId xmlns:a16="http://schemas.microsoft.com/office/drawing/2014/main" id="{C27C6505-3163-54C3-2EB1-A0009B5C627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A42B503-5997-7059-98B1-9A2653EB00B6}"/>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234672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76D9-DA54-2324-98DF-D0CC80A7831B}"/>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A7547AA-C004-83E4-2CCD-CBEDBA544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902246E0-A55A-261D-080E-E61CD001CD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78190C75-7246-BF10-57C6-3141F14D8B22}"/>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6" name="Footer Placeholder 5">
            <a:extLst>
              <a:ext uri="{FF2B5EF4-FFF2-40B4-BE49-F238E27FC236}">
                <a16:creationId xmlns:a16="http://schemas.microsoft.com/office/drawing/2014/main" id="{FA2B1B62-1DB9-2BD7-67A5-D952522CB25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18565C4-2404-0EAC-72F5-2A454EEDAD03}"/>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215626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06CB-2262-7001-D300-D5FD546D0377}"/>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8EA4A10-65D1-6E59-2DDD-8EAF88388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1E1C51-EB99-22C1-79C3-B95E1191B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96E2221-FF8D-85B7-817D-5A1C3B315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EE2C3-E246-6579-59A7-FA8965C287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C487B08A-DE33-EA37-E854-D00E20F517E6}"/>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8" name="Footer Placeholder 7">
            <a:extLst>
              <a:ext uri="{FF2B5EF4-FFF2-40B4-BE49-F238E27FC236}">
                <a16:creationId xmlns:a16="http://schemas.microsoft.com/office/drawing/2014/main" id="{D318DEE5-DBEB-79BC-D6BD-276311E39E17}"/>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A470ECF-6497-717F-C5FF-F4234D6A98CA}"/>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140847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550F-DAF0-78C6-7B59-F18972437959}"/>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41DB2CF0-849F-6618-326A-9A17ED805102}"/>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4" name="Footer Placeholder 3">
            <a:extLst>
              <a:ext uri="{FF2B5EF4-FFF2-40B4-BE49-F238E27FC236}">
                <a16:creationId xmlns:a16="http://schemas.microsoft.com/office/drawing/2014/main" id="{4929A8FA-13B3-751E-BE58-2B5F534BF368}"/>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E622BAAA-C5DB-DCF6-CE52-47384BA81220}"/>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24822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5BCEDF-09A2-3C54-2490-31911BBEB1FF}"/>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3" name="Footer Placeholder 2">
            <a:extLst>
              <a:ext uri="{FF2B5EF4-FFF2-40B4-BE49-F238E27FC236}">
                <a16:creationId xmlns:a16="http://schemas.microsoft.com/office/drawing/2014/main" id="{9B2B137F-2CB9-C0DD-1E72-CC5A05D0EA84}"/>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1593652C-3C29-22FC-9EB2-8DAD28DD0F01}"/>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371407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10BB-3F42-A520-45BD-7503E8D4C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6BC959A3-1AE1-AD33-BCC4-C3C04A651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785D1E3E-3C79-BD20-A5AB-20F2B4A42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C0EC41-0714-651A-9355-99C73CD7971F}"/>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6" name="Footer Placeholder 5">
            <a:extLst>
              <a:ext uri="{FF2B5EF4-FFF2-40B4-BE49-F238E27FC236}">
                <a16:creationId xmlns:a16="http://schemas.microsoft.com/office/drawing/2014/main" id="{7A675A1B-FF30-E226-5F60-7688379A715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AAEF64D-5E1C-0A9F-8C01-ADF3F9192423}"/>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273351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BB02-6BEC-7ED3-251C-FDA8AE856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58414101-3B24-A488-E9E3-917B2037B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50BD7D00-0272-B1E1-013F-3764D5DB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76DB9-0CBA-67A7-D47A-182B415A15EB}"/>
              </a:ext>
            </a:extLst>
          </p:cNvPr>
          <p:cNvSpPr>
            <a:spLocks noGrp="1"/>
          </p:cNvSpPr>
          <p:nvPr>
            <p:ph type="dt" sz="half" idx="10"/>
          </p:nvPr>
        </p:nvSpPr>
        <p:spPr/>
        <p:txBody>
          <a:bodyPr/>
          <a:lstStyle/>
          <a:p>
            <a:fld id="{6E1EF466-EE81-4BD9-8C5B-51F4BC35E85B}" type="datetimeFigureOut">
              <a:rPr lang="en-NG" smtClean="0"/>
              <a:t>01/07/2024</a:t>
            </a:fld>
            <a:endParaRPr lang="en-NG"/>
          </a:p>
        </p:txBody>
      </p:sp>
      <p:sp>
        <p:nvSpPr>
          <p:cNvPr id="6" name="Footer Placeholder 5">
            <a:extLst>
              <a:ext uri="{FF2B5EF4-FFF2-40B4-BE49-F238E27FC236}">
                <a16:creationId xmlns:a16="http://schemas.microsoft.com/office/drawing/2014/main" id="{EE4C9949-B676-18E9-DD53-405009DD736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0570249-A451-49A4-AEB3-4A785B95289E}"/>
              </a:ext>
            </a:extLst>
          </p:cNvPr>
          <p:cNvSpPr>
            <a:spLocks noGrp="1"/>
          </p:cNvSpPr>
          <p:nvPr>
            <p:ph type="sldNum" sz="quarter" idx="12"/>
          </p:nvPr>
        </p:nvSpPr>
        <p:spPr/>
        <p:txBody>
          <a:bodyPr/>
          <a:lstStyle/>
          <a:p>
            <a:fld id="{15BB9966-CFC5-4A9F-B2B1-F7D76C3F8A66}" type="slidenum">
              <a:rPr lang="en-NG" smtClean="0"/>
              <a:t>‹#›</a:t>
            </a:fld>
            <a:endParaRPr lang="en-NG"/>
          </a:p>
        </p:txBody>
      </p:sp>
    </p:spTree>
    <p:extLst>
      <p:ext uri="{BB962C8B-B14F-4D97-AF65-F5344CB8AC3E}">
        <p14:creationId xmlns:p14="http://schemas.microsoft.com/office/powerpoint/2010/main" val="7050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DBAFDE-2917-A80A-1F4E-F23C707B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77ACD927-08C6-1A4D-4074-192BF096F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AAE249E-AB02-7B33-22B3-570564507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1EF466-EE81-4BD9-8C5B-51F4BC35E85B}" type="datetimeFigureOut">
              <a:rPr lang="en-NG" smtClean="0"/>
              <a:t>01/07/2024</a:t>
            </a:fld>
            <a:endParaRPr lang="en-NG"/>
          </a:p>
        </p:txBody>
      </p:sp>
      <p:sp>
        <p:nvSpPr>
          <p:cNvPr id="5" name="Footer Placeholder 4">
            <a:extLst>
              <a:ext uri="{FF2B5EF4-FFF2-40B4-BE49-F238E27FC236}">
                <a16:creationId xmlns:a16="http://schemas.microsoft.com/office/drawing/2014/main" id="{636F884E-073B-C66C-9484-0BE058CDB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8978442D-5504-0C6C-8BDE-04DFE0FCA4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BB9966-CFC5-4A9F-B2B1-F7D76C3F8A66}" type="slidenum">
              <a:rPr lang="en-NG" smtClean="0"/>
              <a:t>‹#›</a:t>
            </a:fld>
            <a:endParaRPr lang="en-NG"/>
          </a:p>
        </p:txBody>
      </p:sp>
    </p:spTree>
    <p:extLst>
      <p:ext uri="{BB962C8B-B14F-4D97-AF65-F5344CB8AC3E}">
        <p14:creationId xmlns:p14="http://schemas.microsoft.com/office/powerpoint/2010/main" val="2180918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idsection of a person holding a miniature house">
            <a:extLst>
              <a:ext uri="{FF2B5EF4-FFF2-40B4-BE49-F238E27FC236}">
                <a16:creationId xmlns:a16="http://schemas.microsoft.com/office/drawing/2014/main" id="{CF7AFB8F-8EFD-A379-178C-339A2C68E8BD}"/>
              </a:ext>
            </a:extLst>
          </p:cNvPr>
          <p:cNvPicPr>
            <a:picLocks noChangeAspect="1"/>
          </p:cNvPicPr>
          <p:nvPr/>
        </p:nvPicPr>
        <p:blipFill rotWithShape="1">
          <a:blip r:embed="rId2">
            <a:alphaModFix amt="50000"/>
          </a:blip>
          <a:srcRect t="9383" b="1331"/>
          <a:stretch/>
        </p:blipFill>
        <p:spPr>
          <a:xfrm>
            <a:off x="20" y="1"/>
            <a:ext cx="12191980" cy="6857999"/>
          </a:xfrm>
          <a:prstGeom prst="rect">
            <a:avLst/>
          </a:prstGeom>
        </p:spPr>
      </p:pic>
      <p:sp>
        <p:nvSpPr>
          <p:cNvPr id="2" name="Title 1">
            <a:extLst>
              <a:ext uri="{FF2B5EF4-FFF2-40B4-BE49-F238E27FC236}">
                <a16:creationId xmlns:a16="http://schemas.microsoft.com/office/drawing/2014/main" id="{E7D5350E-152B-C791-5955-AF7B7813511D}"/>
              </a:ext>
            </a:extLst>
          </p:cNvPr>
          <p:cNvSpPr>
            <a:spLocks noGrp="1"/>
          </p:cNvSpPr>
          <p:nvPr>
            <p:ph type="ctrTitle"/>
          </p:nvPr>
        </p:nvSpPr>
        <p:spPr>
          <a:xfrm>
            <a:off x="1524000" y="1122362"/>
            <a:ext cx="9144000" cy="2900518"/>
          </a:xfrm>
        </p:spPr>
        <p:txBody>
          <a:bodyPr>
            <a:normAutofit/>
          </a:bodyPr>
          <a:lstStyle/>
          <a:p>
            <a:r>
              <a:rPr lang="en-GB">
                <a:solidFill>
                  <a:srgbClr val="FFFFFF"/>
                </a:solidFill>
              </a:rPr>
              <a:t>Real Estate</a:t>
            </a:r>
            <a:endParaRPr lang="en-NG">
              <a:solidFill>
                <a:srgbClr val="FFFFFF"/>
              </a:solidFill>
            </a:endParaRPr>
          </a:p>
        </p:txBody>
      </p:sp>
      <p:sp>
        <p:nvSpPr>
          <p:cNvPr id="3" name="Subtitle 2">
            <a:extLst>
              <a:ext uri="{FF2B5EF4-FFF2-40B4-BE49-F238E27FC236}">
                <a16:creationId xmlns:a16="http://schemas.microsoft.com/office/drawing/2014/main" id="{695D629F-55C2-595D-9F8B-02AC49EF9164}"/>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Documentation</a:t>
            </a:r>
            <a:endParaRPr lang="en-NG">
              <a:solidFill>
                <a:srgbClr val="FFFFFF"/>
              </a:solidFill>
            </a:endParaRPr>
          </a:p>
        </p:txBody>
      </p:sp>
    </p:spTree>
    <p:extLst>
      <p:ext uri="{BB962C8B-B14F-4D97-AF65-F5344CB8AC3E}">
        <p14:creationId xmlns:p14="http://schemas.microsoft.com/office/powerpoint/2010/main" val="42812401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9833-3E4A-3F96-E96D-218D8611FDCA}"/>
              </a:ext>
            </a:extLst>
          </p:cNvPr>
          <p:cNvSpPr>
            <a:spLocks noGrp="1"/>
          </p:cNvSpPr>
          <p:nvPr>
            <p:ph type="title"/>
          </p:nvPr>
        </p:nvSpPr>
        <p:spPr>
          <a:xfrm>
            <a:off x="838200" y="365126"/>
            <a:ext cx="10515600" cy="483960"/>
          </a:xfrm>
        </p:spPr>
        <p:txBody>
          <a:bodyPr>
            <a:normAutofit fontScale="90000"/>
          </a:bodyPr>
          <a:lstStyle/>
          <a:p>
            <a:pPr algn="ctr"/>
            <a:r>
              <a:rPr lang="en-GB"/>
              <a:t>Conclusion</a:t>
            </a:r>
            <a:endParaRPr lang="en-NG" dirty="0"/>
          </a:p>
        </p:txBody>
      </p:sp>
      <p:graphicFrame>
        <p:nvGraphicFramePr>
          <p:cNvPr id="13" name="Content Placeholder 2">
            <a:extLst>
              <a:ext uri="{FF2B5EF4-FFF2-40B4-BE49-F238E27FC236}">
                <a16:creationId xmlns:a16="http://schemas.microsoft.com/office/drawing/2014/main" id="{13B081F8-A8F0-27ED-9036-B8E5BD6BE318}"/>
              </a:ext>
            </a:extLst>
          </p:cNvPr>
          <p:cNvGraphicFramePr>
            <a:graphicFrameLocks noGrp="1"/>
          </p:cNvGraphicFramePr>
          <p:nvPr>
            <p:ph idx="1"/>
          </p:nvPr>
        </p:nvGraphicFramePr>
        <p:xfrm>
          <a:off x="838200" y="1023258"/>
          <a:ext cx="10515600" cy="5153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75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 26">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7B9C21-A052-80CC-DBDC-C68C6C4CBBE4}"/>
              </a:ext>
            </a:extLst>
          </p:cNvPr>
          <p:cNvSpPr>
            <a:spLocks noGrp="1"/>
          </p:cNvSpPr>
          <p:nvPr>
            <p:ph type="title"/>
          </p:nvPr>
        </p:nvSpPr>
        <p:spPr>
          <a:xfrm>
            <a:off x="838200" y="365125"/>
            <a:ext cx="10515600" cy="1325563"/>
          </a:xfrm>
        </p:spPr>
        <p:txBody>
          <a:bodyPr>
            <a:normAutofit/>
          </a:bodyPr>
          <a:lstStyle/>
          <a:p>
            <a:pPr algn="ctr"/>
            <a:r>
              <a:rPr lang="en-GB"/>
              <a:t>Recommendation</a:t>
            </a:r>
            <a:endParaRPr lang="en-NG" dirty="0"/>
          </a:p>
        </p:txBody>
      </p:sp>
      <p:graphicFrame>
        <p:nvGraphicFramePr>
          <p:cNvPr id="5" name="Content Placeholder 2">
            <a:extLst>
              <a:ext uri="{FF2B5EF4-FFF2-40B4-BE49-F238E27FC236}">
                <a16:creationId xmlns:a16="http://schemas.microsoft.com/office/drawing/2014/main" id="{81551CC6-04B9-BC3D-2C92-CA7DA6A96021}"/>
              </a:ext>
            </a:extLst>
          </p:cNvPr>
          <p:cNvGraphicFramePr>
            <a:graphicFrameLocks noGrp="1"/>
          </p:cNvGraphicFramePr>
          <p:nvPr>
            <p:ph idx="1"/>
            <p:extLst>
              <p:ext uri="{D42A27DB-BD31-4B8C-83A1-F6EECF244321}">
                <p14:modId xmlns:p14="http://schemas.microsoft.com/office/powerpoint/2010/main" val="20847664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91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425106E5-1762-2BEB-1EF0-0FF54EFFFAB0}"/>
              </a:ext>
            </a:extLst>
          </p:cNvPr>
          <p:cNvPicPr>
            <a:picLocks noChangeAspect="1"/>
          </p:cNvPicPr>
          <p:nvPr/>
        </p:nvPicPr>
        <p:blipFill rotWithShape="1">
          <a:blip r:embed="rId2">
            <a:alphaModFix amt="35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15CB312C-BC00-B0C5-C573-FCECB4D51F11}"/>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Table of Content</a:t>
            </a:r>
            <a:endParaRPr lang="en-NG" dirty="0">
              <a:solidFill>
                <a:srgbClr val="FFFFFF"/>
              </a:solidFill>
            </a:endParaRPr>
          </a:p>
        </p:txBody>
      </p:sp>
      <p:sp>
        <p:nvSpPr>
          <p:cNvPr id="3" name="Content Placeholder 2">
            <a:extLst>
              <a:ext uri="{FF2B5EF4-FFF2-40B4-BE49-F238E27FC236}">
                <a16:creationId xmlns:a16="http://schemas.microsoft.com/office/drawing/2014/main" id="{2EE0F8C3-1540-4541-1ED4-66FCAC8BA545}"/>
              </a:ext>
            </a:extLst>
          </p:cNvPr>
          <p:cNvSpPr>
            <a:spLocks noGrp="1"/>
          </p:cNvSpPr>
          <p:nvPr>
            <p:ph idx="1"/>
          </p:nvPr>
        </p:nvSpPr>
        <p:spPr>
          <a:xfrm>
            <a:off x="838200" y="1825625"/>
            <a:ext cx="10515600" cy="4351338"/>
          </a:xfrm>
        </p:spPr>
        <p:txBody>
          <a:bodyPr>
            <a:normAutofit/>
          </a:bodyPr>
          <a:lstStyle/>
          <a:p>
            <a:pPr marL="0" indent="0">
              <a:buNone/>
            </a:pPr>
            <a:r>
              <a:rPr lang="en-GB" sz="2200" dirty="0">
                <a:solidFill>
                  <a:srgbClr val="FFFFFF"/>
                </a:solidFill>
              </a:rPr>
              <a:t>Slide 3       Overview</a:t>
            </a:r>
          </a:p>
          <a:p>
            <a:pPr marL="0" indent="0">
              <a:buNone/>
            </a:pPr>
            <a:r>
              <a:rPr lang="en-GB" sz="2200" dirty="0">
                <a:solidFill>
                  <a:srgbClr val="FFFFFF"/>
                </a:solidFill>
              </a:rPr>
              <a:t>Slide 4      Vertical Bar Chat of Total Sale per Quarter of the Real Estate</a:t>
            </a:r>
          </a:p>
          <a:p>
            <a:pPr marL="0" indent="0">
              <a:buNone/>
            </a:pPr>
            <a:r>
              <a:rPr lang="en-GB" sz="2200" dirty="0">
                <a:solidFill>
                  <a:srgbClr val="FFFFFF"/>
                </a:solidFill>
              </a:rPr>
              <a:t>Slide 5     Horizontal Bar Chat of Total Sale per Quarter of the Real Estate</a:t>
            </a:r>
          </a:p>
          <a:p>
            <a:pPr marL="0" indent="0">
              <a:buNone/>
            </a:pPr>
            <a:r>
              <a:rPr lang="en-GB" sz="2200" dirty="0">
                <a:solidFill>
                  <a:srgbClr val="FFFFFF"/>
                </a:solidFill>
              </a:rPr>
              <a:t>Slide 6      </a:t>
            </a:r>
            <a:r>
              <a:rPr kumimoji="0" lang="en-NG" altLang="en-NG" sz="2200" b="0" i="0" u="none" strike="noStrike" cap="none" normalizeH="0" baseline="0" dirty="0">
                <a:ln>
                  <a:noFill/>
                </a:ln>
                <a:solidFill>
                  <a:srgbClr val="FFFFFF"/>
                </a:solidFill>
                <a:effectLst/>
                <a:latin typeface="Arial Unicode MS"/>
              </a:rPr>
              <a:t>Stacked Bar Chart of Quarterly Sales Prices</a:t>
            </a:r>
            <a:r>
              <a:rPr kumimoji="0" lang="en-NG" altLang="en-NG" sz="2200" b="0" i="0" u="none" strike="noStrike" cap="none" normalizeH="0" baseline="0" dirty="0">
                <a:ln>
                  <a:noFill/>
                </a:ln>
                <a:solidFill>
                  <a:srgbClr val="FFFFFF"/>
                </a:solidFill>
                <a:effectLst/>
              </a:rPr>
              <a:t> </a:t>
            </a:r>
            <a:endParaRPr kumimoji="0" lang="en-GB" altLang="en-NG" sz="2200" b="0" i="0" u="none" strike="noStrike" cap="none" normalizeH="0" baseline="0" dirty="0">
              <a:ln>
                <a:noFill/>
              </a:ln>
              <a:solidFill>
                <a:srgbClr val="FFFFFF"/>
              </a:solidFill>
              <a:effectLst/>
            </a:endParaRPr>
          </a:p>
          <a:p>
            <a:pPr marL="0" indent="0">
              <a:buNone/>
            </a:pPr>
            <a:r>
              <a:rPr lang="en-GB" sz="2200" dirty="0">
                <a:solidFill>
                  <a:srgbClr val="FFFFFF"/>
                </a:solidFill>
              </a:rPr>
              <a:t>Slide 7     Bar Chart of Monthly Sales</a:t>
            </a:r>
          </a:p>
          <a:p>
            <a:pPr marL="0" indent="0">
              <a:buNone/>
            </a:pPr>
            <a:r>
              <a:rPr lang="en-GB" sz="2200" dirty="0">
                <a:solidFill>
                  <a:srgbClr val="FFFFFF"/>
                </a:solidFill>
              </a:rPr>
              <a:t>Slide 8      Stacked Bar Chart of Monthly Sales Prices by Year</a:t>
            </a:r>
          </a:p>
          <a:p>
            <a:pPr marL="0" indent="0">
              <a:buNone/>
            </a:pPr>
            <a:r>
              <a:rPr lang="en-GB" sz="2200" dirty="0">
                <a:solidFill>
                  <a:srgbClr val="FFFFFF"/>
                </a:solidFill>
              </a:rPr>
              <a:t>Slide 9      Scatter Plot of Average Sales Price by Total Finished Area </a:t>
            </a:r>
          </a:p>
          <a:p>
            <a:pPr marL="0" indent="0">
              <a:buNone/>
            </a:pPr>
            <a:r>
              <a:rPr lang="en-GB" sz="2200" dirty="0">
                <a:solidFill>
                  <a:srgbClr val="FFFFFF"/>
                </a:solidFill>
              </a:rPr>
              <a:t>Slide 10    Conclusion</a:t>
            </a:r>
          </a:p>
          <a:p>
            <a:pPr marL="0" indent="0">
              <a:buNone/>
            </a:pPr>
            <a:r>
              <a:rPr lang="en-GB" sz="2200" dirty="0">
                <a:solidFill>
                  <a:srgbClr val="FFFFFF"/>
                </a:solidFill>
              </a:rPr>
              <a:t>Slide 11    Recommendation</a:t>
            </a:r>
            <a:br>
              <a:rPr lang="en-GB" sz="2200" dirty="0">
                <a:solidFill>
                  <a:srgbClr val="FFFFFF"/>
                </a:solidFill>
              </a:rPr>
            </a:br>
            <a:endParaRPr lang="en-NG" sz="2200" dirty="0">
              <a:solidFill>
                <a:srgbClr val="FFFFFF"/>
              </a:solidFill>
            </a:endParaRPr>
          </a:p>
        </p:txBody>
      </p:sp>
    </p:spTree>
    <p:extLst>
      <p:ext uri="{BB962C8B-B14F-4D97-AF65-F5344CB8AC3E}">
        <p14:creationId xmlns:p14="http://schemas.microsoft.com/office/powerpoint/2010/main" val="26145894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22627-0927-E5F5-3A83-AD6B24435801}"/>
              </a:ext>
            </a:extLst>
          </p:cNvPr>
          <p:cNvSpPr>
            <a:spLocks noGrp="1"/>
          </p:cNvSpPr>
          <p:nvPr>
            <p:ph type="title"/>
          </p:nvPr>
        </p:nvSpPr>
        <p:spPr>
          <a:xfrm>
            <a:off x="761803" y="350196"/>
            <a:ext cx="4646904" cy="1624520"/>
          </a:xfrm>
        </p:spPr>
        <p:txBody>
          <a:bodyPr anchor="ctr">
            <a:normAutofit/>
          </a:bodyPr>
          <a:lstStyle/>
          <a:p>
            <a:r>
              <a:rPr lang="en-GB" sz="4000"/>
              <a:t>overview</a:t>
            </a:r>
            <a:endParaRPr lang="en-NG" sz="4000"/>
          </a:p>
        </p:txBody>
      </p:sp>
      <p:sp>
        <p:nvSpPr>
          <p:cNvPr id="3" name="Content Placeholder 2">
            <a:extLst>
              <a:ext uri="{FF2B5EF4-FFF2-40B4-BE49-F238E27FC236}">
                <a16:creationId xmlns:a16="http://schemas.microsoft.com/office/drawing/2014/main" id="{EAF78490-D9EB-4C8E-14FA-E13510708CDB}"/>
              </a:ext>
            </a:extLst>
          </p:cNvPr>
          <p:cNvSpPr>
            <a:spLocks noGrp="1"/>
          </p:cNvSpPr>
          <p:nvPr>
            <p:ph idx="1"/>
          </p:nvPr>
        </p:nvSpPr>
        <p:spPr>
          <a:xfrm>
            <a:off x="761802" y="2743200"/>
            <a:ext cx="4646905" cy="3613149"/>
          </a:xfrm>
        </p:spPr>
        <p:txBody>
          <a:bodyPr anchor="ctr">
            <a:normAutofit/>
          </a:bodyPr>
          <a:lstStyle/>
          <a:p>
            <a:pPr marL="0" indent="0">
              <a:buNone/>
            </a:pPr>
            <a:r>
              <a:rPr lang="en-GB" sz="2000" dirty="0"/>
              <a:t>This presentation gives an insight into the sales in real estate between August 2018 and August 2020. </a:t>
            </a:r>
            <a:endParaRPr lang="en-NG" sz="2000" dirty="0"/>
          </a:p>
        </p:txBody>
      </p:sp>
      <p:pic>
        <p:nvPicPr>
          <p:cNvPr id="13" name="Picture 12" descr="Four wooden houses with different sizes">
            <a:extLst>
              <a:ext uri="{FF2B5EF4-FFF2-40B4-BE49-F238E27FC236}">
                <a16:creationId xmlns:a16="http://schemas.microsoft.com/office/drawing/2014/main" id="{DF12E164-BCBC-74FC-8F4D-3E8624D82B98}"/>
              </a:ext>
            </a:extLst>
          </p:cNvPr>
          <p:cNvPicPr>
            <a:picLocks noChangeAspect="1"/>
          </p:cNvPicPr>
          <p:nvPr/>
        </p:nvPicPr>
        <p:blipFill rotWithShape="1">
          <a:blip r:embed="rId2"/>
          <a:srcRect l="26096" r="14503" b="-2"/>
          <a:stretch/>
        </p:blipFill>
        <p:spPr>
          <a:xfrm>
            <a:off x="6096000" y="1"/>
            <a:ext cx="6102825" cy="6858000"/>
          </a:xfrm>
          <a:prstGeom prst="rect">
            <a:avLst/>
          </a:prstGeom>
        </p:spPr>
      </p:pic>
    </p:spTree>
    <p:extLst>
      <p:ext uri="{BB962C8B-B14F-4D97-AF65-F5344CB8AC3E}">
        <p14:creationId xmlns:p14="http://schemas.microsoft.com/office/powerpoint/2010/main" val="349539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BBD7-1EA7-275D-CE82-0BB0E72628BE}"/>
              </a:ext>
            </a:extLst>
          </p:cNvPr>
          <p:cNvSpPr>
            <a:spLocks noGrp="1"/>
          </p:cNvSpPr>
          <p:nvPr>
            <p:ph type="title"/>
          </p:nvPr>
        </p:nvSpPr>
        <p:spPr>
          <a:xfrm>
            <a:off x="838200" y="365125"/>
            <a:ext cx="10515600" cy="864961"/>
          </a:xfrm>
        </p:spPr>
        <p:txBody>
          <a:bodyPr>
            <a:normAutofit/>
          </a:bodyPr>
          <a:lstStyle/>
          <a:p>
            <a:pPr algn="ctr"/>
            <a:r>
              <a:rPr lang="en-GB" sz="2800"/>
              <a:t>Vertical Bar Chat of Total Sale per Quarter of the Real Estate</a:t>
            </a:r>
            <a:endParaRPr lang="en-NG" sz="2800" dirty="0"/>
          </a:p>
        </p:txBody>
      </p:sp>
      <p:pic>
        <p:nvPicPr>
          <p:cNvPr id="1026" name="Picture 2">
            <a:extLst>
              <a:ext uri="{FF2B5EF4-FFF2-40B4-BE49-F238E27FC236}">
                <a16:creationId xmlns:a16="http://schemas.microsoft.com/office/drawing/2014/main" id="{D9154C2C-FE5C-8191-4923-69B6883420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7286" y="1825625"/>
            <a:ext cx="92746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09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CBD0C-81B3-42C7-B69D-C9F5734AF86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Horizontal Bar Chat of Total Sale per Quarter of the Real Estate</a:t>
            </a:r>
            <a:br>
              <a:rPr lang="en-US" sz="2200" kern="1200">
                <a:solidFill>
                  <a:srgbClr val="FFFFFF"/>
                </a:solidFill>
                <a:latin typeface="+mj-lt"/>
                <a:ea typeface="+mj-ea"/>
                <a:cs typeface="+mj-cs"/>
              </a:rPr>
            </a:br>
            <a:endParaRPr lang="en-US" sz="2200" kern="120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0F1C7015-F2F7-1EC7-69AB-B2DD1B3B5F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180993"/>
            <a:ext cx="7188199"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62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2E46A14-18EE-0F61-1FE7-D4F35E259D9B}"/>
              </a:ext>
            </a:extLst>
          </p:cNvPr>
          <p:cNvSpPr>
            <a:spLocks noGrp="1" noChangeArrowheads="1"/>
          </p:cNvSpPr>
          <p:nvPr>
            <p:ph type="title"/>
          </p:nvPr>
        </p:nvSpPr>
        <p:spPr bwMode="auto">
          <a:xfrm>
            <a:off x="640080" y="2074363"/>
            <a:ext cx="2752354" cy="2709275"/>
          </a:xfrm>
          <a:prstGeom prst="ellipse">
            <a:avLst/>
          </a:prstGeom>
          <a:solidFill>
            <a:srgbClr val="262626"/>
          </a:solidFill>
          <a:ln w="174625" cmpd="thinThick">
            <a:solidFill>
              <a:srgbClr val="262626"/>
            </a:solid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Aft>
                <a:spcPct val="0"/>
              </a:spcAft>
              <a:buClrTx/>
              <a:buSzTx/>
              <a:tabLst/>
            </a:pPr>
            <a:r>
              <a:rPr kumimoji="0" lang="en-US" altLang="en-NG" sz="2600" b="0" i="0" u="none" strike="noStrike" kern="1200" cap="none" normalizeH="0" baseline="0">
                <a:ln>
                  <a:noFill/>
                </a:ln>
                <a:solidFill>
                  <a:srgbClr val="FFFFFF"/>
                </a:solidFill>
                <a:effectLst/>
                <a:latin typeface="+mj-lt"/>
                <a:ea typeface="+mj-ea"/>
                <a:cs typeface="+mj-cs"/>
              </a:rPr>
              <a:t>Stacked Bar Chart of Quarterly Sales Prices </a:t>
            </a:r>
          </a:p>
        </p:txBody>
      </p:sp>
      <p:pic>
        <p:nvPicPr>
          <p:cNvPr id="3074" name="Picture 2">
            <a:extLst>
              <a:ext uri="{FF2B5EF4-FFF2-40B4-BE49-F238E27FC236}">
                <a16:creationId xmlns:a16="http://schemas.microsoft.com/office/drawing/2014/main" id="{8F45DE92-0A98-1710-2501-02CBB9CE55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037229"/>
            <a:ext cx="7188199" cy="478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25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B987-B979-84CA-3247-85E119B0E318}"/>
              </a:ext>
            </a:extLst>
          </p:cNvPr>
          <p:cNvSpPr>
            <a:spLocks noGrp="1"/>
          </p:cNvSpPr>
          <p:nvPr>
            <p:ph type="title"/>
          </p:nvPr>
        </p:nvSpPr>
        <p:spPr>
          <a:xfrm>
            <a:off x="838200" y="365126"/>
            <a:ext cx="10515600" cy="832304"/>
          </a:xfrm>
        </p:spPr>
        <p:txBody>
          <a:bodyPr>
            <a:normAutofit/>
          </a:bodyPr>
          <a:lstStyle/>
          <a:p>
            <a:pPr algn="ctr"/>
            <a:r>
              <a:rPr lang="en-GB" sz="2800" dirty="0"/>
              <a:t>Bar Chart of Monthly Sales</a:t>
            </a:r>
            <a:endParaRPr lang="en-NG" sz="2800" dirty="0"/>
          </a:p>
        </p:txBody>
      </p:sp>
      <p:pic>
        <p:nvPicPr>
          <p:cNvPr id="5122" name="Picture 2">
            <a:extLst>
              <a:ext uri="{FF2B5EF4-FFF2-40B4-BE49-F238E27FC236}">
                <a16:creationId xmlns:a16="http://schemas.microsoft.com/office/drawing/2014/main" id="{C45E75DA-147D-4F65-E953-1B8A7463499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46899" y="1611086"/>
            <a:ext cx="4964202" cy="45658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2BD3476-77BC-B591-4A87-05E1923E5D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611086"/>
            <a:ext cx="5181600" cy="433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16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1B86E-CDAC-5BE5-F1E0-5B7233606161}"/>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Stacked Bar Chart of Monthly Sales Prices by Year</a:t>
            </a:r>
          </a:p>
        </p:txBody>
      </p:sp>
      <p:sp>
        <p:nvSpPr>
          <p:cNvPr id="6153"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5EFD9B7E-F0EC-9BF1-5D8E-7C63146A2FF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32" r="-2" b="-2"/>
          <a:stretch/>
        </p:blipFill>
        <p:spPr bwMode="auto">
          <a:xfrm>
            <a:off x="4062964"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00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05" name="Rectangle 7204">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61C73D3-DBDA-7CF2-66CA-4B611CC5130B}"/>
              </a:ext>
            </a:extLst>
          </p:cNvPr>
          <p:cNvSpPr>
            <a:spLocks noGrp="1" noChangeArrowheads="1"/>
          </p:cNvSpPr>
          <p:nvPr>
            <p:ph type="title"/>
          </p:nvPr>
        </p:nvSpPr>
        <p:spPr bwMode="auto">
          <a:xfrm>
            <a:off x="1113810" y="3130041"/>
            <a:ext cx="4036334" cy="23876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en-NG" sz="3800" b="1" i="0" u="none" strike="noStrike" cap="none" normalizeH="0" baseline="0">
                <a:ln>
                  <a:noFill/>
                </a:ln>
                <a:effectLst/>
              </a:rPr>
              <a:t>Scatter </a:t>
            </a:r>
            <a:r>
              <a:rPr lang="en-US" altLang="en-NG" sz="3800" b="1"/>
              <a:t>P</a:t>
            </a:r>
            <a:r>
              <a:rPr kumimoji="0" lang="en-US" altLang="en-NG" sz="3800" b="1" i="0" u="none" strike="noStrike" cap="none" normalizeH="0" baseline="0">
                <a:ln>
                  <a:noFill/>
                </a:ln>
                <a:effectLst/>
              </a:rPr>
              <a:t>lot of Average Sales Price by Total Finished Area </a:t>
            </a:r>
          </a:p>
        </p:txBody>
      </p:sp>
      <p:grpSp>
        <p:nvGrpSpPr>
          <p:cNvPr id="7207" name="Group 720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7208" name="Rectangle 720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9" name="Rectangle 720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0" name="Rectangle 720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12" name="Rectangle 72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4" name="Rectangle 72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 graph with blue dots&#10;&#10;Description automatically generated">
            <a:extLst>
              <a:ext uri="{FF2B5EF4-FFF2-40B4-BE49-F238E27FC236}">
                <a16:creationId xmlns:a16="http://schemas.microsoft.com/office/drawing/2014/main" id="{1C265E93-5BD2-FE9F-4A61-C737ED1BF6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56" r="1" b="1"/>
          <a:stretch/>
        </p:blipFill>
        <p:spPr bwMode="auto">
          <a:xfrm>
            <a:off x="5922492" y="666728"/>
            <a:ext cx="553600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7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534</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Arial Unicode MS</vt:lpstr>
      <vt:lpstr>Calibri</vt:lpstr>
      <vt:lpstr>Office Theme</vt:lpstr>
      <vt:lpstr>Real Estate</vt:lpstr>
      <vt:lpstr>Table of Content</vt:lpstr>
      <vt:lpstr>overview</vt:lpstr>
      <vt:lpstr>Vertical Bar Chat of Total Sale per Quarter of the Real Estate</vt:lpstr>
      <vt:lpstr>Horizontal Bar Chat of Total Sale per Quarter of the Real Estate </vt:lpstr>
      <vt:lpstr>Stacked Bar Chart of Quarterly Sales Prices </vt:lpstr>
      <vt:lpstr>Bar Chart of Monthly Sales</vt:lpstr>
      <vt:lpstr>Stacked Bar Chart of Monthly Sales Prices by Year</vt:lpstr>
      <vt:lpstr>Scatter Plot of Average Sales Price by Total Finished Area </vt:lpstr>
      <vt:lpstr>Conclusion</vt:lpstr>
      <vt:lpstr>Recommendation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Chukwuji</dc:creator>
  <cp:lastModifiedBy>Samuel Chukwuji</cp:lastModifiedBy>
  <cp:revision>1</cp:revision>
  <dcterms:created xsi:type="dcterms:W3CDTF">2024-07-01T21:55:31Z</dcterms:created>
  <dcterms:modified xsi:type="dcterms:W3CDTF">2024-07-01T23:28:05Z</dcterms:modified>
</cp:coreProperties>
</file>