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4BCDCD-325F-4E82-A827-D2465B754148}" v="1" dt="2024-06-21T12:00:35.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47A1C-B75C-4FC1-9299-4E986BFC186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744050B-08D1-423B-963E-CA59BEF5B977}">
      <dgm:prSet/>
      <dgm:spPr/>
      <dgm:t>
        <a:bodyPr/>
        <a:lstStyle/>
        <a:p>
          <a:r>
            <a:rPr lang="en-GB"/>
            <a:t>The distribution of genders among telecom users is relatively balanced, with a slightly higher number of male users at 3,081 and a little lower female users at 2,969.</a:t>
          </a:r>
          <a:endParaRPr lang="en-US"/>
        </a:p>
      </dgm:t>
    </dgm:pt>
    <dgm:pt modelId="{943CD88E-BCC8-424D-820E-6D663D763B30}" type="parTrans" cxnId="{3C7599A5-843C-40D8-94BE-F199205CC64F}">
      <dgm:prSet/>
      <dgm:spPr/>
      <dgm:t>
        <a:bodyPr/>
        <a:lstStyle/>
        <a:p>
          <a:endParaRPr lang="en-US"/>
        </a:p>
      </dgm:t>
    </dgm:pt>
    <dgm:pt modelId="{C64E72FA-76B2-4E11-B798-E1A2275E45FD}" type="sibTrans" cxnId="{3C7599A5-843C-40D8-94BE-F199205CC64F}">
      <dgm:prSet/>
      <dgm:spPr/>
      <dgm:t>
        <a:bodyPr/>
        <a:lstStyle/>
        <a:p>
          <a:endParaRPr lang="en-US"/>
        </a:p>
      </dgm:t>
    </dgm:pt>
    <dgm:pt modelId="{373F6B2C-6743-4403-81EF-4964B8BB531C}">
      <dgm:prSet/>
      <dgm:spPr/>
      <dgm:t>
        <a:bodyPr/>
        <a:lstStyle/>
        <a:p>
          <a:r>
            <a:rPr lang="en-GB" dirty="0"/>
            <a:t>Majority of telecom users are not senior citizens with only 16 percent of the users being senior citizens. The company should offer a range of services and support options that cater to the full spectrum of the customer base, from tech-savvy younger adults to senior citizens who may prefer traditional methods. Additional support and resources should be provided for senior citizens to ensure they can easily navigate and use products and services.</a:t>
          </a:r>
          <a:endParaRPr lang="en-US" dirty="0"/>
        </a:p>
      </dgm:t>
    </dgm:pt>
    <dgm:pt modelId="{D8BA1884-8E99-403E-AB67-E15FD60976DD}" type="parTrans" cxnId="{67606896-8498-4FD0-966C-5E0586E94E4C}">
      <dgm:prSet/>
      <dgm:spPr/>
      <dgm:t>
        <a:bodyPr/>
        <a:lstStyle/>
        <a:p>
          <a:endParaRPr lang="en-US"/>
        </a:p>
      </dgm:t>
    </dgm:pt>
    <dgm:pt modelId="{3AFEA75E-10CA-42E9-8C79-A7F8588A22D8}" type="sibTrans" cxnId="{67606896-8498-4FD0-966C-5E0586E94E4C}">
      <dgm:prSet/>
      <dgm:spPr/>
      <dgm:t>
        <a:bodyPr/>
        <a:lstStyle/>
        <a:p>
          <a:endParaRPr lang="en-US"/>
        </a:p>
      </dgm:t>
    </dgm:pt>
    <dgm:pt modelId="{B949AA30-5816-49EB-A2B1-D29C3FFD8FB0}">
      <dgm:prSet/>
      <dgm:spPr/>
      <dgm:t>
        <a:bodyPr/>
        <a:lstStyle/>
        <a:p>
          <a:r>
            <a:rPr lang="en-GB" dirty="0"/>
            <a:t>Most customers have opted for phone service, indicating that phone connectivity remains an essential service for many. New features or improvements such as enhanced call quality, additional services, and competitive pricing should be introduced in phone services.</a:t>
          </a:r>
          <a:endParaRPr lang="en-US" dirty="0"/>
        </a:p>
      </dgm:t>
    </dgm:pt>
    <dgm:pt modelId="{C6FD7F15-A7D3-47B2-8D0E-80C8635BC9B4}" type="parTrans" cxnId="{01FFCB3F-243D-413E-9A1D-57635CF19EAE}">
      <dgm:prSet/>
      <dgm:spPr/>
      <dgm:t>
        <a:bodyPr/>
        <a:lstStyle/>
        <a:p>
          <a:endParaRPr lang="en-US"/>
        </a:p>
      </dgm:t>
    </dgm:pt>
    <dgm:pt modelId="{E741B11A-15C6-46B0-8932-2088D2CB5E6B}" type="sibTrans" cxnId="{01FFCB3F-243D-413E-9A1D-57635CF19EAE}">
      <dgm:prSet/>
      <dgm:spPr/>
      <dgm:t>
        <a:bodyPr/>
        <a:lstStyle/>
        <a:p>
          <a:endParaRPr lang="en-US"/>
        </a:p>
      </dgm:t>
    </dgm:pt>
    <dgm:pt modelId="{9A33A194-BDA6-446A-832B-ADB0B269350B}">
      <dgm:prSet/>
      <dgm:spPr/>
      <dgm:t>
        <a:bodyPr/>
        <a:lstStyle/>
        <a:p>
          <a:r>
            <a:rPr lang="en-GB"/>
            <a:t>There is a strong adoption of Fiber Optic internet , which is preferred for its speed and reliability. DSL remains a significant choice, balancing cost and performance, and serving areas where Fiber Optic is not available. Strategies should be developed to provide affordable internet solutions to underserved areas.</a:t>
          </a:r>
          <a:endParaRPr lang="en-US"/>
        </a:p>
      </dgm:t>
    </dgm:pt>
    <dgm:pt modelId="{AB7B786E-BC2A-47CA-9123-6C7755BCA7E6}" type="parTrans" cxnId="{613E1FA7-ADB0-4BB0-A97F-75E906E6FB1C}">
      <dgm:prSet/>
      <dgm:spPr/>
      <dgm:t>
        <a:bodyPr/>
        <a:lstStyle/>
        <a:p>
          <a:endParaRPr lang="en-US"/>
        </a:p>
      </dgm:t>
    </dgm:pt>
    <dgm:pt modelId="{7C047C51-67B1-4595-B71E-B5A135848D3A}" type="sibTrans" cxnId="{613E1FA7-ADB0-4BB0-A97F-75E906E6FB1C}">
      <dgm:prSet/>
      <dgm:spPr/>
      <dgm:t>
        <a:bodyPr/>
        <a:lstStyle/>
        <a:p>
          <a:endParaRPr lang="en-US"/>
        </a:p>
      </dgm:t>
    </dgm:pt>
    <dgm:pt modelId="{E5F6E673-A978-48C5-9AC5-1715C9F83EA9}">
      <dgm:prSet/>
      <dgm:spPr/>
      <dgm:t>
        <a:bodyPr/>
        <a:lstStyle/>
        <a:p>
          <a:r>
            <a:rPr lang="en-GB"/>
            <a:t>Customers should be educated on the benefits of streaming TV and how to set it up, addressing any barriers to adoption. The telecom company should partner with popular streaming platforms to offer exclusive content or discounts to entice customers to switch to or add streaming TV services.</a:t>
          </a:r>
          <a:endParaRPr lang="en-US"/>
        </a:p>
      </dgm:t>
    </dgm:pt>
    <dgm:pt modelId="{38D93ADA-AAC8-45B4-98F2-3974087710E8}" type="parTrans" cxnId="{4890976C-ED43-4350-A3A9-7AD8D737028B}">
      <dgm:prSet/>
      <dgm:spPr/>
      <dgm:t>
        <a:bodyPr/>
        <a:lstStyle/>
        <a:p>
          <a:endParaRPr lang="en-US"/>
        </a:p>
      </dgm:t>
    </dgm:pt>
    <dgm:pt modelId="{2C467A43-03D3-462C-BF50-90D941667C76}" type="sibTrans" cxnId="{4890976C-ED43-4350-A3A9-7AD8D737028B}">
      <dgm:prSet/>
      <dgm:spPr/>
      <dgm:t>
        <a:bodyPr/>
        <a:lstStyle/>
        <a:p>
          <a:endParaRPr lang="en-US"/>
        </a:p>
      </dgm:t>
    </dgm:pt>
    <dgm:pt modelId="{E248EA06-BE2D-4AE3-B4C2-F437DC324721}" type="pres">
      <dgm:prSet presAssocID="{DEA47A1C-B75C-4FC1-9299-4E986BFC186C}" presName="vert0" presStyleCnt="0">
        <dgm:presLayoutVars>
          <dgm:dir/>
          <dgm:animOne val="branch"/>
          <dgm:animLvl val="lvl"/>
        </dgm:presLayoutVars>
      </dgm:prSet>
      <dgm:spPr/>
    </dgm:pt>
    <dgm:pt modelId="{6268CB0E-6BB1-4B72-BEC8-F06311AC18E6}" type="pres">
      <dgm:prSet presAssocID="{D744050B-08D1-423B-963E-CA59BEF5B977}" presName="thickLine" presStyleLbl="alignNode1" presStyleIdx="0" presStyleCnt="5"/>
      <dgm:spPr/>
    </dgm:pt>
    <dgm:pt modelId="{9311576A-20D0-4DF6-B060-5ED82768BEBC}" type="pres">
      <dgm:prSet presAssocID="{D744050B-08D1-423B-963E-CA59BEF5B977}" presName="horz1" presStyleCnt="0"/>
      <dgm:spPr/>
    </dgm:pt>
    <dgm:pt modelId="{3D2E98EB-8053-42BC-BDCE-2C3797D002DA}" type="pres">
      <dgm:prSet presAssocID="{D744050B-08D1-423B-963E-CA59BEF5B977}" presName="tx1" presStyleLbl="revTx" presStyleIdx="0" presStyleCnt="5"/>
      <dgm:spPr/>
    </dgm:pt>
    <dgm:pt modelId="{EE8A95EC-DF80-4D0B-9309-84073868B352}" type="pres">
      <dgm:prSet presAssocID="{D744050B-08D1-423B-963E-CA59BEF5B977}" presName="vert1" presStyleCnt="0"/>
      <dgm:spPr/>
    </dgm:pt>
    <dgm:pt modelId="{29D793E1-9A33-4D0E-B673-0DC49A62FFF1}" type="pres">
      <dgm:prSet presAssocID="{373F6B2C-6743-4403-81EF-4964B8BB531C}" presName="thickLine" presStyleLbl="alignNode1" presStyleIdx="1" presStyleCnt="5"/>
      <dgm:spPr/>
    </dgm:pt>
    <dgm:pt modelId="{1B23E645-C505-4DF9-BE42-B426DD33C3DE}" type="pres">
      <dgm:prSet presAssocID="{373F6B2C-6743-4403-81EF-4964B8BB531C}" presName="horz1" presStyleCnt="0"/>
      <dgm:spPr/>
    </dgm:pt>
    <dgm:pt modelId="{31F020B8-5463-43DE-82BF-A4EA1E8CA885}" type="pres">
      <dgm:prSet presAssocID="{373F6B2C-6743-4403-81EF-4964B8BB531C}" presName="tx1" presStyleLbl="revTx" presStyleIdx="1" presStyleCnt="5"/>
      <dgm:spPr/>
    </dgm:pt>
    <dgm:pt modelId="{824A24CE-09EA-4C6E-8BCE-0A1DF38BE365}" type="pres">
      <dgm:prSet presAssocID="{373F6B2C-6743-4403-81EF-4964B8BB531C}" presName="vert1" presStyleCnt="0"/>
      <dgm:spPr/>
    </dgm:pt>
    <dgm:pt modelId="{9551A83F-6611-4744-B75F-D6012CB62F4E}" type="pres">
      <dgm:prSet presAssocID="{B949AA30-5816-49EB-A2B1-D29C3FFD8FB0}" presName="thickLine" presStyleLbl="alignNode1" presStyleIdx="2" presStyleCnt="5"/>
      <dgm:spPr/>
    </dgm:pt>
    <dgm:pt modelId="{93EF75D1-35D0-406B-82F2-ADF8642BA702}" type="pres">
      <dgm:prSet presAssocID="{B949AA30-5816-49EB-A2B1-D29C3FFD8FB0}" presName="horz1" presStyleCnt="0"/>
      <dgm:spPr/>
    </dgm:pt>
    <dgm:pt modelId="{BD964734-1E7F-4F26-B7A1-AD09A85DAC62}" type="pres">
      <dgm:prSet presAssocID="{B949AA30-5816-49EB-A2B1-D29C3FFD8FB0}" presName="tx1" presStyleLbl="revTx" presStyleIdx="2" presStyleCnt="5"/>
      <dgm:spPr/>
    </dgm:pt>
    <dgm:pt modelId="{9A3C0BA3-72D9-4D4F-A314-A0C0861272DF}" type="pres">
      <dgm:prSet presAssocID="{B949AA30-5816-49EB-A2B1-D29C3FFD8FB0}" presName="vert1" presStyleCnt="0"/>
      <dgm:spPr/>
    </dgm:pt>
    <dgm:pt modelId="{D4BB320E-2A6B-4973-AC18-AFA05CB0C192}" type="pres">
      <dgm:prSet presAssocID="{9A33A194-BDA6-446A-832B-ADB0B269350B}" presName="thickLine" presStyleLbl="alignNode1" presStyleIdx="3" presStyleCnt="5"/>
      <dgm:spPr/>
    </dgm:pt>
    <dgm:pt modelId="{CE3D5D87-4F98-4974-8736-D156D4004E40}" type="pres">
      <dgm:prSet presAssocID="{9A33A194-BDA6-446A-832B-ADB0B269350B}" presName="horz1" presStyleCnt="0"/>
      <dgm:spPr/>
    </dgm:pt>
    <dgm:pt modelId="{07C20706-A8C7-4A77-BEC7-37E21575DBD7}" type="pres">
      <dgm:prSet presAssocID="{9A33A194-BDA6-446A-832B-ADB0B269350B}" presName="tx1" presStyleLbl="revTx" presStyleIdx="3" presStyleCnt="5"/>
      <dgm:spPr/>
    </dgm:pt>
    <dgm:pt modelId="{E7804E99-6F31-4855-8487-FA6F6B696291}" type="pres">
      <dgm:prSet presAssocID="{9A33A194-BDA6-446A-832B-ADB0B269350B}" presName="vert1" presStyleCnt="0"/>
      <dgm:spPr/>
    </dgm:pt>
    <dgm:pt modelId="{C4D80BAC-79C5-4C02-94CE-43FA705C0581}" type="pres">
      <dgm:prSet presAssocID="{E5F6E673-A978-48C5-9AC5-1715C9F83EA9}" presName="thickLine" presStyleLbl="alignNode1" presStyleIdx="4" presStyleCnt="5"/>
      <dgm:spPr/>
    </dgm:pt>
    <dgm:pt modelId="{01C1DB77-9974-4802-AEDB-4D88D7536E42}" type="pres">
      <dgm:prSet presAssocID="{E5F6E673-A978-48C5-9AC5-1715C9F83EA9}" presName="horz1" presStyleCnt="0"/>
      <dgm:spPr/>
    </dgm:pt>
    <dgm:pt modelId="{A281E0B8-681A-4C35-A836-B51EAB6BFBAD}" type="pres">
      <dgm:prSet presAssocID="{E5F6E673-A978-48C5-9AC5-1715C9F83EA9}" presName="tx1" presStyleLbl="revTx" presStyleIdx="4" presStyleCnt="5"/>
      <dgm:spPr/>
    </dgm:pt>
    <dgm:pt modelId="{1C71A1EF-5B93-4152-B3C0-DD54F813F0FE}" type="pres">
      <dgm:prSet presAssocID="{E5F6E673-A978-48C5-9AC5-1715C9F83EA9}" presName="vert1" presStyleCnt="0"/>
      <dgm:spPr/>
    </dgm:pt>
  </dgm:ptLst>
  <dgm:cxnLst>
    <dgm:cxn modelId="{B0E65F29-4CF0-46C0-8508-598F8CF6B81D}" type="presOf" srcId="{B949AA30-5816-49EB-A2B1-D29C3FFD8FB0}" destId="{BD964734-1E7F-4F26-B7A1-AD09A85DAC62}" srcOrd="0" destOrd="0" presId="urn:microsoft.com/office/officeart/2008/layout/LinedList"/>
    <dgm:cxn modelId="{01FFCB3F-243D-413E-9A1D-57635CF19EAE}" srcId="{DEA47A1C-B75C-4FC1-9299-4E986BFC186C}" destId="{B949AA30-5816-49EB-A2B1-D29C3FFD8FB0}" srcOrd="2" destOrd="0" parTransId="{C6FD7F15-A7D3-47B2-8D0E-80C8635BC9B4}" sibTransId="{E741B11A-15C6-46B0-8932-2088D2CB5E6B}"/>
    <dgm:cxn modelId="{DE63D45E-2D09-44EB-BE7C-4A532BBCD70A}" type="presOf" srcId="{373F6B2C-6743-4403-81EF-4964B8BB531C}" destId="{31F020B8-5463-43DE-82BF-A4EA1E8CA885}" srcOrd="0" destOrd="0" presId="urn:microsoft.com/office/officeart/2008/layout/LinedList"/>
    <dgm:cxn modelId="{3C02DA63-57DF-4BF7-A83F-7EAE9CBA5013}" type="presOf" srcId="{D744050B-08D1-423B-963E-CA59BEF5B977}" destId="{3D2E98EB-8053-42BC-BDCE-2C3797D002DA}" srcOrd="0" destOrd="0" presId="urn:microsoft.com/office/officeart/2008/layout/LinedList"/>
    <dgm:cxn modelId="{4890976C-ED43-4350-A3A9-7AD8D737028B}" srcId="{DEA47A1C-B75C-4FC1-9299-4E986BFC186C}" destId="{E5F6E673-A978-48C5-9AC5-1715C9F83EA9}" srcOrd="4" destOrd="0" parTransId="{38D93ADA-AAC8-45B4-98F2-3974087710E8}" sibTransId="{2C467A43-03D3-462C-BF50-90D941667C76}"/>
    <dgm:cxn modelId="{1841F254-7A29-4F71-B4FA-21D4AAC74F85}" type="presOf" srcId="{E5F6E673-A978-48C5-9AC5-1715C9F83EA9}" destId="{A281E0B8-681A-4C35-A836-B51EAB6BFBAD}" srcOrd="0" destOrd="0" presId="urn:microsoft.com/office/officeart/2008/layout/LinedList"/>
    <dgm:cxn modelId="{7C162493-5E3D-4EC1-B495-7D8CF161F218}" type="presOf" srcId="{DEA47A1C-B75C-4FC1-9299-4E986BFC186C}" destId="{E248EA06-BE2D-4AE3-B4C2-F437DC324721}" srcOrd="0" destOrd="0" presId="urn:microsoft.com/office/officeart/2008/layout/LinedList"/>
    <dgm:cxn modelId="{67606896-8498-4FD0-966C-5E0586E94E4C}" srcId="{DEA47A1C-B75C-4FC1-9299-4E986BFC186C}" destId="{373F6B2C-6743-4403-81EF-4964B8BB531C}" srcOrd="1" destOrd="0" parTransId="{D8BA1884-8E99-403E-AB67-E15FD60976DD}" sibTransId="{3AFEA75E-10CA-42E9-8C79-A7F8588A22D8}"/>
    <dgm:cxn modelId="{3C7599A5-843C-40D8-94BE-F199205CC64F}" srcId="{DEA47A1C-B75C-4FC1-9299-4E986BFC186C}" destId="{D744050B-08D1-423B-963E-CA59BEF5B977}" srcOrd="0" destOrd="0" parTransId="{943CD88E-BCC8-424D-820E-6D663D763B30}" sibTransId="{C64E72FA-76B2-4E11-B798-E1A2275E45FD}"/>
    <dgm:cxn modelId="{613E1FA7-ADB0-4BB0-A97F-75E906E6FB1C}" srcId="{DEA47A1C-B75C-4FC1-9299-4E986BFC186C}" destId="{9A33A194-BDA6-446A-832B-ADB0B269350B}" srcOrd="3" destOrd="0" parTransId="{AB7B786E-BC2A-47CA-9123-6C7755BCA7E6}" sibTransId="{7C047C51-67B1-4595-B71E-B5A135848D3A}"/>
    <dgm:cxn modelId="{0C0CB2C8-4541-4CA8-B91A-DEC66F067E74}" type="presOf" srcId="{9A33A194-BDA6-446A-832B-ADB0B269350B}" destId="{07C20706-A8C7-4A77-BEC7-37E21575DBD7}" srcOrd="0" destOrd="0" presId="urn:microsoft.com/office/officeart/2008/layout/LinedList"/>
    <dgm:cxn modelId="{C229FAAA-4308-4F0B-BF91-90AE8541B365}" type="presParOf" srcId="{E248EA06-BE2D-4AE3-B4C2-F437DC324721}" destId="{6268CB0E-6BB1-4B72-BEC8-F06311AC18E6}" srcOrd="0" destOrd="0" presId="urn:microsoft.com/office/officeart/2008/layout/LinedList"/>
    <dgm:cxn modelId="{CEA0B38F-5B0D-4E75-A3D9-3197E6BE561F}" type="presParOf" srcId="{E248EA06-BE2D-4AE3-B4C2-F437DC324721}" destId="{9311576A-20D0-4DF6-B060-5ED82768BEBC}" srcOrd="1" destOrd="0" presId="urn:microsoft.com/office/officeart/2008/layout/LinedList"/>
    <dgm:cxn modelId="{21CCBAFA-E34C-4B3A-A5D7-3B443EA651B0}" type="presParOf" srcId="{9311576A-20D0-4DF6-B060-5ED82768BEBC}" destId="{3D2E98EB-8053-42BC-BDCE-2C3797D002DA}" srcOrd="0" destOrd="0" presId="urn:microsoft.com/office/officeart/2008/layout/LinedList"/>
    <dgm:cxn modelId="{DA081A3A-F907-420F-A40C-C3F30B9C5A7D}" type="presParOf" srcId="{9311576A-20D0-4DF6-B060-5ED82768BEBC}" destId="{EE8A95EC-DF80-4D0B-9309-84073868B352}" srcOrd="1" destOrd="0" presId="urn:microsoft.com/office/officeart/2008/layout/LinedList"/>
    <dgm:cxn modelId="{498A2D00-C3BA-4495-891F-9E8D3E666005}" type="presParOf" srcId="{E248EA06-BE2D-4AE3-B4C2-F437DC324721}" destId="{29D793E1-9A33-4D0E-B673-0DC49A62FFF1}" srcOrd="2" destOrd="0" presId="urn:microsoft.com/office/officeart/2008/layout/LinedList"/>
    <dgm:cxn modelId="{A6220361-8650-4C30-A87A-A1FECC584526}" type="presParOf" srcId="{E248EA06-BE2D-4AE3-B4C2-F437DC324721}" destId="{1B23E645-C505-4DF9-BE42-B426DD33C3DE}" srcOrd="3" destOrd="0" presId="urn:microsoft.com/office/officeart/2008/layout/LinedList"/>
    <dgm:cxn modelId="{00D8329A-EF89-4A96-B495-F46D072607BE}" type="presParOf" srcId="{1B23E645-C505-4DF9-BE42-B426DD33C3DE}" destId="{31F020B8-5463-43DE-82BF-A4EA1E8CA885}" srcOrd="0" destOrd="0" presId="urn:microsoft.com/office/officeart/2008/layout/LinedList"/>
    <dgm:cxn modelId="{95008CCA-4D29-48E5-9548-84917DC296E8}" type="presParOf" srcId="{1B23E645-C505-4DF9-BE42-B426DD33C3DE}" destId="{824A24CE-09EA-4C6E-8BCE-0A1DF38BE365}" srcOrd="1" destOrd="0" presId="urn:microsoft.com/office/officeart/2008/layout/LinedList"/>
    <dgm:cxn modelId="{3D909BFE-391F-47E0-8E61-A831E0DE6D88}" type="presParOf" srcId="{E248EA06-BE2D-4AE3-B4C2-F437DC324721}" destId="{9551A83F-6611-4744-B75F-D6012CB62F4E}" srcOrd="4" destOrd="0" presId="urn:microsoft.com/office/officeart/2008/layout/LinedList"/>
    <dgm:cxn modelId="{AAF99E2D-977C-4E4C-BE26-B034803EBB65}" type="presParOf" srcId="{E248EA06-BE2D-4AE3-B4C2-F437DC324721}" destId="{93EF75D1-35D0-406B-82F2-ADF8642BA702}" srcOrd="5" destOrd="0" presId="urn:microsoft.com/office/officeart/2008/layout/LinedList"/>
    <dgm:cxn modelId="{B92658D6-83DE-4655-AB49-D3B957430913}" type="presParOf" srcId="{93EF75D1-35D0-406B-82F2-ADF8642BA702}" destId="{BD964734-1E7F-4F26-B7A1-AD09A85DAC62}" srcOrd="0" destOrd="0" presId="urn:microsoft.com/office/officeart/2008/layout/LinedList"/>
    <dgm:cxn modelId="{FEABCDC0-AC8A-4EEA-895F-0439CF1E5E5F}" type="presParOf" srcId="{93EF75D1-35D0-406B-82F2-ADF8642BA702}" destId="{9A3C0BA3-72D9-4D4F-A314-A0C0861272DF}" srcOrd="1" destOrd="0" presId="urn:microsoft.com/office/officeart/2008/layout/LinedList"/>
    <dgm:cxn modelId="{A168B833-BD0F-4A0D-BFB8-2072F43EC870}" type="presParOf" srcId="{E248EA06-BE2D-4AE3-B4C2-F437DC324721}" destId="{D4BB320E-2A6B-4973-AC18-AFA05CB0C192}" srcOrd="6" destOrd="0" presId="urn:microsoft.com/office/officeart/2008/layout/LinedList"/>
    <dgm:cxn modelId="{0F7450D5-5D1F-4CAC-ABBC-607D3B60489B}" type="presParOf" srcId="{E248EA06-BE2D-4AE3-B4C2-F437DC324721}" destId="{CE3D5D87-4F98-4974-8736-D156D4004E40}" srcOrd="7" destOrd="0" presId="urn:microsoft.com/office/officeart/2008/layout/LinedList"/>
    <dgm:cxn modelId="{5F1DF076-F9D8-4B38-A14B-EA6343E51871}" type="presParOf" srcId="{CE3D5D87-4F98-4974-8736-D156D4004E40}" destId="{07C20706-A8C7-4A77-BEC7-37E21575DBD7}" srcOrd="0" destOrd="0" presId="urn:microsoft.com/office/officeart/2008/layout/LinedList"/>
    <dgm:cxn modelId="{EADE798A-6016-4B0A-A0C8-BC6F12452FC1}" type="presParOf" srcId="{CE3D5D87-4F98-4974-8736-D156D4004E40}" destId="{E7804E99-6F31-4855-8487-FA6F6B696291}" srcOrd="1" destOrd="0" presId="urn:microsoft.com/office/officeart/2008/layout/LinedList"/>
    <dgm:cxn modelId="{071F7A0A-03F9-401E-B97E-D2A131FC61C9}" type="presParOf" srcId="{E248EA06-BE2D-4AE3-B4C2-F437DC324721}" destId="{C4D80BAC-79C5-4C02-94CE-43FA705C0581}" srcOrd="8" destOrd="0" presId="urn:microsoft.com/office/officeart/2008/layout/LinedList"/>
    <dgm:cxn modelId="{FA36590B-B628-4995-9EE8-3A2C3C9C9A59}" type="presParOf" srcId="{E248EA06-BE2D-4AE3-B4C2-F437DC324721}" destId="{01C1DB77-9974-4802-AEDB-4D88D7536E42}" srcOrd="9" destOrd="0" presId="urn:microsoft.com/office/officeart/2008/layout/LinedList"/>
    <dgm:cxn modelId="{9BEFD391-96A2-4549-AECE-5A252AE88207}" type="presParOf" srcId="{01C1DB77-9974-4802-AEDB-4D88D7536E42}" destId="{A281E0B8-681A-4C35-A836-B51EAB6BFBAD}" srcOrd="0" destOrd="0" presId="urn:microsoft.com/office/officeart/2008/layout/LinedList"/>
    <dgm:cxn modelId="{702AD455-F371-4F60-A81E-BFFC6D52DD11}" type="presParOf" srcId="{01C1DB77-9974-4802-AEDB-4D88D7536E42}" destId="{1C71A1EF-5B93-4152-B3C0-DD54F813F0F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8CB0E-6BB1-4B72-BEC8-F06311AC18E6}">
      <dsp:nvSpPr>
        <dsp:cNvPr id="0" name=""/>
        <dsp:cNvSpPr/>
      </dsp:nvSpPr>
      <dsp:spPr>
        <a:xfrm>
          <a:off x="0" y="63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E98EB-8053-42BC-BDCE-2C3797D002DA}">
      <dsp:nvSpPr>
        <dsp:cNvPr id="0" name=""/>
        <dsp:cNvSpPr/>
      </dsp:nvSpPr>
      <dsp:spPr>
        <a:xfrm>
          <a:off x="0" y="638"/>
          <a:ext cx="10515600" cy="104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a:t>The distribution of genders among telecom users is relatively balanced, with a slightly higher number of male users at 3,081 and a little lower female users at 2,969.</a:t>
          </a:r>
          <a:endParaRPr lang="en-US" sz="1600" kern="1200"/>
        </a:p>
      </dsp:txBody>
      <dsp:txXfrm>
        <a:off x="0" y="638"/>
        <a:ext cx="10515600" cy="1045725"/>
      </dsp:txXfrm>
    </dsp:sp>
    <dsp:sp modelId="{29D793E1-9A33-4D0E-B673-0DC49A62FFF1}">
      <dsp:nvSpPr>
        <dsp:cNvPr id="0" name=""/>
        <dsp:cNvSpPr/>
      </dsp:nvSpPr>
      <dsp:spPr>
        <a:xfrm>
          <a:off x="0" y="104636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F020B8-5463-43DE-82BF-A4EA1E8CA885}">
      <dsp:nvSpPr>
        <dsp:cNvPr id="0" name=""/>
        <dsp:cNvSpPr/>
      </dsp:nvSpPr>
      <dsp:spPr>
        <a:xfrm>
          <a:off x="0" y="1046364"/>
          <a:ext cx="10515600" cy="104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Majority of telecom users are not senior citizens with only 16 percent of the users being senior citizens. The company should offer a range of services and support options that cater to the full spectrum of the customer base, from tech-savvy younger adults to senior citizens who may prefer traditional methods. Additional support and resources should be provided for senior citizens to ensure they can easily navigate and use products and services.</a:t>
          </a:r>
          <a:endParaRPr lang="en-US" sz="1600" kern="1200" dirty="0"/>
        </a:p>
      </dsp:txBody>
      <dsp:txXfrm>
        <a:off x="0" y="1046364"/>
        <a:ext cx="10515600" cy="1045725"/>
      </dsp:txXfrm>
    </dsp:sp>
    <dsp:sp modelId="{9551A83F-6611-4744-B75F-D6012CB62F4E}">
      <dsp:nvSpPr>
        <dsp:cNvPr id="0" name=""/>
        <dsp:cNvSpPr/>
      </dsp:nvSpPr>
      <dsp:spPr>
        <a:xfrm>
          <a:off x="0" y="209208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964734-1E7F-4F26-B7A1-AD09A85DAC62}">
      <dsp:nvSpPr>
        <dsp:cNvPr id="0" name=""/>
        <dsp:cNvSpPr/>
      </dsp:nvSpPr>
      <dsp:spPr>
        <a:xfrm>
          <a:off x="0" y="2092089"/>
          <a:ext cx="10515600" cy="104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Most customers have opted for phone service, indicating that phone connectivity remains an essential service for many. New features or improvements such as enhanced call quality, additional services, and competitive pricing should be introduced in phone services.</a:t>
          </a:r>
          <a:endParaRPr lang="en-US" sz="1600" kern="1200" dirty="0"/>
        </a:p>
      </dsp:txBody>
      <dsp:txXfrm>
        <a:off x="0" y="2092089"/>
        <a:ext cx="10515600" cy="1045725"/>
      </dsp:txXfrm>
    </dsp:sp>
    <dsp:sp modelId="{D4BB320E-2A6B-4973-AC18-AFA05CB0C192}">
      <dsp:nvSpPr>
        <dsp:cNvPr id="0" name=""/>
        <dsp:cNvSpPr/>
      </dsp:nvSpPr>
      <dsp:spPr>
        <a:xfrm>
          <a:off x="0" y="3137815"/>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C20706-A8C7-4A77-BEC7-37E21575DBD7}">
      <dsp:nvSpPr>
        <dsp:cNvPr id="0" name=""/>
        <dsp:cNvSpPr/>
      </dsp:nvSpPr>
      <dsp:spPr>
        <a:xfrm>
          <a:off x="0" y="3137815"/>
          <a:ext cx="10515600" cy="104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a:t>There is a strong adoption of Fiber Optic internet , which is preferred for its speed and reliability. DSL remains a significant choice, balancing cost and performance, and serving areas where Fiber Optic is not available. Strategies should be developed to provide affordable internet solutions to underserved areas.</a:t>
          </a:r>
          <a:endParaRPr lang="en-US" sz="1600" kern="1200"/>
        </a:p>
      </dsp:txBody>
      <dsp:txXfrm>
        <a:off x="0" y="3137815"/>
        <a:ext cx="10515600" cy="1045725"/>
      </dsp:txXfrm>
    </dsp:sp>
    <dsp:sp modelId="{C4D80BAC-79C5-4C02-94CE-43FA705C0581}">
      <dsp:nvSpPr>
        <dsp:cNvPr id="0" name=""/>
        <dsp:cNvSpPr/>
      </dsp:nvSpPr>
      <dsp:spPr>
        <a:xfrm>
          <a:off x="0" y="418354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81E0B8-681A-4C35-A836-B51EAB6BFBAD}">
      <dsp:nvSpPr>
        <dsp:cNvPr id="0" name=""/>
        <dsp:cNvSpPr/>
      </dsp:nvSpPr>
      <dsp:spPr>
        <a:xfrm>
          <a:off x="0" y="4183540"/>
          <a:ext cx="10515600" cy="104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a:t>Customers should be educated on the benefits of streaming TV and how to set it up, addressing any barriers to adoption. The telecom company should partner with popular streaming platforms to offer exclusive content or discounts to entice customers to switch to or add streaming TV services.</a:t>
          </a:r>
          <a:endParaRPr lang="en-US" sz="1600" kern="1200"/>
        </a:p>
      </dsp:txBody>
      <dsp:txXfrm>
        <a:off x="0" y="4183540"/>
        <a:ext cx="10515600" cy="10457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AD29-3573-E605-8CFE-00C5107EA1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5F280251-B755-85B2-7A4C-E83B3CC2CB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506656C0-30BF-E99A-6A87-133A35773D9B}"/>
              </a:ext>
            </a:extLst>
          </p:cNvPr>
          <p:cNvSpPr>
            <a:spLocks noGrp="1"/>
          </p:cNvSpPr>
          <p:nvPr>
            <p:ph type="dt" sz="half" idx="10"/>
          </p:nvPr>
        </p:nvSpPr>
        <p:spPr/>
        <p:txBody>
          <a:bodyPr/>
          <a:lstStyle/>
          <a:p>
            <a:fld id="{65B83165-3D7C-42CB-94E8-93B995B7C984}" type="datetimeFigureOut">
              <a:rPr lang="en-NG" smtClean="0"/>
              <a:t>21/06/2024</a:t>
            </a:fld>
            <a:endParaRPr lang="en-NG"/>
          </a:p>
        </p:txBody>
      </p:sp>
      <p:sp>
        <p:nvSpPr>
          <p:cNvPr id="5" name="Footer Placeholder 4">
            <a:extLst>
              <a:ext uri="{FF2B5EF4-FFF2-40B4-BE49-F238E27FC236}">
                <a16:creationId xmlns:a16="http://schemas.microsoft.com/office/drawing/2014/main" id="{93FBCC23-F56C-9070-CC9F-B2FF0779619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42EEAD1-8D70-4CD4-18AC-FC48C25AA66A}"/>
              </a:ext>
            </a:extLst>
          </p:cNvPr>
          <p:cNvSpPr>
            <a:spLocks noGrp="1"/>
          </p:cNvSpPr>
          <p:nvPr>
            <p:ph type="sldNum" sz="quarter" idx="12"/>
          </p:nvPr>
        </p:nvSpPr>
        <p:spPr/>
        <p:txBody>
          <a:bodyPr/>
          <a:lstStyle/>
          <a:p>
            <a:fld id="{C0D78F9D-A9EC-4BFD-A779-AF7F714FC6F1}" type="slidenum">
              <a:rPr lang="en-NG" smtClean="0"/>
              <a:t>‹#›</a:t>
            </a:fld>
            <a:endParaRPr lang="en-NG"/>
          </a:p>
        </p:txBody>
      </p:sp>
    </p:spTree>
    <p:extLst>
      <p:ext uri="{BB962C8B-B14F-4D97-AF65-F5344CB8AC3E}">
        <p14:creationId xmlns:p14="http://schemas.microsoft.com/office/powerpoint/2010/main" val="39997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1E4D-1C0A-4F14-5840-CB3D5172D39F}"/>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10EE5C2C-8591-36C7-B896-D73D3D67F6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8391534-238B-44DC-A49D-495AE2E01A9A}"/>
              </a:ext>
            </a:extLst>
          </p:cNvPr>
          <p:cNvSpPr>
            <a:spLocks noGrp="1"/>
          </p:cNvSpPr>
          <p:nvPr>
            <p:ph type="dt" sz="half" idx="10"/>
          </p:nvPr>
        </p:nvSpPr>
        <p:spPr/>
        <p:txBody>
          <a:bodyPr/>
          <a:lstStyle/>
          <a:p>
            <a:fld id="{65B83165-3D7C-42CB-94E8-93B995B7C984}" type="datetimeFigureOut">
              <a:rPr lang="en-NG" smtClean="0"/>
              <a:t>21/06/2024</a:t>
            </a:fld>
            <a:endParaRPr lang="en-NG"/>
          </a:p>
        </p:txBody>
      </p:sp>
      <p:sp>
        <p:nvSpPr>
          <p:cNvPr id="5" name="Footer Placeholder 4">
            <a:extLst>
              <a:ext uri="{FF2B5EF4-FFF2-40B4-BE49-F238E27FC236}">
                <a16:creationId xmlns:a16="http://schemas.microsoft.com/office/drawing/2014/main" id="{62E78888-EE6B-0A8A-70A2-F6CE7F4E2BD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04F8CAB-2054-77E1-9C02-09B67AFB6F2B}"/>
              </a:ext>
            </a:extLst>
          </p:cNvPr>
          <p:cNvSpPr>
            <a:spLocks noGrp="1"/>
          </p:cNvSpPr>
          <p:nvPr>
            <p:ph type="sldNum" sz="quarter" idx="12"/>
          </p:nvPr>
        </p:nvSpPr>
        <p:spPr/>
        <p:txBody>
          <a:bodyPr/>
          <a:lstStyle/>
          <a:p>
            <a:fld id="{C0D78F9D-A9EC-4BFD-A779-AF7F714FC6F1}" type="slidenum">
              <a:rPr lang="en-NG" smtClean="0"/>
              <a:t>‹#›</a:t>
            </a:fld>
            <a:endParaRPr lang="en-NG"/>
          </a:p>
        </p:txBody>
      </p:sp>
    </p:spTree>
    <p:extLst>
      <p:ext uri="{BB962C8B-B14F-4D97-AF65-F5344CB8AC3E}">
        <p14:creationId xmlns:p14="http://schemas.microsoft.com/office/powerpoint/2010/main" val="222104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283DF4-5153-366C-6171-CD45BD8C94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7767F1A6-4C60-07BE-1187-D47ED3C9C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23717E5-5EA8-7FB4-A37B-09DC2411DA44}"/>
              </a:ext>
            </a:extLst>
          </p:cNvPr>
          <p:cNvSpPr>
            <a:spLocks noGrp="1"/>
          </p:cNvSpPr>
          <p:nvPr>
            <p:ph type="dt" sz="half" idx="10"/>
          </p:nvPr>
        </p:nvSpPr>
        <p:spPr/>
        <p:txBody>
          <a:bodyPr/>
          <a:lstStyle/>
          <a:p>
            <a:fld id="{65B83165-3D7C-42CB-94E8-93B995B7C984}" type="datetimeFigureOut">
              <a:rPr lang="en-NG" smtClean="0"/>
              <a:t>21/06/2024</a:t>
            </a:fld>
            <a:endParaRPr lang="en-NG"/>
          </a:p>
        </p:txBody>
      </p:sp>
      <p:sp>
        <p:nvSpPr>
          <p:cNvPr id="5" name="Footer Placeholder 4">
            <a:extLst>
              <a:ext uri="{FF2B5EF4-FFF2-40B4-BE49-F238E27FC236}">
                <a16:creationId xmlns:a16="http://schemas.microsoft.com/office/drawing/2014/main" id="{E10B6A51-4A4F-65B1-3C42-B546C2B8DF9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59FBE05-1467-8169-496F-F7B3244A7B21}"/>
              </a:ext>
            </a:extLst>
          </p:cNvPr>
          <p:cNvSpPr>
            <a:spLocks noGrp="1"/>
          </p:cNvSpPr>
          <p:nvPr>
            <p:ph type="sldNum" sz="quarter" idx="12"/>
          </p:nvPr>
        </p:nvSpPr>
        <p:spPr/>
        <p:txBody>
          <a:bodyPr/>
          <a:lstStyle/>
          <a:p>
            <a:fld id="{C0D78F9D-A9EC-4BFD-A779-AF7F714FC6F1}" type="slidenum">
              <a:rPr lang="en-NG" smtClean="0"/>
              <a:t>‹#›</a:t>
            </a:fld>
            <a:endParaRPr lang="en-NG"/>
          </a:p>
        </p:txBody>
      </p:sp>
    </p:spTree>
    <p:extLst>
      <p:ext uri="{BB962C8B-B14F-4D97-AF65-F5344CB8AC3E}">
        <p14:creationId xmlns:p14="http://schemas.microsoft.com/office/powerpoint/2010/main" val="347560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65E3-24F7-5965-0C12-7639D499E25D}"/>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F93F2B7A-0F1C-7CC1-FADD-7D1D5789A1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8598454-2E07-E9BB-6952-6E58FE694366}"/>
              </a:ext>
            </a:extLst>
          </p:cNvPr>
          <p:cNvSpPr>
            <a:spLocks noGrp="1"/>
          </p:cNvSpPr>
          <p:nvPr>
            <p:ph type="dt" sz="half" idx="10"/>
          </p:nvPr>
        </p:nvSpPr>
        <p:spPr/>
        <p:txBody>
          <a:bodyPr/>
          <a:lstStyle/>
          <a:p>
            <a:fld id="{65B83165-3D7C-42CB-94E8-93B995B7C984}" type="datetimeFigureOut">
              <a:rPr lang="en-NG" smtClean="0"/>
              <a:t>21/06/2024</a:t>
            </a:fld>
            <a:endParaRPr lang="en-NG"/>
          </a:p>
        </p:txBody>
      </p:sp>
      <p:sp>
        <p:nvSpPr>
          <p:cNvPr id="5" name="Footer Placeholder 4">
            <a:extLst>
              <a:ext uri="{FF2B5EF4-FFF2-40B4-BE49-F238E27FC236}">
                <a16:creationId xmlns:a16="http://schemas.microsoft.com/office/drawing/2014/main" id="{73EFDE8B-0DA7-7365-BE37-730AECFE868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346E6F5-D1CA-BD86-961D-2C1AE039373C}"/>
              </a:ext>
            </a:extLst>
          </p:cNvPr>
          <p:cNvSpPr>
            <a:spLocks noGrp="1"/>
          </p:cNvSpPr>
          <p:nvPr>
            <p:ph type="sldNum" sz="quarter" idx="12"/>
          </p:nvPr>
        </p:nvSpPr>
        <p:spPr/>
        <p:txBody>
          <a:bodyPr/>
          <a:lstStyle/>
          <a:p>
            <a:fld id="{C0D78F9D-A9EC-4BFD-A779-AF7F714FC6F1}" type="slidenum">
              <a:rPr lang="en-NG" smtClean="0"/>
              <a:t>‹#›</a:t>
            </a:fld>
            <a:endParaRPr lang="en-NG"/>
          </a:p>
        </p:txBody>
      </p:sp>
    </p:spTree>
    <p:extLst>
      <p:ext uri="{BB962C8B-B14F-4D97-AF65-F5344CB8AC3E}">
        <p14:creationId xmlns:p14="http://schemas.microsoft.com/office/powerpoint/2010/main" val="286417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F5C8-DEC0-B02A-60CA-D7091EB9EA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05E46AA8-424B-EF82-9323-5E328493B8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321E79-C353-F2CB-172E-7B2C640FE33E}"/>
              </a:ext>
            </a:extLst>
          </p:cNvPr>
          <p:cNvSpPr>
            <a:spLocks noGrp="1"/>
          </p:cNvSpPr>
          <p:nvPr>
            <p:ph type="dt" sz="half" idx="10"/>
          </p:nvPr>
        </p:nvSpPr>
        <p:spPr/>
        <p:txBody>
          <a:bodyPr/>
          <a:lstStyle/>
          <a:p>
            <a:fld id="{65B83165-3D7C-42CB-94E8-93B995B7C984}" type="datetimeFigureOut">
              <a:rPr lang="en-NG" smtClean="0"/>
              <a:t>21/06/2024</a:t>
            </a:fld>
            <a:endParaRPr lang="en-NG"/>
          </a:p>
        </p:txBody>
      </p:sp>
      <p:sp>
        <p:nvSpPr>
          <p:cNvPr id="5" name="Footer Placeholder 4">
            <a:extLst>
              <a:ext uri="{FF2B5EF4-FFF2-40B4-BE49-F238E27FC236}">
                <a16:creationId xmlns:a16="http://schemas.microsoft.com/office/drawing/2014/main" id="{ED5E2298-92C6-CB87-9074-D48AA4A683F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923BC35-1F69-1BDF-EBC9-10B2D3636A3C}"/>
              </a:ext>
            </a:extLst>
          </p:cNvPr>
          <p:cNvSpPr>
            <a:spLocks noGrp="1"/>
          </p:cNvSpPr>
          <p:nvPr>
            <p:ph type="sldNum" sz="quarter" idx="12"/>
          </p:nvPr>
        </p:nvSpPr>
        <p:spPr/>
        <p:txBody>
          <a:bodyPr/>
          <a:lstStyle/>
          <a:p>
            <a:fld id="{C0D78F9D-A9EC-4BFD-A779-AF7F714FC6F1}" type="slidenum">
              <a:rPr lang="en-NG" smtClean="0"/>
              <a:t>‹#›</a:t>
            </a:fld>
            <a:endParaRPr lang="en-NG"/>
          </a:p>
        </p:txBody>
      </p:sp>
    </p:spTree>
    <p:extLst>
      <p:ext uri="{BB962C8B-B14F-4D97-AF65-F5344CB8AC3E}">
        <p14:creationId xmlns:p14="http://schemas.microsoft.com/office/powerpoint/2010/main" val="7789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829D-BA67-EC20-2A85-A9B95BA443DB}"/>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EC60D7E5-4870-5EDC-9DE5-E100DC25FC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BCD28CFB-681C-0A2A-F809-EFD12E73FB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F19BDC5B-64D1-E6A7-2524-D095FDE643B9}"/>
              </a:ext>
            </a:extLst>
          </p:cNvPr>
          <p:cNvSpPr>
            <a:spLocks noGrp="1"/>
          </p:cNvSpPr>
          <p:nvPr>
            <p:ph type="dt" sz="half" idx="10"/>
          </p:nvPr>
        </p:nvSpPr>
        <p:spPr/>
        <p:txBody>
          <a:bodyPr/>
          <a:lstStyle/>
          <a:p>
            <a:fld id="{65B83165-3D7C-42CB-94E8-93B995B7C984}" type="datetimeFigureOut">
              <a:rPr lang="en-NG" smtClean="0"/>
              <a:t>21/06/2024</a:t>
            </a:fld>
            <a:endParaRPr lang="en-NG"/>
          </a:p>
        </p:txBody>
      </p:sp>
      <p:sp>
        <p:nvSpPr>
          <p:cNvPr id="6" name="Footer Placeholder 5">
            <a:extLst>
              <a:ext uri="{FF2B5EF4-FFF2-40B4-BE49-F238E27FC236}">
                <a16:creationId xmlns:a16="http://schemas.microsoft.com/office/drawing/2014/main" id="{D5AEAB4E-7627-91CA-9A59-1ACE111EE2DB}"/>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DCCD992-98B9-2820-4C43-5A5345846631}"/>
              </a:ext>
            </a:extLst>
          </p:cNvPr>
          <p:cNvSpPr>
            <a:spLocks noGrp="1"/>
          </p:cNvSpPr>
          <p:nvPr>
            <p:ph type="sldNum" sz="quarter" idx="12"/>
          </p:nvPr>
        </p:nvSpPr>
        <p:spPr/>
        <p:txBody>
          <a:bodyPr/>
          <a:lstStyle/>
          <a:p>
            <a:fld id="{C0D78F9D-A9EC-4BFD-A779-AF7F714FC6F1}" type="slidenum">
              <a:rPr lang="en-NG" smtClean="0"/>
              <a:t>‹#›</a:t>
            </a:fld>
            <a:endParaRPr lang="en-NG"/>
          </a:p>
        </p:txBody>
      </p:sp>
    </p:spTree>
    <p:extLst>
      <p:ext uri="{BB962C8B-B14F-4D97-AF65-F5344CB8AC3E}">
        <p14:creationId xmlns:p14="http://schemas.microsoft.com/office/powerpoint/2010/main" val="418960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73C2-E5A5-5301-9225-35E904AA2BC8}"/>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6FF0766-A699-4258-CCCD-2EF401D63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C8B698-F91C-6529-52F2-8FA690D007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1B4EA491-A03C-0E63-51C9-61E72C7FE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7557D-D946-2DDB-F5E3-C178CCE4C1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76F816CB-98D4-F8F1-73A7-CDAD3B2D03A4}"/>
              </a:ext>
            </a:extLst>
          </p:cNvPr>
          <p:cNvSpPr>
            <a:spLocks noGrp="1"/>
          </p:cNvSpPr>
          <p:nvPr>
            <p:ph type="dt" sz="half" idx="10"/>
          </p:nvPr>
        </p:nvSpPr>
        <p:spPr/>
        <p:txBody>
          <a:bodyPr/>
          <a:lstStyle/>
          <a:p>
            <a:fld id="{65B83165-3D7C-42CB-94E8-93B995B7C984}" type="datetimeFigureOut">
              <a:rPr lang="en-NG" smtClean="0"/>
              <a:t>21/06/2024</a:t>
            </a:fld>
            <a:endParaRPr lang="en-NG"/>
          </a:p>
        </p:txBody>
      </p:sp>
      <p:sp>
        <p:nvSpPr>
          <p:cNvPr id="8" name="Footer Placeholder 7">
            <a:extLst>
              <a:ext uri="{FF2B5EF4-FFF2-40B4-BE49-F238E27FC236}">
                <a16:creationId xmlns:a16="http://schemas.microsoft.com/office/drawing/2014/main" id="{51B78099-6827-2484-D3B9-D72D59161810}"/>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69D3C388-13A0-622D-2472-163F5B223839}"/>
              </a:ext>
            </a:extLst>
          </p:cNvPr>
          <p:cNvSpPr>
            <a:spLocks noGrp="1"/>
          </p:cNvSpPr>
          <p:nvPr>
            <p:ph type="sldNum" sz="quarter" idx="12"/>
          </p:nvPr>
        </p:nvSpPr>
        <p:spPr/>
        <p:txBody>
          <a:bodyPr/>
          <a:lstStyle/>
          <a:p>
            <a:fld id="{C0D78F9D-A9EC-4BFD-A779-AF7F714FC6F1}" type="slidenum">
              <a:rPr lang="en-NG" smtClean="0"/>
              <a:t>‹#›</a:t>
            </a:fld>
            <a:endParaRPr lang="en-NG"/>
          </a:p>
        </p:txBody>
      </p:sp>
    </p:spTree>
    <p:extLst>
      <p:ext uri="{BB962C8B-B14F-4D97-AF65-F5344CB8AC3E}">
        <p14:creationId xmlns:p14="http://schemas.microsoft.com/office/powerpoint/2010/main" val="215227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06F2-3C7D-9B54-6DFC-1A83E952BD9D}"/>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CDF0CA94-FA2E-7C14-AE0A-6CB000060675}"/>
              </a:ext>
            </a:extLst>
          </p:cNvPr>
          <p:cNvSpPr>
            <a:spLocks noGrp="1"/>
          </p:cNvSpPr>
          <p:nvPr>
            <p:ph type="dt" sz="half" idx="10"/>
          </p:nvPr>
        </p:nvSpPr>
        <p:spPr/>
        <p:txBody>
          <a:bodyPr/>
          <a:lstStyle/>
          <a:p>
            <a:fld id="{65B83165-3D7C-42CB-94E8-93B995B7C984}" type="datetimeFigureOut">
              <a:rPr lang="en-NG" smtClean="0"/>
              <a:t>21/06/2024</a:t>
            </a:fld>
            <a:endParaRPr lang="en-NG"/>
          </a:p>
        </p:txBody>
      </p:sp>
      <p:sp>
        <p:nvSpPr>
          <p:cNvPr id="4" name="Footer Placeholder 3">
            <a:extLst>
              <a:ext uri="{FF2B5EF4-FFF2-40B4-BE49-F238E27FC236}">
                <a16:creationId xmlns:a16="http://schemas.microsoft.com/office/drawing/2014/main" id="{48CE16CA-F4D4-5403-4F49-1E52DC9AB7EA}"/>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8FD83C54-AD94-AD56-4845-3DAC17E76325}"/>
              </a:ext>
            </a:extLst>
          </p:cNvPr>
          <p:cNvSpPr>
            <a:spLocks noGrp="1"/>
          </p:cNvSpPr>
          <p:nvPr>
            <p:ph type="sldNum" sz="quarter" idx="12"/>
          </p:nvPr>
        </p:nvSpPr>
        <p:spPr/>
        <p:txBody>
          <a:bodyPr/>
          <a:lstStyle/>
          <a:p>
            <a:fld id="{C0D78F9D-A9EC-4BFD-A779-AF7F714FC6F1}" type="slidenum">
              <a:rPr lang="en-NG" smtClean="0"/>
              <a:t>‹#›</a:t>
            </a:fld>
            <a:endParaRPr lang="en-NG"/>
          </a:p>
        </p:txBody>
      </p:sp>
    </p:spTree>
    <p:extLst>
      <p:ext uri="{BB962C8B-B14F-4D97-AF65-F5344CB8AC3E}">
        <p14:creationId xmlns:p14="http://schemas.microsoft.com/office/powerpoint/2010/main" val="1237389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C34FDD-9A47-DB1E-EBD3-6B809475DFDD}"/>
              </a:ext>
            </a:extLst>
          </p:cNvPr>
          <p:cNvSpPr>
            <a:spLocks noGrp="1"/>
          </p:cNvSpPr>
          <p:nvPr>
            <p:ph type="dt" sz="half" idx="10"/>
          </p:nvPr>
        </p:nvSpPr>
        <p:spPr/>
        <p:txBody>
          <a:bodyPr/>
          <a:lstStyle/>
          <a:p>
            <a:fld id="{65B83165-3D7C-42CB-94E8-93B995B7C984}" type="datetimeFigureOut">
              <a:rPr lang="en-NG" smtClean="0"/>
              <a:t>21/06/2024</a:t>
            </a:fld>
            <a:endParaRPr lang="en-NG"/>
          </a:p>
        </p:txBody>
      </p:sp>
      <p:sp>
        <p:nvSpPr>
          <p:cNvPr id="3" name="Footer Placeholder 2">
            <a:extLst>
              <a:ext uri="{FF2B5EF4-FFF2-40B4-BE49-F238E27FC236}">
                <a16:creationId xmlns:a16="http://schemas.microsoft.com/office/drawing/2014/main" id="{E6F5A9E1-C6B1-AB18-5027-67D1FA27A6E5}"/>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04B74786-D6D6-E1B1-E0B1-C3D05824EDA1}"/>
              </a:ext>
            </a:extLst>
          </p:cNvPr>
          <p:cNvSpPr>
            <a:spLocks noGrp="1"/>
          </p:cNvSpPr>
          <p:nvPr>
            <p:ph type="sldNum" sz="quarter" idx="12"/>
          </p:nvPr>
        </p:nvSpPr>
        <p:spPr/>
        <p:txBody>
          <a:bodyPr/>
          <a:lstStyle/>
          <a:p>
            <a:fld id="{C0D78F9D-A9EC-4BFD-A779-AF7F714FC6F1}" type="slidenum">
              <a:rPr lang="en-NG" smtClean="0"/>
              <a:t>‹#›</a:t>
            </a:fld>
            <a:endParaRPr lang="en-NG"/>
          </a:p>
        </p:txBody>
      </p:sp>
    </p:spTree>
    <p:extLst>
      <p:ext uri="{BB962C8B-B14F-4D97-AF65-F5344CB8AC3E}">
        <p14:creationId xmlns:p14="http://schemas.microsoft.com/office/powerpoint/2010/main" val="383281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00C6-5784-5083-0BC6-BFD0EB21C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FFFD896E-3E8A-FF58-7C76-86EECBFCC1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E5F47AFA-ACB5-9C53-088F-6100A80E7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43D9B-455E-398E-A52F-BFFFF4F7EF22}"/>
              </a:ext>
            </a:extLst>
          </p:cNvPr>
          <p:cNvSpPr>
            <a:spLocks noGrp="1"/>
          </p:cNvSpPr>
          <p:nvPr>
            <p:ph type="dt" sz="half" idx="10"/>
          </p:nvPr>
        </p:nvSpPr>
        <p:spPr/>
        <p:txBody>
          <a:bodyPr/>
          <a:lstStyle/>
          <a:p>
            <a:fld id="{65B83165-3D7C-42CB-94E8-93B995B7C984}" type="datetimeFigureOut">
              <a:rPr lang="en-NG" smtClean="0"/>
              <a:t>21/06/2024</a:t>
            </a:fld>
            <a:endParaRPr lang="en-NG"/>
          </a:p>
        </p:txBody>
      </p:sp>
      <p:sp>
        <p:nvSpPr>
          <p:cNvPr id="6" name="Footer Placeholder 5">
            <a:extLst>
              <a:ext uri="{FF2B5EF4-FFF2-40B4-BE49-F238E27FC236}">
                <a16:creationId xmlns:a16="http://schemas.microsoft.com/office/drawing/2014/main" id="{EA1ACB4E-4CA2-1B83-1D46-27BF0B83EA4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8A56DEA-0E2F-EBF2-5286-7A2C9056308E}"/>
              </a:ext>
            </a:extLst>
          </p:cNvPr>
          <p:cNvSpPr>
            <a:spLocks noGrp="1"/>
          </p:cNvSpPr>
          <p:nvPr>
            <p:ph type="sldNum" sz="quarter" idx="12"/>
          </p:nvPr>
        </p:nvSpPr>
        <p:spPr/>
        <p:txBody>
          <a:bodyPr/>
          <a:lstStyle/>
          <a:p>
            <a:fld id="{C0D78F9D-A9EC-4BFD-A779-AF7F714FC6F1}" type="slidenum">
              <a:rPr lang="en-NG" smtClean="0"/>
              <a:t>‹#›</a:t>
            </a:fld>
            <a:endParaRPr lang="en-NG"/>
          </a:p>
        </p:txBody>
      </p:sp>
    </p:spTree>
    <p:extLst>
      <p:ext uri="{BB962C8B-B14F-4D97-AF65-F5344CB8AC3E}">
        <p14:creationId xmlns:p14="http://schemas.microsoft.com/office/powerpoint/2010/main" val="365088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D2CD-2660-EF55-6FBA-26CD70C5CA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B626E433-BDC2-5DA9-AF86-AB43E4E5E4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635181C9-8014-A86C-F264-2BC9F8092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5E29F-181B-57F0-C861-2DBA66FC46B0}"/>
              </a:ext>
            </a:extLst>
          </p:cNvPr>
          <p:cNvSpPr>
            <a:spLocks noGrp="1"/>
          </p:cNvSpPr>
          <p:nvPr>
            <p:ph type="dt" sz="half" idx="10"/>
          </p:nvPr>
        </p:nvSpPr>
        <p:spPr/>
        <p:txBody>
          <a:bodyPr/>
          <a:lstStyle/>
          <a:p>
            <a:fld id="{65B83165-3D7C-42CB-94E8-93B995B7C984}" type="datetimeFigureOut">
              <a:rPr lang="en-NG" smtClean="0"/>
              <a:t>21/06/2024</a:t>
            </a:fld>
            <a:endParaRPr lang="en-NG"/>
          </a:p>
        </p:txBody>
      </p:sp>
      <p:sp>
        <p:nvSpPr>
          <p:cNvPr id="6" name="Footer Placeholder 5">
            <a:extLst>
              <a:ext uri="{FF2B5EF4-FFF2-40B4-BE49-F238E27FC236}">
                <a16:creationId xmlns:a16="http://schemas.microsoft.com/office/drawing/2014/main" id="{5928495B-4464-312D-89AD-6122B792C16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CDD79DF-3E5A-AAB0-DF71-8ADAD99A59DA}"/>
              </a:ext>
            </a:extLst>
          </p:cNvPr>
          <p:cNvSpPr>
            <a:spLocks noGrp="1"/>
          </p:cNvSpPr>
          <p:nvPr>
            <p:ph type="sldNum" sz="quarter" idx="12"/>
          </p:nvPr>
        </p:nvSpPr>
        <p:spPr/>
        <p:txBody>
          <a:bodyPr/>
          <a:lstStyle/>
          <a:p>
            <a:fld id="{C0D78F9D-A9EC-4BFD-A779-AF7F714FC6F1}" type="slidenum">
              <a:rPr lang="en-NG" smtClean="0"/>
              <a:t>‹#›</a:t>
            </a:fld>
            <a:endParaRPr lang="en-NG"/>
          </a:p>
        </p:txBody>
      </p:sp>
    </p:spTree>
    <p:extLst>
      <p:ext uri="{BB962C8B-B14F-4D97-AF65-F5344CB8AC3E}">
        <p14:creationId xmlns:p14="http://schemas.microsoft.com/office/powerpoint/2010/main" val="236513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E9938E-7E04-C7B8-12B5-8D8E3F705C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C8DFA078-02FF-DE3C-B954-1D20613F7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91EE606-3FFC-6727-0C29-DFFEAD599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B83165-3D7C-42CB-94E8-93B995B7C984}" type="datetimeFigureOut">
              <a:rPr lang="en-NG" smtClean="0"/>
              <a:t>21/06/2024</a:t>
            </a:fld>
            <a:endParaRPr lang="en-NG"/>
          </a:p>
        </p:txBody>
      </p:sp>
      <p:sp>
        <p:nvSpPr>
          <p:cNvPr id="5" name="Footer Placeholder 4">
            <a:extLst>
              <a:ext uri="{FF2B5EF4-FFF2-40B4-BE49-F238E27FC236}">
                <a16:creationId xmlns:a16="http://schemas.microsoft.com/office/drawing/2014/main" id="{0BFD379F-FB28-89A7-B56B-B8C6D74438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962F0FA7-AF93-6358-A163-A82C00C1D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D78F9D-A9EC-4BFD-A779-AF7F714FC6F1}" type="slidenum">
              <a:rPr lang="en-NG" smtClean="0"/>
              <a:t>‹#›</a:t>
            </a:fld>
            <a:endParaRPr lang="en-NG"/>
          </a:p>
        </p:txBody>
      </p:sp>
    </p:spTree>
    <p:extLst>
      <p:ext uri="{BB962C8B-B14F-4D97-AF65-F5344CB8AC3E}">
        <p14:creationId xmlns:p14="http://schemas.microsoft.com/office/powerpoint/2010/main" val="1910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olourful network cables">
            <a:extLst>
              <a:ext uri="{FF2B5EF4-FFF2-40B4-BE49-F238E27FC236}">
                <a16:creationId xmlns:a16="http://schemas.microsoft.com/office/drawing/2014/main" id="{E80BC028-21F0-9857-6C54-0B48708A3883}"/>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0BC5EFCB-E501-FF86-A3ED-746D5D3B7EC4}"/>
              </a:ext>
            </a:extLst>
          </p:cNvPr>
          <p:cNvSpPr>
            <a:spLocks noGrp="1"/>
          </p:cNvSpPr>
          <p:nvPr>
            <p:ph type="ctrTitle"/>
          </p:nvPr>
        </p:nvSpPr>
        <p:spPr>
          <a:xfrm>
            <a:off x="1524000" y="1122362"/>
            <a:ext cx="9144000" cy="2900518"/>
          </a:xfrm>
        </p:spPr>
        <p:txBody>
          <a:bodyPr>
            <a:normAutofit/>
          </a:bodyPr>
          <a:lstStyle/>
          <a:p>
            <a:r>
              <a:rPr lang="en-GB">
                <a:solidFill>
                  <a:srgbClr val="FFFFFF"/>
                </a:solidFill>
              </a:rPr>
              <a:t>Telecom Users</a:t>
            </a:r>
            <a:endParaRPr lang="en-NG">
              <a:solidFill>
                <a:srgbClr val="FFFFFF"/>
              </a:solidFill>
            </a:endParaRPr>
          </a:p>
        </p:txBody>
      </p:sp>
      <p:sp>
        <p:nvSpPr>
          <p:cNvPr id="3" name="Subtitle 2">
            <a:extLst>
              <a:ext uri="{FF2B5EF4-FFF2-40B4-BE49-F238E27FC236}">
                <a16:creationId xmlns:a16="http://schemas.microsoft.com/office/drawing/2014/main" id="{523EDFE7-9BD6-9446-B969-509D2CB9EBED}"/>
              </a:ext>
            </a:extLst>
          </p:cNvPr>
          <p:cNvSpPr>
            <a:spLocks noGrp="1"/>
          </p:cNvSpPr>
          <p:nvPr>
            <p:ph type="subTitle" idx="1"/>
          </p:nvPr>
        </p:nvSpPr>
        <p:spPr>
          <a:xfrm>
            <a:off x="1524000" y="4159404"/>
            <a:ext cx="9144000" cy="1098395"/>
          </a:xfrm>
        </p:spPr>
        <p:txBody>
          <a:bodyPr>
            <a:normAutofit/>
          </a:bodyPr>
          <a:lstStyle/>
          <a:p>
            <a:r>
              <a:rPr lang="en-GB">
                <a:solidFill>
                  <a:srgbClr val="FFFFFF"/>
                </a:solidFill>
              </a:rPr>
              <a:t>Documentation</a:t>
            </a:r>
            <a:endParaRPr lang="en-NG">
              <a:solidFill>
                <a:srgbClr val="FFFFFF"/>
              </a:solidFill>
            </a:endParaRPr>
          </a:p>
        </p:txBody>
      </p:sp>
    </p:spTree>
    <p:extLst>
      <p:ext uri="{BB962C8B-B14F-4D97-AF65-F5344CB8AC3E}">
        <p14:creationId xmlns:p14="http://schemas.microsoft.com/office/powerpoint/2010/main" val="6122141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31" name="Rectangle 413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57B5E-27CB-FFDC-0E8F-11EBAEA35EEB}"/>
              </a:ext>
            </a:extLst>
          </p:cNvPr>
          <p:cNvSpPr>
            <a:spLocks noGrp="1"/>
          </p:cNvSpPr>
          <p:nvPr>
            <p:ph type="title"/>
          </p:nvPr>
        </p:nvSpPr>
        <p:spPr>
          <a:xfrm>
            <a:off x="838200" y="459863"/>
            <a:ext cx="10515600" cy="1004594"/>
          </a:xfrm>
        </p:spPr>
        <p:txBody>
          <a:bodyPr vert="horz" lIns="91440" tIns="45720" rIns="91440" bIns="45720" rtlCol="0" anchor="ctr">
            <a:normAutofit/>
          </a:bodyPr>
          <a:lstStyle/>
          <a:p>
            <a:pPr algn="ctr"/>
            <a:r>
              <a:rPr lang="en-US" sz="3100" b="1" kern="1200">
                <a:solidFill>
                  <a:srgbClr val="FFFFFF"/>
                </a:solidFill>
                <a:latin typeface="+mj-lt"/>
                <a:ea typeface="+mj-ea"/>
                <a:cs typeface="+mj-cs"/>
              </a:rPr>
              <a:t>Countplot showing details of non-senior citizens who use or don't use paperless billing</a:t>
            </a:r>
          </a:p>
        </p:txBody>
      </p:sp>
      <p:sp>
        <p:nvSpPr>
          <p:cNvPr id="4132" name="Rectangle: Rounded Corners 413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ED57B2F-9B30-DB90-A456-4FD5CFD23F76}"/>
              </a:ext>
            </a:extLst>
          </p:cNvPr>
          <p:cNvSpPr>
            <a:spLocks/>
          </p:cNvSpPr>
          <p:nvPr/>
        </p:nvSpPr>
        <p:spPr>
          <a:xfrm>
            <a:off x="1816026" y="1800912"/>
            <a:ext cx="4386635" cy="389806"/>
          </a:xfrm>
          <a:prstGeom prst="rect">
            <a:avLst/>
          </a:prstGeom>
        </p:spPr>
        <p:txBody>
          <a:bodyPr/>
          <a:lstStyle/>
          <a:p>
            <a:pPr algn="ctr" defTabSz="777240">
              <a:spcAft>
                <a:spcPts val="600"/>
              </a:spcAft>
            </a:pPr>
            <a:r>
              <a:rPr lang="en-GB" sz="1530" kern="1200">
                <a:solidFill>
                  <a:schemeClr val="tx1"/>
                </a:solidFill>
                <a:latin typeface="+mn-lt"/>
                <a:ea typeface="+mn-ea"/>
                <a:cs typeface="+mn-cs"/>
              </a:rPr>
              <a:t>Male</a:t>
            </a:r>
            <a:endParaRPr lang="en-NG"/>
          </a:p>
        </p:txBody>
      </p:sp>
      <p:sp>
        <p:nvSpPr>
          <p:cNvPr id="5" name="Text Placeholder 4">
            <a:extLst>
              <a:ext uri="{FF2B5EF4-FFF2-40B4-BE49-F238E27FC236}">
                <a16:creationId xmlns:a16="http://schemas.microsoft.com/office/drawing/2014/main" id="{A1A9AFB9-616D-193D-D623-D25E461DFCB4}"/>
              </a:ext>
            </a:extLst>
          </p:cNvPr>
          <p:cNvSpPr>
            <a:spLocks/>
          </p:cNvSpPr>
          <p:nvPr/>
        </p:nvSpPr>
        <p:spPr>
          <a:xfrm>
            <a:off x="6202661" y="1800911"/>
            <a:ext cx="4408238" cy="389806"/>
          </a:xfrm>
          <a:prstGeom prst="rect">
            <a:avLst/>
          </a:prstGeom>
        </p:spPr>
        <p:txBody>
          <a:bodyPr/>
          <a:lstStyle/>
          <a:p>
            <a:pPr algn="ctr" defTabSz="777240">
              <a:spcAft>
                <a:spcPts val="600"/>
              </a:spcAft>
            </a:pPr>
            <a:r>
              <a:rPr lang="en-GB" sz="1530" kern="1200">
                <a:solidFill>
                  <a:schemeClr val="tx1"/>
                </a:solidFill>
                <a:latin typeface="+mn-lt"/>
                <a:ea typeface="+mn-ea"/>
                <a:cs typeface="+mn-cs"/>
              </a:rPr>
              <a:t>Female</a:t>
            </a:r>
            <a:endParaRPr lang="en-NG"/>
          </a:p>
        </p:txBody>
      </p:sp>
      <p:pic>
        <p:nvPicPr>
          <p:cNvPr id="4098" name="Picture 2">
            <a:extLst>
              <a:ext uri="{FF2B5EF4-FFF2-40B4-BE49-F238E27FC236}">
                <a16:creationId xmlns:a16="http://schemas.microsoft.com/office/drawing/2014/main" id="{7BD31920-D401-2531-E2FF-5550A3AF7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385" y="2282434"/>
            <a:ext cx="4545760" cy="37780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08B490B-8722-491A-0FA7-9C944BF0C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854" y="2282433"/>
            <a:ext cx="4545760" cy="386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11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513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DE5279-7E1B-38AA-9343-71E4B56A1440}"/>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2800" b="1" kern="1200">
                <a:solidFill>
                  <a:srgbClr val="FFFFFF"/>
                </a:solidFill>
                <a:latin typeface="+mj-lt"/>
                <a:ea typeface="+mj-ea"/>
                <a:cs typeface="+mj-cs"/>
              </a:rPr>
              <a:t>Countplot showing details of non-senior citizens who use or don’t use device protection</a:t>
            </a:r>
          </a:p>
        </p:txBody>
      </p:sp>
      <p:sp>
        <p:nvSpPr>
          <p:cNvPr id="3" name="Text Placeholder 2">
            <a:extLst>
              <a:ext uri="{FF2B5EF4-FFF2-40B4-BE49-F238E27FC236}">
                <a16:creationId xmlns:a16="http://schemas.microsoft.com/office/drawing/2014/main" id="{2EE0FFC2-FD9E-5014-A560-5CC04AB70BD2}"/>
              </a:ext>
            </a:extLst>
          </p:cNvPr>
          <p:cNvSpPr>
            <a:spLocks/>
          </p:cNvSpPr>
          <p:nvPr/>
        </p:nvSpPr>
        <p:spPr>
          <a:xfrm>
            <a:off x="1619081" y="2112579"/>
            <a:ext cx="4465523" cy="400156"/>
          </a:xfrm>
          <a:prstGeom prst="rect">
            <a:avLst/>
          </a:prstGeom>
        </p:spPr>
        <p:txBody>
          <a:bodyPr/>
          <a:lstStyle/>
          <a:p>
            <a:pPr algn="ctr" defTabSz="786384">
              <a:spcAft>
                <a:spcPts val="600"/>
              </a:spcAft>
            </a:pPr>
            <a:r>
              <a:rPr lang="en-GB" sz="1548" kern="1200">
                <a:solidFill>
                  <a:schemeClr val="tx1"/>
                </a:solidFill>
                <a:latin typeface="+mn-lt"/>
                <a:ea typeface="+mn-ea"/>
                <a:cs typeface="+mn-cs"/>
              </a:rPr>
              <a:t>Male</a:t>
            </a:r>
            <a:endParaRPr lang="en-NG"/>
          </a:p>
        </p:txBody>
      </p:sp>
      <p:sp>
        <p:nvSpPr>
          <p:cNvPr id="5" name="Text Placeholder 4">
            <a:extLst>
              <a:ext uri="{FF2B5EF4-FFF2-40B4-BE49-F238E27FC236}">
                <a16:creationId xmlns:a16="http://schemas.microsoft.com/office/drawing/2014/main" id="{67AFA9D3-C5AC-2C99-24BF-E4B6CE93C425}"/>
              </a:ext>
            </a:extLst>
          </p:cNvPr>
          <p:cNvSpPr>
            <a:spLocks/>
          </p:cNvSpPr>
          <p:nvPr/>
        </p:nvSpPr>
        <p:spPr>
          <a:xfrm>
            <a:off x="6106596" y="2112579"/>
            <a:ext cx="4487515" cy="400157"/>
          </a:xfrm>
          <a:prstGeom prst="rect">
            <a:avLst/>
          </a:prstGeom>
        </p:spPr>
        <p:txBody>
          <a:bodyPr/>
          <a:lstStyle/>
          <a:p>
            <a:pPr algn="ctr" defTabSz="786384">
              <a:spcAft>
                <a:spcPts val="600"/>
              </a:spcAft>
            </a:pPr>
            <a:r>
              <a:rPr lang="en-GB" sz="1548" kern="1200">
                <a:solidFill>
                  <a:schemeClr val="tx1"/>
                </a:solidFill>
                <a:latin typeface="+mn-lt"/>
                <a:ea typeface="+mn-ea"/>
                <a:cs typeface="+mn-cs"/>
              </a:rPr>
              <a:t>Female</a:t>
            </a:r>
            <a:endParaRPr lang="en-NG"/>
          </a:p>
        </p:txBody>
      </p:sp>
      <p:pic>
        <p:nvPicPr>
          <p:cNvPr id="5122" name="Picture 2">
            <a:extLst>
              <a:ext uri="{FF2B5EF4-FFF2-40B4-BE49-F238E27FC236}">
                <a16:creationId xmlns:a16="http://schemas.microsoft.com/office/drawing/2014/main" id="{85F05099-C7B9-F7B4-C29C-FA44F1CA2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858" y="2616795"/>
            <a:ext cx="4465523" cy="36803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4B03B33-A090-DA19-7759-5054CCEEB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568" y="2512735"/>
            <a:ext cx="4487515" cy="379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989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E43-1908-5FFD-E4DF-8ED7AA1A6FB1}"/>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Heatmap showing correlation of numeric values</a:t>
            </a:r>
          </a:p>
        </p:txBody>
      </p:sp>
      <p:pic>
        <p:nvPicPr>
          <p:cNvPr id="6146" name="Picture 2">
            <a:extLst>
              <a:ext uri="{FF2B5EF4-FFF2-40B4-BE49-F238E27FC236}">
                <a16:creationId xmlns:a16="http://schemas.microsoft.com/office/drawing/2014/main" id="{AEB1501F-BE1E-267C-2878-9F2E256CF3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49078" y="961812"/>
            <a:ext cx="5567243"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73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E9D2-8B3F-E089-90F6-939B2A90B4D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Scatter Plot of Tenure and Total Charges</a:t>
            </a:r>
          </a:p>
        </p:txBody>
      </p:sp>
      <p:pic>
        <p:nvPicPr>
          <p:cNvPr id="7170" name="Picture 2">
            <a:extLst>
              <a:ext uri="{FF2B5EF4-FFF2-40B4-BE49-F238E27FC236}">
                <a16:creationId xmlns:a16="http://schemas.microsoft.com/office/drawing/2014/main" id="{3EA5836E-9322-15E3-411A-C13F061080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71811" y="961812"/>
            <a:ext cx="6321777"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34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1936-ECDF-A380-2DA7-0032F52064A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Count plot of Senior Citizens and Non Senior Citizens</a:t>
            </a:r>
          </a:p>
        </p:txBody>
      </p:sp>
      <p:pic>
        <p:nvPicPr>
          <p:cNvPr id="8194" name="Picture 2">
            <a:extLst>
              <a:ext uri="{FF2B5EF4-FFF2-40B4-BE49-F238E27FC236}">
                <a16:creationId xmlns:a16="http://schemas.microsoft.com/office/drawing/2014/main" id="{AFC2CA71-77C5-A970-6935-8DB340D6FB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23312" y="961812"/>
            <a:ext cx="6618775"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19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Flowchart: Document 922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A4123-E148-3DE0-D48E-5F15D47E704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Count plot of Gender</a:t>
            </a:r>
          </a:p>
        </p:txBody>
      </p:sp>
      <p:pic>
        <p:nvPicPr>
          <p:cNvPr id="9218" name="Picture 2">
            <a:extLst>
              <a:ext uri="{FF2B5EF4-FFF2-40B4-BE49-F238E27FC236}">
                <a16:creationId xmlns:a16="http://schemas.microsoft.com/office/drawing/2014/main" id="{3D03BBA9-677D-1BAF-EE1B-3587D22996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07933" y="692531"/>
            <a:ext cx="7347537" cy="547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130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3" name="Flowchart: Document 1025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78342-4184-A8CD-72B4-C7253D2A533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Catplot of Payment Method by gender</a:t>
            </a:r>
          </a:p>
        </p:txBody>
      </p:sp>
      <p:pic>
        <p:nvPicPr>
          <p:cNvPr id="10242" name="Picture 2" descr="A graph of blue and orange bars&#10;&#10;Description automatically generated">
            <a:extLst>
              <a:ext uri="{FF2B5EF4-FFF2-40B4-BE49-F238E27FC236}">
                <a16:creationId xmlns:a16="http://schemas.microsoft.com/office/drawing/2014/main" id="{BE5BD69F-B831-FD1A-6489-933C1459DF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07933" y="1610972"/>
            <a:ext cx="7347537" cy="3637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31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6CD76-F630-184E-861F-3F60077C2AD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Catplot of Contract Types</a:t>
            </a:r>
          </a:p>
        </p:txBody>
      </p:sp>
      <p:pic>
        <p:nvPicPr>
          <p:cNvPr id="11266" name="Picture 2">
            <a:extLst>
              <a:ext uri="{FF2B5EF4-FFF2-40B4-BE49-F238E27FC236}">
                <a16:creationId xmlns:a16="http://schemas.microsoft.com/office/drawing/2014/main" id="{69609457-1354-2D6C-7B0D-4493945A66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450551"/>
            <a:ext cx="7188199" cy="395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243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0AEF-021B-E45A-ED5A-AB2B7FDBC94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Countplot of Online Security</a:t>
            </a:r>
          </a:p>
        </p:txBody>
      </p:sp>
      <p:pic>
        <p:nvPicPr>
          <p:cNvPr id="12290" name="Picture 2">
            <a:extLst>
              <a:ext uri="{FF2B5EF4-FFF2-40B4-BE49-F238E27FC236}">
                <a16:creationId xmlns:a16="http://schemas.microsoft.com/office/drawing/2014/main" id="{80F25716-8DE3-42E0-7608-2AE29941DC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23312" y="961812"/>
            <a:ext cx="6618775"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34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DB46-945F-3971-0C92-679808AD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Countplot of Multiple Lines details</a:t>
            </a:r>
          </a:p>
        </p:txBody>
      </p:sp>
      <p:pic>
        <p:nvPicPr>
          <p:cNvPr id="13314" name="Picture 2">
            <a:extLst>
              <a:ext uri="{FF2B5EF4-FFF2-40B4-BE49-F238E27FC236}">
                <a16:creationId xmlns:a16="http://schemas.microsoft.com/office/drawing/2014/main" id="{924FC9E7-49A2-A66C-D50C-001EA1FB94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45375" y="961812"/>
            <a:ext cx="6574649"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31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2C65-011D-B7E2-2782-3EDD570C9195}"/>
              </a:ext>
            </a:extLst>
          </p:cNvPr>
          <p:cNvSpPr>
            <a:spLocks noGrp="1"/>
          </p:cNvSpPr>
          <p:nvPr>
            <p:ph type="title"/>
          </p:nvPr>
        </p:nvSpPr>
        <p:spPr>
          <a:xfrm>
            <a:off x="686834" y="1153572"/>
            <a:ext cx="3200400" cy="4461163"/>
          </a:xfrm>
        </p:spPr>
        <p:txBody>
          <a:bodyPr>
            <a:normAutofit/>
          </a:bodyPr>
          <a:lstStyle/>
          <a:p>
            <a:r>
              <a:rPr lang="en-GB" b="1">
                <a:solidFill>
                  <a:srgbClr val="FFFFFF"/>
                </a:solidFill>
              </a:rPr>
              <a:t>Table of Content</a:t>
            </a:r>
            <a:endParaRPr lang="en-NG" b="1">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B701BC7-7903-7FED-8A48-68AE176A6F91}"/>
              </a:ext>
            </a:extLst>
          </p:cNvPr>
          <p:cNvSpPr>
            <a:spLocks noGrp="1"/>
          </p:cNvSpPr>
          <p:nvPr>
            <p:ph idx="1"/>
          </p:nvPr>
        </p:nvSpPr>
        <p:spPr>
          <a:xfrm>
            <a:off x="4447308" y="591344"/>
            <a:ext cx="6906491" cy="5585619"/>
          </a:xfrm>
        </p:spPr>
        <p:txBody>
          <a:bodyPr anchor="ctr">
            <a:normAutofit/>
          </a:bodyPr>
          <a:lstStyle/>
          <a:p>
            <a:pPr marL="0" indent="0">
              <a:buNone/>
            </a:pPr>
            <a:r>
              <a:rPr lang="en-GB" sz="1100" dirty="0"/>
              <a:t>Slide 3             Overview</a:t>
            </a:r>
          </a:p>
          <a:p>
            <a:pPr marL="0" indent="0">
              <a:buNone/>
            </a:pPr>
            <a:r>
              <a:rPr lang="en-GB" sz="1100" dirty="0"/>
              <a:t>Slide4              Total Male Subscribers (which are not Senior Citizens). Displaying 5 columns</a:t>
            </a:r>
          </a:p>
          <a:p>
            <a:pPr marL="0" indent="0">
              <a:buNone/>
            </a:pPr>
            <a:r>
              <a:rPr lang="en-GB" sz="1100" dirty="0"/>
              <a:t>Slide5               Total Female Subscribers (which are not Senior Citizens). Displaying 5 columns</a:t>
            </a:r>
          </a:p>
          <a:p>
            <a:pPr marL="0" indent="0">
              <a:buNone/>
            </a:pPr>
            <a:r>
              <a:rPr lang="en-GB" sz="1100" dirty="0"/>
              <a:t>Slide6               Count Plot showing phone service and device protection for male non senior citizens</a:t>
            </a:r>
          </a:p>
          <a:p>
            <a:pPr marL="0" indent="0">
              <a:buNone/>
            </a:pPr>
            <a:r>
              <a:rPr lang="en-GB" sz="1100" dirty="0"/>
              <a:t>Slide7               Count Plot showing phone service and device protection for female non senior citizens</a:t>
            </a:r>
          </a:p>
          <a:p>
            <a:pPr marL="0" indent="0">
              <a:buNone/>
            </a:pPr>
            <a:r>
              <a:rPr lang="en-GB" sz="1100" dirty="0"/>
              <a:t>Slide8               Count Plot showing internet service and device protection details for non-senior citizens</a:t>
            </a:r>
          </a:p>
          <a:p>
            <a:pPr marL="0" indent="0">
              <a:buNone/>
            </a:pPr>
            <a:r>
              <a:rPr lang="en-GB" sz="1100" dirty="0"/>
              <a:t>Slide9               Count Plot showing streaming tv details for non-senior citizens</a:t>
            </a:r>
          </a:p>
          <a:p>
            <a:pPr marL="0" indent="0">
              <a:buNone/>
            </a:pPr>
            <a:r>
              <a:rPr lang="en-GB" sz="1100" dirty="0"/>
              <a:t>Slide10             Count Plot showing details of non-senior citizens who use or don't use paperless billing</a:t>
            </a:r>
          </a:p>
          <a:p>
            <a:pPr marL="0" indent="0">
              <a:buNone/>
            </a:pPr>
            <a:r>
              <a:rPr lang="en-GB" sz="1100" dirty="0"/>
              <a:t>Slide11             Count Plot showing details of non-senior citizens who use or don’t use device protection</a:t>
            </a:r>
          </a:p>
          <a:p>
            <a:pPr marL="0" indent="0">
              <a:buNone/>
            </a:pPr>
            <a:r>
              <a:rPr lang="en-GB" sz="1100" dirty="0"/>
              <a:t>Slide12              Heatmap showing correlation of numeric values</a:t>
            </a:r>
          </a:p>
          <a:p>
            <a:pPr marL="0" indent="0">
              <a:buNone/>
            </a:pPr>
            <a:r>
              <a:rPr lang="en-GB" sz="1100" dirty="0"/>
              <a:t>Slide13              Scatter Plot of Tenure and Total Charges</a:t>
            </a:r>
          </a:p>
          <a:p>
            <a:pPr marL="0" indent="0">
              <a:buNone/>
            </a:pPr>
            <a:r>
              <a:rPr lang="en-GB" sz="1100" dirty="0"/>
              <a:t>Slide14              Count plot of Senior Citizens and Non-Senior Citizens</a:t>
            </a:r>
          </a:p>
          <a:p>
            <a:pPr marL="0" indent="0">
              <a:buNone/>
            </a:pPr>
            <a:r>
              <a:rPr lang="en-GB" sz="1100" dirty="0"/>
              <a:t>Slide15              Count plot of Gender</a:t>
            </a:r>
          </a:p>
          <a:p>
            <a:pPr marL="0" indent="0">
              <a:buNone/>
            </a:pPr>
            <a:r>
              <a:rPr lang="en-GB" sz="1100" dirty="0"/>
              <a:t>Slide16               Cat plot of Payment Method by gender</a:t>
            </a:r>
          </a:p>
          <a:p>
            <a:pPr marL="0" indent="0">
              <a:buNone/>
            </a:pPr>
            <a:r>
              <a:rPr lang="en-GB" sz="1100" dirty="0"/>
              <a:t>Slide17               Cat plot of Contract Types</a:t>
            </a:r>
          </a:p>
          <a:p>
            <a:pPr marL="0" indent="0">
              <a:buNone/>
            </a:pPr>
            <a:r>
              <a:rPr lang="en-GB" sz="1100" dirty="0"/>
              <a:t>Slide18               Count plot of Online Security</a:t>
            </a:r>
          </a:p>
          <a:p>
            <a:pPr marL="0" indent="0">
              <a:buNone/>
            </a:pPr>
            <a:r>
              <a:rPr lang="en-GB" sz="1100" dirty="0"/>
              <a:t>Slide19               Count plot of Multiple Lines details</a:t>
            </a:r>
          </a:p>
          <a:p>
            <a:pPr marL="0" indent="0">
              <a:buNone/>
            </a:pPr>
            <a:r>
              <a:rPr lang="en-GB" sz="1100" dirty="0"/>
              <a:t>Slides 20&amp;21    Conclusion and Recommendation</a:t>
            </a:r>
            <a:endParaRPr lang="en-NG" sz="1100" dirty="0"/>
          </a:p>
        </p:txBody>
      </p:sp>
    </p:spTree>
    <p:extLst>
      <p:ext uri="{BB962C8B-B14F-4D97-AF65-F5344CB8AC3E}">
        <p14:creationId xmlns:p14="http://schemas.microsoft.com/office/powerpoint/2010/main" val="3201153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5A18-F787-31C1-D924-5CB8F46D8193}"/>
              </a:ext>
            </a:extLst>
          </p:cNvPr>
          <p:cNvSpPr>
            <a:spLocks noGrp="1"/>
          </p:cNvSpPr>
          <p:nvPr>
            <p:ph type="title"/>
          </p:nvPr>
        </p:nvSpPr>
        <p:spPr>
          <a:xfrm>
            <a:off x="838200" y="365126"/>
            <a:ext cx="10515600" cy="581932"/>
          </a:xfrm>
        </p:spPr>
        <p:txBody>
          <a:bodyPr>
            <a:normAutofit/>
          </a:bodyPr>
          <a:lstStyle/>
          <a:p>
            <a:pPr algn="ctr"/>
            <a:r>
              <a:rPr lang="en-GB" sz="2800" b="1"/>
              <a:t>Conclusion and Recommendation</a:t>
            </a:r>
            <a:endParaRPr lang="en-NG" sz="2800" b="1" dirty="0"/>
          </a:p>
        </p:txBody>
      </p:sp>
      <p:graphicFrame>
        <p:nvGraphicFramePr>
          <p:cNvPr id="16" name="Content Placeholder 2">
            <a:extLst>
              <a:ext uri="{FF2B5EF4-FFF2-40B4-BE49-F238E27FC236}">
                <a16:creationId xmlns:a16="http://schemas.microsoft.com/office/drawing/2014/main" id="{61DF4D76-CE5E-5A0A-511B-06AD80ACB231}"/>
              </a:ext>
            </a:extLst>
          </p:cNvPr>
          <p:cNvGraphicFramePr>
            <a:graphicFrameLocks noGrp="1"/>
          </p:cNvGraphicFramePr>
          <p:nvPr>
            <p:ph idx="1"/>
            <p:extLst>
              <p:ext uri="{D42A27DB-BD31-4B8C-83A1-F6EECF244321}">
                <p14:modId xmlns:p14="http://schemas.microsoft.com/office/powerpoint/2010/main" val="2053858950"/>
              </p:ext>
            </p:extLst>
          </p:nvPr>
        </p:nvGraphicFramePr>
        <p:xfrm>
          <a:off x="838200" y="947058"/>
          <a:ext cx="10515600" cy="5229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9140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385F11-2E91-8B9D-3C54-A1C46A303995}"/>
              </a:ext>
            </a:extLst>
          </p:cNvPr>
          <p:cNvSpPr>
            <a:spLocks noGrp="1"/>
          </p:cNvSpPr>
          <p:nvPr>
            <p:ph type="title"/>
          </p:nvPr>
        </p:nvSpPr>
        <p:spPr>
          <a:xfrm>
            <a:off x="838200" y="365125"/>
            <a:ext cx="10515600" cy="1325563"/>
          </a:xfrm>
        </p:spPr>
        <p:txBody>
          <a:bodyPr>
            <a:normAutofit/>
          </a:bodyPr>
          <a:lstStyle/>
          <a:p>
            <a:r>
              <a:rPr lang="en-GB" b="1"/>
              <a:t>Conclusion and Recommendation Continued..</a:t>
            </a:r>
            <a:endParaRPr lang="en-NG"/>
          </a:p>
        </p:txBody>
      </p:sp>
      <p:sp>
        <p:nvSpPr>
          <p:cNvPr id="28" name="Arc 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Content Placeholder 2">
            <a:extLst>
              <a:ext uri="{FF2B5EF4-FFF2-40B4-BE49-F238E27FC236}">
                <a16:creationId xmlns:a16="http://schemas.microsoft.com/office/drawing/2014/main" id="{C3887D9A-DB6F-F1B5-64ED-8C4CDD0DE02C}"/>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q"/>
            </a:pPr>
            <a:r>
              <a:rPr lang="en-GB" sz="1300" kern="100">
                <a:effectLst/>
                <a:latin typeface="Aptos" panose="020B0004020202020204" pitchFamily="34" charset="0"/>
                <a:ea typeface="Aptos" panose="020B0004020202020204" pitchFamily="34" charset="0"/>
                <a:cs typeface="Times New Roman" panose="02020603050405020304" pitchFamily="18" charset="0"/>
              </a:rPr>
              <a:t>A larger portion of customers prefer paperless billing, while a smaller yet substantial group opts for traditional paper billing. Paperless billing is convenient and cost-effective; benefiting both customers and the company. Develop marketing campaigns that highlight the convenience, environmental benefits, and potential cost savings of paperless billing to encourage more customers to switch; while Providing continued support and options for customers who prefer paper billing, ensuring they feel valued and not pressured to switch if they are uncomfortable with digital methods.</a:t>
            </a:r>
            <a:endParaRPr lang="en-NG" sz="1300" kern="10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q"/>
            </a:pPr>
            <a:r>
              <a:rPr lang="en-GB" sz="1300" kern="100">
                <a:effectLst/>
                <a:latin typeface="Aptos" panose="020B0004020202020204" pitchFamily="34" charset="0"/>
                <a:ea typeface="Aptos" panose="020B0004020202020204" pitchFamily="34" charset="0"/>
                <a:cs typeface="Times New Roman" panose="02020603050405020304" pitchFamily="18" charset="0"/>
              </a:rPr>
              <a:t>Electronic check is the most popular method, followed by mailed check, indicating a mix of digital and traditional payment preferences among customers. Bank transfer and credit card are also popular, highlighting a trend towards automated payment solutions for convenience and reliability. Provide information and support to help customers transition from mailed checks to more convenient payment methods. The security and ease of use of digital payment methods should be improved to increase adoption.</a:t>
            </a:r>
            <a:endParaRPr lang="en-NG" sz="1300" kern="10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q"/>
            </a:pPr>
            <a:r>
              <a:rPr lang="en-GB" sz="1300" kern="100">
                <a:effectLst/>
                <a:latin typeface="Aptos" panose="020B0004020202020204" pitchFamily="34" charset="0"/>
                <a:ea typeface="Aptos" panose="020B0004020202020204" pitchFamily="34" charset="0"/>
                <a:cs typeface="Times New Roman" panose="02020603050405020304" pitchFamily="18" charset="0"/>
              </a:rPr>
              <a:t>There is a roughly balanced distribution between customers with single lines (2,877) and those with multiple lines (2,575), highlighting diverse customer needs and preferences. The "No phone service" category (598) offers a potential market for the provider to explore, particularly through bundled service packages. Gather feedback to understand the reasons behind customers not opting for phone services or multiple lines, which can guide future service improvements and marketing strategies.</a:t>
            </a:r>
            <a:endParaRPr lang="en-NG" sz="1300" kern="10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q"/>
            </a:pPr>
            <a:r>
              <a:rPr lang="en-GB" sz="1300" kern="100">
                <a:effectLst/>
                <a:latin typeface="Aptos" panose="020B0004020202020204" pitchFamily="34" charset="0"/>
                <a:ea typeface="Aptos" panose="020B0004020202020204" pitchFamily="34" charset="0"/>
                <a:cs typeface="Times New Roman" panose="02020603050405020304" pitchFamily="18" charset="0"/>
              </a:rPr>
              <a:t>A significant number of customers (3,019) are  without online security services, suggesting a potential area for service improvement or targeted marketing efforts. A notable portion (1,731) of customers has adopted online security services, reflecting awareness and the value placed on online protection. The "No" segment should be educated on the benefits of online security and the "No internet service" group should be targeted with attractive internet and security bundles.</a:t>
            </a:r>
            <a:endParaRPr lang="en-NG" sz="1300" kern="10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q"/>
            </a:pPr>
            <a:r>
              <a:rPr lang="en-GB" sz="1300" kern="100">
                <a:effectLst/>
                <a:latin typeface="Aptos" panose="020B0004020202020204" pitchFamily="34" charset="0"/>
                <a:ea typeface="Aptos" panose="020B0004020202020204" pitchFamily="34" charset="0"/>
                <a:cs typeface="Times New Roman" panose="02020603050405020304" pitchFamily="18" charset="0"/>
              </a:rPr>
              <a:t>When it comes to contract type, the data reflects varying preferences for flexibility and commitment among customers. The high number of month-to-month contracts indicates a strong preference for flexibility, while the substantial numbers for one-year and two-year contracts show a significant demand for stability and potential cost savings.</a:t>
            </a:r>
            <a:endParaRPr lang="en-NG" sz="13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71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on document with pen">
            <a:extLst>
              <a:ext uri="{FF2B5EF4-FFF2-40B4-BE49-F238E27FC236}">
                <a16:creationId xmlns:a16="http://schemas.microsoft.com/office/drawing/2014/main" id="{45BD5238-CA4A-64DA-B9BE-AD2CB6147C52}"/>
              </a:ext>
            </a:extLst>
          </p:cNvPr>
          <p:cNvPicPr>
            <a:picLocks noChangeAspect="1"/>
          </p:cNvPicPr>
          <p:nvPr/>
        </p:nvPicPr>
        <p:blipFill rotWithShape="1">
          <a:blip r:embed="rId2">
            <a:alphaModFix amt="55000"/>
          </a:blip>
          <a:srcRect t="1510" b="14220"/>
          <a:stretch/>
        </p:blipFill>
        <p:spPr>
          <a:xfrm>
            <a:off x="20" y="-9107"/>
            <a:ext cx="12191980" cy="6858000"/>
          </a:xfrm>
          <a:prstGeom prst="rect">
            <a:avLst/>
          </a:prstGeom>
        </p:spPr>
      </p:pic>
      <p:sp>
        <p:nvSpPr>
          <p:cNvPr id="2" name="Title 1">
            <a:extLst>
              <a:ext uri="{FF2B5EF4-FFF2-40B4-BE49-F238E27FC236}">
                <a16:creationId xmlns:a16="http://schemas.microsoft.com/office/drawing/2014/main" id="{AA93D3A7-4276-F7EB-D831-5BA144C21755}"/>
              </a:ext>
            </a:extLst>
          </p:cNvPr>
          <p:cNvSpPr>
            <a:spLocks noGrp="1"/>
          </p:cNvSpPr>
          <p:nvPr>
            <p:ph type="title"/>
          </p:nvPr>
        </p:nvSpPr>
        <p:spPr>
          <a:xfrm>
            <a:off x="686834" y="591344"/>
            <a:ext cx="3200400" cy="5585619"/>
          </a:xfrm>
        </p:spPr>
        <p:txBody>
          <a:bodyPr>
            <a:normAutofit/>
          </a:bodyPr>
          <a:lstStyle/>
          <a:p>
            <a:r>
              <a:rPr lang="en-GB">
                <a:solidFill>
                  <a:srgbClr val="FFFFFF"/>
                </a:solidFill>
              </a:rPr>
              <a:t>Overview</a:t>
            </a:r>
            <a:endParaRPr lang="en-NG">
              <a:solidFill>
                <a:srgbClr val="FFFFFF"/>
              </a:solidFill>
            </a:endParaRP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3B6F6BD-588D-8989-4849-640AF94BE21E}"/>
              </a:ext>
            </a:extLst>
          </p:cNvPr>
          <p:cNvSpPr>
            <a:spLocks noGrp="1"/>
          </p:cNvSpPr>
          <p:nvPr>
            <p:ph idx="1"/>
          </p:nvPr>
        </p:nvSpPr>
        <p:spPr>
          <a:xfrm>
            <a:off x="4447308" y="591344"/>
            <a:ext cx="6906491" cy="5585619"/>
          </a:xfrm>
        </p:spPr>
        <p:txBody>
          <a:bodyPr anchor="ctr">
            <a:normAutofit/>
          </a:bodyPr>
          <a:lstStyle/>
          <a:p>
            <a:pPr marL="0" indent="0">
              <a:buNone/>
            </a:pPr>
            <a:r>
              <a:rPr lang="en-GB">
                <a:solidFill>
                  <a:srgbClr val="FFFFFF"/>
                </a:solidFill>
              </a:rPr>
              <a:t>This document provides an in-depth analysis of telecom users and their subscription patterns across various products and packages.</a:t>
            </a:r>
            <a:endParaRPr lang="en-NG">
              <a:solidFill>
                <a:srgbClr val="FFFFFF"/>
              </a:solidFill>
            </a:endParaRPr>
          </a:p>
        </p:txBody>
      </p:sp>
    </p:spTree>
    <p:extLst>
      <p:ext uri="{BB962C8B-B14F-4D97-AF65-F5344CB8AC3E}">
        <p14:creationId xmlns:p14="http://schemas.microsoft.com/office/powerpoint/2010/main" val="15142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E8731C-D570-23D1-6069-06C3A16B251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b="1" kern="1200">
                <a:solidFill>
                  <a:srgbClr val="FFFFFF"/>
                </a:solidFill>
                <a:latin typeface="+mj-lt"/>
                <a:ea typeface="+mj-ea"/>
                <a:cs typeface="+mj-cs"/>
              </a:rPr>
              <a:t>Total Male Subscribers (which are not Senior Citizens). Displaying 5 columns</a:t>
            </a:r>
          </a:p>
        </p:txBody>
      </p:sp>
      <p:pic>
        <p:nvPicPr>
          <p:cNvPr id="5" name="Content Placeholder 4">
            <a:extLst>
              <a:ext uri="{FF2B5EF4-FFF2-40B4-BE49-F238E27FC236}">
                <a16:creationId xmlns:a16="http://schemas.microsoft.com/office/drawing/2014/main" id="{10211CF0-A3F5-35FE-4C8B-D575EF502651}"/>
              </a:ext>
            </a:extLst>
          </p:cNvPr>
          <p:cNvPicPr>
            <a:picLocks noGrp="1" noChangeAspect="1"/>
          </p:cNvPicPr>
          <p:nvPr>
            <p:ph idx="1"/>
          </p:nvPr>
        </p:nvPicPr>
        <p:blipFill>
          <a:blip r:embed="rId2"/>
          <a:stretch>
            <a:fillRect/>
          </a:stretch>
        </p:blipFill>
        <p:spPr>
          <a:xfrm>
            <a:off x="4038600" y="1333743"/>
            <a:ext cx="7188199" cy="4187125"/>
          </a:xfrm>
          <a:prstGeom prst="rect">
            <a:avLst/>
          </a:prstGeom>
        </p:spPr>
      </p:pic>
    </p:spTree>
    <p:extLst>
      <p:ext uri="{BB962C8B-B14F-4D97-AF65-F5344CB8AC3E}">
        <p14:creationId xmlns:p14="http://schemas.microsoft.com/office/powerpoint/2010/main" val="50630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53D17-7711-50CC-FF4E-50BCC996794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b="1" kern="1200">
                <a:solidFill>
                  <a:srgbClr val="FFFFFF"/>
                </a:solidFill>
                <a:latin typeface="+mj-lt"/>
                <a:ea typeface="+mj-ea"/>
                <a:cs typeface="+mj-cs"/>
              </a:rPr>
              <a:t>Total Female Subscribers (which are not Senior Citizens). Displaying 5 columns</a:t>
            </a:r>
          </a:p>
        </p:txBody>
      </p:sp>
      <p:pic>
        <p:nvPicPr>
          <p:cNvPr id="5" name="Content Placeholder 4">
            <a:extLst>
              <a:ext uri="{FF2B5EF4-FFF2-40B4-BE49-F238E27FC236}">
                <a16:creationId xmlns:a16="http://schemas.microsoft.com/office/drawing/2014/main" id="{C71859F2-4A0B-5DA4-538F-96D4042E4874}"/>
              </a:ext>
            </a:extLst>
          </p:cNvPr>
          <p:cNvPicPr>
            <a:picLocks noGrp="1" noChangeAspect="1"/>
          </p:cNvPicPr>
          <p:nvPr>
            <p:ph idx="1"/>
          </p:nvPr>
        </p:nvPicPr>
        <p:blipFill>
          <a:blip r:embed="rId2"/>
          <a:stretch>
            <a:fillRect/>
          </a:stretch>
        </p:blipFill>
        <p:spPr>
          <a:xfrm>
            <a:off x="4038600" y="1261860"/>
            <a:ext cx="7188199" cy="4330890"/>
          </a:xfrm>
          <a:prstGeom prst="rect">
            <a:avLst/>
          </a:prstGeom>
        </p:spPr>
      </p:pic>
    </p:spTree>
    <p:extLst>
      <p:ext uri="{BB962C8B-B14F-4D97-AF65-F5344CB8AC3E}">
        <p14:creationId xmlns:p14="http://schemas.microsoft.com/office/powerpoint/2010/main" val="225497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C4EAE-AF11-2346-40D6-A676D5E1A0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a:solidFill>
                  <a:srgbClr val="FFFFFF"/>
                </a:solidFill>
                <a:latin typeface="+mj-lt"/>
                <a:ea typeface="+mj-ea"/>
                <a:cs typeface="+mj-cs"/>
              </a:rPr>
              <a:t>Countplot showing phone service and device protection for male non senior citizens</a:t>
            </a:r>
          </a:p>
        </p:txBody>
      </p:sp>
      <p:pic>
        <p:nvPicPr>
          <p:cNvPr id="7" name="Content Placeholder 6">
            <a:extLst>
              <a:ext uri="{FF2B5EF4-FFF2-40B4-BE49-F238E27FC236}">
                <a16:creationId xmlns:a16="http://schemas.microsoft.com/office/drawing/2014/main" id="{60E1BF8D-084D-01C0-37C4-504D438E33DF}"/>
              </a:ext>
            </a:extLst>
          </p:cNvPr>
          <p:cNvPicPr>
            <a:picLocks noGrp="1" noChangeAspect="1"/>
          </p:cNvPicPr>
          <p:nvPr>
            <p:ph idx="1"/>
          </p:nvPr>
        </p:nvPicPr>
        <p:blipFill>
          <a:blip r:embed="rId2"/>
          <a:stretch>
            <a:fillRect/>
          </a:stretch>
        </p:blipFill>
        <p:spPr>
          <a:xfrm>
            <a:off x="4278286" y="961812"/>
            <a:ext cx="6708826" cy="4930987"/>
          </a:xfrm>
          <a:prstGeom prst="rect">
            <a:avLst/>
          </a:prstGeom>
        </p:spPr>
      </p:pic>
    </p:spTree>
    <p:extLst>
      <p:ext uri="{BB962C8B-B14F-4D97-AF65-F5344CB8AC3E}">
        <p14:creationId xmlns:p14="http://schemas.microsoft.com/office/powerpoint/2010/main" val="237251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9F4AB-27D5-19A4-434A-D550348909E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kumimoji="0" lang="en-US" sz="1800" b="0" i="0" u="none" strike="noStrike" kern="1200" cap="none" spc="0" normalizeH="0" baseline="0" noProof="0">
                <a:ln>
                  <a:noFill/>
                </a:ln>
                <a:solidFill>
                  <a:srgbClr val="FFFFFF"/>
                </a:solidFill>
                <a:effectLst/>
                <a:uLnTx/>
                <a:uFillTx/>
                <a:latin typeface="+mj-lt"/>
                <a:ea typeface="+mj-ea"/>
                <a:cs typeface="+mj-cs"/>
              </a:rPr>
              <a:t>Countplot showing phone service and device protection for female non senior citizens</a:t>
            </a:r>
            <a:endParaRPr lang="en-US" sz="18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424BFF82-961C-C696-F243-875E335D510B}"/>
              </a:ext>
            </a:extLst>
          </p:cNvPr>
          <p:cNvPicPr>
            <a:picLocks noGrp="1" noChangeAspect="1"/>
          </p:cNvPicPr>
          <p:nvPr>
            <p:ph idx="1"/>
          </p:nvPr>
        </p:nvPicPr>
        <p:blipFill>
          <a:blip r:embed="rId2"/>
          <a:stretch>
            <a:fillRect/>
          </a:stretch>
        </p:blipFill>
        <p:spPr>
          <a:xfrm>
            <a:off x="4312169" y="961812"/>
            <a:ext cx="6641060" cy="4930987"/>
          </a:xfrm>
          <a:prstGeom prst="rect">
            <a:avLst/>
          </a:prstGeom>
        </p:spPr>
      </p:pic>
    </p:spTree>
    <p:extLst>
      <p:ext uri="{BB962C8B-B14F-4D97-AF65-F5344CB8AC3E}">
        <p14:creationId xmlns:p14="http://schemas.microsoft.com/office/powerpoint/2010/main" val="31757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1" name="Rectangle 210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1F3FC-500C-C48B-E5F8-1776F7C33C55}"/>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kumimoji="0" lang="en-US" sz="3600" b="0" i="0" u="none" strike="noStrike" kern="1200" cap="none" spc="0" normalizeH="0" baseline="0" noProof="0">
                <a:ln>
                  <a:noFill/>
                </a:ln>
                <a:solidFill>
                  <a:schemeClr val="tx1"/>
                </a:solidFill>
                <a:effectLst/>
                <a:uLnTx/>
                <a:uFillTx/>
                <a:latin typeface="+mj-lt"/>
                <a:ea typeface="+mj-ea"/>
                <a:cs typeface="+mj-cs"/>
              </a:rPr>
              <a:t>Countplot showing internet service and device protection details for non senior citizens</a:t>
            </a:r>
            <a:endParaRPr lang="en-US" sz="36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E839FD5B-B986-FE44-4131-EDCC732CC010}"/>
              </a:ext>
            </a:extLst>
          </p:cNvPr>
          <p:cNvSpPr>
            <a:spLocks/>
          </p:cNvSpPr>
          <p:nvPr/>
        </p:nvSpPr>
        <p:spPr>
          <a:xfrm>
            <a:off x="1060450" y="1828801"/>
            <a:ext cx="5034000" cy="525247"/>
          </a:xfrm>
          <a:prstGeom prst="rect">
            <a:avLst/>
          </a:prstGeom>
        </p:spPr>
        <p:txBody>
          <a:bodyPr/>
          <a:lstStyle/>
          <a:p>
            <a:pPr algn="ctr" defTabSz="886968">
              <a:spcAft>
                <a:spcPts val="600"/>
              </a:spcAft>
            </a:pPr>
            <a:r>
              <a:rPr lang="en-GB" sz="1746" kern="1200">
                <a:solidFill>
                  <a:schemeClr val="tx1"/>
                </a:solidFill>
                <a:latin typeface="+mn-lt"/>
                <a:ea typeface="+mn-ea"/>
                <a:cs typeface="+mn-cs"/>
              </a:rPr>
              <a:t>Male</a:t>
            </a:r>
            <a:endParaRPr lang="en-NG"/>
          </a:p>
        </p:txBody>
      </p:sp>
      <p:sp>
        <p:nvSpPr>
          <p:cNvPr id="5" name="Text Placeholder 4">
            <a:extLst>
              <a:ext uri="{FF2B5EF4-FFF2-40B4-BE49-F238E27FC236}">
                <a16:creationId xmlns:a16="http://schemas.microsoft.com/office/drawing/2014/main" id="{EABA8C12-608D-7E82-43C4-60001A524BA7}"/>
              </a:ext>
            </a:extLst>
          </p:cNvPr>
          <p:cNvSpPr>
            <a:spLocks/>
          </p:cNvSpPr>
          <p:nvPr/>
        </p:nvSpPr>
        <p:spPr>
          <a:xfrm>
            <a:off x="5998387" y="1828800"/>
            <a:ext cx="5058791" cy="525248"/>
          </a:xfrm>
          <a:prstGeom prst="rect">
            <a:avLst/>
          </a:prstGeom>
        </p:spPr>
        <p:txBody>
          <a:bodyPr/>
          <a:lstStyle/>
          <a:p>
            <a:pPr algn="ctr" defTabSz="886968">
              <a:spcAft>
                <a:spcPts val="600"/>
              </a:spcAft>
            </a:pPr>
            <a:r>
              <a:rPr lang="en-GB" sz="1746" kern="1200">
                <a:solidFill>
                  <a:schemeClr val="tx1"/>
                </a:solidFill>
                <a:latin typeface="+mn-lt"/>
                <a:ea typeface="+mn-ea"/>
                <a:cs typeface="+mn-cs"/>
              </a:rPr>
              <a:t>Female</a:t>
            </a:r>
            <a:endParaRPr lang="en-NG"/>
          </a:p>
        </p:txBody>
      </p:sp>
      <p:pic>
        <p:nvPicPr>
          <p:cNvPr id="2050" name="Picture 2">
            <a:extLst>
              <a:ext uri="{FF2B5EF4-FFF2-40B4-BE49-F238E27FC236}">
                <a16:creationId xmlns:a16="http://schemas.microsoft.com/office/drawing/2014/main" id="{567D6B0C-5B57-1245-03DD-91343373F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821" y="2697021"/>
            <a:ext cx="5058791" cy="34843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3D8649D-BCC0-3803-F487-CAE305768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387" y="2697021"/>
            <a:ext cx="5034000" cy="348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00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A4B36-BDCF-01A9-4003-A2289767D45D}"/>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sz="3100" b="1" kern="1200">
                <a:solidFill>
                  <a:schemeClr val="tx1"/>
                </a:solidFill>
                <a:latin typeface="+mj-lt"/>
                <a:ea typeface="+mj-ea"/>
                <a:cs typeface="+mj-cs"/>
              </a:rPr>
              <a:t>countplot showing streaming tv details for non senior citizens</a:t>
            </a:r>
          </a:p>
        </p:txBody>
      </p:sp>
      <p:sp>
        <p:nvSpPr>
          <p:cNvPr id="3091" name="Rectangle 309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2" name="Rectangle 309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DE30EA43-7F60-2B4A-9109-5F424F7FCF4B}"/>
              </a:ext>
            </a:extLst>
          </p:cNvPr>
          <p:cNvSpPr>
            <a:spLocks/>
          </p:cNvSpPr>
          <p:nvPr/>
        </p:nvSpPr>
        <p:spPr>
          <a:xfrm>
            <a:off x="1092816" y="1650222"/>
            <a:ext cx="4893186" cy="360379"/>
          </a:xfrm>
          <a:prstGeom prst="rect">
            <a:avLst/>
          </a:prstGeom>
        </p:spPr>
        <p:txBody>
          <a:bodyPr>
            <a:normAutofit/>
          </a:bodyPr>
          <a:lstStyle/>
          <a:p>
            <a:pPr algn="ctr" defTabSz="859536">
              <a:spcAft>
                <a:spcPts val="600"/>
              </a:spcAft>
            </a:pPr>
            <a:r>
              <a:rPr lang="en-GB" sz="1692" kern="1200">
                <a:solidFill>
                  <a:schemeClr val="tx1"/>
                </a:solidFill>
                <a:latin typeface="+mn-lt"/>
                <a:ea typeface="+mn-ea"/>
                <a:cs typeface="+mn-cs"/>
              </a:rPr>
              <a:t>Male</a:t>
            </a:r>
            <a:endParaRPr lang="en-NG"/>
          </a:p>
        </p:txBody>
      </p:sp>
      <p:sp>
        <p:nvSpPr>
          <p:cNvPr id="5" name="Text Placeholder 4">
            <a:extLst>
              <a:ext uri="{FF2B5EF4-FFF2-40B4-BE49-F238E27FC236}">
                <a16:creationId xmlns:a16="http://schemas.microsoft.com/office/drawing/2014/main" id="{30005067-1117-7A91-A3CE-558731EF6222}"/>
              </a:ext>
            </a:extLst>
          </p:cNvPr>
          <p:cNvSpPr>
            <a:spLocks/>
          </p:cNvSpPr>
          <p:nvPr/>
        </p:nvSpPr>
        <p:spPr>
          <a:xfrm>
            <a:off x="6172755" y="1650222"/>
            <a:ext cx="4917284" cy="360379"/>
          </a:xfrm>
          <a:prstGeom prst="rect">
            <a:avLst/>
          </a:prstGeom>
        </p:spPr>
        <p:txBody>
          <a:bodyPr>
            <a:normAutofit/>
          </a:bodyPr>
          <a:lstStyle/>
          <a:p>
            <a:pPr algn="ctr" defTabSz="859536">
              <a:spcAft>
                <a:spcPts val="600"/>
              </a:spcAft>
            </a:pPr>
            <a:r>
              <a:rPr lang="en-GB" sz="1692" kern="1200">
                <a:solidFill>
                  <a:schemeClr val="tx1"/>
                </a:solidFill>
                <a:latin typeface="+mn-lt"/>
                <a:ea typeface="+mn-ea"/>
                <a:cs typeface="+mn-cs"/>
              </a:rPr>
              <a:t>Female</a:t>
            </a:r>
            <a:endParaRPr lang="en-NG"/>
          </a:p>
        </p:txBody>
      </p:sp>
      <p:pic>
        <p:nvPicPr>
          <p:cNvPr id="3074" name="Picture 2">
            <a:extLst>
              <a:ext uri="{FF2B5EF4-FFF2-40B4-BE49-F238E27FC236}">
                <a16:creationId xmlns:a16="http://schemas.microsoft.com/office/drawing/2014/main" id="{7CFAADE2-4E2D-ECBD-DAAB-9F999C88C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668" y="2538728"/>
            <a:ext cx="4917284" cy="36964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1BC5029-AB96-4BF7-69C5-ADFE8FD9E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816" y="2564658"/>
            <a:ext cx="4893186" cy="3644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69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TotalTime>
  <Words>994</Words>
  <Application>Microsoft Office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Wingdings</vt:lpstr>
      <vt:lpstr>Office Theme</vt:lpstr>
      <vt:lpstr>Telecom Users</vt:lpstr>
      <vt:lpstr>Table of Content</vt:lpstr>
      <vt:lpstr>Overview</vt:lpstr>
      <vt:lpstr>Total Male Subscribers (which are not Senior Citizens). Displaying 5 columns</vt:lpstr>
      <vt:lpstr>Total Female Subscribers (which are not Senior Citizens). Displaying 5 columns</vt:lpstr>
      <vt:lpstr>Countplot showing phone service and device protection for male non senior citizens</vt:lpstr>
      <vt:lpstr>Countplot showing phone service and device protection for female non senior citizens</vt:lpstr>
      <vt:lpstr>Countplot showing internet service and device protection details for non senior citizens</vt:lpstr>
      <vt:lpstr>countplot showing streaming tv details for non senior citizens</vt:lpstr>
      <vt:lpstr>Countplot showing details of non-senior citizens who use or don't use paperless billing</vt:lpstr>
      <vt:lpstr>Countplot showing details of non-senior citizens who use or don’t use device protection</vt:lpstr>
      <vt:lpstr>Heatmap showing correlation of numeric values</vt:lpstr>
      <vt:lpstr>Scatter Plot of Tenure and Total Charges</vt:lpstr>
      <vt:lpstr>Count plot of Senior Citizens and Non Senior Citizens</vt:lpstr>
      <vt:lpstr>Count plot of Gender</vt:lpstr>
      <vt:lpstr>Catplot of Payment Method by gender</vt:lpstr>
      <vt:lpstr>Catplot of Contract Types</vt:lpstr>
      <vt:lpstr>Countplot of Online Security</vt:lpstr>
      <vt:lpstr>Countplot of Multiple Lines details</vt:lpstr>
      <vt:lpstr>Conclusion and Recommendation</vt:lpstr>
      <vt:lpstr>Conclusion and Recommendation Continued..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Chinonyelum Chukwuji</dc:creator>
  <cp:lastModifiedBy>Samuel Chukwuji</cp:lastModifiedBy>
  <cp:revision>2</cp:revision>
  <dcterms:created xsi:type="dcterms:W3CDTF">2024-06-21T09:29:43Z</dcterms:created>
  <dcterms:modified xsi:type="dcterms:W3CDTF">2024-06-21T12:02:58Z</dcterms:modified>
</cp:coreProperties>
</file>