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League Spartan" charset="1" panose="00000800000000000000"/>
      <p:regular r:id="rId14"/>
    </p:embeddedFont>
    <p:embeddedFont>
      <p:font typeface="Canva Sans Bold" charset="1" panose="020B0803030501040103"/>
      <p:regular r:id="rId15"/>
    </p:embeddedFont>
    <p:embeddedFont>
      <p:font typeface="Canva Sans" charset="1" panose="020B0503030501040103"/>
      <p:regular r:id="rId16"/>
    </p:embeddedFont>
    <p:embeddedFont>
      <p:font typeface="Anton" charset="1" panose="00000500000000000000"/>
      <p:regular r:id="rId17"/>
    </p:embeddedFont>
    <p:embeddedFont>
      <p:font typeface="Canva Sans Medium" charset="1" panose="020B0603030501040103"/>
      <p:regular r:id="rId18"/>
    </p:embeddedFont>
    <p:embeddedFont>
      <p:font typeface="UKIJ Qolyazma Tuz" charset="1" panose="020B0604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544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371741" cy="1730408"/>
          </a:xfrm>
          <a:custGeom>
            <a:avLst/>
            <a:gdLst/>
            <a:ahLst/>
            <a:cxnLst/>
            <a:rect r="r" b="b" t="t" l="l"/>
            <a:pathLst>
              <a:path h="1730408" w="1371741">
                <a:moveTo>
                  <a:pt x="0" y="0"/>
                </a:moveTo>
                <a:lnTo>
                  <a:pt x="1371741" y="0"/>
                </a:lnTo>
                <a:lnTo>
                  <a:pt x="1371741" y="1730408"/>
                </a:lnTo>
                <a:lnTo>
                  <a:pt x="0" y="173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710749">
            <a:off x="8857823" y="-1893904"/>
            <a:ext cx="3845468" cy="4114800"/>
          </a:xfrm>
          <a:custGeom>
            <a:avLst/>
            <a:gdLst/>
            <a:ahLst/>
            <a:cxnLst/>
            <a:rect r="r" b="b" t="t" l="l"/>
            <a:pathLst>
              <a:path h="4114800" w="3845468">
                <a:moveTo>
                  <a:pt x="0" y="0"/>
                </a:moveTo>
                <a:lnTo>
                  <a:pt x="3845467" y="0"/>
                </a:lnTo>
                <a:lnTo>
                  <a:pt x="384546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6386" y="2400614"/>
            <a:ext cx="9772742" cy="1571625"/>
          </a:xfrm>
          <a:prstGeom prst="rect">
            <a:avLst/>
          </a:prstGeom>
        </p:spPr>
        <p:txBody>
          <a:bodyPr anchor="t" rtlCol="false" tIns="0" lIns="0" bIns="0" rIns="0">
            <a:spAutoFit/>
          </a:bodyPr>
          <a:lstStyle/>
          <a:p>
            <a:pPr algn="ctr">
              <a:lnSpc>
                <a:spcPts val="6000"/>
              </a:lnSpc>
            </a:pPr>
            <a:r>
              <a:rPr lang="en-US" sz="6000" spc="450">
                <a:solidFill>
                  <a:srgbClr val="F3AE32"/>
                </a:solidFill>
                <a:latin typeface="League Spartan"/>
                <a:ea typeface="League Spartan"/>
                <a:cs typeface="League Spartan"/>
                <a:sym typeface="League Spartan"/>
              </a:rPr>
              <a:t>HL-69 SOIL MOISTURE SENSOR</a:t>
            </a:r>
          </a:p>
        </p:txBody>
      </p:sp>
      <p:sp>
        <p:nvSpPr>
          <p:cNvPr name="Freeform 5" id="5"/>
          <p:cNvSpPr/>
          <p:nvPr/>
        </p:nvSpPr>
        <p:spPr>
          <a:xfrm flipH="false" flipV="false" rot="0">
            <a:off x="0" y="5143500"/>
            <a:ext cx="6644250" cy="5143500"/>
          </a:xfrm>
          <a:custGeom>
            <a:avLst/>
            <a:gdLst/>
            <a:ahLst/>
            <a:cxnLst/>
            <a:rect r="r" b="b" t="t" l="l"/>
            <a:pathLst>
              <a:path h="5143500" w="6644250">
                <a:moveTo>
                  <a:pt x="0" y="0"/>
                </a:moveTo>
                <a:lnTo>
                  <a:pt x="6644250" y="0"/>
                </a:lnTo>
                <a:lnTo>
                  <a:pt x="6644250" y="5143500"/>
                </a:lnTo>
                <a:lnTo>
                  <a:pt x="0" y="5143500"/>
                </a:lnTo>
                <a:lnTo>
                  <a:pt x="0" y="0"/>
                </a:lnTo>
                <a:close/>
              </a:path>
            </a:pathLst>
          </a:custGeom>
          <a:blipFill>
            <a:blip r:embed="rId6"/>
            <a:stretch>
              <a:fillRect l="0" t="0" r="-3217" b="0"/>
            </a:stretch>
          </a:blipFill>
        </p:spPr>
      </p:sp>
      <p:sp>
        <p:nvSpPr>
          <p:cNvPr name="Freeform 6" id="6"/>
          <p:cNvSpPr/>
          <p:nvPr/>
        </p:nvSpPr>
        <p:spPr>
          <a:xfrm flipH="false" flipV="false" rot="0">
            <a:off x="11995571" y="136931"/>
            <a:ext cx="6675188" cy="5006569"/>
          </a:xfrm>
          <a:custGeom>
            <a:avLst/>
            <a:gdLst/>
            <a:ahLst/>
            <a:cxnLst/>
            <a:rect r="r" b="b" t="t" l="l"/>
            <a:pathLst>
              <a:path h="5006569" w="6675188">
                <a:moveTo>
                  <a:pt x="0" y="0"/>
                </a:moveTo>
                <a:lnTo>
                  <a:pt x="6675187" y="0"/>
                </a:lnTo>
                <a:lnTo>
                  <a:pt x="6675187" y="5006569"/>
                </a:lnTo>
                <a:lnTo>
                  <a:pt x="0" y="5006569"/>
                </a:lnTo>
                <a:lnTo>
                  <a:pt x="0" y="0"/>
                </a:lnTo>
                <a:close/>
              </a:path>
            </a:pathLst>
          </a:custGeom>
          <a:blipFill>
            <a:blip r:embed="rId7"/>
            <a:stretch>
              <a:fillRect l="0" t="-2183" r="0" b="-19230"/>
            </a:stretch>
          </a:blipFill>
        </p:spPr>
      </p:sp>
      <p:sp>
        <p:nvSpPr>
          <p:cNvPr name="Freeform 7" id="7"/>
          <p:cNvSpPr/>
          <p:nvPr/>
        </p:nvSpPr>
        <p:spPr>
          <a:xfrm flipH="false" flipV="false" rot="1085688">
            <a:off x="7308365" y="7466000"/>
            <a:ext cx="3322641" cy="6718575"/>
          </a:xfrm>
          <a:custGeom>
            <a:avLst/>
            <a:gdLst/>
            <a:ahLst/>
            <a:cxnLst/>
            <a:rect r="r" b="b" t="t" l="l"/>
            <a:pathLst>
              <a:path h="6718575" w="3322641">
                <a:moveTo>
                  <a:pt x="0" y="0"/>
                </a:moveTo>
                <a:lnTo>
                  <a:pt x="3322640" y="0"/>
                </a:lnTo>
                <a:lnTo>
                  <a:pt x="3322640" y="6718574"/>
                </a:lnTo>
                <a:lnTo>
                  <a:pt x="0" y="6718574"/>
                </a:lnTo>
                <a:lnTo>
                  <a:pt x="0" y="0"/>
                </a:lnTo>
                <a:close/>
              </a:path>
            </a:pathLst>
          </a:custGeom>
          <a:blipFill>
            <a:blip r:embed="rId8">
              <a:alphaModFix amt="64000"/>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7003211" y="4480520"/>
            <a:ext cx="6986233" cy="2370636"/>
          </a:xfrm>
          <a:prstGeom prst="rect">
            <a:avLst/>
          </a:prstGeom>
        </p:spPr>
        <p:txBody>
          <a:bodyPr anchor="t" rtlCol="false" tIns="0" lIns="0" bIns="0" rIns="0">
            <a:spAutoFit/>
          </a:bodyPr>
          <a:lstStyle/>
          <a:p>
            <a:pPr algn="l">
              <a:lnSpc>
                <a:spcPts val="4855"/>
              </a:lnSpc>
            </a:pPr>
          </a:p>
          <a:p>
            <a:pPr algn="l">
              <a:lnSpc>
                <a:spcPts val="4855"/>
              </a:lnSpc>
            </a:pPr>
            <a:r>
              <a:rPr lang="en-US" sz="3467" b="true">
                <a:solidFill>
                  <a:srgbClr val="F3AE32"/>
                </a:solidFill>
                <a:latin typeface="Canva Sans Bold"/>
                <a:ea typeface="Canva Sans Bold"/>
                <a:cs typeface="Canva Sans Bold"/>
                <a:sym typeface="Canva Sans Bold"/>
              </a:rPr>
              <a:t>Presented by:</a:t>
            </a:r>
          </a:p>
          <a:p>
            <a:pPr algn="l">
              <a:lnSpc>
                <a:spcPts val="4715"/>
              </a:lnSpc>
            </a:pPr>
            <a:r>
              <a:rPr lang="en-US" sz="3367">
                <a:solidFill>
                  <a:srgbClr val="F3AE32"/>
                </a:solidFill>
                <a:latin typeface="Canva Sans"/>
                <a:ea typeface="Canva Sans"/>
                <a:cs typeface="Canva Sans"/>
                <a:sym typeface="Canva Sans"/>
              </a:rPr>
              <a:t>Samuel Emon Halder-22101183</a:t>
            </a:r>
          </a:p>
          <a:p>
            <a:pPr algn="l">
              <a:lnSpc>
                <a:spcPts val="4715"/>
              </a:lnSpc>
            </a:pPr>
            <a:r>
              <a:rPr lang="en-US" sz="3367">
                <a:solidFill>
                  <a:srgbClr val="F3AE32"/>
                </a:solidFill>
                <a:latin typeface="Canva Sans"/>
                <a:ea typeface="Canva Sans"/>
                <a:cs typeface="Canva Sans"/>
                <a:sym typeface="Canva Sans"/>
              </a:rPr>
              <a:t>Pinky Akter-22101156</a:t>
            </a:r>
          </a:p>
        </p:txBody>
      </p:sp>
      <p:sp>
        <p:nvSpPr>
          <p:cNvPr name="TextBox 9" id="9"/>
          <p:cNvSpPr txBox="true"/>
          <p:nvPr/>
        </p:nvSpPr>
        <p:spPr>
          <a:xfrm rot="0">
            <a:off x="12353973" y="7444105"/>
            <a:ext cx="5958383" cy="3589020"/>
          </a:xfrm>
          <a:prstGeom prst="rect">
            <a:avLst/>
          </a:prstGeom>
        </p:spPr>
        <p:txBody>
          <a:bodyPr anchor="t" rtlCol="false" tIns="0" lIns="0" bIns="0" rIns="0">
            <a:spAutoFit/>
          </a:bodyPr>
          <a:lstStyle/>
          <a:p>
            <a:pPr algn="ctr">
              <a:lnSpc>
                <a:spcPts val="4899"/>
              </a:lnSpc>
            </a:pPr>
            <a:r>
              <a:rPr lang="en-US" sz="3499" b="true">
                <a:solidFill>
                  <a:srgbClr val="F3AE32"/>
                </a:solidFill>
                <a:latin typeface="Canva Sans Bold"/>
                <a:ea typeface="Canva Sans Bold"/>
                <a:cs typeface="Canva Sans Bold"/>
                <a:sym typeface="Canva Sans Bold"/>
              </a:rPr>
              <a:t>Presented To:</a:t>
            </a:r>
          </a:p>
          <a:p>
            <a:pPr algn="ctr">
              <a:lnSpc>
                <a:spcPts val="4759"/>
              </a:lnSpc>
            </a:pPr>
            <a:r>
              <a:rPr lang="en-US" sz="3399">
                <a:solidFill>
                  <a:srgbClr val="F3AE32"/>
                </a:solidFill>
                <a:latin typeface="Canva Sans"/>
                <a:ea typeface="Canva Sans"/>
                <a:cs typeface="Canva Sans"/>
                <a:sym typeface="Canva Sans"/>
              </a:rPr>
              <a:t>A.S. Zaforullah Momtaz</a:t>
            </a:r>
          </a:p>
          <a:p>
            <a:pPr algn="ctr">
              <a:lnSpc>
                <a:spcPts val="4759"/>
              </a:lnSpc>
            </a:pPr>
            <a:r>
              <a:rPr lang="en-US" sz="3399">
                <a:solidFill>
                  <a:srgbClr val="F3AE32"/>
                </a:solidFill>
                <a:latin typeface="Canva Sans"/>
                <a:ea typeface="Canva Sans"/>
                <a:cs typeface="Canva Sans"/>
                <a:sym typeface="Canva Sans"/>
              </a:rPr>
              <a:t>Assistant Professor </a:t>
            </a:r>
          </a:p>
          <a:p>
            <a:pPr algn="ctr">
              <a:lnSpc>
                <a:spcPts val="4759"/>
              </a:lnSpc>
            </a:pPr>
            <a:r>
              <a:rPr lang="en-US" sz="3399">
                <a:solidFill>
                  <a:srgbClr val="F3AE32"/>
                </a:solidFill>
                <a:latin typeface="Canva Sans"/>
                <a:ea typeface="Canva Sans"/>
                <a:cs typeface="Canva Sans"/>
                <a:sym typeface="Canva Sans"/>
              </a:rPr>
              <a:t>University of Asia Pacific </a:t>
            </a:r>
          </a:p>
          <a:p>
            <a:pPr algn="ctr">
              <a:lnSpc>
                <a:spcPts val="4759"/>
              </a:lnSpc>
            </a:pPr>
          </a:p>
          <a:p>
            <a:pPr algn="ctr">
              <a:lnSpc>
                <a:spcPts val="47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5440"/>
        </a:solidFill>
      </p:bgPr>
    </p:bg>
    <p:spTree>
      <p:nvGrpSpPr>
        <p:cNvPr id="1" name=""/>
        <p:cNvGrpSpPr/>
        <p:nvPr/>
      </p:nvGrpSpPr>
      <p:grpSpPr>
        <a:xfrm>
          <a:off x="0" y="0"/>
          <a:ext cx="0" cy="0"/>
          <a:chOff x="0" y="0"/>
          <a:chExt cx="0" cy="0"/>
        </a:xfrm>
      </p:grpSpPr>
      <p:sp>
        <p:nvSpPr>
          <p:cNvPr name="TextBox 2" id="2"/>
          <p:cNvSpPr txBox="true"/>
          <p:nvPr/>
        </p:nvSpPr>
        <p:spPr>
          <a:xfrm rot="0">
            <a:off x="2461934" y="2899180"/>
            <a:ext cx="5340154" cy="809625"/>
          </a:xfrm>
          <a:prstGeom prst="rect">
            <a:avLst/>
          </a:prstGeom>
        </p:spPr>
        <p:txBody>
          <a:bodyPr anchor="t" rtlCol="false" tIns="0" lIns="0" bIns="0" rIns="0">
            <a:spAutoFit/>
          </a:bodyPr>
          <a:lstStyle/>
          <a:p>
            <a:pPr algn="ctr">
              <a:lnSpc>
                <a:spcPts val="6000"/>
              </a:lnSpc>
            </a:pPr>
            <a:r>
              <a:rPr lang="en-US" sz="6000" spc="450">
                <a:solidFill>
                  <a:srgbClr val="FFCB6D"/>
                </a:solidFill>
                <a:latin typeface="Anton"/>
                <a:ea typeface="Anton"/>
                <a:cs typeface="Anton"/>
                <a:sym typeface="Anton"/>
              </a:rPr>
              <a:t>Introduction</a:t>
            </a:r>
          </a:p>
        </p:txBody>
      </p:sp>
      <p:sp>
        <p:nvSpPr>
          <p:cNvPr name="TextBox 3" id="3"/>
          <p:cNvSpPr txBox="true"/>
          <p:nvPr/>
        </p:nvSpPr>
        <p:spPr>
          <a:xfrm rot="0">
            <a:off x="1233209" y="5058633"/>
            <a:ext cx="13896544" cy="3580765"/>
          </a:xfrm>
          <a:prstGeom prst="rect">
            <a:avLst/>
          </a:prstGeom>
        </p:spPr>
        <p:txBody>
          <a:bodyPr anchor="t" rtlCol="false" tIns="0" lIns="0" bIns="0" rIns="0">
            <a:spAutoFit/>
          </a:bodyPr>
          <a:lstStyle/>
          <a:p>
            <a:pPr algn="l">
              <a:lnSpc>
                <a:spcPts val="4759"/>
              </a:lnSpc>
            </a:pPr>
            <a:r>
              <a:rPr lang="en-US" sz="3399">
                <a:solidFill>
                  <a:srgbClr val="FFCB6D"/>
                </a:solidFill>
                <a:latin typeface="Canva Sans"/>
                <a:ea typeface="Canva Sans"/>
                <a:cs typeface="Canva Sans"/>
                <a:sym typeface="Canva Sans"/>
              </a:rPr>
              <a:t>Senor Introduction:</a:t>
            </a:r>
          </a:p>
          <a:p>
            <a:pPr algn="l">
              <a:lnSpc>
                <a:spcPts val="4759"/>
              </a:lnSpc>
            </a:pPr>
            <a:r>
              <a:rPr lang="en-US" sz="3399">
                <a:solidFill>
                  <a:srgbClr val="FFCB6D"/>
                </a:solidFill>
                <a:latin typeface="Canva Sans"/>
                <a:ea typeface="Canva Sans"/>
                <a:cs typeface="Canva Sans"/>
                <a:sym typeface="Canva Sans"/>
              </a:rPr>
              <a:t>The HL-69 Soil Moisture Sensor is a widely used electronic device designed to measure the moisture content of soil. It is commonly used in agriculture, gardening, and automated irrigation systems to help monitor soil conditions and optimize water usage.</a:t>
            </a:r>
          </a:p>
          <a:p>
            <a:pPr algn="l">
              <a:lnSpc>
                <a:spcPts val="4759"/>
              </a:lnSpc>
            </a:pPr>
          </a:p>
        </p:txBody>
      </p:sp>
      <p:sp>
        <p:nvSpPr>
          <p:cNvPr name="Freeform 4" id="4"/>
          <p:cNvSpPr/>
          <p:nvPr/>
        </p:nvSpPr>
        <p:spPr>
          <a:xfrm flipH="false" flipV="false" rot="1545002">
            <a:off x="-496717" y="7035102"/>
            <a:ext cx="5190688" cy="5143500"/>
          </a:xfrm>
          <a:custGeom>
            <a:avLst/>
            <a:gdLst/>
            <a:ahLst/>
            <a:cxnLst/>
            <a:rect r="r" b="b" t="t" l="l"/>
            <a:pathLst>
              <a:path h="5143500" w="5190688">
                <a:moveTo>
                  <a:pt x="0" y="0"/>
                </a:moveTo>
                <a:lnTo>
                  <a:pt x="5190688" y="0"/>
                </a:lnTo>
                <a:lnTo>
                  <a:pt x="5190688" y="5143500"/>
                </a:lnTo>
                <a:lnTo>
                  <a:pt x="0" y="514350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646388" y="490541"/>
            <a:ext cx="8441587" cy="4909902"/>
          </a:xfrm>
          <a:custGeom>
            <a:avLst/>
            <a:gdLst/>
            <a:ahLst/>
            <a:cxnLst/>
            <a:rect r="r" b="b" t="t" l="l"/>
            <a:pathLst>
              <a:path h="4909902" w="8441587">
                <a:moveTo>
                  <a:pt x="0" y="0"/>
                </a:moveTo>
                <a:lnTo>
                  <a:pt x="8441587" y="0"/>
                </a:lnTo>
                <a:lnTo>
                  <a:pt x="8441587" y="4909902"/>
                </a:lnTo>
                <a:lnTo>
                  <a:pt x="0" y="4909902"/>
                </a:lnTo>
                <a:lnTo>
                  <a:pt x="0" y="0"/>
                </a:lnTo>
                <a:close/>
              </a:path>
            </a:pathLst>
          </a:custGeom>
          <a:blipFill>
            <a:blip r:embed="rId4"/>
            <a:stretch>
              <a:fillRect l="0" t="0" r="0" b="0"/>
            </a:stretch>
          </a:blipFill>
        </p:spPr>
      </p:sp>
      <p:sp>
        <p:nvSpPr>
          <p:cNvPr name="Freeform 6" id="6"/>
          <p:cNvSpPr/>
          <p:nvPr/>
        </p:nvSpPr>
        <p:spPr>
          <a:xfrm flipH="false" flipV="false" rot="1160849">
            <a:off x="15125569" y="7886820"/>
            <a:ext cx="4838962" cy="3440062"/>
          </a:xfrm>
          <a:custGeom>
            <a:avLst/>
            <a:gdLst/>
            <a:ahLst/>
            <a:cxnLst/>
            <a:rect r="r" b="b" t="t" l="l"/>
            <a:pathLst>
              <a:path h="3440062" w="4838962">
                <a:moveTo>
                  <a:pt x="0" y="0"/>
                </a:moveTo>
                <a:lnTo>
                  <a:pt x="4838962" y="0"/>
                </a:lnTo>
                <a:lnTo>
                  <a:pt x="4838962" y="3440063"/>
                </a:lnTo>
                <a:lnTo>
                  <a:pt x="0" y="3440063"/>
                </a:lnTo>
                <a:lnTo>
                  <a:pt x="0" y="0"/>
                </a:lnTo>
                <a:close/>
              </a:path>
            </a:pathLst>
          </a:custGeom>
          <a:blipFill>
            <a:blip r:embed="rId5">
              <a:alphaModFix amt="70000"/>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7285881">
            <a:off x="-1400191" y="-780167"/>
            <a:ext cx="5266799" cy="2346120"/>
          </a:xfrm>
          <a:custGeom>
            <a:avLst/>
            <a:gdLst/>
            <a:ahLst/>
            <a:cxnLst/>
            <a:rect r="r" b="b" t="t" l="l"/>
            <a:pathLst>
              <a:path h="2346120" w="5266799">
                <a:moveTo>
                  <a:pt x="0" y="0"/>
                </a:moveTo>
                <a:lnTo>
                  <a:pt x="5266799" y="0"/>
                </a:lnTo>
                <a:lnTo>
                  <a:pt x="5266799" y="2346119"/>
                </a:lnTo>
                <a:lnTo>
                  <a:pt x="0" y="2346119"/>
                </a:lnTo>
                <a:lnTo>
                  <a:pt x="0" y="0"/>
                </a:lnTo>
                <a:close/>
              </a:path>
            </a:pathLst>
          </a:custGeom>
          <a:blipFill>
            <a:blip r:embed="rId7">
              <a:alphaModFix amt="74000"/>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5440"/>
        </a:solidFill>
      </p:bgPr>
    </p:bg>
    <p:spTree>
      <p:nvGrpSpPr>
        <p:cNvPr id="1" name=""/>
        <p:cNvGrpSpPr/>
        <p:nvPr/>
      </p:nvGrpSpPr>
      <p:grpSpPr>
        <a:xfrm>
          <a:off x="0" y="0"/>
          <a:ext cx="0" cy="0"/>
          <a:chOff x="0" y="0"/>
          <a:chExt cx="0" cy="0"/>
        </a:xfrm>
      </p:grpSpPr>
      <p:sp>
        <p:nvSpPr>
          <p:cNvPr name="Freeform 2" id="2"/>
          <p:cNvSpPr/>
          <p:nvPr/>
        </p:nvSpPr>
        <p:spPr>
          <a:xfrm flipH="false" flipV="false" rot="-2914221">
            <a:off x="14051604" y="6753002"/>
            <a:ext cx="4815191" cy="4114800"/>
          </a:xfrm>
          <a:custGeom>
            <a:avLst/>
            <a:gdLst/>
            <a:ahLst/>
            <a:cxnLst/>
            <a:rect r="r" b="b" t="t" l="l"/>
            <a:pathLst>
              <a:path h="4114800" w="4815191">
                <a:moveTo>
                  <a:pt x="0" y="0"/>
                </a:moveTo>
                <a:lnTo>
                  <a:pt x="4815192" y="0"/>
                </a:lnTo>
                <a:lnTo>
                  <a:pt x="4815192" y="4114800"/>
                </a:lnTo>
                <a:lnTo>
                  <a:pt x="0" y="41148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6442" y="614563"/>
            <a:ext cx="5029317" cy="5029317"/>
          </a:xfrm>
          <a:custGeom>
            <a:avLst/>
            <a:gdLst/>
            <a:ahLst/>
            <a:cxnLst/>
            <a:rect r="r" b="b" t="t" l="l"/>
            <a:pathLst>
              <a:path h="5029317" w="5029317">
                <a:moveTo>
                  <a:pt x="0" y="0"/>
                </a:moveTo>
                <a:lnTo>
                  <a:pt x="5029316" y="0"/>
                </a:lnTo>
                <a:lnTo>
                  <a:pt x="5029316" y="5029317"/>
                </a:lnTo>
                <a:lnTo>
                  <a:pt x="0" y="5029317"/>
                </a:lnTo>
                <a:lnTo>
                  <a:pt x="0" y="0"/>
                </a:lnTo>
                <a:close/>
              </a:path>
            </a:pathLst>
          </a:custGeom>
          <a:blipFill>
            <a:blip r:embed="rId4"/>
            <a:stretch>
              <a:fillRect l="0" t="0" r="0" b="0"/>
            </a:stretch>
          </a:blipFill>
        </p:spPr>
      </p:sp>
      <p:sp>
        <p:nvSpPr>
          <p:cNvPr name="TextBox 4" id="4"/>
          <p:cNvSpPr txBox="true"/>
          <p:nvPr/>
        </p:nvSpPr>
        <p:spPr>
          <a:xfrm rot="0">
            <a:off x="-1393308" y="6053455"/>
            <a:ext cx="9806375" cy="809625"/>
          </a:xfrm>
          <a:prstGeom prst="rect">
            <a:avLst/>
          </a:prstGeom>
        </p:spPr>
        <p:txBody>
          <a:bodyPr anchor="t" rtlCol="false" tIns="0" lIns="0" bIns="0" rIns="0">
            <a:spAutoFit/>
          </a:bodyPr>
          <a:lstStyle/>
          <a:p>
            <a:pPr algn="ctr">
              <a:lnSpc>
                <a:spcPts val="6000"/>
              </a:lnSpc>
            </a:pPr>
            <a:r>
              <a:rPr lang="en-US" sz="6000" spc="450">
                <a:solidFill>
                  <a:srgbClr val="FFCB6D"/>
                </a:solidFill>
                <a:latin typeface="Anton"/>
                <a:ea typeface="Anton"/>
                <a:cs typeface="Anton"/>
                <a:sym typeface="Anton"/>
              </a:rPr>
              <a:t>Working Principle</a:t>
            </a:r>
          </a:p>
        </p:txBody>
      </p:sp>
      <p:sp>
        <p:nvSpPr>
          <p:cNvPr name="TextBox 5" id="5"/>
          <p:cNvSpPr txBox="true"/>
          <p:nvPr/>
        </p:nvSpPr>
        <p:spPr>
          <a:xfrm rot="0">
            <a:off x="5768021" y="1150692"/>
            <a:ext cx="13479816" cy="14719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CB6D"/>
                </a:solidFill>
                <a:latin typeface="Canva Sans"/>
                <a:ea typeface="Canva Sans"/>
                <a:cs typeface="Canva Sans"/>
                <a:sym typeface="Canva Sans"/>
              </a:rPr>
              <a:t>Two Probes: Detect moisture levels by measuring conductivity.</a:t>
            </a:r>
          </a:p>
          <a:p>
            <a:pPr algn="l">
              <a:lnSpc>
                <a:spcPts val="3919"/>
              </a:lnSpc>
            </a:pPr>
          </a:p>
          <a:p>
            <a:pPr algn="l">
              <a:lnSpc>
                <a:spcPts val="3919"/>
              </a:lnSpc>
            </a:pPr>
          </a:p>
        </p:txBody>
      </p:sp>
      <p:sp>
        <p:nvSpPr>
          <p:cNvPr name="TextBox 6" id="6"/>
          <p:cNvSpPr txBox="true"/>
          <p:nvPr/>
        </p:nvSpPr>
        <p:spPr>
          <a:xfrm rot="0">
            <a:off x="5768021" y="1677107"/>
            <a:ext cx="13479816" cy="19672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CB6D"/>
                </a:solidFill>
                <a:latin typeface="Canva Sans"/>
                <a:ea typeface="Canva Sans"/>
                <a:cs typeface="Canva Sans"/>
                <a:sym typeface="Canva Sans"/>
              </a:rPr>
              <a:t>Analog Output: Provides variable voltage readings based on moisture content.</a:t>
            </a:r>
          </a:p>
          <a:p>
            <a:pPr algn="l">
              <a:lnSpc>
                <a:spcPts val="3919"/>
              </a:lnSpc>
            </a:pPr>
          </a:p>
          <a:p>
            <a:pPr algn="l">
              <a:lnSpc>
                <a:spcPts val="3919"/>
              </a:lnSpc>
            </a:pPr>
          </a:p>
        </p:txBody>
      </p:sp>
      <p:sp>
        <p:nvSpPr>
          <p:cNvPr name="TextBox 7" id="7"/>
          <p:cNvSpPr txBox="true"/>
          <p:nvPr/>
        </p:nvSpPr>
        <p:spPr>
          <a:xfrm rot="0">
            <a:off x="5768021" y="3503962"/>
            <a:ext cx="13479816" cy="19672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CB6D"/>
                </a:solidFill>
                <a:latin typeface="Canva Sans"/>
                <a:ea typeface="Canva Sans"/>
                <a:cs typeface="Canva Sans"/>
                <a:sym typeface="Canva Sans"/>
              </a:rPr>
              <a:t>Digital Output: Can be used for threshold-based automation with a comparator circuit.</a:t>
            </a:r>
          </a:p>
          <a:p>
            <a:pPr algn="l">
              <a:lnSpc>
                <a:spcPts val="3919"/>
              </a:lnSpc>
            </a:pPr>
          </a:p>
          <a:p>
            <a:pPr algn="l">
              <a:lnSpc>
                <a:spcPts val="3919"/>
              </a:lnSpc>
            </a:pPr>
          </a:p>
        </p:txBody>
      </p:sp>
      <p:sp>
        <p:nvSpPr>
          <p:cNvPr name="TextBox 8" id="8"/>
          <p:cNvSpPr txBox="true"/>
          <p:nvPr/>
        </p:nvSpPr>
        <p:spPr>
          <a:xfrm rot="0">
            <a:off x="5768021" y="2870272"/>
            <a:ext cx="13479816" cy="14719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CB6D"/>
                </a:solidFill>
                <a:latin typeface="Canva Sans"/>
                <a:ea typeface="Canva Sans"/>
                <a:cs typeface="Canva Sans"/>
                <a:sym typeface="Canva Sans"/>
              </a:rPr>
              <a:t>Low Power Consumption: Suitable for battery-powered applications.</a:t>
            </a:r>
          </a:p>
          <a:p>
            <a:pPr algn="l">
              <a:lnSpc>
                <a:spcPts val="3919"/>
              </a:lnSpc>
            </a:pPr>
          </a:p>
          <a:p>
            <a:pPr algn="l">
              <a:lnSpc>
                <a:spcPts val="3919"/>
              </a:lnSpc>
            </a:pPr>
          </a:p>
        </p:txBody>
      </p:sp>
      <p:sp>
        <p:nvSpPr>
          <p:cNvPr name="TextBox 9" id="9"/>
          <p:cNvSpPr txBox="true"/>
          <p:nvPr/>
        </p:nvSpPr>
        <p:spPr>
          <a:xfrm rot="0">
            <a:off x="5768021" y="4748530"/>
            <a:ext cx="14025376" cy="19672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CB6D"/>
                </a:solidFill>
                <a:latin typeface="Canva Sans"/>
                <a:ea typeface="Canva Sans"/>
                <a:cs typeface="Canva Sans"/>
                <a:sym typeface="Canva Sans"/>
              </a:rPr>
              <a:t>Easy Integration: Compatible with microcontrollers like Arduino and Raspberry Pi.</a:t>
            </a:r>
          </a:p>
          <a:p>
            <a:pPr algn="l">
              <a:lnSpc>
                <a:spcPts val="3919"/>
              </a:lnSpc>
            </a:pPr>
          </a:p>
          <a:p>
            <a:pPr algn="l">
              <a:lnSpc>
                <a:spcPts val="3919"/>
              </a:lnSpc>
            </a:pPr>
          </a:p>
        </p:txBody>
      </p:sp>
      <p:sp>
        <p:nvSpPr>
          <p:cNvPr name="TextBox 10" id="10"/>
          <p:cNvSpPr txBox="true"/>
          <p:nvPr/>
        </p:nvSpPr>
        <p:spPr>
          <a:xfrm rot="0">
            <a:off x="6652825" y="262138"/>
            <a:ext cx="9806375" cy="809625"/>
          </a:xfrm>
          <a:prstGeom prst="rect">
            <a:avLst/>
          </a:prstGeom>
        </p:spPr>
        <p:txBody>
          <a:bodyPr anchor="t" rtlCol="false" tIns="0" lIns="0" bIns="0" rIns="0">
            <a:spAutoFit/>
          </a:bodyPr>
          <a:lstStyle/>
          <a:p>
            <a:pPr algn="ctr">
              <a:lnSpc>
                <a:spcPts val="6000"/>
              </a:lnSpc>
            </a:pPr>
            <a:r>
              <a:rPr lang="en-US" sz="6000" spc="450">
                <a:solidFill>
                  <a:srgbClr val="FFCB6D"/>
                </a:solidFill>
                <a:latin typeface="Anton"/>
                <a:ea typeface="Anton"/>
                <a:cs typeface="Anton"/>
                <a:sym typeface="Anton"/>
              </a:rPr>
              <a:t>Key Features</a:t>
            </a:r>
          </a:p>
        </p:txBody>
      </p:sp>
      <p:sp>
        <p:nvSpPr>
          <p:cNvPr name="TextBox 11" id="11"/>
          <p:cNvSpPr txBox="true"/>
          <p:nvPr/>
        </p:nvSpPr>
        <p:spPr>
          <a:xfrm rot="0">
            <a:off x="319292" y="7177088"/>
            <a:ext cx="2235383" cy="514350"/>
          </a:xfrm>
          <a:prstGeom prst="rect">
            <a:avLst/>
          </a:prstGeom>
        </p:spPr>
        <p:txBody>
          <a:bodyPr anchor="t" rtlCol="false" tIns="0" lIns="0" bIns="0" rIns="0">
            <a:spAutoFit/>
          </a:bodyPr>
          <a:lstStyle/>
          <a:p>
            <a:pPr algn="ctr">
              <a:lnSpc>
                <a:spcPts val="4200"/>
              </a:lnSpc>
            </a:pPr>
            <a:r>
              <a:rPr lang="en-US" sz="3000">
                <a:solidFill>
                  <a:srgbClr val="FFCB6D"/>
                </a:solidFill>
                <a:latin typeface="Canva Sans"/>
                <a:ea typeface="Canva Sans"/>
                <a:cs typeface="Canva Sans"/>
                <a:sym typeface="Canva Sans"/>
              </a:rPr>
              <a:t>Dry soil</a:t>
            </a:r>
          </a:p>
        </p:txBody>
      </p:sp>
      <p:sp>
        <p:nvSpPr>
          <p:cNvPr name="TextBox 12" id="12"/>
          <p:cNvSpPr txBox="true"/>
          <p:nvPr/>
        </p:nvSpPr>
        <p:spPr>
          <a:xfrm rot="0">
            <a:off x="319292" y="8934593"/>
            <a:ext cx="2235383" cy="514350"/>
          </a:xfrm>
          <a:prstGeom prst="rect">
            <a:avLst/>
          </a:prstGeom>
        </p:spPr>
        <p:txBody>
          <a:bodyPr anchor="t" rtlCol="false" tIns="0" lIns="0" bIns="0" rIns="0">
            <a:spAutoFit/>
          </a:bodyPr>
          <a:lstStyle/>
          <a:p>
            <a:pPr algn="ctr">
              <a:lnSpc>
                <a:spcPts val="4200"/>
              </a:lnSpc>
            </a:pPr>
            <a:r>
              <a:rPr lang="en-US" sz="3000">
                <a:solidFill>
                  <a:srgbClr val="FFCB6D"/>
                </a:solidFill>
                <a:latin typeface="Canva Sans"/>
                <a:ea typeface="Canva Sans"/>
                <a:cs typeface="Canva Sans"/>
                <a:sym typeface="Canva Sans"/>
              </a:rPr>
              <a:t>Wet soil</a:t>
            </a:r>
          </a:p>
        </p:txBody>
      </p:sp>
      <p:sp>
        <p:nvSpPr>
          <p:cNvPr name="TextBox 13" id="13"/>
          <p:cNvSpPr txBox="true"/>
          <p:nvPr/>
        </p:nvSpPr>
        <p:spPr>
          <a:xfrm rot="0">
            <a:off x="2197650" y="6919913"/>
            <a:ext cx="3431401" cy="1038225"/>
          </a:xfrm>
          <a:prstGeom prst="rect">
            <a:avLst/>
          </a:prstGeom>
        </p:spPr>
        <p:txBody>
          <a:bodyPr anchor="t" rtlCol="false" tIns="0" lIns="0" bIns="0" rIns="0">
            <a:spAutoFit/>
          </a:bodyPr>
          <a:lstStyle/>
          <a:p>
            <a:pPr algn="ctr">
              <a:lnSpc>
                <a:spcPts val="4199"/>
              </a:lnSpc>
            </a:pPr>
            <a:r>
              <a:rPr lang="en-US" sz="2999">
                <a:solidFill>
                  <a:srgbClr val="FFCB6D"/>
                </a:solidFill>
                <a:latin typeface="Canva Sans"/>
                <a:ea typeface="Canva Sans"/>
                <a:cs typeface="Canva Sans"/>
                <a:sym typeface="Canva Sans"/>
              </a:rPr>
              <a:t>Less </a:t>
            </a:r>
          </a:p>
          <a:p>
            <a:pPr algn="ctr">
              <a:lnSpc>
                <a:spcPts val="4199"/>
              </a:lnSpc>
            </a:pPr>
            <a:r>
              <a:rPr lang="en-US" sz="2999">
                <a:solidFill>
                  <a:srgbClr val="FFCB6D"/>
                </a:solidFill>
                <a:latin typeface="Canva Sans"/>
                <a:ea typeface="Canva Sans"/>
                <a:cs typeface="Canva Sans"/>
                <a:sym typeface="Canva Sans"/>
              </a:rPr>
              <a:t>Conductivity</a:t>
            </a:r>
          </a:p>
        </p:txBody>
      </p:sp>
      <p:sp>
        <p:nvSpPr>
          <p:cNvPr name="TextBox 14" id="14"/>
          <p:cNvSpPr txBox="true"/>
          <p:nvPr/>
        </p:nvSpPr>
        <p:spPr>
          <a:xfrm rot="0">
            <a:off x="2197650" y="8677418"/>
            <a:ext cx="3431401" cy="1038225"/>
          </a:xfrm>
          <a:prstGeom prst="rect">
            <a:avLst/>
          </a:prstGeom>
        </p:spPr>
        <p:txBody>
          <a:bodyPr anchor="t" rtlCol="false" tIns="0" lIns="0" bIns="0" rIns="0">
            <a:spAutoFit/>
          </a:bodyPr>
          <a:lstStyle/>
          <a:p>
            <a:pPr algn="ctr">
              <a:lnSpc>
                <a:spcPts val="4199"/>
              </a:lnSpc>
            </a:pPr>
            <a:r>
              <a:rPr lang="en-US" sz="2999">
                <a:solidFill>
                  <a:srgbClr val="FFCB6D"/>
                </a:solidFill>
                <a:latin typeface="Canva Sans"/>
                <a:ea typeface="Canva Sans"/>
                <a:cs typeface="Canva Sans"/>
                <a:sym typeface="Canva Sans"/>
              </a:rPr>
              <a:t>More </a:t>
            </a:r>
          </a:p>
          <a:p>
            <a:pPr algn="ctr">
              <a:lnSpc>
                <a:spcPts val="4199"/>
              </a:lnSpc>
            </a:pPr>
            <a:r>
              <a:rPr lang="en-US" sz="2999">
                <a:solidFill>
                  <a:srgbClr val="FFCB6D"/>
                </a:solidFill>
                <a:latin typeface="Canva Sans"/>
                <a:ea typeface="Canva Sans"/>
                <a:cs typeface="Canva Sans"/>
                <a:sym typeface="Canva Sans"/>
              </a:rPr>
              <a:t>Conductivity</a:t>
            </a:r>
          </a:p>
        </p:txBody>
      </p:sp>
      <p:sp>
        <p:nvSpPr>
          <p:cNvPr name="TextBox 15" id="15"/>
          <p:cNvSpPr txBox="true"/>
          <p:nvPr/>
        </p:nvSpPr>
        <p:spPr>
          <a:xfrm rot="0">
            <a:off x="4976259" y="6986302"/>
            <a:ext cx="3166454" cy="1047750"/>
          </a:xfrm>
          <a:prstGeom prst="rect">
            <a:avLst/>
          </a:prstGeom>
        </p:spPr>
        <p:txBody>
          <a:bodyPr anchor="t" rtlCol="false" tIns="0" lIns="0" bIns="0" rIns="0">
            <a:spAutoFit/>
          </a:bodyPr>
          <a:lstStyle/>
          <a:p>
            <a:pPr algn="ctr">
              <a:lnSpc>
                <a:spcPts val="4200"/>
              </a:lnSpc>
            </a:pPr>
            <a:r>
              <a:rPr lang="en-US" sz="3000">
                <a:solidFill>
                  <a:srgbClr val="FFCB6D"/>
                </a:solidFill>
                <a:latin typeface="Canva Sans"/>
                <a:ea typeface="Canva Sans"/>
                <a:cs typeface="Canva Sans"/>
                <a:sym typeface="Canva Sans"/>
              </a:rPr>
              <a:t>Higher Resistance</a:t>
            </a:r>
          </a:p>
        </p:txBody>
      </p:sp>
      <p:sp>
        <p:nvSpPr>
          <p:cNvPr name="TextBox 16" id="16"/>
          <p:cNvSpPr txBox="true"/>
          <p:nvPr/>
        </p:nvSpPr>
        <p:spPr>
          <a:xfrm rot="0">
            <a:off x="4976259" y="8743807"/>
            <a:ext cx="3166454" cy="1047750"/>
          </a:xfrm>
          <a:prstGeom prst="rect">
            <a:avLst/>
          </a:prstGeom>
        </p:spPr>
        <p:txBody>
          <a:bodyPr anchor="t" rtlCol="false" tIns="0" lIns="0" bIns="0" rIns="0">
            <a:spAutoFit/>
          </a:bodyPr>
          <a:lstStyle/>
          <a:p>
            <a:pPr algn="ctr">
              <a:lnSpc>
                <a:spcPts val="4200"/>
              </a:lnSpc>
            </a:pPr>
            <a:r>
              <a:rPr lang="en-US" sz="3000">
                <a:solidFill>
                  <a:srgbClr val="FFCB6D"/>
                </a:solidFill>
                <a:latin typeface="Canva Sans"/>
                <a:ea typeface="Canva Sans"/>
                <a:cs typeface="Canva Sans"/>
                <a:sym typeface="Canva Sans"/>
              </a:rPr>
              <a:t>Lower Resistance</a:t>
            </a:r>
          </a:p>
        </p:txBody>
      </p:sp>
      <p:sp>
        <p:nvSpPr>
          <p:cNvPr name="TextBox 17" id="17"/>
          <p:cNvSpPr txBox="true"/>
          <p:nvPr/>
        </p:nvSpPr>
        <p:spPr>
          <a:xfrm rot="0">
            <a:off x="7821834" y="6986302"/>
            <a:ext cx="3462938" cy="1047750"/>
          </a:xfrm>
          <a:prstGeom prst="rect">
            <a:avLst/>
          </a:prstGeom>
        </p:spPr>
        <p:txBody>
          <a:bodyPr anchor="t" rtlCol="false" tIns="0" lIns="0" bIns="0" rIns="0">
            <a:spAutoFit/>
          </a:bodyPr>
          <a:lstStyle/>
          <a:p>
            <a:pPr algn="ctr">
              <a:lnSpc>
                <a:spcPts val="4200"/>
              </a:lnSpc>
            </a:pPr>
            <a:r>
              <a:rPr lang="en-US" sz="3000">
                <a:solidFill>
                  <a:srgbClr val="FFCB6D"/>
                </a:solidFill>
                <a:latin typeface="Canva Sans"/>
                <a:ea typeface="Canva Sans"/>
                <a:cs typeface="Canva Sans"/>
                <a:sym typeface="Canva Sans"/>
              </a:rPr>
              <a:t>Higher Sensor Value</a:t>
            </a:r>
          </a:p>
        </p:txBody>
      </p:sp>
      <p:sp>
        <p:nvSpPr>
          <p:cNvPr name="TextBox 18" id="18"/>
          <p:cNvSpPr txBox="true"/>
          <p:nvPr/>
        </p:nvSpPr>
        <p:spPr>
          <a:xfrm rot="0">
            <a:off x="7821834" y="8743807"/>
            <a:ext cx="3462938" cy="1047750"/>
          </a:xfrm>
          <a:prstGeom prst="rect">
            <a:avLst/>
          </a:prstGeom>
        </p:spPr>
        <p:txBody>
          <a:bodyPr anchor="t" rtlCol="false" tIns="0" lIns="0" bIns="0" rIns="0">
            <a:spAutoFit/>
          </a:bodyPr>
          <a:lstStyle/>
          <a:p>
            <a:pPr algn="ctr">
              <a:lnSpc>
                <a:spcPts val="4200"/>
              </a:lnSpc>
            </a:pPr>
            <a:r>
              <a:rPr lang="en-US" sz="3000">
                <a:solidFill>
                  <a:srgbClr val="FFCB6D"/>
                </a:solidFill>
                <a:latin typeface="Canva Sans"/>
                <a:ea typeface="Canva Sans"/>
                <a:cs typeface="Canva Sans"/>
                <a:sym typeface="Canva Sans"/>
              </a:rPr>
              <a:t>Lower Sensor Value</a:t>
            </a:r>
          </a:p>
        </p:txBody>
      </p:sp>
      <p:sp>
        <p:nvSpPr>
          <p:cNvPr name="TextBox 19" id="19"/>
          <p:cNvSpPr txBox="true"/>
          <p:nvPr/>
        </p:nvSpPr>
        <p:spPr>
          <a:xfrm rot="0">
            <a:off x="11296073" y="6986302"/>
            <a:ext cx="3462938" cy="514350"/>
          </a:xfrm>
          <a:prstGeom prst="rect">
            <a:avLst/>
          </a:prstGeom>
        </p:spPr>
        <p:txBody>
          <a:bodyPr anchor="t" rtlCol="false" tIns="0" lIns="0" bIns="0" rIns="0">
            <a:spAutoFit/>
          </a:bodyPr>
          <a:lstStyle/>
          <a:p>
            <a:pPr algn="ctr">
              <a:lnSpc>
                <a:spcPts val="4200"/>
              </a:lnSpc>
            </a:pPr>
            <a:r>
              <a:rPr lang="en-US" sz="3000">
                <a:solidFill>
                  <a:srgbClr val="FFCB6D"/>
                </a:solidFill>
                <a:latin typeface="Canva Sans"/>
                <a:ea typeface="Canva Sans"/>
                <a:cs typeface="Canva Sans"/>
                <a:sym typeface="Canva Sans"/>
              </a:rPr>
              <a:t>DO=High(5V)</a:t>
            </a:r>
          </a:p>
        </p:txBody>
      </p:sp>
      <p:sp>
        <p:nvSpPr>
          <p:cNvPr name="TextBox 20" id="20"/>
          <p:cNvSpPr txBox="true"/>
          <p:nvPr/>
        </p:nvSpPr>
        <p:spPr>
          <a:xfrm rot="0">
            <a:off x="11556012" y="8934593"/>
            <a:ext cx="3462938" cy="514350"/>
          </a:xfrm>
          <a:prstGeom prst="rect">
            <a:avLst/>
          </a:prstGeom>
        </p:spPr>
        <p:txBody>
          <a:bodyPr anchor="t" rtlCol="false" tIns="0" lIns="0" bIns="0" rIns="0">
            <a:spAutoFit/>
          </a:bodyPr>
          <a:lstStyle/>
          <a:p>
            <a:pPr algn="ctr">
              <a:lnSpc>
                <a:spcPts val="4200"/>
              </a:lnSpc>
            </a:pPr>
            <a:r>
              <a:rPr lang="en-US" sz="3000">
                <a:solidFill>
                  <a:srgbClr val="FFCB6D"/>
                </a:solidFill>
                <a:latin typeface="Canva Sans"/>
                <a:ea typeface="Canva Sans"/>
                <a:cs typeface="Canva Sans"/>
                <a:sym typeface="Canva Sans"/>
              </a:rPr>
              <a:t>DO=Low(0V)</a:t>
            </a:r>
          </a:p>
        </p:txBody>
      </p:sp>
      <p:sp>
        <p:nvSpPr>
          <p:cNvPr name="AutoShape 21" id="21"/>
          <p:cNvSpPr/>
          <p:nvPr/>
        </p:nvSpPr>
        <p:spPr>
          <a:xfrm>
            <a:off x="2207971" y="7462838"/>
            <a:ext cx="807707" cy="0"/>
          </a:xfrm>
          <a:prstGeom prst="line">
            <a:avLst/>
          </a:prstGeom>
          <a:ln cap="flat" w="38100">
            <a:solidFill>
              <a:srgbClr val="FFFFFF"/>
            </a:solidFill>
            <a:prstDash val="solid"/>
            <a:headEnd type="none" len="sm" w="sm"/>
            <a:tailEnd type="arrow" len="sm" w="med"/>
          </a:ln>
        </p:spPr>
      </p:sp>
      <p:sp>
        <p:nvSpPr>
          <p:cNvPr name="AutoShape 22" id="22"/>
          <p:cNvSpPr/>
          <p:nvPr/>
        </p:nvSpPr>
        <p:spPr>
          <a:xfrm>
            <a:off x="2207971" y="9220343"/>
            <a:ext cx="807707" cy="0"/>
          </a:xfrm>
          <a:prstGeom prst="line">
            <a:avLst/>
          </a:prstGeom>
          <a:ln cap="flat" w="38100">
            <a:solidFill>
              <a:srgbClr val="FFFFFF"/>
            </a:solidFill>
            <a:prstDash val="solid"/>
            <a:headEnd type="none" len="sm" w="sm"/>
            <a:tailEnd type="arrow" len="sm" w="med"/>
          </a:ln>
        </p:spPr>
      </p:sp>
      <p:sp>
        <p:nvSpPr>
          <p:cNvPr name="AutoShape 23" id="23"/>
          <p:cNvSpPr/>
          <p:nvPr/>
        </p:nvSpPr>
        <p:spPr>
          <a:xfrm>
            <a:off x="5001905" y="7462838"/>
            <a:ext cx="807707" cy="0"/>
          </a:xfrm>
          <a:prstGeom prst="line">
            <a:avLst/>
          </a:prstGeom>
          <a:ln cap="flat" w="38100">
            <a:solidFill>
              <a:srgbClr val="FFFFFF"/>
            </a:solidFill>
            <a:prstDash val="solid"/>
            <a:headEnd type="none" len="sm" w="sm"/>
            <a:tailEnd type="arrow" len="sm" w="med"/>
          </a:ln>
        </p:spPr>
      </p:sp>
      <p:sp>
        <p:nvSpPr>
          <p:cNvPr name="AutoShape 24" id="24"/>
          <p:cNvSpPr/>
          <p:nvPr/>
        </p:nvSpPr>
        <p:spPr>
          <a:xfrm>
            <a:off x="5001905" y="9220343"/>
            <a:ext cx="807707" cy="0"/>
          </a:xfrm>
          <a:prstGeom prst="line">
            <a:avLst/>
          </a:prstGeom>
          <a:ln cap="flat" w="38100">
            <a:solidFill>
              <a:srgbClr val="FFFFFF"/>
            </a:solidFill>
            <a:prstDash val="solid"/>
            <a:headEnd type="none" len="sm" w="sm"/>
            <a:tailEnd type="arrow" len="sm" w="med"/>
          </a:ln>
        </p:spPr>
      </p:sp>
      <p:sp>
        <p:nvSpPr>
          <p:cNvPr name="AutoShape 25" id="25"/>
          <p:cNvSpPr/>
          <p:nvPr/>
        </p:nvSpPr>
        <p:spPr>
          <a:xfrm>
            <a:off x="7335006" y="7462838"/>
            <a:ext cx="807707" cy="0"/>
          </a:xfrm>
          <a:prstGeom prst="line">
            <a:avLst/>
          </a:prstGeom>
          <a:ln cap="flat" w="38100">
            <a:solidFill>
              <a:srgbClr val="FFFFFF"/>
            </a:solidFill>
            <a:prstDash val="solid"/>
            <a:headEnd type="none" len="sm" w="sm"/>
            <a:tailEnd type="arrow" len="sm" w="med"/>
          </a:ln>
        </p:spPr>
      </p:sp>
      <p:sp>
        <p:nvSpPr>
          <p:cNvPr name="AutoShape 26" id="26"/>
          <p:cNvSpPr/>
          <p:nvPr/>
        </p:nvSpPr>
        <p:spPr>
          <a:xfrm>
            <a:off x="7335006" y="9220343"/>
            <a:ext cx="807707" cy="0"/>
          </a:xfrm>
          <a:prstGeom prst="line">
            <a:avLst/>
          </a:prstGeom>
          <a:ln cap="flat" w="38100">
            <a:solidFill>
              <a:srgbClr val="FFFFFF"/>
            </a:solidFill>
            <a:prstDash val="solid"/>
            <a:headEnd type="none" len="sm" w="sm"/>
            <a:tailEnd type="arrow" len="sm" w="med"/>
          </a:ln>
        </p:spPr>
      </p:sp>
      <p:sp>
        <p:nvSpPr>
          <p:cNvPr name="AutoShape 27" id="27"/>
          <p:cNvSpPr/>
          <p:nvPr/>
        </p:nvSpPr>
        <p:spPr>
          <a:xfrm>
            <a:off x="11152159" y="9220343"/>
            <a:ext cx="807707" cy="0"/>
          </a:xfrm>
          <a:prstGeom prst="line">
            <a:avLst/>
          </a:prstGeom>
          <a:ln cap="flat" w="38100">
            <a:solidFill>
              <a:srgbClr val="FFFFFF"/>
            </a:solidFill>
            <a:prstDash val="solid"/>
            <a:headEnd type="none" len="sm" w="sm"/>
            <a:tailEnd type="arrow" len="sm" w="med"/>
          </a:ln>
        </p:spPr>
      </p:sp>
      <p:sp>
        <p:nvSpPr>
          <p:cNvPr name="AutoShape 28" id="28"/>
          <p:cNvSpPr/>
          <p:nvPr/>
        </p:nvSpPr>
        <p:spPr>
          <a:xfrm>
            <a:off x="10969459" y="7272052"/>
            <a:ext cx="807707" cy="0"/>
          </a:xfrm>
          <a:prstGeom prst="line">
            <a:avLst/>
          </a:prstGeom>
          <a:ln cap="flat" w="38100">
            <a:solidFill>
              <a:srgbClr val="FFFFFF"/>
            </a:solidFill>
            <a:prstDash val="solid"/>
            <a:headEnd type="none" len="sm" w="sm"/>
            <a:tailEnd type="arrow" len="sm" w="med"/>
          </a:ln>
        </p:spPr>
      </p:sp>
      <p:sp>
        <p:nvSpPr>
          <p:cNvPr name="AutoShape 29" id="29"/>
          <p:cNvSpPr/>
          <p:nvPr/>
        </p:nvSpPr>
        <p:spPr>
          <a:xfrm>
            <a:off x="0" y="8510302"/>
            <a:ext cx="15052542"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5440"/>
        </a:solidFill>
      </p:bgPr>
    </p:bg>
    <p:spTree>
      <p:nvGrpSpPr>
        <p:cNvPr id="1" name=""/>
        <p:cNvGrpSpPr/>
        <p:nvPr/>
      </p:nvGrpSpPr>
      <p:grpSpPr>
        <a:xfrm>
          <a:off x="0" y="0"/>
          <a:ext cx="0" cy="0"/>
          <a:chOff x="0" y="0"/>
          <a:chExt cx="0" cy="0"/>
        </a:xfrm>
      </p:grpSpPr>
      <p:sp>
        <p:nvSpPr>
          <p:cNvPr name="Freeform 2" id="2"/>
          <p:cNvSpPr/>
          <p:nvPr/>
        </p:nvSpPr>
        <p:spPr>
          <a:xfrm flipH="true" flipV="false" rot="-1204925">
            <a:off x="14477652" y="8077144"/>
            <a:ext cx="3993600" cy="3695895"/>
          </a:xfrm>
          <a:custGeom>
            <a:avLst/>
            <a:gdLst/>
            <a:ahLst/>
            <a:cxnLst/>
            <a:rect r="r" b="b" t="t" l="l"/>
            <a:pathLst>
              <a:path h="3695895" w="3993600">
                <a:moveTo>
                  <a:pt x="3993600" y="0"/>
                </a:moveTo>
                <a:lnTo>
                  <a:pt x="0" y="0"/>
                </a:lnTo>
                <a:lnTo>
                  <a:pt x="0" y="3695896"/>
                </a:lnTo>
                <a:lnTo>
                  <a:pt x="3993600" y="3695896"/>
                </a:lnTo>
                <a:lnTo>
                  <a:pt x="399360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82058" y="862238"/>
            <a:ext cx="9002655" cy="809625"/>
          </a:xfrm>
          <a:prstGeom prst="rect">
            <a:avLst/>
          </a:prstGeom>
        </p:spPr>
        <p:txBody>
          <a:bodyPr anchor="t" rtlCol="false" tIns="0" lIns="0" bIns="0" rIns="0">
            <a:spAutoFit/>
          </a:bodyPr>
          <a:lstStyle/>
          <a:p>
            <a:pPr algn="ctr">
              <a:lnSpc>
                <a:spcPts val="6000"/>
              </a:lnSpc>
            </a:pPr>
            <a:r>
              <a:rPr lang="en-US" sz="6000" spc="450">
                <a:solidFill>
                  <a:srgbClr val="FFCB6D"/>
                </a:solidFill>
                <a:latin typeface="Anton"/>
                <a:ea typeface="Anton"/>
                <a:cs typeface="Anton"/>
                <a:sym typeface="Anton"/>
              </a:rPr>
              <a:t>Connections</a:t>
            </a:r>
          </a:p>
        </p:txBody>
      </p:sp>
      <p:sp>
        <p:nvSpPr>
          <p:cNvPr name="Freeform 4" id="4"/>
          <p:cNvSpPr/>
          <p:nvPr/>
        </p:nvSpPr>
        <p:spPr>
          <a:xfrm flipH="false" flipV="false" rot="7758067">
            <a:off x="-1757782" y="-584001"/>
            <a:ext cx="5279681" cy="4511727"/>
          </a:xfrm>
          <a:custGeom>
            <a:avLst/>
            <a:gdLst/>
            <a:ahLst/>
            <a:cxnLst/>
            <a:rect r="r" b="b" t="t" l="l"/>
            <a:pathLst>
              <a:path h="4511727" w="5279681">
                <a:moveTo>
                  <a:pt x="0" y="0"/>
                </a:moveTo>
                <a:lnTo>
                  <a:pt x="5279680" y="0"/>
                </a:lnTo>
                <a:lnTo>
                  <a:pt x="5279680" y="4511728"/>
                </a:lnTo>
                <a:lnTo>
                  <a:pt x="0" y="4511728"/>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884713" y="374549"/>
            <a:ext cx="8646937" cy="4323468"/>
          </a:xfrm>
          <a:custGeom>
            <a:avLst/>
            <a:gdLst/>
            <a:ahLst/>
            <a:cxnLst/>
            <a:rect r="r" b="b" t="t" l="l"/>
            <a:pathLst>
              <a:path h="4323468" w="8646937">
                <a:moveTo>
                  <a:pt x="0" y="0"/>
                </a:moveTo>
                <a:lnTo>
                  <a:pt x="8646937" y="0"/>
                </a:lnTo>
                <a:lnTo>
                  <a:pt x="8646937" y="4323468"/>
                </a:lnTo>
                <a:lnTo>
                  <a:pt x="0" y="4323468"/>
                </a:lnTo>
                <a:lnTo>
                  <a:pt x="0" y="0"/>
                </a:lnTo>
                <a:close/>
              </a:path>
            </a:pathLst>
          </a:custGeom>
          <a:blipFill>
            <a:blip r:embed="rId6"/>
            <a:stretch>
              <a:fillRect l="0" t="0" r="0" b="0"/>
            </a:stretch>
          </a:blipFill>
        </p:spPr>
      </p:sp>
      <p:grpSp>
        <p:nvGrpSpPr>
          <p:cNvPr name="Group 6" id="6"/>
          <p:cNvGrpSpPr/>
          <p:nvPr/>
        </p:nvGrpSpPr>
        <p:grpSpPr>
          <a:xfrm rot="0">
            <a:off x="1741077" y="5276012"/>
            <a:ext cx="2558696" cy="940681"/>
            <a:chOff x="0" y="0"/>
            <a:chExt cx="673895" cy="247751"/>
          </a:xfrm>
        </p:grpSpPr>
        <p:sp>
          <p:nvSpPr>
            <p:cNvPr name="Freeform 7" id="7"/>
            <p:cNvSpPr/>
            <p:nvPr/>
          </p:nvSpPr>
          <p:spPr>
            <a:xfrm flipH="false" flipV="false" rot="0">
              <a:off x="0" y="0"/>
              <a:ext cx="673895" cy="247751"/>
            </a:xfrm>
            <a:custGeom>
              <a:avLst/>
              <a:gdLst/>
              <a:ahLst/>
              <a:cxnLst/>
              <a:rect r="r" b="b" t="t" l="l"/>
              <a:pathLst>
                <a:path h="247751" w="673895">
                  <a:moveTo>
                    <a:pt x="0" y="0"/>
                  </a:moveTo>
                  <a:lnTo>
                    <a:pt x="673895" y="0"/>
                  </a:lnTo>
                  <a:lnTo>
                    <a:pt x="673895" y="247751"/>
                  </a:lnTo>
                  <a:lnTo>
                    <a:pt x="0" y="247751"/>
                  </a:lnTo>
                  <a:close/>
                </a:path>
              </a:pathLst>
            </a:custGeom>
            <a:solidFill>
              <a:srgbClr val="FFFFFF"/>
            </a:solidFill>
          </p:spPr>
        </p:sp>
        <p:sp>
          <p:nvSpPr>
            <p:cNvPr name="TextBox 8" id="8"/>
            <p:cNvSpPr txBox="true"/>
            <p:nvPr/>
          </p:nvSpPr>
          <p:spPr>
            <a:xfrm>
              <a:off x="0" y="-38100"/>
              <a:ext cx="673895" cy="28585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8339990" y="5276012"/>
            <a:ext cx="2558696" cy="940681"/>
            <a:chOff x="0" y="0"/>
            <a:chExt cx="673895" cy="247751"/>
          </a:xfrm>
        </p:grpSpPr>
        <p:sp>
          <p:nvSpPr>
            <p:cNvPr name="Freeform 10" id="10"/>
            <p:cNvSpPr/>
            <p:nvPr/>
          </p:nvSpPr>
          <p:spPr>
            <a:xfrm flipH="false" flipV="false" rot="0">
              <a:off x="0" y="0"/>
              <a:ext cx="673895" cy="247751"/>
            </a:xfrm>
            <a:custGeom>
              <a:avLst/>
              <a:gdLst/>
              <a:ahLst/>
              <a:cxnLst/>
              <a:rect r="r" b="b" t="t" l="l"/>
              <a:pathLst>
                <a:path h="247751" w="673895">
                  <a:moveTo>
                    <a:pt x="0" y="0"/>
                  </a:moveTo>
                  <a:lnTo>
                    <a:pt x="673895" y="0"/>
                  </a:lnTo>
                  <a:lnTo>
                    <a:pt x="673895" y="247751"/>
                  </a:lnTo>
                  <a:lnTo>
                    <a:pt x="0" y="247751"/>
                  </a:lnTo>
                  <a:close/>
                </a:path>
              </a:pathLst>
            </a:custGeom>
            <a:solidFill>
              <a:srgbClr val="FFFFFF"/>
            </a:solidFill>
          </p:spPr>
        </p:sp>
        <p:sp>
          <p:nvSpPr>
            <p:cNvPr name="TextBox 11" id="11"/>
            <p:cNvSpPr txBox="true"/>
            <p:nvPr/>
          </p:nvSpPr>
          <p:spPr>
            <a:xfrm>
              <a:off x="0" y="-38100"/>
              <a:ext cx="673895" cy="285851"/>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741077" y="6675068"/>
            <a:ext cx="2558696" cy="653485"/>
            <a:chOff x="0" y="0"/>
            <a:chExt cx="673895" cy="172111"/>
          </a:xfrm>
        </p:grpSpPr>
        <p:sp>
          <p:nvSpPr>
            <p:cNvPr name="Freeform 13" id="13"/>
            <p:cNvSpPr/>
            <p:nvPr/>
          </p:nvSpPr>
          <p:spPr>
            <a:xfrm flipH="false" flipV="false" rot="0">
              <a:off x="0" y="0"/>
              <a:ext cx="673895" cy="172111"/>
            </a:xfrm>
            <a:custGeom>
              <a:avLst/>
              <a:gdLst/>
              <a:ahLst/>
              <a:cxnLst/>
              <a:rect r="r" b="b" t="t" l="l"/>
              <a:pathLst>
                <a:path h="172111" w="673895">
                  <a:moveTo>
                    <a:pt x="0" y="0"/>
                  </a:moveTo>
                  <a:lnTo>
                    <a:pt x="673895" y="0"/>
                  </a:lnTo>
                  <a:lnTo>
                    <a:pt x="673895" y="172111"/>
                  </a:lnTo>
                  <a:lnTo>
                    <a:pt x="0" y="172111"/>
                  </a:lnTo>
                  <a:close/>
                </a:path>
              </a:pathLst>
            </a:custGeom>
            <a:solidFill>
              <a:srgbClr val="FFFFFF"/>
            </a:solidFill>
          </p:spPr>
        </p:sp>
        <p:sp>
          <p:nvSpPr>
            <p:cNvPr name="TextBox 14" id="14"/>
            <p:cNvSpPr txBox="true"/>
            <p:nvPr/>
          </p:nvSpPr>
          <p:spPr>
            <a:xfrm>
              <a:off x="0" y="-38100"/>
              <a:ext cx="673895" cy="210211"/>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686575" y="7909578"/>
            <a:ext cx="2558696" cy="653485"/>
            <a:chOff x="0" y="0"/>
            <a:chExt cx="673895" cy="172111"/>
          </a:xfrm>
        </p:grpSpPr>
        <p:sp>
          <p:nvSpPr>
            <p:cNvPr name="Freeform 16" id="16"/>
            <p:cNvSpPr/>
            <p:nvPr/>
          </p:nvSpPr>
          <p:spPr>
            <a:xfrm flipH="false" flipV="false" rot="0">
              <a:off x="0" y="0"/>
              <a:ext cx="673895" cy="172111"/>
            </a:xfrm>
            <a:custGeom>
              <a:avLst/>
              <a:gdLst/>
              <a:ahLst/>
              <a:cxnLst/>
              <a:rect r="r" b="b" t="t" l="l"/>
              <a:pathLst>
                <a:path h="172111" w="673895">
                  <a:moveTo>
                    <a:pt x="0" y="0"/>
                  </a:moveTo>
                  <a:lnTo>
                    <a:pt x="673895" y="0"/>
                  </a:lnTo>
                  <a:lnTo>
                    <a:pt x="673895" y="172111"/>
                  </a:lnTo>
                  <a:lnTo>
                    <a:pt x="0" y="172111"/>
                  </a:lnTo>
                  <a:close/>
                </a:path>
              </a:pathLst>
            </a:custGeom>
            <a:solidFill>
              <a:srgbClr val="FFFFFF"/>
            </a:solidFill>
          </p:spPr>
        </p:sp>
        <p:sp>
          <p:nvSpPr>
            <p:cNvPr name="TextBox 17" id="17"/>
            <p:cNvSpPr txBox="true"/>
            <p:nvPr/>
          </p:nvSpPr>
          <p:spPr>
            <a:xfrm>
              <a:off x="0" y="-38100"/>
              <a:ext cx="673895" cy="210211"/>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686575" y="9096102"/>
            <a:ext cx="2558696" cy="653485"/>
            <a:chOff x="0" y="0"/>
            <a:chExt cx="673895" cy="172111"/>
          </a:xfrm>
        </p:grpSpPr>
        <p:sp>
          <p:nvSpPr>
            <p:cNvPr name="Freeform 19" id="19"/>
            <p:cNvSpPr/>
            <p:nvPr/>
          </p:nvSpPr>
          <p:spPr>
            <a:xfrm flipH="false" flipV="false" rot="0">
              <a:off x="0" y="0"/>
              <a:ext cx="673895" cy="172111"/>
            </a:xfrm>
            <a:custGeom>
              <a:avLst/>
              <a:gdLst/>
              <a:ahLst/>
              <a:cxnLst/>
              <a:rect r="r" b="b" t="t" l="l"/>
              <a:pathLst>
                <a:path h="172111" w="673895">
                  <a:moveTo>
                    <a:pt x="0" y="0"/>
                  </a:moveTo>
                  <a:lnTo>
                    <a:pt x="673895" y="0"/>
                  </a:lnTo>
                  <a:lnTo>
                    <a:pt x="673895" y="172111"/>
                  </a:lnTo>
                  <a:lnTo>
                    <a:pt x="0" y="172111"/>
                  </a:lnTo>
                  <a:close/>
                </a:path>
              </a:pathLst>
            </a:custGeom>
            <a:solidFill>
              <a:srgbClr val="FFFFFF"/>
            </a:solidFill>
          </p:spPr>
        </p:sp>
        <p:sp>
          <p:nvSpPr>
            <p:cNvPr name="TextBox 20" id="20"/>
            <p:cNvSpPr txBox="true"/>
            <p:nvPr/>
          </p:nvSpPr>
          <p:spPr>
            <a:xfrm>
              <a:off x="0" y="-38100"/>
              <a:ext cx="673895" cy="210211"/>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8340937" y="6675068"/>
            <a:ext cx="2558696" cy="653485"/>
            <a:chOff x="0" y="0"/>
            <a:chExt cx="673895" cy="172111"/>
          </a:xfrm>
        </p:grpSpPr>
        <p:sp>
          <p:nvSpPr>
            <p:cNvPr name="Freeform 22" id="22"/>
            <p:cNvSpPr/>
            <p:nvPr/>
          </p:nvSpPr>
          <p:spPr>
            <a:xfrm flipH="false" flipV="false" rot="0">
              <a:off x="0" y="0"/>
              <a:ext cx="673895" cy="172111"/>
            </a:xfrm>
            <a:custGeom>
              <a:avLst/>
              <a:gdLst/>
              <a:ahLst/>
              <a:cxnLst/>
              <a:rect r="r" b="b" t="t" l="l"/>
              <a:pathLst>
                <a:path h="172111" w="673895">
                  <a:moveTo>
                    <a:pt x="0" y="0"/>
                  </a:moveTo>
                  <a:lnTo>
                    <a:pt x="673895" y="0"/>
                  </a:lnTo>
                  <a:lnTo>
                    <a:pt x="673895" y="172111"/>
                  </a:lnTo>
                  <a:lnTo>
                    <a:pt x="0" y="172111"/>
                  </a:lnTo>
                  <a:close/>
                </a:path>
              </a:pathLst>
            </a:custGeom>
            <a:solidFill>
              <a:srgbClr val="FFFFFF"/>
            </a:solidFill>
          </p:spPr>
        </p:sp>
        <p:sp>
          <p:nvSpPr>
            <p:cNvPr name="TextBox 23" id="23"/>
            <p:cNvSpPr txBox="true"/>
            <p:nvPr/>
          </p:nvSpPr>
          <p:spPr>
            <a:xfrm>
              <a:off x="0" y="-38100"/>
              <a:ext cx="673895" cy="210211"/>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8340937" y="7909578"/>
            <a:ext cx="2558696" cy="653485"/>
            <a:chOff x="0" y="0"/>
            <a:chExt cx="673895" cy="172111"/>
          </a:xfrm>
        </p:grpSpPr>
        <p:sp>
          <p:nvSpPr>
            <p:cNvPr name="Freeform 25" id="25"/>
            <p:cNvSpPr/>
            <p:nvPr/>
          </p:nvSpPr>
          <p:spPr>
            <a:xfrm flipH="false" flipV="false" rot="0">
              <a:off x="0" y="0"/>
              <a:ext cx="673895" cy="172111"/>
            </a:xfrm>
            <a:custGeom>
              <a:avLst/>
              <a:gdLst/>
              <a:ahLst/>
              <a:cxnLst/>
              <a:rect r="r" b="b" t="t" l="l"/>
              <a:pathLst>
                <a:path h="172111" w="673895">
                  <a:moveTo>
                    <a:pt x="0" y="0"/>
                  </a:moveTo>
                  <a:lnTo>
                    <a:pt x="673895" y="0"/>
                  </a:lnTo>
                  <a:lnTo>
                    <a:pt x="673895" y="172111"/>
                  </a:lnTo>
                  <a:lnTo>
                    <a:pt x="0" y="172111"/>
                  </a:lnTo>
                  <a:close/>
                </a:path>
              </a:pathLst>
            </a:custGeom>
            <a:solidFill>
              <a:srgbClr val="FFFFFF"/>
            </a:solidFill>
          </p:spPr>
        </p:sp>
        <p:sp>
          <p:nvSpPr>
            <p:cNvPr name="TextBox 26" id="26"/>
            <p:cNvSpPr txBox="true"/>
            <p:nvPr/>
          </p:nvSpPr>
          <p:spPr>
            <a:xfrm>
              <a:off x="0" y="-38100"/>
              <a:ext cx="673895" cy="210211"/>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0">
            <a:off x="8340937" y="9096102"/>
            <a:ext cx="2558696" cy="653485"/>
            <a:chOff x="0" y="0"/>
            <a:chExt cx="673895" cy="172111"/>
          </a:xfrm>
        </p:grpSpPr>
        <p:sp>
          <p:nvSpPr>
            <p:cNvPr name="Freeform 28" id="28"/>
            <p:cNvSpPr/>
            <p:nvPr/>
          </p:nvSpPr>
          <p:spPr>
            <a:xfrm flipH="false" flipV="false" rot="0">
              <a:off x="0" y="0"/>
              <a:ext cx="673895" cy="172111"/>
            </a:xfrm>
            <a:custGeom>
              <a:avLst/>
              <a:gdLst/>
              <a:ahLst/>
              <a:cxnLst/>
              <a:rect r="r" b="b" t="t" l="l"/>
              <a:pathLst>
                <a:path h="172111" w="673895">
                  <a:moveTo>
                    <a:pt x="0" y="0"/>
                  </a:moveTo>
                  <a:lnTo>
                    <a:pt x="673895" y="0"/>
                  </a:lnTo>
                  <a:lnTo>
                    <a:pt x="673895" y="172111"/>
                  </a:lnTo>
                  <a:lnTo>
                    <a:pt x="0" y="172111"/>
                  </a:lnTo>
                  <a:close/>
                </a:path>
              </a:pathLst>
            </a:custGeom>
            <a:solidFill>
              <a:srgbClr val="FFFFFF"/>
            </a:solidFill>
          </p:spPr>
        </p:sp>
        <p:sp>
          <p:nvSpPr>
            <p:cNvPr name="TextBox 29" id="29"/>
            <p:cNvSpPr txBox="true"/>
            <p:nvPr/>
          </p:nvSpPr>
          <p:spPr>
            <a:xfrm>
              <a:off x="0" y="-38100"/>
              <a:ext cx="673895" cy="210211"/>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650873" y="1852582"/>
            <a:ext cx="9465026" cy="3550285"/>
          </a:xfrm>
          <a:prstGeom prst="rect">
            <a:avLst/>
          </a:prstGeom>
        </p:spPr>
        <p:txBody>
          <a:bodyPr anchor="t" rtlCol="false" tIns="0" lIns="0" bIns="0" rIns="0">
            <a:spAutoFit/>
          </a:bodyPr>
          <a:lstStyle/>
          <a:p>
            <a:pPr algn="l">
              <a:lnSpc>
                <a:spcPts val="3919"/>
              </a:lnSpc>
            </a:pPr>
            <a:r>
              <a:rPr lang="en-US" sz="2799">
                <a:solidFill>
                  <a:srgbClr val="FFCB6D"/>
                </a:solidFill>
                <a:latin typeface="Canva Sans"/>
                <a:ea typeface="Canva Sans"/>
                <a:cs typeface="Canva Sans"/>
                <a:sym typeface="Canva Sans"/>
              </a:rPr>
              <a:t>The sensor works on the principle of electrical resistance. When soil moisture increases, electrical conductivity improves, resulting in lower resistance and higher output voltage. Conversely, dry soil has lower conductivity, leading to higher resistance and a lower output signal.</a:t>
            </a:r>
          </a:p>
          <a:p>
            <a:pPr algn="l">
              <a:lnSpc>
                <a:spcPts val="4759"/>
              </a:lnSpc>
            </a:pPr>
          </a:p>
        </p:txBody>
      </p:sp>
      <p:sp>
        <p:nvSpPr>
          <p:cNvPr name="TextBox 31" id="31"/>
          <p:cNvSpPr txBox="true"/>
          <p:nvPr/>
        </p:nvSpPr>
        <p:spPr>
          <a:xfrm rot="0">
            <a:off x="8718764" y="5308717"/>
            <a:ext cx="2180868" cy="679451"/>
          </a:xfrm>
          <a:prstGeom prst="rect">
            <a:avLst/>
          </a:prstGeom>
        </p:spPr>
        <p:txBody>
          <a:bodyPr anchor="t" rtlCol="false" tIns="0" lIns="0" bIns="0" rIns="0">
            <a:spAutoFit/>
          </a:bodyPr>
          <a:lstStyle/>
          <a:p>
            <a:pPr algn="l">
              <a:lnSpc>
                <a:spcPts val="5599"/>
              </a:lnSpc>
            </a:pPr>
            <a:r>
              <a:rPr lang="en-US" sz="3999" b="true">
                <a:solidFill>
                  <a:srgbClr val="ED4F1D"/>
                </a:solidFill>
                <a:latin typeface="Canva Sans Bold"/>
                <a:ea typeface="Canva Sans Bold"/>
                <a:cs typeface="Canva Sans Bold"/>
                <a:sym typeface="Canva Sans Bold"/>
              </a:rPr>
              <a:t>Arduino</a:t>
            </a:r>
          </a:p>
        </p:txBody>
      </p:sp>
      <p:sp>
        <p:nvSpPr>
          <p:cNvPr name="TextBox 32" id="32"/>
          <p:cNvSpPr txBox="true"/>
          <p:nvPr/>
        </p:nvSpPr>
        <p:spPr>
          <a:xfrm rot="0">
            <a:off x="9144000" y="6598868"/>
            <a:ext cx="2180868" cy="646430"/>
          </a:xfrm>
          <a:prstGeom prst="rect">
            <a:avLst/>
          </a:prstGeom>
        </p:spPr>
        <p:txBody>
          <a:bodyPr anchor="t" rtlCol="false" tIns="0" lIns="0" bIns="0" rIns="0">
            <a:spAutoFit/>
          </a:bodyPr>
          <a:lstStyle/>
          <a:p>
            <a:pPr algn="l">
              <a:lnSpc>
                <a:spcPts val="5320"/>
              </a:lnSpc>
            </a:pPr>
            <a:r>
              <a:rPr lang="en-US" sz="3800" b="true">
                <a:solidFill>
                  <a:srgbClr val="C45643"/>
                </a:solidFill>
                <a:latin typeface="Canva Sans Medium"/>
                <a:ea typeface="Canva Sans Medium"/>
                <a:cs typeface="Canva Sans Medium"/>
                <a:sym typeface="Canva Sans Medium"/>
              </a:rPr>
              <a:t>5V</a:t>
            </a:r>
          </a:p>
        </p:txBody>
      </p:sp>
      <p:sp>
        <p:nvSpPr>
          <p:cNvPr name="TextBox 33" id="33"/>
          <p:cNvSpPr txBox="true"/>
          <p:nvPr/>
        </p:nvSpPr>
        <p:spPr>
          <a:xfrm rot="0">
            <a:off x="9014315" y="7833378"/>
            <a:ext cx="2180868" cy="646430"/>
          </a:xfrm>
          <a:prstGeom prst="rect">
            <a:avLst/>
          </a:prstGeom>
        </p:spPr>
        <p:txBody>
          <a:bodyPr anchor="t" rtlCol="false" tIns="0" lIns="0" bIns="0" rIns="0">
            <a:spAutoFit/>
          </a:bodyPr>
          <a:lstStyle/>
          <a:p>
            <a:pPr algn="l">
              <a:lnSpc>
                <a:spcPts val="5320"/>
              </a:lnSpc>
            </a:pPr>
            <a:r>
              <a:rPr lang="en-US" sz="3800" b="true">
                <a:solidFill>
                  <a:srgbClr val="C45643"/>
                </a:solidFill>
                <a:latin typeface="Canva Sans Medium"/>
                <a:ea typeface="Canva Sans Medium"/>
                <a:cs typeface="Canva Sans Medium"/>
                <a:sym typeface="Canva Sans Medium"/>
              </a:rPr>
              <a:t>GND</a:t>
            </a:r>
          </a:p>
        </p:txBody>
      </p:sp>
      <p:sp>
        <p:nvSpPr>
          <p:cNvPr name="TextBox 34" id="34"/>
          <p:cNvSpPr txBox="true"/>
          <p:nvPr/>
        </p:nvSpPr>
        <p:spPr>
          <a:xfrm rot="0">
            <a:off x="9144000" y="9019902"/>
            <a:ext cx="2180868" cy="646430"/>
          </a:xfrm>
          <a:prstGeom prst="rect">
            <a:avLst/>
          </a:prstGeom>
        </p:spPr>
        <p:txBody>
          <a:bodyPr anchor="t" rtlCol="false" tIns="0" lIns="0" bIns="0" rIns="0">
            <a:spAutoFit/>
          </a:bodyPr>
          <a:lstStyle/>
          <a:p>
            <a:pPr algn="l">
              <a:lnSpc>
                <a:spcPts val="5320"/>
              </a:lnSpc>
            </a:pPr>
            <a:r>
              <a:rPr lang="en-US" sz="3800" b="true">
                <a:solidFill>
                  <a:srgbClr val="C45643"/>
                </a:solidFill>
                <a:latin typeface="Canva Sans Medium"/>
                <a:ea typeface="Canva Sans Medium"/>
                <a:cs typeface="Canva Sans Medium"/>
                <a:sym typeface="Canva Sans Medium"/>
              </a:rPr>
              <a:t>A0</a:t>
            </a:r>
          </a:p>
        </p:txBody>
      </p:sp>
      <p:sp>
        <p:nvSpPr>
          <p:cNvPr name="TextBox 35" id="35"/>
          <p:cNvSpPr txBox="true"/>
          <p:nvPr/>
        </p:nvSpPr>
        <p:spPr>
          <a:xfrm rot="0">
            <a:off x="2077078" y="5308717"/>
            <a:ext cx="1777689" cy="679451"/>
          </a:xfrm>
          <a:prstGeom prst="rect">
            <a:avLst/>
          </a:prstGeom>
        </p:spPr>
        <p:txBody>
          <a:bodyPr anchor="t" rtlCol="false" tIns="0" lIns="0" bIns="0" rIns="0">
            <a:spAutoFit/>
          </a:bodyPr>
          <a:lstStyle/>
          <a:p>
            <a:pPr algn="l">
              <a:lnSpc>
                <a:spcPts val="5599"/>
              </a:lnSpc>
            </a:pPr>
            <a:r>
              <a:rPr lang="en-US" sz="3999" b="true">
                <a:solidFill>
                  <a:srgbClr val="ED4F1D"/>
                </a:solidFill>
                <a:latin typeface="Canva Sans Bold"/>
                <a:ea typeface="Canva Sans Bold"/>
                <a:cs typeface="Canva Sans Bold"/>
                <a:sym typeface="Canva Sans Bold"/>
              </a:rPr>
              <a:t>Sensor</a:t>
            </a:r>
          </a:p>
        </p:txBody>
      </p:sp>
      <p:sp>
        <p:nvSpPr>
          <p:cNvPr name="TextBox 36" id="36"/>
          <p:cNvSpPr txBox="true"/>
          <p:nvPr/>
        </p:nvSpPr>
        <p:spPr>
          <a:xfrm rot="0">
            <a:off x="2269136" y="6598868"/>
            <a:ext cx="1777689" cy="646430"/>
          </a:xfrm>
          <a:prstGeom prst="rect">
            <a:avLst/>
          </a:prstGeom>
        </p:spPr>
        <p:txBody>
          <a:bodyPr anchor="t" rtlCol="false" tIns="0" lIns="0" bIns="0" rIns="0">
            <a:spAutoFit/>
          </a:bodyPr>
          <a:lstStyle/>
          <a:p>
            <a:pPr algn="l">
              <a:lnSpc>
                <a:spcPts val="5320"/>
              </a:lnSpc>
            </a:pPr>
            <a:r>
              <a:rPr lang="en-US" sz="3800" b="true">
                <a:solidFill>
                  <a:srgbClr val="C45643"/>
                </a:solidFill>
                <a:latin typeface="Canva Sans Medium"/>
                <a:ea typeface="Canva Sans Medium"/>
                <a:cs typeface="Canva Sans Medium"/>
                <a:sym typeface="Canva Sans Medium"/>
              </a:rPr>
              <a:t>VCC</a:t>
            </a:r>
          </a:p>
        </p:txBody>
      </p:sp>
      <p:sp>
        <p:nvSpPr>
          <p:cNvPr name="TextBox 37" id="37"/>
          <p:cNvSpPr txBox="true"/>
          <p:nvPr/>
        </p:nvSpPr>
        <p:spPr>
          <a:xfrm rot="0">
            <a:off x="2269136" y="7833378"/>
            <a:ext cx="1777689" cy="646430"/>
          </a:xfrm>
          <a:prstGeom prst="rect">
            <a:avLst/>
          </a:prstGeom>
        </p:spPr>
        <p:txBody>
          <a:bodyPr anchor="t" rtlCol="false" tIns="0" lIns="0" bIns="0" rIns="0">
            <a:spAutoFit/>
          </a:bodyPr>
          <a:lstStyle/>
          <a:p>
            <a:pPr algn="l">
              <a:lnSpc>
                <a:spcPts val="5320"/>
              </a:lnSpc>
            </a:pPr>
            <a:r>
              <a:rPr lang="en-US" sz="3800" b="true">
                <a:solidFill>
                  <a:srgbClr val="C45643"/>
                </a:solidFill>
                <a:latin typeface="Canva Sans Medium"/>
                <a:ea typeface="Canva Sans Medium"/>
                <a:cs typeface="Canva Sans Medium"/>
                <a:sym typeface="Canva Sans Medium"/>
              </a:rPr>
              <a:t>GND</a:t>
            </a:r>
          </a:p>
        </p:txBody>
      </p:sp>
      <p:sp>
        <p:nvSpPr>
          <p:cNvPr name="TextBox 38" id="38"/>
          <p:cNvSpPr txBox="true"/>
          <p:nvPr/>
        </p:nvSpPr>
        <p:spPr>
          <a:xfrm rot="0">
            <a:off x="2269136" y="9019902"/>
            <a:ext cx="1777689" cy="646430"/>
          </a:xfrm>
          <a:prstGeom prst="rect">
            <a:avLst/>
          </a:prstGeom>
        </p:spPr>
        <p:txBody>
          <a:bodyPr anchor="t" rtlCol="false" tIns="0" lIns="0" bIns="0" rIns="0">
            <a:spAutoFit/>
          </a:bodyPr>
          <a:lstStyle/>
          <a:p>
            <a:pPr algn="l">
              <a:lnSpc>
                <a:spcPts val="5320"/>
              </a:lnSpc>
            </a:pPr>
            <a:r>
              <a:rPr lang="en-US" sz="3800" b="true">
                <a:solidFill>
                  <a:srgbClr val="C45643"/>
                </a:solidFill>
                <a:latin typeface="Canva Sans Medium"/>
                <a:ea typeface="Canva Sans Medium"/>
                <a:cs typeface="Canva Sans Medium"/>
                <a:sym typeface="Canva Sans Medium"/>
              </a:rPr>
              <a:t>A0</a:t>
            </a:r>
          </a:p>
        </p:txBody>
      </p:sp>
      <p:sp>
        <p:nvSpPr>
          <p:cNvPr name="AutoShape 39" id="39"/>
          <p:cNvSpPr/>
          <p:nvPr/>
        </p:nvSpPr>
        <p:spPr>
          <a:xfrm>
            <a:off x="4660776" y="7001810"/>
            <a:ext cx="3318211" cy="0"/>
          </a:xfrm>
          <a:prstGeom prst="line">
            <a:avLst/>
          </a:prstGeom>
          <a:ln cap="flat" w="38100">
            <a:solidFill>
              <a:srgbClr val="FFFFFF"/>
            </a:solidFill>
            <a:prstDash val="solid"/>
            <a:headEnd type="none" len="sm" w="sm"/>
            <a:tailEnd type="arrow" len="sm" w="med"/>
          </a:ln>
        </p:spPr>
      </p:sp>
      <p:sp>
        <p:nvSpPr>
          <p:cNvPr name="AutoShape 40" id="40"/>
          <p:cNvSpPr/>
          <p:nvPr/>
        </p:nvSpPr>
        <p:spPr>
          <a:xfrm>
            <a:off x="4660776" y="8194693"/>
            <a:ext cx="3318211" cy="0"/>
          </a:xfrm>
          <a:prstGeom prst="line">
            <a:avLst/>
          </a:prstGeom>
          <a:ln cap="flat" w="38100">
            <a:solidFill>
              <a:srgbClr val="FFFFFF"/>
            </a:solidFill>
            <a:prstDash val="solid"/>
            <a:headEnd type="none" len="sm" w="sm"/>
            <a:tailEnd type="arrow" len="sm" w="med"/>
          </a:ln>
        </p:spPr>
      </p:sp>
      <p:sp>
        <p:nvSpPr>
          <p:cNvPr name="AutoShape 41" id="41"/>
          <p:cNvSpPr/>
          <p:nvPr/>
        </p:nvSpPr>
        <p:spPr>
          <a:xfrm>
            <a:off x="4606274" y="9362167"/>
            <a:ext cx="3318211" cy="0"/>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5440"/>
        </a:solidFill>
      </p:bgPr>
    </p:bg>
    <p:spTree>
      <p:nvGrpSpPr>
        <p:cNvPr id="1" name=""/>
        <p:cNvGrpSpPr/>
        <p:nvPr/>
      </p:nvGrpSpPr>
      <p:grpSpPr>
        <a:xfrm>
          <a:off x="0" y="0"/>
          <a:ext cx="0" cy="0"/>
          <a:chOff x="0" y="0"/>
          <a:chExt cx="0" cy="0"/>
        </a:xfrm>
      </p:grpSpPr>
      <p:sp>
        <p:nvSpPr>
          <p:cNvPr name="TextBox 2" id="2"/>
          <p:cNvSpPr txBox="true"/>
          <p:nvPr/>
        </p:nvSpPr>
        <p:spPr>
          <a:xfrm rot="0">
            <a:off x="-1501833" y="833283"/>
            <a:ext cx="9877697" cy="1571625"/>
          </a:xfrm>
          <a:prstGeom prst="rect">
            <a:avLst/>
          </a:prstGeom>
        </p:spPr>
        <p:txBody>
          <a:bodyPr anchor="t" rtlCol="false" tIns="0" lIns="0" bIns="0" rIns="0">
            <a:spAutoFit/>
          </a:bodyPr>
          <a:lstStyle/>
          <a:p>
            <a:pPr algn="ctr">
              <a:lnSpc>
                <a:spcPts val="6000"/>
              </a:lnSpc>
            </a:pPr>
            <a:r>
              <a:rPr lang="en-US" sz="6000" spc="450">
                <a:solidFill>
                  <a:srgbClr val="FFCB6D"/>
                </a:solidFill>
                <a:latin typeface="Anton"/>
                <a:ea typeface="Anton"/>
                <a:cs typeface="Anton"/>
                <a:sym typeface="Anton"/>
              </a:rPr>
              <a:t>Mechanisms</a:t>
            </a:r>
          </a:p>
          <a:p>
            <a:pPr algn="ctr">
              <a:lnSpc>
                <a:spcPts val="6000"/>
              </a:lnSpc>
            </a:pPr>
          </a:p>
        </p:txBody>
      </p:sp>
      <p:sp>
        <p:nvSpPr>
          <p:cNvPr name="TextBox 3" id="3"/>
          <p:cNvSpPr txBox="true"/>
          <p:nvPr/>
        </p:nvSpPr>
        <p:spPr>
          <a:xfrm rot="0">
            <a:off x="257625" y="1909608"/>
            <a:ext cx="8396919" cy="101917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FCB6D"/>
                </a:solidFill>
                <a:latin typeface="Canva Sans"/>
                <a:ea typeface="Canva Sans"/>
                <a:cs typeface="Canva Sans"/>
                <a:sym typeface="Canva Sans"/>
              </a:rPr>
              <a:t>The sensor has two probes that act as electrodes</a:t>
            </a:r>
          </a:p>
        </p:txBody>
      </p:sp>
      <p:sp>
        <p:nvSpPr>
          <p:cNvPr name="TextBox 4" id="4"/>
          <p:cNvSpPr txBox="true"/>
          <p:nvPr/>
        </p:nvSpPr>
        <p:spPr>
          <a:xfrm rot="0">
            <a:off x="257625" y="3009013"/>
            <a:ext cx="8396919" cy="101917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FCB6D"/>
                </a:solidFill>
                <a:latin typeface="Canva Sans"/>
                <a:ea typeface="Canva Sans"/>
                <a:cs typeface="Canva Sans"/>
                <a:sym typeface="Canva Sans"/>
              </a:rPr>
              <a:t>Higher resistance between probes when moisture is low</a:t>
            </a:r>
          </a:p>
        </p:txBody>
      </p:sp>
      <p:sp>
        <p:nvSpPr>
          <p:cNvPr name="TextBox 5" id="5"/>
          <p:cNvSpPr txBox="true"/>
          <p:nvPr/>
        </p:nvSpPr>
        <p:spPr>
          <a:xfrm rot="0">
            <a:off x="257625" y="4124325"/>
            <a:ext cx="8396919" cy="4953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FCB6D"/>
                </a:solidFill>
                <a:latin typeface="Canva Sans"/>
                <a:ea typeface="Canva Sans"/>
                <a:cs typeface="Canva Sans"/>
                <a:sym typeface="Canva Sans"/>
              </a:rPr>
              <a:t>Lower resistance when moisture is high</a:t>
            </a:r>
          </a:p>
        </p:txBody>
      </p:sp>
      <p:sp>
        <p:nvSpPr>
          <p:cNvPr name="TextBox 6" id="6"/>
          <p:cNvSpPr txBox="true"/>
          <p:nvPr/>
        </p:nvSpPr>
        <p:spPr>
          <a:xfrm rot="0">
            <a:off x="257625" y="4896255"/>
            <a:ext cx="7691726" cy="1019175"/>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FCB6D"/>
                </a:solidFill>
                <a:latin typeface="Canva Sans"/>
                <a:ea typeface="Canva Sans"/>
                <a:cs typeface="Canva Sans"/>
                <a:sym typeface="Canva Sans"/>
              </a:rPr>
              <a:t>Sensor’s comparator circuit converts analog signal into binary output</a:t>
            </a:r>
          </a:p>
        </p:txBody>
      </p:sp>
      <p:sp>
        <p:nvSpPr>
          <p:cNvPr name="TextBox 7" id="7"/>
          <p:cNvSpPr txBox="true"/>
          <p:nvPr/>
        </p:nvSpPr>
        <p:spPr>
          <a:xfrm rot="0">
            <a:off x="257625" y="6191656"/>
            <a:ext cx="12292301" cy="4953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FCB6D"/>
                </a:solidFill>
                <a:latin typeface="Canva Sans"/>
                <a:ea typeface="Canva Sans"/>
                <a:cs typeface="Canva Sans"/>
                <a:sym typeface="Canva Sans"/>
              </a:rPr>
              <a:t>Output remains Low for moisture signal above the threshold</a:t>
            </a:r>
          </a:p>
        </p:txBody>
      </p:sp>
      <p:sp>
        <p:nvSpPr>
          <p:cNvPr name="TextBox 8" id="8"/>
          <p:cNvSpPr txBox="true"/>
          <p:nvPr/>
        </p:nvSpPr>
        <p:spPr>
          <a:xfrm rot="0">
            <a:off x="257625" y="6963181"/>
            <a:ext cx="11664312" cy="4953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FFCB6D"/>
                </a:solidFill>
                <a:latin typeface="Canva Sans"/>
                <a:ea typeface="Canva Sans"/>
                <a:cs typeface="Canva Sans"/>
                <a:sym typeface="Canva Sans"/>
              </a:rPr>
              <a:t>Output goes high if the moisture drops below the threshold</a:t>
            </a:r>
          </a:p>
        </p:txBody>
      </p:sp>
      <p:sp>
        <p:nvSpPr>
          <p:cNvPr name="Freeform 9" id="9"/>
          <p:cNvSpPr/>
          <p:nvPr/>
        </p:nvSpPr>
        <p:spPr>
          <a:xfrm flipH="false" flipV="false" rot="0">
            <a:off x="8883144" y="1028700"/>
            <a:ext cx="9180152" cy="4991708"/>
          </a:xfrm>
          <a:custGeom>
            <a:avLst/>
            <a:gdLst/>
            <a:ahLst/>
            <a:cxnLst/>
            <a:rect r="r" b="b" t="t" l="l"/>
            <a:pathLst>
              <a:path h="4991708" w="9180152">
                <a:moveTo>
                  <a:pt x="0" y="0"/>
                </a:moveTo>
                <a:lnTo>
                  <a:pt x="9180153" y="0"/>
                </a:lnTo>
                <a:lnTo>
                  <a:pt x="9180153" y="4991708"/>
                </a:lnTo>
                <a:lnTo>
                  <a:pt x="0" y="4991708"/>
                </a:lnTo>
                <a:lnTo>
                  <a:pt x="0" y="0"/>
                </a:lnTo>
                <a:close/>
              </a:path>
            </a:pathLst>
          </a:custGeom>
          <a:blipFill>
            <a:blip r:embed="rId2"/>
            <a:stretch>
              <a:fillRect l="0" t="0" r="0" b="0"/>
            </a:stretch>
          </a:blipFill>
        </p:spPr>
      </p:sp>
      <p:sp>
        <p:nvSpPr>
          <p:cNvPr name="Freeform 10" id="10"/>
          <p:cNvSpPr/>
          <p:nvPr/>
        </p:nvSpPr>
        <p:spPr>
          <a:xfrm flipH="false" flipV="false" rot="-1740351">
            <a:off x="15251109" y="6404626"/>
            <a:ext cx="3322641" cy="6718575"/>
          </a:xfrm>
          <a:custGeom>
            <a:avLst/>
            <a:gdLst/>
            <a:ahLst/>
            <a:cxnLst/>
            <a:rect r="r" b="b" t="t" l="l"/>
            <a:pathLst>
              <a:path h="6718575" w="3322641">
                <a:moveTo>
                  <a:pt x="0" y="0"/>
                </a:moveTo>
                <a:lnTo>
                  <a:pt x="3322641" y="0"/>
                </a:lnTo>
                <a:lnTo>
                  <a:pt x="3322641" y="6718574"/>
                </a:lnTo>
                <a:lnTo>
                  <a:pt x="0" y="67185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0797" y="7782331"/>
            <a:ext cx="6832437" cy="2504669"/>
          </a:xfrm>
          <a:custGeom>
            <a:avLst/>
            <a:gdLst/>
            <a:ahLst/>
            <a:cxnLst/>
            <a:rect r="r" b="b" t="t" l="l"/>
            <a:pathLst>
              <a:path h="2504669" w="6832437">
                <a:moveTo>
                  <a:pt x="0" y="0"/>
                </a:moveTo>
                <a:lnTo>
                  <a:pt x="6832437" y="0"/>
                </a:lnTo>
                <a:lnTo>
                  <a:pt x="6832437" y="2504669"/>
                </a:lnTo>
                <a:lnTo>
                  <a:pt x="0" y="2504669"/>
                </a:lnTo>
                <a:lnTo>
                  <a:pt x="0" y="0"/>
                </a:lnTo>
                <a:close/>
              </a:path>
            </a:pathLst>
          </a:custGeom>
          <a:blipFill>
            <a:blip r:embed="rId5"/>
            <a:stretch>
              <a:fillRect l="0" t="-1082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95440"/>
        </a:solidFill>
      </p:bgPr>
    </p:bg>
    <p:spTree>
      <p:nvGrpSpPr>
        <p:cNvPr id="1" name=""/>
        <p:cNvGrpSpPr/>
        <p:nvPr/>
      </p:nvGrpSpPr>
      <p:grpSpPr>
        <a:xfrm>
          <a:off x="0" y="0"/>
          <a:ext cx="0" cy="0"/>
          <a:chOff x="0" y="0"/>
          <a:chExt cx="0" cy="0"/>
        </a:xfrm>
      </p:grpSpPr>
      <p:sp>
        <p:nvSpPr>
          <p:cNvPr name="Freeform 2" id="2"/>
          <p:cNvSpPr/>
          <p:nvPr/>
        </p:nvSpPr>
        <p:spPr>
          <a:xfrm flipH="false" flipV="false" rot="0">
            <a:off x="0" y="1222135"/>
            <a:ext cx="11044157" cy="3921365"/>
          </a:xfrm>
          <a:custGeom>
            <a:avLst/>
            <a:gdLst/>
            <a:ahLst/>
            <a:cxnLst/>
            <a:rect r="r" b="b" t="t" l="l"/>
            <a:pathLst>
              <a:path h="3921365" w="11044157">
                <a:moveTo>
                  <a:pt x="0" y="0"/>
                </a:moveTo>
                <a:lnTo>
                  <a:pt x="11044157" y="0"/>
                </a:lnTo>
                <a:lnTo>
                  <a:pt x="11044157" y="3921365"/>
                </a:lnTo>
                <a:lnTo>
                  <a:pt x="0" y="3921365"/>
                </a:lnTo>
                <a:lnTo>
                  <a:pt x="0" y="0"/>
                </a:lnTo>
                <a:close/>
              </a:path>
            </a:pathLst>
          </a:custGeom>
          <a:blipFill>
            <a:blip r:embed="rId2"/>
            <a:stretch>
              <a:fillRect l="0" t="0" r="0" b="0"/>
            </a:stretch>
          </a:blipFill>
        </p:spPr>
      </p:sp>
      <p:sp>
        <p:nvSpPr>
          <p:cNvPr name="Freeform 3" id="3"/>
          <p:cNvSpPr/>
          <p:nvPr/>
        </p:nvSpPr>
        <p:spPr>
          <a:xfrm flipH="false" flipV="false" rot="0">
            <a:off x="0" y="5046041"/>
            <a:ext cx="11044157" cy="5240959"/>
          </a:xfrm>
          <a:custGeom>
            <a:avLst/>
            <a:gdLst/>
            <a:ahLst/>
            <a:cxnLst/>
            <a:rect r="r" b="b" t="t" l="l"/>
            <a:pathLst>
              <a:path h="5240959" w="11044157">
                <a:moveTo>
                  <a:pt x="0" y="0"/>
                </a:moveTo>
                <a:lnTo>
                  <a:pt x="11044157" y="0"/>
                </a:lnTo>
                <a:lnTo>
                  <a:pt x="11044157" y="5240959"/>
                </a:lnTo>
                <a:lnTo>
                  <a:pt x="0" y="5240959"/>
                </a:lnTo>
                <a:lnTo>
                  <a:pt x="0" y="0"/>
                </a:lnTo>
                <a:close/>
              </a:path>
            </a:pathLst>
          </a:custGeom>
          <a:blipFill>
            <a:blip r:embed="rId3"/>
            <a:stretch>
              <a:fillRect l="0" t="0" r="-2327" b="0"/>
            </a:stretch>
          </a:blipFill>
        </p:spPr>
      </p:sp>
      <p:sp>
        <p:nvSpPr>
          <p:cNvPr name="TextBox 4" id="4"/>
          <p:cNvSpPr txBox="true"/>
          <p:nvPr/>
        </p:nvSpPr>
        <p:spPr>
          <a:xfrm rot="0">
            <a:off x="3897213" y="141605"/>
            <a:ext cx="8493323" cy="887095"/>
          </a:xfrm>
          <a:prstGeom prst="rect">
            <a:avLst/>
          </a:prstGeom>
        </p:spPr>
        <p:txBody>
          <a:bodyPr anchor="t" rtlCol="false" tIns="0" lIns="0" bIns="0" rIns="0">
            <a:spAutoFit/>
          </a:bodyPr>
          <a:lstStyle/>
          <a:p>
            <a:pPr algn="ctr">
              <a:lnSpc>
                <a:spcPts val="7279"/>
              </a:lnSpc>
            </a:pPr>
            <a:r>
              <a:rPr lang="en-US" sz="5199" b="true">
                <a:solidFill>
                  <a:srgbClr val="FFCB6D"/>
                </a:solidFill>
                <a:latin typeface="Canva Sans Bold"/>
                <a:ea typeface="Canva Sans Bold"/>
                <a:cs typeface="Canva Sans Bold"/>
                <a:sym typeface="Canva Sans Bold"/>
              </a:rPr>
              <a:t>Soil Moisture Sensor Code</a:t>
            </a:r>
          </a:p>
        </p:txBody>
      </p:sp>
      <p:sp>
        <p:nvSpPr>
          <p:cNvPr name="Freeform 5" id="5"/>
          <p:cNvSpPr/>
          <p:nvPr/>
        </p:nvSpPr>
        <p:spPr>
          <a:xfrm flipH="false" flipV="false" rot="0">
            <a:off x="11294652" y="3432025"/>
            <a:ext cx="6707598" cy="3228032"/>
          </a:xfrm>
          <a:custGeom>
            <a:avLst/>
            <a:gdLst/>
            <a:ahLst/>
            <a:cxnLst/>
            <a:rect r="r" b="b" t="t" l="l"/>
            <a:pathLst>
              <a:path h="3228032" w="6707598">
                <a:moveTo>
                  <a:pt x="0" y="0"/>
                </a:moveTo>
                <a:lnTo>
                  <a:pt x="6707598" y="0"/>
                </a:lnTo>
                <a:lnTo>
                  <a:pt x="6707598" y="3228032"/>
                </a:lnTo>
                <a:lnTo>
                  <a:pt x="0" y="3228032"/>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5440"/>
        </a:solidFill>
      </p:bgPr>
    </p:bg>
    <p:spTree>
      <p:nvGrpSpPr>
        <p:cNvPr id="1" name=""/>
        <p:cNvGrpSpPr/>
        <p:nvPr/>
      </p:nvGrpSpPr>
      <p:grpSpPr>
        <a:xfrm>
          <a:off x="0" y="0"/>
          <a:ext cx="0" cy="0"/>
          <a:chOff x="0" y="0"/>
          <a:chExt cx="0" cy="0"/>
        </a:xfrm>
      </p:grpSpPr>
      <p:sp>
        <p:nvSpPr>
          <p:cNvPr name="Freeform 2" id="2"/>
          <p:cNvSpPr/>
          <p:nvPr/>
        </p:nvSpPr>
        <p:spPr>
          <a:xfrm flipH="false" flipV="false" rot="0">
            <a:off x="4849277" y="8489224"/>
            <a:ext cx="2594461" cy="2217085"/>
          </a:xfrm>
          <a:custGeom>
            <a:avLst/>
            <a:gdLst/>
            <a:ahLst/>
            <a:cxnLst/>
            <a:rect r="r" b="b" t="t" l="l"/>
            <a:pathLst>
              <a:path h="2217085" w="2594461">
                <a:moveTo>
                  <a:pt x="0" y="0"/>
                </a:moveTo>
                <a:lnTo>
                  <a:pt x="2594462" y="0"/>
                </a:lnTo>
                <a:lnTo>
                  <a:pt x="2594462" y="2217085"/>
                </a:lnTo>
                <a:lnTo>
                  <a:pt x="0" y="22170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28565" y="8097048"/>
            <a:ext cx="2118197" cy="2275407"/>
          </a:xfrm>
          <a:custGeom>
            <a:avLst/>
            <a:gdLst/>
            <a:ahLst/>
            <a:cxnLst/>
            <a:rect r="r" b="b" t="t" l="l"/>
            <a:pathLst>
              <a:path h="2275407" w="2118197">
                <a:moveTo>
                  <a:pt x="0" y="0"/>
                </a:moveTo>
                <a:lnTo>
                  <a:pt x="2118197" y="0"/>
                </a:lnTo>
                <a:lnTo>
                  <a:pt x="2118197" y="2275407"/>
                </a:lnTo>
                <a:lnTo>
                  <a:pt x="0" y="22754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1867" y="8097048"/>
            <a:ext cx="1934842" cy="2463341"/>
          </a:xfrm>
          <a:custGeom>
            <a:avLst/>
            <a:gdLst/>
            <a:ahLst/>
            <a:cxnLst/>
            <a:rect r="r" b="b" t="t" l="l"/>
            <a:pathLst>
              <a:path h="2463341" w="1934842">
                <a:moveTo>
                  <a:pt x="0" y="0"/>
                </a:moveTo>
                <a:lnTo>
                  <a:pt x="1934843" y="0"/>
                </a:lnTo>
                <a:lnTo>
                  <a:pt x="1934843" y="2463341"/>
                </a:lnTo>
                <a:lnTo>
                  <a:pt x="0" y="24633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91867" y="575513"/>
            <a:ext cx="15421524" cy="809625"/>
          </a:xfrm>
          <a:prstGeom prst="rect">
            <a:avLst/>
          </a:prstGeom>
        </p:spPr>
        <p:txBody>
          <a:bodyPr anchor="t" rtlCol="false" tIns="0" lIns="0" bIns="0" rIns="0">
            <a:spAutoFit/>
          </a:bodyPr>
          <a:lstStyle/>
          <a:p>
            <a:pPr algn="ctr">
              <a:lnSpc>
                <a:spcPts val="6000"/>
              </a:lnSpc>
            </a:pPr>
            <a:r>
              <a:rPr lang="en-US" sz="6000" spc="450">
                <a:solidFill>
                  <a:srgbClr val="FFCB6D"/>
                </a:solidFill>
                <a:latin typeface="Anton"/>
                <a:ea typeface="Anton"/>
                <a:cs typeface="Anton"/>
                <a:sym typeface="Anton"/>
              </a:rPr>
              <a:t>Applications</a:t>
            </a:r>
          </a:p>
        </p:txBody>
      </p:sp>
      <p:sp>
        <p:nvSpPr>
          <p:cNvPr name="Freeform 6" id="6"/>
          <p:cNvSpPr/>
          <p:nvPr/>
        </p:nvSpPr>
        <p:spPr>
          <a:xfrm flipH="false" flipV="false" rot="-4161208">
            <a:off x="16430077" y="-1249294"/>
            <a:ext cx="4838962" cy="3440062"/>
          </a:xfrm>
          <a:custGeom>
            <a:avLst/>
            <a:gdLst/>
            <a:ahLst/>
            <a:cxnLst/>
            <a:rect r="r" b="b" t="t" l="l"/>
            <a:pathLst>
              <a:path h="3440062" w="4838962">
                <a:moveTo>
                  <a:pt x="0" y="0"/>
                </a:moveTo>
                <a:lnTo>
                  <a:pt x="4838962" y="0"/>
                </a:lnTo>
                <a:lnTo>
                  <a:pt x="4838962" y="3440063"/>
                </a:lnTo>
                <a:lnTo>
                  <a:pt x="0" y="34400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76861" y="1613901"/>
            <a:ext cx="16010024" cy="2066925"/>
          </a:xfrm>
          <a:prstGeom prst="rect">
            <a:avLst/>
          </a:prstGeom>
        </p:spPr>
        <p:txBody>
          <a:bodyPr anchor="t" rtlCol="false" tIns="0" lIns="0" bIns="0" rIns="0">
            <a:spAutoFit/>
          </a:bodyPr>
          <a:lstStyle/>
          <a:p>
            <a:pPr algn="l" marL="647698" indent="-323849" lvl="1">
              <a:lnSpc>
                <a:spcPts val="4199"/>
              </a:lnSpc>
              <a:buFont typeface="Arial"/>
              <a:buChar char="•"/>
            </a:pPr>
            <a:r>
              <a:rPr lang="en-US" b="true" sz="2999">
                <a:solidFill>
                  <a:srgbClr val="FFCB6D"/>
                </a:solidFill>
                <a:latin typeface="Canva Sans Bold"/>
                <a:ea typeface="Canva Sans Bold"/>
                <a:cs typeface="Canva Sans Bold"/>
                <a:sym typeface="Canva Sans Bold"/>
              </a:rPr>
              <a:t>Used in smart irrigation systems:</a:t>
            </a:r>
            <a:r>
              <a:rPr lang="en-US" sz="2999">
                <a:solidFill>
                  <a:srgbClr val="FFCB6D"/>
                </a:solidFill>
                <a:latin typeface="Canva Sans"/>
                <a:ea typeface="Canva Sans"/>
                <a:cs typeface="Canva Sans"/>
                <a:sym typeface="Canva Sans"/>
              </a:rPr>
              <a:t> Can control water supply based on soil moisture levels automatically thus reducing water wastage and optimizing irrigation.</a:t>
            </a:r>
          </a:p>
          <a:p>
            <a:pPr algn="l">
              <a:lnSpc>
                <a:spcPts val="4199"/>
              </a:lnSpc>
            </a:pPr>
          </a:p>
          <a:p>
            <a:pPr algn="l">
              <a:lnSpc>
                <a:spcPts val="4199"/>
              </a:lnSpc>
            </a:pPr>
          </a:p>
        </p:txBody>
      </p:sp>
      <p:sp>
        <p:nvSpPr>
          <p:cNvPr name="TextBox 8" id="8"/>
          <p:cNvSpPr txBox="true"/>
          <p:nvPr/>
        </p:nvSpPr>
        <p:spPr>
          <a:xfrm rot="0">
            <a:off x="376861" y="3017741"/>
            <a:ext cx="16010024" cy="2066925"/>
          </a:xfrm>
          <a:prstGeom prst="rect">
            <a:avLst/>
          </a:prstGeom>
        </p:spPr>
        <p:txBody>
          <a:bodyPr anchor="t" rtlCol="false" tIns="0" lIns="0" bIns="0" rIns="0">
            <a:spAutoFit/>
          </a:bodyPr>
          <a:lstStyle/>
          <a:p>
            <a:pPr algn="l" marL="647698" indent="-323849" lvl="1">
              <a:lnSpc>
                <a:spcPts val="4199"/>
              </a:lnSpc>
              <a:buFont typeface="Arial"/>
              <a:buChar char="•"/>
            </a:pPr>
            <a:r>
              <a:rPr lang="en-US" b="true" sz="2999">
                <a:solidFill>
                  <a:srgbClr val="FFCB6D"/>
                </a:solidFill>
                <a:latin typeface="Canva Sans Bold"/>
                <a:ea typeface="Canva Sans Bold"/>
                <a:cs typeface="Canva Sans Bold"/>
                <a:sym typeface="Canva Sans Bold"/>
              </a:rPr>
              <a:t>Precision agriculture:</a:t>
            </a:r>
            <a:r>
              <a:rPr lang="en-US" sz="2999">
                <a:solidFill>
                  <a:srgbClr val="FFCB6D"/>
                </a:solidFill>
                <a:latin typeface="Canva Sans"/>
                <a:ea typeface="Canva Sans"/>
                <a:cs typeface="Canva Sans"/>
                <a:sym typeface="Canva Sans"/>
              </a:rPr>
              <a:t> Helps farmers to monitor soil moisture levels and water crops adequately without overwatering.</a:t>
            </a:r>
          </a:p>
          <a:p>
            <a:pPr algn="l">
              <a:lnSpc>
                <a:spcPts val="4199"/>
              </a:lnSpc>
            </a:pPr>
          </a:p>
          <a:p>
            <a:pPr algn="l">
              <a:lnSpc>
                <a:spcPts val="4199"/>
              </a:lnSpc>
            </a:pPr>
          </a:p>
        </p:txBody>
      </p:sp>
      <p:sp>
        <p:nvSpPr>
          <p:cNvPr name="TextBox 9" id="9"/>
          <p:cNvSpPr txBox="true"/>
          <p:nvPr/>
        </p:nvSpPr>
        <p:spPr>
          <a:xfrm rot="0">
            <a:off x="376861" y="5486129"/>
            <a:ext cx="12185171" cy="2066925"/>
          </a:xfrm>
          <a:prstGeom prst="rect">
            <a:avLst/>
          </a:prstGeom>
        </p:spPr>
        <p:txBody>
          <a:bodyPr anchor="t" rtlCol="false" tIns="0" lIns="0" bIns="0" rIns="0">
            <a:spAutoFit/>
          </a:bodyPr>
          <a:lstStyle/>
          <a:p>
            <a:pPr algn="l" marL="647698" indent="-323849" lvl="1">
              <a:lnSpc>
                <a:spcPts val="4199"/>
              </a:lnSpc>
              <a:buFont typeface="Arial"/>
              <a:buChar char="•"/>
            </a:pPr>
            <a:r>
              <a:rPr lang="en-US" b="true" sz="2999">
                <a:solidFill>
                  <a:srgbClr val="FFCB6D"/>
                </a:solidFill>
                <a:latin typeface="Canva Sans Bold"/>
                <a:ea typeface="Canva Sans Bold"/>
                <a:cs typeface="Canva Sans Bold"/>
                <a:sym typeface="Canva Sans Bold"/>
              </a:rPr>
              <a:t>Landslide Prediction System: </a:t>
            </a:r>
            <a:r>
              <a:rPr lang="en-US" sz="2999">
                <a:solidFill>
                  <a:srgbClr val="FFCB6D"/>
                </a:solidFill>
                <a:latin typeface="Canva Sans"/>
                <a:ea typeface="Canva Sans"/>
                <a:cs typeface="Canva Sans"/>
                <a:sym typeface="Canva Sans"/>
              </a:rPr>
              <a:t>Installed in hilly areas to detect high soil moisture that could cause landslides.</a:t>
            </a:r>
          </a:p>
          <a:p>
            <a:pPr algn="l">
              <a:lnSpc>
                <a:spcPts val="4199"/>
              </a:lnSpc>
            </a:pPr>
          </a:p>
          <a:p>
            <a:pPr algn="l">
              <a:lnSpc>
                <a:spcPts val="4199"/>
              </a:lnSpc>
            </a:pPr>
          </a:p>
        </p:txBody>
      </p:sp>
      <p:sp>
        <p:nvSpPr>
          <p:cNvPr name="TextBox 10" id="10"/>
          <p:cNvSpPr txBox="true"/>
          <p:nvPr/>
        </p:nvSpPr>
        <p:spPr>
          <a:xfrm rot="0">
            <a:off x="376861" y="4238354"/>
            <a:ext cx="17911139" cy="1019175"/>
          </a:xfrm>
          <a:prstGeom prst="rect">
            <a:avLst/>
          </a:prstGeom>
        </p:spPr>
        <p:txBody>
          <a:bodyPr anchor="t" rtlCol="false" tIns="0" lIns="0" bIns="0" rIns="0">
            <a:spAutoFit/>
          </a:bodyPr>
          <a:lstStyle/>
          <a:p>
            <a:pPr algn="l" marL="647698" indent="-323849" lvl="1">
              <a:lnSpc>
                <a:spcPts val="4199"/>
              </a:lnSpc>
              <a:buFont typeface="Arial"/>
              <a:buChar char="•"/>
            </a:pPr>
            <a:r>
              <a:rPr lang="en-US" b="true" sz="2999">
                <a:solidFill>
                  <a:srgbClr val="FFCB6D"/>
                </a:solidFill>
                <a:latin typeface="Canva Sans Bold"/>
                <a:ea typeface="Canva Sans Bold"/>
                <a:cs typeface="Canva Sans Bold"/>
                <a:sym typeface="Canva Sans Bold"/>
              </a:rPr>
              <a:t>Environmental Monitoring: </a:t>
            </a:r>
            <a:r>
              <a:rPr lang="en-US" sz="2999">
                <a:solidFill>
                  <a:srgbClr val="FFCB6D"/>
                </a:solidFill>
                <a:latin typeface="Canva Sans"/>
                <a:ea typeface="Canva Sans"/>
                <a:cs typeface="Canva Sans"/>
                <a:sym typeface="Canva Sans"/>
              </a:rPr>
              <a:t>Can be used in measuring soil moisture in forests and wetlands. Useful for climate research purposes.</a:t>
            </a:r>
          </a:p>
        </p:txBody>
      </p:sp>
      <p:sp>
        <p:nvSpPr>
          <p:cNvPr name="Freeform 11" id="11"/>
          <p:cNvSpPr/>
          <p:nvPr/>
        </p:nvSpPr>
        <p:spPr>
          <a:xfrm flipH="false" flipV="false" rot="0">
            <a:off x="12562032" y="4902140"/>
            <a:ext cx="5725968" cy="5470315"/>
          </a:xfrm>
          <a:custGeom>
            <a:avLst/>
            <a:gdLst/>
            <a:ahLst/>
            <a:cxnLst/>
            <a:rect r="r" b="b" t="t" l="l"/>
            <a:pathLst>
              <a:path h="5470315" w="5725968">
                <a:moveTo>
                  <a:pt x="0" y="0"/>
                </a:moveTo>
                <a:lnTo>
                  <a:pt x="5725968" y="0"/>
                </a:lnTo>
                <a:lnTo>
                  <a:pt x="5725968" y="5470315"/>
                </a:lnTo>
                <a:lnTo>
                  <a:pt x="0" y="5470315"/>
                </a:lnTo>
                <a:lnTo>
                  <a:pt x="0" y="0"/>
                </a:lnTo>
                <a:close/>
              </a:path>
            </a:pathLst>
          </a:custGeom>
          <a:blipFill>
            <a:blip r:embed="rId10">
              <a:alphaModFix amt="61000"/>
            </a:blip>
            <a:stretch>
              <a:fillRect l="0" t="-2336" r="0" b="-2336"/>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5440"/>
        </a:solidFill>
      </p:bgPr>
    </p:bg>
    <p:spTree>
      <p:nvGrpSpPr>
        <p:cNvPr id="1" name=""/>
        <p:cNvGrpSpPr/>
        <p:nvPr/>
      </p:nvGrpSpPr>
      <p:grpSpPr>
        <a:xfrm>
          <a:off x="0" y="0"/>
          <a:ext cx="0" cy="0"/>
          <a:chOff x="0" y="0"/>
          <a:chExt cx="0" cy="0"/>
        </a:xfrm>
      </p:grpSpPr>
      <p:sp>
        <p:nvSpPr>
          <p:cNvPr name="TextBox 2" id="2"/>
          <p:cNvSpPr txBox="true"/>
          <p:nvPr/>
        </p:nvSpPr>
        <p:spPr>
          <a:xfrm rot="0">
            <a:off x="4423005" y="2751084"/>
            <a:ext cx="9350313" cy="1625099"/>
          </a:xfrm>
          <a:prstGeom prst="rect">
            <a:avLst/>
          </a:prstGeom>
        </p:spPr>
        <p:txBody>
          <a:bodyPr anchor="t" rtlCol="false" tIns="0" lIns="0" bIns="0" rIns="0">
            <a:spAutoFit/>
          </a:bodyPr>
          <a:lstStyle/>
          <a:p>
            <a:pPr algn="ctr">
              <a:lnSpc>
                <a:spcPts val="11792"/>
              </a:lnSpc>
            </a:pPr>
            <a:r>
              <a:rPr lang="en-US" sz="11792" spc="884">
                <a:solidFill>
                  <a:srgbClr val="F3AE32"/>
                </a:solidFill>
                <a:latin typeface="UKIJ Qolyazma Tuz"/>
                <a:ea typeface="UKIJ Qolyazma Tuz"/>
                <a:cs typeface="UKIJ Qolyazma Tuz"/>
                <a:sym typeface="UKIJ Qolyazma Tuz"/>
              </a:rPr>
              <a:t>THANK YOU.</a:t>
            </a:r>
          </a:p>
        </p:txBody>
      </p:sp>
      <p:sp>
        <p:nvSpPr>
          <p:cNvPr name="Freeform 3" id="3"/>
          <p:cNvSpPr/>
          <p:nvPr/>
        </p:nvSpPr>
        <p:spPr>
          <a:xfrm flipH="false" flipV="false" rot="0">
            <a:off x="-2484626" y="3960405"/>
            <a:ext cx="4969253" cy="6326595"/>
          </a:xfrm>
          <a:custGeom>
            <a:avLst/>
            <a:gdLst/>
            <a:ahLst/>
            <a:cxnLst/>
            <a:rect r="r" b="b" t="t" l="l"/>
            <a:pathLst>
              <a:path h="6326595" w="4969253">
                <a:moveTo>
                  <a:pt x="0" y="0"/>
                </a:moveTo>
                <a:lnTo>
                  <a:pt x="4969252" y="0"/>
                </a:lnTo>
                <a:lnTo>
                  <a:pt x="4969252" y="6326595"/>
                </a:lnTo>
                <a:lnTo>
                  <a:pt x="0" y="6326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32410" y="7218799"/>
            <a:ext cx="4116424" cy="4079002"/>
          </a:xfrm>
          <a:custGeom>
            <a:avLst/>
            <a:gdLst/>
            <a:ahLst/>
            <a:cxnLst/>
            <a:rect r="r" b="b" t="t" l="l"/>
            <a:pathLst>
              <a:path h="4079002" w="4116424">
                <a:moveTo>
                  <a:pt x="0" y="0"/>
                </a:moveTo>
                <a:lnTo>
                  <a:pt x="4116425" y="0"/>
                </a:lnTo>
                <a:lnTo>
                  <a:pt x="4116425" y="4079002"/>
                </a:lnTo>
                <a:lnTo>
                  <a:pt x="0" y="4079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233856" y="1028700"/>
            <a:ext cx="2189149" cy="2761541"/>
          </a:xfrm>
          <a:custGeom>
            <a:avLst/>
            <a:gdLst/>
            <a:ahLst/>
            <a:cxnLst/>
            <a:rect r="r" b="b" t="t" l="l"/>
            <a:pathLst>
              <a:path h="2761541" w="2189149">
                <a:moveTo>
                  <a:pt x="0" y="0"/>
                </a:moveTo>
                <a:lnTo>
                  <a:pt x="2189149" y="0"/>
                </a:lnTo>
                <a:lnTo>
                  <a:pt x="2189149" y="2761541"/>
                </a:lnTo>
                <a:lnTo>
                  <a:pt x="0" y="27615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940007">
            <a:off x="15467492" y="1075864"/>
            <a:ext cx="3583617" cy="4114800"/>
          </a:xfrm>
          <a:custGeom>
            <a:avLst/>
            <a:gdLst/>
            <a:ahLst/>
            <a:cxnLst/>
            <a:rect r="r" b="b" t="t" l="l"/>
            <a:pathLst>
              <a:path h="4114800" w="3583617">
                <a:moveTo>
                  <a:pt x="0" y="0"/>
                </a:moveTo>
                <a:lnTo>
                  <a:pt x="3583616" y="0"/>
                </a:lnTo>
                <a:lnTo>
                  <a:pt x="358361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740351">
            <a:off x="13317155" y="4747276"/>
            <a:ext cx="3322641" cy="6718575"/>
          </a:xfrm>
          <a:custGeom>
            <a:avLst/>
            <a:gdLst/>
            <a:ahLst/>
            <a:cxnLst/>
            <a:rect r="r" b="b" t="t" l="l"/>
            <a:pathLst>
              <a:path h="6718575" w="3322641">
                <a:moveTo>
                  <a:pt x="0" y="0"/>
                </a:moveTo>
                <a:lnTo>
                  <a:pt x="3322640" y="0"/>
                </a:lnTo>
                <a:lnTo>
                  <a:pt x="3322640" y="6718574"/>
                </a:lnTo>
                <a:lnTo>
                  <a:pt x="0" y="67185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DAGgmXDq2nQ</dc:identifier>
  <dcterms:modified xsi:type="dcterms:W3CDTF">2011-08-01T06:04:30Z</dcterms:modified>
  <cp:revision>1</cp:revision>
  <dc:title>Soil Moisture Sensor</dc:title>
</cp:coreProperties>
</file>