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9" r:id="rId3"/>
    <p:sldId id="260" r:id="rId4"/>
    <p:sldId id="273" r:id="rId5"/>
    <p:sldId id="261" r:id="rId6"/>
    <p:sldId id="265" r:id="rId7"/>
    <p:sldId id="263" r:id="rId8"/>
    <p:sldId id="264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DF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6192"/>
  </p:normalViewPr>
  <p:slideViewPr>
    <p:cSldViewPr snapToGrid="0">
      <p:cViewPr varScale="1">
        <p:scale>
          <a:sx n="118" d="100"/>
          <a:sy n="118" d="100"/>
        </p:scale>
        <p:origin x="600" y="2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323C-556A-79A4-3BCF-1FEB20503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FD5206-67E0-D8DD-B81B-7A872C6E8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F3F9C-F6F6-8EE3-7169-9840C1DFC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6B9-ACCE-A147-84ED-58D2DAA8554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D1C5C-93E6-AE70-980B-C5BF09EE1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D602D-57EA-02FD-A229-01475BE98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C571-1336-3E4F-9E50-175B1EDD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94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A9EC-2B90-D6F3-48D4-91CF8861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E20ED5-5460-9B66-517C-CA1EF98E8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ADD24-7F8B-5D00-AC86-CD7DB84D3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6B9-ACCE-A147-84ED-58D2DAA8554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8CF5B-6BC0-E409-E44F-A667D3D87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752C7-C8E5-5996-45A3-B9AFB5D8B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C571-1336-3E4F-9E50-175B1EDD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58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B46ED8-B086-14A4-C900-10437D6628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7199D-01F9-F5DB-3603-5692BF3BD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006AD-FE49-69C4-08F0-FA76E8BB6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6B9-ACCE-A147-84ED-58D2DAA8554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71C60-EF07-CB17-4206-48B611998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DFB1D-DA24-9D68-E7E5-36FA3A45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C571-1336-3E4F-9E50-175B1EDD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61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3C329-B5E4-39B9-21BB-8C7B343DF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3771C-EB8D-C24F-168A-451968C17B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136D7-4F9C-1771-23FE-0FF15B0B2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6B9-ACCE-A147-84ED-58D2DAA8554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D5D1F-658F-3061-4D61-46FE1BB70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10CDF-F6FD-F940-35D7-A3373962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C571-1336-3E4F-9E50-175B1EDD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082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4BB5-36C5-8CEC-7A77-2C3C3AD6F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5EFF0-CDB8-255E-DF50-5F2712853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CD730-11AB-3FBD-4735-9BAD993E1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6B9-ACCE-A147-84ED-58D2DAA8554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8409E-B570-6536-52A8-9E0780430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03DAD-B7FF-E951-D9A3-D6F5122C5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C571-1336-3E4F-9E50-175B1EDD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60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6E2B-88D1-ECF2-BB3D-08EDB116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E5E6-4DB8-53C7-3FEB-9691BC452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621E65-CF20-246F-612F-165A46B1A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8718E-95EC-C10F-3D7E-6636F2A4C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6B9-ACCE-A147-84ED-58D2DAA8554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FC746D-283C-CA88-D948-072B3962C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B8B26-60D4-ABB2-E3A9-EFEEF52BC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C571-1336-3E4F-9E50-175B1EDD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1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7BBE-03AB-F476-82B3-E95634F21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737769-66FF-21DC-2084-630955522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0EED1-2D87-6098-4ABC-5EE64A5FD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0B6AA1-552F-83A2-9CF9-0C54AA794E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3928F-77D8-98F5-535A-83FDB15B54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735D12-42C9-14CF-7EB9-802070C1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6B9-ACCE-A147-84ED-58D2DAA8554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BC5337-9C2D-8AB9-8295-BDDF94F7A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BCFB13-9274-C0F4-D63A-B81A9453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C571-1336-3E4F-9E50-175B1EDD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627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56115-6E8F-86F5-E565-9600131CC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FBAAAA-5C11-FB99-02E4-5E5B7EBF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6B9-ACCE-A147-84ED-58D2DAA8554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16B6AA-74EA-D0A9-4D8B-6DD6D0926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9AA24D-B548-B67D-F92B-70D1F199E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C571-1336-3E4F-9E50-175B1EDD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7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F28240-E28E-8137-CD7B-5CD869C66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6B9-ACCE-A147-84ED-58D2DAA8554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4D53B6-422A-FBB1-7803-6B377D419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64748-1403-11AA-3C2F-C83C89584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C571-1336-3E4F-9E50-175B1EDD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865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FB996-EF18-3E41-30DD-D15A3B7F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B86A4-7CE3-725D-60AF-81D53D7E3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13162-4C84-0E26-2D92-C1AA5F0A3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AB8856-797A-D772-92E2-F6F3F29C2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6B9-ACCE-A147-84ED-58D2DAA8554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D6F56-1839-53B1-1764-9866893E5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DE9E5-909C-EDB0-CAD8-0E689E41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C571-1336-3E4F-9E50-175B1EDD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4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B60E4-DC09-DBCA-1F4B-D41744BC2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8D9E5-33BA-26F2-A04F-CBD049733E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710B07-4D26-1745-DC12-896E4D88F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533792-AF7D-DB62-0BFD-8B22DD427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8F6B9-ACCE-A147-84ED-58D2DAA8554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74B8D-7362-69EE-87CE-ACC2BE39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62B612-D64F-9CFB-DB64-B4169618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A8C571-1336-3E4F-9E50-175B1EDD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1605D-DF56-0024-419F-D92519269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C8C44-2F15-2347-92B7-6EC29483D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EC577-3FBB-F2B7-6387-77ECE43C62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8F6B9-ACCE-A147-84ED-58D2DAA85549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F85CE-9727-A9F5-3FC7-716B1166F4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70367-1237-1D56-75FC-BBF5B93BD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A8C571-1336-3E4F-9E50-175B1EDD54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8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0E71BFE4-7864-5F8D-C4DC-2F6382EF89AB}"/>
              </a:ext>
            </a:extLst>
          </p:cNvPr>
          <p:cNvSpPr/>
          <p:nvPr/>
        </p:nvSpPr>
        <p:spPr>
          <a:xfrm>
            <a:off x="323188" y="2116596"/>
            <a:ext cx="11464611" cy="3072014"/>
          </a:xfrm>
          <a:prstGeom prst="roundRect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DCD02D5-DEB6-5F2E-3CCB-BFCFF492B2F2}"/>
              </a:ext>
            </a:extLst>
          </p:cNvPr>
          <p:cNvSpPr/>
          <p:nvPr/>
        </p:nvSpPr>
        <p:spPr>
          <a:xfrm>
            <a:off x="635877" y="2521108"/>
            <a:ext cx="1671145" cy="24755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C67C415-30BB-B484-3C7C-3C3B0BD3EDC6}"/>
              </a:ext>
            </a:extLst>
          </p:cNvPr>
          <p:cNvSpPr/>
          <p:nvPr/>
        </p:nvSpPr>
        <p:spPr>
          <a:xfrm>
            <a:off x="2843047" y="2521108"/>
            <a:ext cx="1671145" cy="247552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75ACB98-59A7-1D7C-FF34-D0C5F64DE51D}"/>
              </a:ext>
            </a:extLst>
          </p:cNvPr>
          <p:cNvSpPr/>
          <p:nvPr/>
        </p:nvSpPr>
        <p:spPr>
          <a:xfrm>
            <a:off x="5260427" y="2521107"/>
            <a:ext cx="1671145" cy="24755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92F804C-8D86-5765-7501-17A19E6A3F17}"/>
              </a:ext>
            </a:extLst>
          </p:cNvPr>
          <p:cNvSpPr/>
          <p:nvPr/>
        </p:nvSpPr>
        <p:spPr>
          <a:xfrm>
            <a:off x="9863955" y="2521107"/>
            <a:ext cx="1671145" cy="24755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0BBC2-F5C2-0325-5DCE-254239F888E8}"/>
              </a:ext>
            </a:extLst>
          </p:cNvPr>
          <p:cNvSpPr txBox="1"/>
          <p:nvPr/>
        </p:nvSpPr>
        <p:spPr>
          <a:xfrm>
            <a:off x="641133" y="2598789"/>
            <a:ext cx="1770994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Radiogenic heat production:</a:t>
            </a:r>
          </a:p>
          <a:p>
            <a:endParaRPr lang="en-US" sz="1050" b="1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Inputs: </a:t>
            </a:r>
          </a:p>
          <a:p>
            <a:r>
              <a:rPr lang="en-US" sz="1050" dirty="0">
                <a:latin typeface="Times" pitchFamily="2" charset="0"/>
              </a:rPr>
              <a:t>radioisotope abundances (</a:t>
            </a:r>
            <a:r>
              <a:rPr lang="en-US" sz="1050" baseline="30000" dirty="0">
                <a:latin typeface="Times" pitchFamily="2" charset="0"/>
              </a:rPr>
              <a:t>40</a:t>
            </a:r>
            <a:r>
              <a:rPr lang="en-US" sz="1050" dirty="0">
                <a:latin typeface="Times" pitchFamily="2" charset="0"/>
              </a:rPr>
              <a:t>K, </a:t>
            </a:r>
            <a:r>
              <a:rPr lang="en-US" sz="1050" baseline="30000" dirty="0">
                <a:latin typeface="Times" pitchFamily="2" charset="0"/>
              </a:rPr>
              <a:t>232</a:t>
            </a:r>
            <a:r>
              <a:rPr lang="en-US" sz="1050" dirty="0">
                <a:latin typeface="Times" pitchFamily="2" charset="0"/>
              </a:rPr>
              <a:t>Th, </a:t>
            </a:r>
            <a:r>
              <a:rPr lang="en-US" sz="1050" baseline="30000" dirty="0">
                <a:latin typeface="Times" pitchFamily="2" charset="0"/>
              </a:rPr>
              <a:t>235</a:t>
            </a:r>
            <a:r>
              <a:rPr lang="en-US" sz="1050" dirty="0">
                <a:latin typeface="Times" pitchFamily="2" charset="0"/>
              </a:rPr>
              <a:t>Ur, </a:t>
            </a:r>
            <a:r>
              <a:rPr lang="en-US" sz="1050" baseline="30000" dirty="0">
                <a:latin typeface="Times" pitchFamily="2" charset="0"/>
              </a:rPr>
              <a:t>238</a:t>
            </a:r>
            <a:r>
              <a:rPr lang="en-US" sz="1050" dirty="0">
                <a:latin typeface="Times" pitchFamily="2" charset="0"/>
              </a:rPr>
              <a:t>Ur, </a:t>
            </a:r>
            <a:r>
              <a:rPr lang="en-US" sz="1050" baseline="30000" dirty="0">
                <a:latin typeface="Times" pitchFamily="2" charset="0"/>
              </a:rPr>
              <a:t>27</a:t>
            </a:r>
            <a:r>
              <a:rPr lang="en-US" sz="1050" dirty="0">
                <a:latin typeface="Times" pitchFamily="2" charset="0"/>
              </a:rPr>
              <a:t>Al)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Outputs: decay heat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00043-8F77-AA54-C330-DE445A6F7E09}"/>
              </a:ext>
            </a:extLst>
          </p:cNvPr>
          <p:cNvSpPr txBox="1"/>
          <p:nvPr/>
        </p:nvSpPr>
        <p:spPr>
          <a:xfrm>
            <a:off x="2885088" y="2577171"/>
            <a:ext cx="1581808" cy="23544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Chemical equilibration: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Inputs: </a:t>
            </a:r>
          </a:p>
          <a:p>
            <a:r>
              <a:rPr lang="en-US" sz="1050" dirty="0">
                <a:latin typeface="Times" pitchFamily="2" charset="0"/>
              </a:rPr>
              <a:t>pressure, temperature, elemental composition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Output:</a:t>
            </a:r>
          </a:p>
          <a:p>
            <a:r>
              <a:rPr lang="en-US" sz="1050" dirty="0">
                <a:latin typeface="Times" pitchFamily="2" charset="0"/>
              </a:rPr>
              <a:t>- rocky core mineral phase assemblage</a:t>
            </a:r>
          </a:p>
          <a:p>
            <a:r>
              <a:rPr lang="en-US" sz="1050" dirty="0">
                <a:latin typeface="Times" pitchFamily="2" charset="0"/>
              </a:rPr>
              <a:t>- ocean’s aqueous composition and precipitates</a:t>
            </a:r>
          </a:p>
          <a:p>
            <a:r>
              <a:rPr lang="en-US" sz="1050" dirty="0">
                <a:latin typeface="Times" pitchFamily="2" charset="0"/>
              </a:rPr>
              <a:t>- ices crystallized in ice shell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8D1ADD-5D97-1A48-E9B1-6AE2CD43765C}"/>
              </a:ext>
            </a:extLst>
          </p:cNvPr>
          <p:cNvSpPr txBox="1"/>
          <p:nvPr/>
        </p:nvSpPr>
        <p:spPr>
          <a:xfrm>
            <a:off x="9863955" y="2598945"/>
            <a:ext cx="177099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Heat transport: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Inputs: time step duration, temperature within each radius bin.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Output: Temperature within each radius bin after conductive heat transport. </a:t>
            </a:r>
          </a:p>
          <a:p>
            <a:endParaRPr lang="en-US" sz="1050" dirty="0">
              <a:latin typeface="Times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0BD21-0CDA-49E0-4FBA-7BD4AE8FC3CA}"/>
              </a:ext>
            </a:extLst>
          </p:cNvPr>
          <p:cNvSpPr txBox="1"/>
          <p:nvPr/>
        </p:nvSpPr>
        <p:spPr>
          <a:xfrm>
            <a:off x="5287845" y="2582801"/>
            <a:ext cx="146093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Material transport: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Inputs: equilibrated composition in each radius bin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Output: fluids, melts, and volatiles extracted from each radius bin and moved to higher or lower bins depending on their density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EC245E-B97E-CFC1-BF5F-CEE5B3DC3683}"/>
              </a:ext>
            </a:extLst>
          </p:cNvPr>
          <p:cNvSpPr/>
          <p:nvPr/>
        </p:nvSpPr>
        <p:spPr>
          <a:xfrm>
            <a:off x="7567447" y="2521107"/>
            <a:ext cx="1671145" cy="247553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8295F3-C1EA-A957-8289-91CE3DB61BFD}"/>
              </a:ext>
            </a:extLst>
          </p:cNvPr>
          <p:cNvSpPr txBox="1"/>
          <p:nvPr/>
        </p:nvSpPr>
        <p:spPr>
          <a:xfrm>
            <a:off x="7564816" y="2598789"/>
            <a:ext cx="15607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Update material properties: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Inputs: composition, temperature, and pressure within each radius bin</a:t>
            </a:r>
          </a:p>
          <a:p>
            <a:endParaRPr lang="en-US" sz="1050" dirty="0">
              <a:latin typeface="Times" pitchFamily="2" charset="0"/>
            </a:endParaRPr>
          </a:p>
          <a:p>
            <a:r>
              <a:rPr lang="en-US" sz="1050" dirty="0">
                <a:latin typeface="Times" pitchFamily="2" charset="0"/>
              </a:rPr>
              <a:t>Output: updated material properties in each radius bin. E.g., density, heat capacity, thermal conductivity, etc.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2C03278-9EDA-7A2D-6DB3-B1B86D9577F3}"/>
              </a:ext>
            </a:extLst>
          </p:cNvPr>
          <p:cNvSpPr/>
          <p:nvPr/>
        </p:nvSpPr>
        <p:spPr>
          <a:xfrm>
            <a:off x="5260423" y="1401025"/>
            <a:ext cx="1671145" cy="5770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B05FB53-C752-297F-4185-BF949B06F48C}"/>
              </a:ext>
            </a:extLst>
          </p:cNvPr>
          <p:cNvSpPr/>
          <p:nvPr/>
        </p:nvSpPr>
        <p:spPr>
          <a:xfrm>
            <a:off x="5260427" y="5296249"/>
            <a:ext cx="1671145" cy="2665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latin typeface="Times" pitchFamily="2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AC8D8C-D8AC-C3C8-053F-49B8B0A15B07}"/>
              </a:ext>
            </a:extLst>
          </p:cNvPr>
          <p:cNvCxnSpPr>
            <a:cxnSpLocks/>
            <a:stCxn id="115" idx="2"/>
            <a:endCxn id="16" idx="0"/>
          </p:cNvCxnSpPr>
          <p:nvPr/>
        </p:nvCxnSpPr>
        <p:spPr>
          <a:xfrm>
            <a:off x="6095995" y="1159928"/>
            <a:ext cx="1" cy="241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1E17EE-1EDD-86CF-8088-07E01802238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307022" y="3758873"/>
            <a:ext cx="53602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489553-770F-6302-9586-8573B37375D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514192" y="3758872"/>
            <a:ext cx="74623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49DE12-D08E-B871-5772-56F638764B7D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>
            <a:off x="6931572" y="3758872"/>
            <a:ext cx="635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9BAA47-1418-D7B0-BED4-2B9BE50ABD12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>
            <a:off x="9238592" y="3758872"/>
            <a:ext cx="625363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8F58C2CA-A705-9910-AFB0-A1B02740B00F}"/>
              </a:ext>
            </a:extLst>
          </p:cNvPr>
          <p:cNvCxnSpPr>
            <a:cxnSpLocks/>
            <a:stCxn id="8" idx="2"/>
            <a:endCxn id="17" idx="3"/>
          </p:cNvCxnSpPr>
          <p:nvPr/>
        </p:nvCxnSpPr>
        <p:spPr>
          <a:xfrm rot="5400000">
            <a:off x="8599100" y="3329109"/>
            <a:ext cx="432900" cy="3767956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>
            <a:extLst>
              <a:ext uri="{FF2B5EF4-FFF2-40B4-BE49-F238E27FC236}">
                <a16:creationId xmlns:a16="http://schemas.microsoft.com/office/drawing/2014/main" id="{6F5BC637-4EA5-CE12-0159-8EE2086E5F42}"/>
              </a:ext>
            </a:extLst>
          </p:cNvPr>
          <p:cNvCxnSpPr>
            <a:cxnSpLocks/>
            <a:stCxn id="17" idx="1"/>
            <a:endCxn id="5" idx="2"/>
          </p:cNvCxnSpPr>
          <p:nvPr/>
        </p:nvCxnSpPr>
        <p:spPr>
          <a:xfrm rot="10800000">
            <a:off x="1471451" y="4996639"/>
            <a:ext cx="3788977" cy="43289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158EC3F-46E7-5E6F-039F-C97E7D4F33F9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6095997" y="5562825"/>
            <a:ext cx="3" cy="2310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A8EC94-D748-7097-C52F-50D349E3636F}"/>
              </a:ext>
            </a:extLst>
          </p:cNvPr>
          <p:cNvSpPr txBox="1"/>
          <p:nvPr/>
        </p:nvSpPr>
        <p:spPr>
          <a:xfrm>
            <a:off x="5260423" y="1422990"/>
            <a:ext cx="167114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Setup model:</a:t>
            </a:r>
          </a:p>
          <a:p>
            <a:r>
              <a:rPr lang="en-US" sz="1050" dirty="0">
                <a:latin typeface="Times" pitchFamily="2" charset="0"/>
              </a:rPr>
              <a:t>Define radius bins and number of time steps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FEB3598-73F6-AA29-5A1B-6DC2872DF2FD}"/>
              </a:ext>
            </a:extLst>
          </p:cNvPr>
          <p:cNvSpPr txBox="1"/>
          <p:nvPr/>
        </p:nvSpPr>
        <p:spPr>
          <a:xfrm>
            <a:off x="5323020" y="5313653"/>
            <a:ext cx="1770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Time step</a:t>
            </a:r>
          </a:p>
          <a:p>
            <a:endParaRPr lang="en-US" sz="1050" b="1" dirty="0">
              <a:latin typeface="Times" pitchFamily="2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0D64AA3-040A-1E3E-54D3-706E7FA27555}"/>
              </a:ext>
            </a:extLst>
          </p:cNvPr>
          <p:cNvSpPr txBox="1"/>
          <p:nvPr/>
        </p:nvSpPr>
        <p:spPr>
          <a:xfrm>
            <a:off x="4128793" y="5829401"/>
            <a:ext cx="3934391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Model outputs:</a:t>
            </a:r>
            <a:r>
              <a:rPr lang="en-US" sz="1050" dirty="0">
                <a:latin typeface="Times" pitchFamily="2" charset="0"/>
              </a:rPr>
              <a:t> </a:t>
            </a:r>
          </a:p>
          <a:p>
            <a:r>
              <a:rPr lang="en-US" sz="1050" dirty="0">
                <a:latin typeface="Times" pitchFamily="2" charset="0"/>
              </a:rPr>
              <a:t>	rocky core, ocean, and ice shell composition, 	pressure, and temperature at every time and location 	in body.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7D8B69D-B813-D62D-3882-90A4CEB858CC}"/>
              </a:ext>
            </a:extLst>
          </p:cNvPr>
          <p:cNvSpPr txBox="1"/>
          <p:nvPr/>
        </p:nvSpPr>
        <p:spPr>
          <a:xfrm>
            <a:off x="4128794" y="98099"/>
            <a:ext cx="3934402" cy="10618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050" b="1" dirty="0">
                <a:latin typeface="Times" pitchFamily="2" charset="0"/>
              </a:rPr>
              <a:t>Model inputs:</a:t>
            </a:r>
          </a:p>
          <a:p>
            <a:r>
              <a:rPr lang="en-US" sz="1050" dirty="0">
                <a:latin typeface="Times" pitchFamily="2" charset="0"/>
              </a:rPr>
              <a:t>	Formation time (</a:t>
            </a:r>
            <a:r>
              <a:rPr lang="en-US" sz="1050" dirty="0" err="1">
                <a:latin typeface="Times" pitchFamily="2" charset="0"/>
              </a:rPr>
              <a:t>Myr</a:t>
            </a:r>
            <a:r>
              <a:rPr lang="en-US" sz="1050" dirty="0">
                <a:latin typeface="Times" pitchFamily="2" charset="0"/>
              </a:rPr>
              <a:t> after CAIs)</a:t>
            </a:r>
          </a:p>
          <a:p>
            <a:r>
              <a:rPr lang="en-US" sz="1050" dirty="0">
                <a:latin typeface="Times" pitchFamily="2" charset="0"/>
              </a:rPr>
              <a:t>	Radioisotope abundances (ppm at 0 </a:t>
            </a:r>
            <a:r>
              <a:rPr lang="en-US" sz="1050" dirty="0" err="1">
                <a:latin typeface="Times" pitchFamily="2" charset="0"/>
              </a:rPr>
              <a:t>Myrs</a:t>
            </a:r>
            <a:r>
              <a:rPr lang="en-US" sz="1050" dirty="0">
                <a:latin typeface="Times" pitchFamily="2" charset="0"/>
              </a:rPr>
              <a:t>)</a:t>
            </a:r>
          </a:p>
          <a:p>
            <a:r>
              <a:rPr lang="en-US" sz="1050" dirty="0">
                <a:latin typeface="Times" pitchFamily="2" charset="0"/>
              </a:rPr>
              <a:t>	Rock elemental abundances (%)</a:t>
            </a:r>
          </a:p>
          <a:p>
            <a:r>
              <a:rPr lang="en-US" sz="1050" dirty="0">
                <a:latin typeface="Times" pitchFamily="2" charset="0"/>
              </a:rPr>
              <a:t>	Volatile abundances (wt. % relative to water ice)</a:t>
            </a:r>
          </a:p>
          <a:p>
            <a:r>
              <a:rPr lang="en-US" sz="1050" dirty="0">
                <a:latin typeface="Times" pitchFamily="2" charset="0"/>
              </a:rPr>
              <a:t>	Object radius (km)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C4C82D8-DC44-2C75-A767-69B8A83079A0}"/>
              </a:ext>
            </a:extLst>
          </p:cNvPr>
          <p:cNvSpPr txBox="1"/>
          <p:nvPr/>
        </p:nvSpPr>
        <p:spPr>
          <a:xfrm>
            <a:off x="5169996" y="2145149"/>
            <a:ext cx="1770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latin typeface="Times" pitchFamily="2" charset="0"/>
              </a:rPr>
              <a:t>Main model loop</a:t>
            </a:r>
          </a:p>
        </p:txBody>
      </p:sp>
      <p:cxnSp>
        <p:nvCxnSpPr>
          <p:cNvPr id="141" name="Curved Connector 140">
            <a:extLst>
              <a:ext uri="{FF2B5EF4-FFF2-40B4-BE49-F238E27FC236}">
                <a16:creationId xmlns:a16="http://schemas.microsoft.com/office/drawing/2014/main" id="{B34B15AE-6EB8-86CC-BF45-5A02AC23EA90}"/>
              </a:ext>
            </a:extLst>
          </p:cNvPr>
          <p:cNvCxnSpPr>
            <a:cxnSpLocks/>
            <a:stCxn id="16" idx="1"/>
            <a:endCxn id="5" idx="0"/>
          </p:cNvCxnSpPr>
          <p:nvPr/>
        </p:nvCxnSpPr>
        <p:spPr>
          <a:xfrm rot="10800000" flipV="1">
            <a:off x="1471451" y="1689566"/>
            <a:ext cx="3788973" cy="831542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096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45CC3-C095-432E-211D-718B419E2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68" y="123704"/>
            <a:ext cx="10515600" cy="1325563"/>
          </a:xfrm>
        </p:spPr>
        <p:txBody>
          <a:bodyPr/>
          <a:lstStyle/>
          <a:p>
            <a:r>
              <a:rPr lang="en-US" dirty="0"/>
              <a:t>Code architecture: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A56268-809D-0E0F-9F60-944E0B1F40C3}"/>
              </a:ext>
            </a:extLst>
          </p:cNvPr>
          <p:cNvSpPr/>
          <p:nvPr/>
        </p:nvSpPr>
        <p:spPr>
          <a:xfrm>
            <a:off x="5735785" y="5039592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E7BA33-B0F2-A171-D89C-BADE694F29DD}"/>
              </a:ext>
            </a:extLst>
          </p:cNvPr>
          <p:cNvSpPr/>
          <p:nvPr/>
        </p:nvSpPr>
        <p:spPr>
          <a:xfrm>
            <a:off x="5735785" y="4790210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281346-1FF9-07ED-F616-6F3CAD568537}"/>
              </a:ext>
            </a:extLst>
          </p:cNvPr>
          <p:cNvSpPr/>
          <p:nvPr/>
        </p:nvSpPr>
        <p:spPr>
          <a:xfrm>
            <a:off x="5735785" y="4540828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0CE0CA-8ECB-EB1D-4B60-DF9448641746}"/>
              </a:ext>
            </a:extLst>
          </p:cNvPr>
          <p:cNvSpPr/>
          <p:nvPr/>
        </p:nvSpPr>
        <p:spPr>
          <a:xfrm>
            <a:off x="5735785" y="4291446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53A77D4-8C73-6320-F38A-2A12498CB788}"/>
              </a:ext>
            </a:extLst>
          </p:cNvPr>
          <p:cNvSpPr/>
          <p:nvPr/>
        </p:nvSpPr>
        <p:spPr>
          <a:xfrm>
            <a:off x="5735785" y="4042064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CA12CE1-838F-87BE-0375-932C924D192D}"/>
              </a:ext>
            </a:extLst>
          </p:cNvPr>
          <p:cNvSpPr/>
          <p:nvPr/>
        </p:nvSpPr>
        <p:spPr>
          <a:xfrm>
            <a:off x="5735785" y="3792682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4946747-110A-ADA0-5A51-CE2B47ECD667}"/>
              </a:ext>
            </a:extLst>
          </p:cNvPr>
          <p:cNvSpPr/>
          <p:nvPr/>
        </p:nvSpPr>
        <p:spPr>
          <a:xfrm>
            <a:off x="5735785" y="3553691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F47605-8A4D-D63C-79B0-BCAC58C4AC9F}"/>
              </a:ext>
            </a:extLst>
          </p:cNvPr>
          <p:cNvSpPr/>
          <p:nvPr/>
        </p:nvSpPr>
        <p:spPr>
          <a:xfrm>
            <a:off x="5735785" y="3304309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91C28D-8C4E-2B54-A6A0-394DAD0DC9DC}"/>
              </a:ext>
            </a:extLst>
          </p:cNvPr>
          <p:cNvSpPr/>
          <p:nvPr/>
        </p:nvSpPr>
        <p:spPr>
          <a:xfrm>
            <a:off x="5735785" y="3054927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A77CED8-1D9C-F676-48A2-5C82E99C14E1}"/>
              </a:ext>
            </a:extLst>
          </p:cNvPr>
          <p:cNvSpPr/>
          <p:nvPr/>
        </p:nvSpPr>
        <p:spPr>
          <a:xfrm>
            <a:off x="5735785" y="2805545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30AC86-FF16-A538-CF08-75BCC899398E}"/>
              </a:ext>
            </a:extLst>
          </p:cNvPr>
          <p:cNvSpPr/>
          <p:nvPr/>
        </p:nvSpPr>
        <p:spPr>
          <a:xfrm>
            <a:off x="5735785" y="2556163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0B9FFD-6987-1403-3923-985299B6FBDA}"/>
              </a:ext>
            </a:extLst>
          </p:cNvPr>
          <p:cNvSpPr/>
          <p:nvPr/>
        </p:nvSpPr>
        <p:spPr>
          <a:xfrm>
            <a:off x="5735785" y="2296389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34ECF1-74C9-2A2D-07D4-FB44F66C15AC}"/>
              </a:ext>
            </a:extLst>
          </p:cNvPr>
          <p:cNvSpPr/>
          <p:nvPr/>
        </p:nvSpPr>
        <p:spPr>
          <a:xfrm>
            <a:off x="5735785" y="2036613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9C87A1B-3BB1-F277-DF3A-4B4BD9E4517F}"/>
              </a:ext>
            </a:extLst>
          </p:cNvPr>
          <p:cNvSpPr/>
          <p:nvPr/>
        </p:nvSpPr>
        <p:spPr>
          <a:xfrm>
            <a:off x="5735785" y="5288974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37A0210-3E85-4E98-81B9-197A28C89962}"/>
              </a:ext>
            </a:extLst>
          </p:cNvPr>
          <p:cNvCxnSpPr>
            <a:cxnSpLocks/>
          </p:cNvCxnSpPr>
          <p:nvPr/>
        </p:nvCxnSpPr>
        <p:spPr>
          <a:xfrm>
            <a:off x="3209047" y="3151999"/>
            <a:ext cx="2490374" cy="23863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83A5C2-7C5E-C2B2-A08D-60368141A06C}"/>
              </a:ext>
            </a:extLst>
          </p:cNvPr>
          <p:cNvCxnSpPr>
            <a:cxnSpLocks/>
          </p:cNvCxnSpPr>
          <p:nvPr/>
        </p:nvCxnSpPr>
        <p:spPr>
          <a:xfrm flipV="1">
            <a:off x="3209048" y="2007625"/>
            <a:ext cx="2526736" cy="1144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CB1FAE8-75E3-1754-E31B-E1146530EC09}"/>
              </a:ext>
            </a:extLst>
          </p:cNvPr>
          <p:cNvSpPr txBox="1"/>
          <p:nvPr/>
        </p:nvSpPr>
        <p:spPr>
          <a:xfrm>
            <a:off x="5182351" y="5357721"/>
            <a:ext cx="19326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Core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0C5F386-969E-7097-5EED-A96E4549BC7F}"/>
              </a:ext>
            </a:extLst>
          </p:cNvPr>
          <p:cNvSpPr txBox="1"/>
          <p:nvPr/>
        </p:nvSpPr>
        <p:spPr>
          <a:xfrm>
            <a:off x="5001015" y="1871325"/>
            <a:ext cx="19326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Surface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0993E0-7ECB-7F19-4564-8FFDAB8E1261}"/>
              </a:ext>
            </a:extLst>
          </p:cNvPr>
          <p:cNvSpPr txBox="1"/>
          <p:nvPr/>
        </p:nvSpPr>
        <p:spPr>
          <a:xfrm>
            <a:off x="760209" y="1736227"/>
            <a:ext cx="3235341" cy="33855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" pitchFamily="2" charset="0"/>
              </a:rPr>
              <a:t>Class Planet: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Attributes</a:t>
            </a:r>
          </a:p>
          <a:p>
            <a:r>
              <a:rPr lang="en-US" sz="1600" dirty="0">
                <a:latin typeface="Courier" pitchFamily="2" charset="0"/>
              </a:rPr>
              <a:t>Nr - # of radii steps</a:t>
            </a:r>
          </a:p>
          <a:p>
            <a:r>
              <a:rPr lang="en-US" sz="1600" dirty="0">
                <a:latin typeface="Courier" pitchFamily="2" charset="0"/>
              </a:rPr>
              <a:t>Nt – # of time steps</a:t>
            </a:r>
          </a:p>
          <a:p>
            <a:r>
              <a:rPr lang="en-US" sz="1600" dirty="0">
                <a:latin typeface="Courier" pitchFamily="2" charset="0"/>
              </a:rPr>
              <a:t>CellGrid (Nt,Nr)</a:t>
            </a:r>
          </a:p>
          <a:p>
            <a:endParaRPr lang="en-US" sz="1600" dirty="0">
              <a:latin typeface="Courier" pitchFamily="2" charset="0"/>
            </a:endParaRPr>
          </a:p>
          <a:p>
            <a:r>
              <a:rPr lang="en-US" sz="1600" b="1" dirty="0">
                <a:latin typeface="Courier" pitchFamily="2" charset="0"/>
              </a:rPr>
              <a:t>Functions</a:t>
            </a:r>
          </a:p>
          <a:p>
            <a:r>
              <a:rPr lang="en-US" sz="1600" dirty="0">
                <a:latin typeface="Courier" pitchFamily="2" charset="0"/>
              </a:rPr>
              <a:t>Time_step()</a:t>
            </a:r>
          </a:p>
          <a:p>
            <a:r>
              <a:rPr lang="en-US" sz="1600" dirty="0">
                <a:latin typeface="Courier" pitchFamily="2" charset="0"/>
              </a:rPr>
              <a:t>Heat_Transport()</a:t>
            </a:r>
          </a:p>
          <a:p>
            <a:r>
              <a:rPr lang="en-US" sz="1600" dirty="0">
                <a:latin typeface="Courier" pitchFamily="2" charset="0"/>
              </a:rPr>
              <a:t>Material_Transport()</a:t>
            </a:r>
          </a:p>
          <a:p>
            <a:r>
              <a:rPr lang="en-US" sz="1600" dirty="0">
                <a:latin typeface="Courier" pitchFamily="2" charset="0"/>
              </a:rPr>
              <a:t>Update_bulk()</a:t>
            </a:r>
          </a:p>
          <a:p>
            <a:r>
              <a:rPr lang="en-US" sz="1600" dirty="0">
                <a:latin typeface="Courier" pitchFamily="2" charset="0"/>
              </a:rPr>
              <a:t>Initialize()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840EA7B-6618-3219-A3D9-82F6DA82C70C}"/>
              </a:ext>
            </a:extLst>
          </p:cNvPr>
          <p:cNvSpPr txBox="1"/>
          <p:nvPr/>
        </p:nvSpPr>
        <p:spPr>
          <a:xfrm>
            <a:off x="7537766" y="1628505"/>
            <a:ext cx="1932694" cy="36009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" pitchFamily="2" charset="0"/>
              </a:rPr>
              <a:t>Class GridCell: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Attributes</a:t>
            </a:r>
          </a:p>
          <a:p>
            <a:r>
              <a:rPr lang="en-US" sz="1200" dirty="0">
                <a:latin typeface="Courier" pitchFamily="2" charset="0"/>
              </a:rPr>
              <a:t>Temp</a:t>
            </a:r>
          </a:p>
          <a:p>
            <a:r>
              <a:rPr lang="en-US" sz="1200" dirty="0">
                <a:latin typeface="Courier" pitchFamily="2" charset="0"/>
              </a:rPr>
              <a:t>Press</a:t>
            </a:r>
          </a:p>
          <a:p>
            <a:r>
              <a:rPr lang="en-US" sz="1200" dirty="0">
                <a:latin typeface="Courier" pitchFamily="2" charset="0"/>
              </a:rPr>
              <a:t>Location</a:t>
            </a:r>
          </a:p>
          <a:p>
            <a:r>
              <a:rPr lang="en-US" sz="1200" dirty="0">
                <a:latin typeface="Courier" pitchFamily="2" charset="0"/>
              </a:rPr>
              <a:t>Aqcomp = dict()</a:t>
            </a:r>
          </a:p>
          <a:p>
            <a:r>
              <a:rPr lang="en-US" sz="1200" dirty="0">
                <a:latin typeface="Courier" pitchFamily="2" charset="0"/>
              </a:rPr>
              <a:t>Rock_comp =dict()</a:t>
            </a:r>
          </a:p>
          <a:p>
            <a:r>
              <a:rPr lang="en-US" sz="1200" dirty="0">
                <a:latin typeface="Courier" pitchFamily="2" charset="0"/>
              </a:rPr>
              <a:t>Ice_comp =dict()</a:t>
            </a:r>
          </a:p>
          <a:p>
            <a:r>
              <a:rPr lang="en-US" sz="1200" dirty="0">
                <a:latin typeface="Courier" pitchFamily="2" charset="0"/>
              </a:rPr>
              <a:t>Isotopes = dict()</a:t>
            </a:r>
          </a:p>
          <a:p>
            <a:r>
              <a:rPr lang="en-US" sz="1200" dirty="0">
                <a:latin typeface="Courier" pitchFamily="2" charset="0"/>
              </a:rPr>
              <a:t>Dens</a:t>
            </a:r>
          </a:p>
          <a:p>
            <a:r>
              <a:rPr lang="en-US" sz="1200" dirty="0">
                <a:latin typeface="Courier" pitchFamily="2" charset="0"/>
              </a:rPr>
              <a:t>K</a:t>
            </a:r>
          </a:p>
          <a:p>
            <a:r>
              <a:rPr lang="en-US" sz="1200" dirty="0">
                <a:latin typeface="Courier" pitchFamily="2" charset="0"/>
              </a:rPr>
              <a:t>Cp</a:t>
            </a:r>
          </a:p>
          <a:p>
            <a:r>
              <a:rPr lang="en-US" sz="1200" dirty="0">
                <a:latin typeface="Courier" pitchFamily="2" charset="0"/>
              </a:rPr>
              <a:t>Etc.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b="1" dirty="0">
                <a:latin typeface="Courier" pitchFamily="2" charset="0"/>
              </a:rPr>
              <a:t>Functions</a:t>
            </a:r>
          </a:p>
          <a:p>
            <a:pPr algn="r"/>
            <a:r>
              <a:rPr lang="en-US" sz="1200" dirty="0">
                <a:latin typeface="Courier" pitchFamily="2" charset="0"/>
              </a:rPr>
              <a:t>Heat()</a:t>
            </a:r>
          </a:p>
          <a:p>
            <a:pPr algn="r"/>
            <a:r>
              <a:rPr lang="en-US" sz="1200" dirty="0">
                <a:latin typeface="Courier" pitchFamily="2" charset="0"/>
              </a:rPr>
              <a:t>Equilibrate()</a:t>
            </a:r>
          </a:p>
          <a:p>
            <a:pPr algn="r"/>
            <a:r>
              <a:rPr lang="en-US" sz="1200" dirty="0">
                <a:latin typeface="Courier" pitchFamily="2" charset="0"/>
              </a:rPr>
              <a:t>Update_properties()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8D45157-AF8A-4774-58C1-A72B71FB9E2C}"/>
              </a:ext>
            </a:extLst>
          </p:cNvPr>
          <p:cNvSpPr/>
          <p:nvPr/>
        </p:nvSpPr>
        <p:spPr>
          <a:xfrm>
            <a:off x="6018813" y="5041270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F5C7DF1-01BD-3917-98E8-4E0E26645C25}"/>
              </a:ext>
            </a:extLst>
          </p:cNvPr>
          <p:cNvSpPr/>
          <p:nvPr/>
        </p:nvSpPr>
        <p:spPr>
          <a:xfrm>
            <a:off x="6018813" y="4791888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11F539F-1A49-7395-D5E6-2AE1D977676D}"/>
              </a:ext>
            </a:extLst>
          </p:cNvPr>
          <p:cNvSpPr/>
          <p:nvPr/>
        </p:nvSpPr>
        <p:spPr>
          <a:xfrm>
            <a:off x="6018813" y="4542506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BFB7BB-3BB7-2486-42BB-BA07248320F2}"/>
              </a:ext>
            </a:extLst>
          </p:cNvPr>
          <p:cNvSpPr/>
          <p:nvPr/>
        </p:nvSpPr>
        <p:spPr>
          <a:xfrm>
            <a:off x="6018813" y="4293124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EBE322-6239-ACD8-AB6E-10AF59C3A750}"/>
              </a:ext>
            </a:extLst>
          </p:cNvPr>
          <p:cNvSpPr/>
          <p:nvPr/>
        </p:nvSpPr>
        <p:spPr>
          <a:xfrm>
            <a:off x="6018813" y="4043742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4A9F6A4-8974-EC06-988A-9DA55E0796F5}"/>
              </a:ext>
            </a:extLst>
          </p:cNvPr>
          <p:cNvSpPr/>
          <p:nvPr/>
        </p:nvSpPr>
        <p:spPr>
          <a:xfrm>
            <a:off x="6018813" y="3794360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B48E62C-A49D-6F98-BAAF-DC6177FE9DE8}"/>
              </a:ext>
            </a:extLst>
          </p:cNvPr>
          <p:cNvSpPr/>
          <p:nvPr/>
        </p:nvSpPr>
        <p:spPr>
          <a:xfrm>
            <a:off x="6018813" y="3555369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C423B64-1F4C-6AF9-C827-197056F158E6}"/>
              </a:ext>
            </a:extLst>
          </p:cNvPr>
          <p:cNvSpPr/>
          <p:nvPr/>
        </p:nvSpPr>
        <p:spPr>
          <a:xfrm>
            <a:off x="6018813" y="3305987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41080B-576F-1557-0F6E-C32FF996CC46}"/>
              </a:ext>
            </a:extLst>
          </p:cNvPr>
          <p:cNvSpPr/>
          <p:nvPr/>
        </p:nvSpPr>
        <p:spPr>
          <a:xfrm>
            <a:off x="6018813" y="3056605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20E8B4B-7E9B-94D1-6DB7-E783BD25E1E7}"/>
              </a:ext>
            </a:extLst>
          </p:cNvPr>
          <p:cNvSpPr/>
          <p:nvPr/>
        </p:nvSpPr>
        <p:spPr>
          <a:xfrm>
            <a:off x="6018813" y="2807223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96AC7CA-58A1-BA12-1164-4D3CE31F6ED9}"/>
              </a:ext>
            </a:extLst>
          </p:cNvPr>
          <p:cNvSpPr/>
          <p:nvPr/>
        </p:nvSpPr>
        <p:spPr>
          <a:xfrm>
            <a:off x="6018813" y="2557841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E714ACB-CCBE-EC7E-79C4-8796C8AE1330}"/>
              </a:ext>
            </a:extLst>
          </p:cNvPr>
          <p:cNvSpPr/>
          <p:nvPr/>
        </p:nvSpPr>
        <p:spPr>
          <a:xfrm>
            <a:off x="6018813" y="2298067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BD32E2F-5F85-3ECF-9491-21A26F95F59F}"/>
              </a:ext>
            </a:extLst>
          </p:cNvPr>
          <p:cNvSpPr/>
          <p:nvPr/>
        </p:nvSpPr>
        <p:spPr>
          <a:xfrm>
            <a:off x="6018813" y="2038291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71DC488-FDE1-4432-CC5E-2C47BBDC8CE2}"/>
              </a:ext>
            </a:extLst>
          </p:cNvPr>
          <p:cNvSpPr/>
          <p:nvPr/>
        </p:nvSpPr>
        <p:spPr>
          <a:xfrm>
            <a:off x="6018813" y="5290652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492CB74-FF58-B1E2-D27E-F792B0A512A5}"/>
              </a:ext>
            </a:extLst>
          </p:cNvPr>
          <p:cNvSpPr/>
          <p:nvPr/>
        </p:nvSpPr>
        <p:spPr>
          <a:xfrm>
            <a:off x="6290118" y="5041270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193ADDC-EA71-5CAF-92F0-5F7F6651DD75}"/>
              </a:ext>
            </a:extLst>
          </p:cNvPr>
          <p:cNvSpPr/>
          <p:nvPr/>
        </p:nvSpPr>
        <p:spPr>
          <a:xfrm>
            <a:off x="6290118" y="4791888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181356A-C303-6CDD-A87B-B9557EF12A87}"/>
              </a:ext>
            </a:extLst>
          </p:cNvPr>
          <p:cNvSpPr/>
          <p:nvPr/>
        </p:nvSpPr>
        <p:spPr>
          <a:xfrm>
            <a:off x="6290118" y="4542506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0EB780A-2962-0A60-5041-2CAE15F394B1}"/>
              </a:ext>
            </a:extLst>
          </p:cNvPr>
          <p:cNvSpPr/>
          <p:nvPr/>
        </p:nvSpPr>
        <p:spPr>
          <a:xfrm>
            <a:off x="6290118" y="4293124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2E219A9-0DD8-168A-5558-BF89CE550E75}"/>
              </a:ext>
            </a:extLst>
          </p:cNvPr>
          <p:cNvSpPr/>
          <p:nvPr/>
        </p:nvSpPr>
        <p:spPr>
          <a:xfrm>
            <a:off x="6290118" y="4043742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AA90A39-732B-50AA-95B2-B9B1E237F7F9}"/>
              </a:ext>
            </a:extLst>
          </p:cNvPr>
          <p:cNvSpPr/>
          <p:nvPr/>
        </p:nvSpPr>
        <p:spPr>
          <a:xfrm>
            <a:off x="6290118" y="3794360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1D80D48-1AB5-66B3-57AF-AC7E2983E455}"/>
              </a:ext>
            </a:extLst>
          </p:cNvPr>
          <p:cNvSpPr/>
          <p:nvPr/>
        </p:nvSpPr>
        <p:spPr>
          <a:xfrm>
            <a:off x="6290118" y="3555369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F9C0D7B-C553-9D80-DADA-733D4419D269}"/>
              </a:ext>
            </a:extLst>
          </p:cNvPr>
          <p:cNvSpPr/>
          <p:nvPr/>
        </p:nvSpPr>
        <p:spPr>
          <a:xfrm>
            <a:off x="6290118" y="3305987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7A20F51-30BF-E5B6-B2C2-E08751DB88D1}"/>
              </a:ext>
            </a:extLst>
          </p:cNvPr>
          <p:cNvSpPr/>
          <p:nvPr/>
        </p:nvSpPr>
        <p:spPr>
          <a:xfrm>
            <a:off x="6290118" y="3056605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4A1EA12-FFB0-AE61-BA9F-EBD28D61AB64}"/>
              </a:ext>
            </a:extLst>
          </p:cNvPr>
          <p:cNvSpPr/>
          <p:nvPr/>
        </p:nvSpPr>
        <p:spPr>
          <a:xfrm>
            <a:off x="6290118" y="2807223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575FC0DB-A1EE-C57E-4B57-C6321515FDD6}"/>
              </a:ext>
            </a:extLst>
          </p:cNvPr>
          <p:cNvSpPr/>
          <p:nvPr/>
        </p:nvSpPr>
        <p:spPr>
          <a:xfrm>
            <a:off x="6290118" y="2557841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7F2C305-337D-02AA-A4BB-910CB5BD61D9}"/>
              </a:ext>
            </a:extLst>
          </p:cNvPr>
          <p:cNvSpPr/>
          <p:nvPr/>
        </p:nvSpPr>
        <p:spPr>
          <a:xfrm>
            <a:off x="6290118" y="2298067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9EB8D76-19CB-966D-FB46-BEDEE5586860}"/>
              </a:ext>
            </a:extLst>
          </p:cNvPr>
          <p:cNvSpPr/>
          <p:nvPr/>
        </p:nvSpPr>
        <p:spPr>
          <a:xfrm>
            <a:off x="6290118" y="2038291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C4D8B12E-0B67-C0FD-AC79-CC34737DB84C}"/>
              </a:ext>
            </a:extLst>
          </p:cNvPr>
          <p:cNvSpPr/>
          <p:nvPr/>
        </p:nvSpPr>
        <p:spPr>
          <a:xfrm>
            <a:off x="6290118" y="5290652"/>
            <a:ext cx="259772" cy="249382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EDA4275-169F-4EC7-D500-63B4C48C51B7}"/>
              </a:ext>
            </a:extLst>
          </p:cNvPr>
          <p:cNvSpPr txBox="1"/>
          <p:nvPr/>
        </p:nvSpPr>
        <p:spPr>
          <a:xfrm rot="16200000">
            <a:off x="4524902" y="2737547"/>
            <a:ext cx="19326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Nr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0D61BB1-6DBD-0998-C696-054AAB00F23D}"/>
              </a:ext>
            </a:extLst>
          </p:cNvPr>
          <p:cNvSpPr txBox="1"/>
          <p:nvPr/>
        </p:nvSpPr>
        <p:spPr>
          <a:xfrm>
            <a:off x="5967362" y="5614648"/>
            <a:ext cx="193269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Nt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C88C9FB-25D7-4FBA-9F06-F42F85917D29}"/>
              </a:ext>
            </a:extLst>
          </p:cNvPr>
          <p:cNvCxnSpPr/>
          <p:nvPr/>
        </p:nvCxnSpPr>
        <p:spPr>
          <a:xfrm>
            <a:off x="743478" y="2047817"/>
            <a:ext cx="32532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7EC6600-7002-FB1A-F101-D221EC45A5C9}"/>
              </a:ext>
            </a:extLst>
          </p:cNvPr>
          <p:cNvCxnSpPr/>
          <p:nvPr/>
        </p:nvCxnSpPr>
        <p:spPr>
          <a:xfrm>
            <a:off x="760209" y="3428998"/>
            <a:ext cx="32532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EC75B2E3-12F2-6F51-D5E8-837D24AA4EEB}"/>
              </a:ext>
            </a:extLst>
          </p:cNvPr>
          <p:cNvCxnSpPr>
            <a:cxnSpLocks/>
          </p:cNvCxnSpPr>
          <p:nvPr/>
        </p:nvCxnSpPr>
        <p:spPr>
          <a:xfrm>
            <a:off x="7537765" y="1909699"/>
            <a:ext cx="193269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322F80D-4A3A-63FA-9D4D-2314455EB2CD}"/>
              </a:ext>
            </a:extLst>
          </p:cNvPr>
          <p:cNvCxnSpPr>
            <a:cxnSpLocks/>
          </p:cNvCxnSpPr>
          <p:nvPr/>
        </p:nvCxnSpPr>
        <p:spPr>
          <a:xfrm>
            <a:off x="7537765" y="4305679"/>
            <a:ext cx="1932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035E093-602C-47F0-2C24-92D0C59910FC}"/>
              </a:ext>
            </a:extLst>
          </p:cNvPr>
          <p:cNvCxnSpPr>
            <a:cxnSpLocks/>
          </p:cNvCxnSpPr>
          <p:nvPr/>
        </p:nvCxnSpPr>
        <p:spPr>
          <a:xfrm flipV="1">
            <a:off x="6571252" y="1628505"/>
            <a:ext cx="955832" cy="4633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C13D723-55AE-7741-80FA-6423412A1EC7}"/>
              </a:ext>
            </a:extLst>
          </p:cNvPr>
          <p:cNvCxnSpPr>
            <a:cxnSpLocks/>
          </p:cNvCxnSpPr>
          <p:nvPr/>
        </p:nvCxnSpPr>
        <p:spPr>
          <a:xfrm>
            <a:off x="6560572" y="2108356"/>
            <a:ext cx="977192" cy="3110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725F7FF-F204-F257-7DAE-1B5C8C72E573}"/>
              </a:ext>
            </a:extLst>
          </p:cNvPr>
          <p:cNvSpPr txBox="1"/>
          <p:nvPr/>
        </p:nvSpPr>
        <p:spPr>
          <a:xfrm>
            <a:off x="9856317" y="2680854"/>
            <a:ext cx="2242164" cy="36009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urier" pitchFamily="2" charset="0"/>
              </a:rPr>
              <a:t>Wrapper function to call other modeling software or data tables:</a:t>
            </a:r>
          </a:p>
          <a:p>
            <a:endParaRPr lang="en-US" sz="1200" b="1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getSpecificHeatProd()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 err="1">
                <a:latin typeface="Courier" pitchFamily="2" charset="0"/>
              </a:rPr>
              <a:t>calcHeat</a:t>
            </a:r>
            <a:r>
              <a:rPr lang="en-US" sz="1200" dirty="0">
                <a:latin typeface="Courier" pitchFamily="2" charset="0"/>
              </a:rPr>
              <a:t>()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>
                <a:latin typeface="Courier" pitchFamily="2" charset="0"/>
              </a:rPr>
              <a:t>callAqEquil()</a:t>
            </a:r>
          </a:p>
          <a:p>
            <a:r>
              <a:rPr lang="en-US" sz="1200" dirty="0">
                <a:latin typeface="Courier" pitchFamily="2" charset="0"/>
              </a:rPr>
              <a:t>    (EQ3)</a:t>
            </a:r>
          </a:p>
          <a:p>
            <a:r>
              <a:rPr lang="en-US" sz="1200" dirty="0">
                <a:latin typeface="Courier" pitchFamily="2" charset="0"/>
              </a:rPr>
              <a:t>callAqRockEquil()</a:t>
            </a:r>
          </a:p>
          <a:p>
            <a:r>
              <a:rPr lang="en-US" sz="1200" dirty="0">
                <a:latin typeface="Courier" pitchFamily="2" charset="0"/>
              </a:rPr>
              <a:t>    (EQ6)</a:t>
            </a:r>
          </a:p>
          <a:p>
            <a:r>
              <a:rPr lang="en-US" sz="1200" dirty="0">
                <a:latin typeface="Courier" pitchFamily="2" charset="0"/>
              </a:rPr>
              <a:t>callIceEquil()</a:t>
            </a:r>
          </a:p>
          <a:p>
            <a:r>
              <a:rPr lang="en-US" sz="1200" dirty="0">
                <a:latin typeface="Courier" pitchFamily="2" charset="0"/>
              </a:rPr>
              <a:t>    (FREZCHEM)</a:t>
            </a:r>
          </a:p>
          <a:p>
            <a:r>
              <a:rPr lang="en-US" sz="1200" dirty="0">
                <a:latin typeface="Courier" pitchFamily="2" charset="0"/>
              </a:rPr>
              <a:t>callRockEquil()</a:t>
            </a:r>
          </a:p>
          <a:p>
            <a:r>
              <a:rPr lang="en-US" sz="1200" dirty="0">
                <a:latin typeface="Courier" pitchFamily="2" charset="0"/>
              </a:rPr>
              <a:t>    (PerpleX)</a:t>
            </a:r>
          </a:p>
          <a:p>
            <a:endParaRPr lang="en-US" sz="1200" dirty="0">
              <a:latin typeface="Courier" pitchFamily="2" charset="0"/>
            </a:endParaRPr>
          </a:p>
          <a:p>
            <a:r>
              <a:rPr lang="en-US" sz="1200" dirty="0" err="1">
                <a:latin typeface="Courier" pitchFamily="2" charset="0"/>
              </a:rPr>
              <a:t>calcThermalCond</a:t>
            </a:r>
            <a:r>
              <a:rPr lang="en-US" sz="1200" dirty="0">
                <a:latin typeface="Courier" pitchFamily="2" charset="0"/>
              </a:rPr>
              <a:t>()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BD121E-2BDD-E3D3-C981-49CF40D7433C}"/>
              </a:ext>
            </a:extLst>
          </p:cNvPr>
          <p:cNvCxnSpPr>
            <a:cxnSpLocks/>
          </p:cNvCxnSpPr>
          <p:nvPr/>
        </p:nvCxnSpPr>
        <p:spPr>
          <a:xfrm flipV="1">
            <a:off x="9405946" y="3792682"/>
            <a:ext cx="450371" cy="8728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2CBC65-4AC4-274E-A0C9-3BAFBE97FC2C}"/>
              </a:ext>
            </a:extLst>
          </p:cNvPr>
          <p:cNvCxnSpPr>
            <a:cxnSpLocks/>
          </p:cNvCxnSpPr>
          <p:nvPr/>
        </p:nvCxnSpPr>
        <p:spPr>
          <a:xfrm flipV="1">
            <a:off x="9405946" y="4166755"/>
            <a:ext cx="450371" cy="4987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ED69B5-B76B-98A2-4054-185EF9C3716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9405946" y="4481347"/>
            <a:ext cx="450371" cy="3894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AF56F4E-6661-F903-72D1-DEB4C9AD9778}"/>
              </a:ext>
            </a:extLst>
          </p:cNvPr>
          <p:cNvCxnSpPr>
            <a:cxnSpLocks/>
          </p:cNvCxnSpPr>
          <p:nvPr/>
        </p:nvCxnSpPr>
        <p:spPr>
          <a:xfrm>
            <a:off x="9405944" y="4870792"/>
            <a:ext cx="450373" cy="1531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49FC0E8-6A21-13F4-3DB5-7223125836AB}"/>
              </a:ext>
            </a:extLst>
          </p:cNvPr>
          <p:cNvCxnSpPr>
            <a:cxnSpLocks/>
          </p:cNvCxnSpPr>
          <p:nvPr/>
        </p:nvCxnSpPr>
        <p:spPr>
          <a:xfrm>
            <a:off x="9438202" y="4896981"/>
            <a:ext cx="418115" cy="4424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0E6FC75-D6FB-E53C-1822-0E719D456EC0}"/>
              </a:ext>
            </a:extLst>
          </p:cNvPr>
          <p:cNvCxnSpPr>
            <a:cxnSpLocks/>
          </p:cNvCxnSpPr>
          <p:nvPr/>
        </p:nvCxnSpPr>
        <p:spPr>
          <a:xfrm>
            <a:off x="9422073" y="4883908"/>
            <a:ext cx="466502" cy="8585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A4F910-23E3-FD3A-5AC4-81D3622709D2}"/>
              </a:ext>
            </a:extLst>
          </p:cNvPr>
          <p:cNvCxnSpPr>
            <a:cxnSpLocks/>
          </p:cNvCxnSpPr>
          <p:nvPr/>
        </p:nvCxnSpPr>
        <p:spPr>
          <a:xfrm>
            <a:off x="9405944" y="5089181"/>
            <a:ext cx="450373" cy="1235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32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54" grpId="0"/>
      <p:bldP spid="55" grpId="0"/>
      <p:bldP spid="46" grpId="0" animBg="1"/>
      <p:bldP spid="47" grpId="0" animBg="1"/>
      <p:bldP spid="49" grpId="0" animBg="1"/>
      <p:bldP spid="51" grpId="0" animBg="1"/>
      <p:bldP spid="52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/>
      <p:bldP spid="9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056188-09EF-07AE-515F-14076D44AA30}"/>
              </a:ext>
            </a:extLst>
          </p:cNvPr>
          <p:cNvSpPr/>
          <p:nvPr/>
        </p:nvSpPr>
        <p:spPr>
          <a:xfrm>
            <a:off x="763907" y="5434448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2E348-43F9-9439-8D0B-402CC005F928}"/>
              </a:ext>
            </a:extLst>
          </p:cNvPr>
          <p:cNvSpPr/>
          <p:nvPr/>
        </p:nvSpPr>
        <p:spPr>
          <a:xfrm>
            <a:off x="763907" y="5185066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7470F-ADA6-AC8B-E602-0425C5C0F488}"/>
              </a:ext>
            </a:extLst>
          </p:cNvPr>
          <p:cNvSpPr/>
          <p:nvPr/>
        </p:nvSpPr>
        <p:spPr>
          <a:xfrm>
            <a:off x="763907" y="4935684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28F9F-1FE6-B8BC-165B-E4CE5635C1A8}"/>
              </a:ext>
            </a:extLst>
          </p:cNvPr>
          <p:cNvSpPr/>
          <p:nvPr/>
        </p:nvSpPr>
        <p:spPr>
          <a:xfrm>
            <a:off x="763907" y="4686302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009C2C-6B52-F526-52E2-8277033F2A72}"/>
              </a:ext>
            </a:extLst>
          </p:cNvPr>
          <p:cNvSpPr/>
          <p:nvPr/>
        </p:nvSpPr>
        <p:spPr>
          <a:xfrm>
            <a:off x="763907" y="4436920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03BE81-7D10-CCB6-5196-D1B88D40DB8E}"/>
              </a:ext>
            </a:extLst>
          </p:cNvPr>
          <p:cNvSpPr/>
          <p:nvPr/>
        </p:nvSpPr>
        <p:spPr>
          <a:xfrm>
            <a:off x="763907" y="4187538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B9D8DB-DAA2-9B96-3802-3FF8125C8586}"/>
              </a:ext>
            </a:extLst>
          </p:cNvPr>
          <p:cNvSpPr/>
          <p:nvPr/>
        </p:nvSpPr>
        <p:spPr>
          <a:xfrm>
            <a:off x="763907" y="3948547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E85BA-9ED5-ACC6-0B17-82EF62A08507}"/>
              </a:ext>
            </a:extLst>
          </p:cNvPr>
          <p:cNvSpPr/>
          <p:nvPr/>
        </p:nvSpPr>
        <p:spPr>
          <a:xfrm>
            <a:off x="763907" y="3699165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941735-0260-0121-71C9-A0B50257D94C}"/>
              </a:ext>
            </a:extLst>
          </p:cNvPr>
          <p:cNvSpPr/>
          <p:nvPr/>
        </p:nvSpPr>
        <p:spPr>
          <a:xfrm>
            <a:off x="763907" y="3449783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B7FE51-B5B1-E5AE-0765-DC0FB3420104}"/>
              </a:ext>
            </a:extLst>
          </p:cNvPr>
          <p:cNvSpPr/>
          <p:nvPr/>
        </p:nvSpPr>
        <p:spPr>
          <a:xfrm>
            <a:off x="763907" y="3200401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5A4BCB-1978-83EA-DF59-56452EBAD425}"/>
              </a:ext>
            </a:extLst>
          </p:cNvPr>
          <p:cNvSpPr/>
          <p:nvPr/>
        </p:nvSpPr>
        <p:spPr>
          <a:xfrm>
            <a:off x="763907" y="2951019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94A73-0213-3CD0-DD52-18D56FE4803D}"/>
              </a:ext>
            </a:extLst>
          </p:cNvPr>
          <p:cNvSpPr/>
          <p:nvPr/>
        </p:nvSpPr>
        <p:spPr>
          <a:xfrm>
            <a:off x="763907" y="2691245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7836B-0388-18ED-9005-E44C8CFAB121}"/>
              </a:ext>
            </a:extLst>
          </p:cNvPr>
          <p:cNvSpPr/>
          <p:nvPr/>
        </p:nvSpPr>
        <p:spPr>
          <a:xfrm>
            <a:off x="763907" y="2431469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C3619-7DE8-E90D-D563-9FB7813DC59C}"/>
              </a:ext>
            </a:extLst>
          </p:cNvPr>
          <p:cNvSpPr/>
          <p:nvPr/>
        </p:nvSpPr>
        <p:spPr>
          <a:xfrm>
            <a:off x="763907" y="5683830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ACD80-6743-698B-7CC6-BF43707778EA}"/>
              </a:ext>
            </a:extLst>
          </p:cNvPr>
          <p:cNvSpPr txBox="1"/>
          <p:nvPr/>
        </p:nvSpPr>
        <p:spPr>
          <a:xfrm>
            <a:off x="998961" y="1373125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1. Radiogenic heating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E6405-DDCC-546B-4073-0FAE19F24AED}"/>
              </a:ext>
            </a:extLst>
          </p:cNvPr>
          <p:cNvSpPr txBox="1"/>
          <p:nvPr/>
        </p:nvSpPr>
        <p:spPr>
          <a:xfrm>
            <a:off x="9037066" y="1366625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6. Update bulk properties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61787F-1977-1CE0-B8F9-12A94E60E6C1}"/>
              </a:ext>
            </a:extLst>
          </p:cNvPr>
          <p:cNvSpPr txBox="1"/>
          <p:nvPr/>
        </p:nvSpPr>
        <p:spPr>
          <a:xfrm>
            <a:off x="10993202" y="1280792"/>
            <a:ext cx="7682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4. Heat transport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C67A6E-8698-9D29-61BB-FFBE8F84F184}"/>
              </a:ext>
            </a:extLst>
          </p:cNvPr>
          <p:cNvSpPr txBox="1"/>
          <p:nvPr/>
        </p:nvSpPr>
        <p:spPr>
          <a:xfrm>
            <a:off x="2878705" y="4340755"/>
            <a:ext cx="22435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Perplex: Rock Equilibration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8B933-4539-00A5-D5E8-0B196B56875A}"/>
              </a:ext>
            </a:extLst>
          </p:cNvPr>
          <p:cNvSpPr txBox="1"/>
          <p:nvPr/>
        </p:nvSpPr>
        <p:spPr>
          <a:xfrm>
            <a:off x="2932096" y="1365526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2. Chemical equilibration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C8013D-7113-E04C-450B-7E9615F285E7}"/>
              </a:ext>
            </a:extLst>
          </p:cNvPr>
          <p:cNvCxnSpPr>
            <a:cxnSpLocks/>
          </p:cNvCxnSpPr>
          <p:nvPr/>
        </p:nvCxnSpPr>
        <p:spPr>
          <a:xfrm>
            <a:off x="1023679" y="4197929"/>
            <a:ext cx="618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05FC0C-850B-34D1-7496-35D06033A2DA}"/>
              </a:ext>
            </a:extLst>
          </p:cNvPr>
          <p:cNvCxnSpPr>
            <a:cxnSpLocks/>
          </p:cNvCxnSpPr>
          <p:nvPr/>
        </p:nvCxnSpPr>
        <p:spPr>
          <a:xfrm>
            <a:off x="1023679" y="3200401"/>
            <a:ext cx="618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1B0D920-6A98-5010-A3E6-1186B22AB152}"/>
              </a:ext>
            </a:extLst>
          </p:cNvPr>
          <p:cNvSpPr txBox="1"/>
          <p:nvPr/>
        </p:nvSpPr>
        <p:spPr>
          <a:xfrm>
            <a:off x="165561" y="2691865"/>
            <a:ext cx="4840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4A81F3-DC37-E499-E2D8-E082D1B4EEDC}"/>
              </a:ext>
            </a:extLst>
          </p:cNvPr>
          <p:cNvSpPr txBox="1"/>
          <p:nvPr/>
        </p:nvSpPr>
        <p:spPr>
          <a:xfrm>
            <a:off x="57322" y="3546855"/>
            <a:ext cx="5922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Ocean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34806-9B14-0AB5-1163-3D4DCDD55D7E}"/>
              </a:ext>
            </a:extLst>
          </p:cNvPr>
          <p:cNvSpPr txBox="1"/>
          <p:nvPr/>
        </p:nvSpPr>
        <p:spPr>
          <a:xfrm>
            <a:off x="57322" y="4658685"/>
            <a:ext cx="5922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Rock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D95B09-34A3-283A-AE67-DD797F4D69F1}"/>
              </a:ext>
            </a:extLst>
          </p:cNvPr>
          <p:cNvCxnSpPr>
            <a:stCxn id="23" idx="3"/>
            <a:endCxn id="30" idx="1"/>
          </p:cNvCxnSpPr>
          <p:nvPr/>
        </p:nvCxnSpPr>
        <p:spPr>
          <a:xfrm flipV="1">
            <a:off x="2775806" y="1504026"/>
            <a:ext cx="156290" cy="7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BBAF3E-64B2-88DF-4645-818DE23CB247}"/>
              </a:ext>
            </a:extLst>
          </p:cNvPr>
          <p:cNvCxnSpPr>
            <a:cxnSpLocks/>
            <a:stCxn id="30" idx="3"/>
            <a:endCxn id="105" idx="1"/>
          </p:cNvCxnSpPr>
          <p:nvPr/>
        </p:nvCxnSpPr>
        <p:spPr>
          <a:xfrm flipV="1">
            <a:off x="4708941" y="1497500"/>
            <a:ext cx="210997" cy="6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498551-B0F7-1C94-56CE-6BEC8166F501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10813911" y="1505125"/>
            <a:ext cx="179291" cy="6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ED166A6E-49EF-BBDC-2867-1FF9F1387081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 flipH="1">
            <a:off x="998961" y="1511625"/>
            <a:ext cx="10762535" cy="12700"/>
          </a:xfrm>
          <a:prstGeom prst="bentConnector5">
            <a:avLst>
              <a:gd name="adj1" fmla="val -2124"/>
              <a:gd name="adj2" fmla="val 3617583"/>
              <a:gd name="adj3" fmla="val 10212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5AA62B2-B207-70B3-BE38-C9F265FB79B4}"/>
              </a:ext>
            </a:extLst>
          </p:cNvPr>
          <p:cNvSpPr txBox="1"/>
          <p:nvPr/>
        </p:nvSpPr>
        <p:spPr>
          <a:xfrm>
            <a:off x="1198605" y="5695200"/>
            <a:ext cx="1479531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Cell[0].Heat()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A7E140-9ED8-63FF-9626-1BDACACC074E}"/>
              </a:ext>
            </a:extLst>
          </p:cNvPr>
          <p:cNvSpPr txBox="1"/>
          <p:nvPr/>
        </p:nvSpPr>
        <p:spPr>
          <a:xfrm>
            <a:off x="2878705" y="2844797"/>
            <a:ext cx="195062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Frezchem: ice equilibration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1B12D6-358E-E0EF-EB8F-51FFEE667636}"/>
              </a:ext>
            </a:extLst>
          </p:cNvPr>
          <p:cNvSpPr txBox="1"/>
          <p:nvPr/>
        </p:nvSpPr>
        <p:spPr>
          <a:xfrm>
            <a:off x="7234327" y="4981170"/>
            <a:ext cx="208988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Phreeqc/EQ36: reaction path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CD4BBD-0EF6-E93A-BA0D-AEEA381FF799}"/>
              </a:ext>
            </a:extLst>
          </p:cNvPr>
          <p:cNvSpPr txBox="1"/>
          <p:nvPr/>
        </p:nvSpPr>
        <p:spPr>
          <a:xfrm>
            <a:off x="7265450" y="4831886"/>
            <a:ext cx="17768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Move extracted fluid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FAB21F4-B6E1-3C46-93F9-6C2969B15ED0}"/>
              </a:ext>
            </a:extLst>
          </p:cNvPr>
          <p:cNvCxnSpPr>
            <a:cxnSpLocks/>
          </p:cNvCxnSpPr>
          <p:nvPr/>
        </p:nvCxnSpPr>
        <p:spPr>
          <a:xfrm flipV="1">
            <a:off x="8121364" y="4312229"/>
            <a:ext cx="0" cy="4987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09B8955-0BF8-FB35-D101-2402E302544A}"/>
              </a:ext>
            </a:extLst>
          </p:cNvPr>
          <p:cNvSpPr txBox="1"/>
          <p:nvPr/>
        </p:nvSpPr>
        <p:spPr>
          <a:xfrm>
            <a:off x="4981580" y="3274688"/>
            <a:ext cx="177684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update intrinsic cell properties: </a:t>
            </a:r>
            <a:br>
              <a:rPr lang="en-US" sz="1200" dirty="0"/>
            </a:br>
            <a:r>
              <a:rPr lang="en-US" sz="1200" dirty="0"/>
              <a:t>Thermal properties, Density, Etc.</a:t>
            </a:r>
          </a:p>
        </p:txBody>
      </p:sp>
      <p:sp>
        <p:nvSpPr>
          <p:cNvPr id="63" name="Title 1">
            <a:extLst>
              <a:ext uri="{FF2B5EF4-FFF2-40B4-BE49-F238E27FC236}">
                <a16:creationId xmlns:a16="http://schemas.microsoft.com/office/drawing/2014/main" id="{A07C9896-0F8B-36DC-8328-C935903B86E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685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Main program loop (</a:t>
            </a:r>
            <a:r>
              <a:rPr lang="en-US" sz="4400" dirty="0" err="1"/>
              <a:t>Time_step</a:t>
            </a:r>
            <a:r>
              <a:rPr lang="en-US" sz="4400" dirty="0"/>
              <a:t> function)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1ABF6A-6FA2-64B6-FA79-1AF950B649D6}"/>
              </a:ext>
            </a:extLst>
          </p:cNvPr>
          <p:cNvSpPr txBox="1"/>
          <p:nvPr/>
        </p:nvSpPr>
        <p:spPr>
          <a:xfrm>
            <a:off x="2517208" y="3511700"/>
            <a:ext cx="259178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Phreeqc or EQ36: </a:t>
            </a:r>
          </a:p>
          <a:p>
            <a:pPr algn="ctr"/>
            <a:r>
              <a:rPr lang="en-US" sz="1200" dirty="0"/>
              <a:t>ocean equilibration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8E2CB3-2676-0087-9672-E3C9D6AAFCB0}"/>
              </a:ext>
            </a:extLst>
          </p:cNvPr>
          <p:cNvCxnSpPr>
            <a:cxnSpLocks/>
          </p:cNvCxnSpPr>
          <p:nvPr/>
        </p:nvCxnSpPr>
        <p:spPr>
          <a:xfrm>
            <a:off x="8121364" y="2947580"/>
            <a:ext cx="0" cy="3484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14D0763-4DEA-4C07-B31C-DD05904C753D}"/>
              </a:ext>
            </a:extLst>
          </p:cNvPr>
          <p:cNvSpPr txBox="1"/>
          <p:nvPr/>
        </p:nvSpPr>
        <p:spPr>
          <a:xfrm rot="334715">
            <a:off x="7256194" y="2784902"/>
            <a:ext cx="177684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Freeze 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B54BD6-8A24-0D61-D5A8-AAFFC6C003BE}"/>
              </a:ext>
            </a:extLst>
          </p:cNvPr>
          <p:cNvSpPr/>
          <p:nvPr/>
        </p:nvSpPr>
        <p:spPr>
          <a:xfrm>
            <a:off x="9234328" y="5406831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30FEF6-C33A-2EF6-8704-5E45E8F5DC2B}"/>
              </a:ext>
            </a:extLst>
          </p:cNvPr>
          <p:cNvSpPr/>
          <p:nvPr/>
        </p:nvSpPr>
        <p:spPr>
          <a:xfrm>
            <a:off x="9234328" y="5157449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E4050E-7A94-E88A-8B64-9C0B6306F9C7}"/>
              </a:ext>
            </a:extLst>
          </p:cNvPr>
          <p:cNvSpPr/>
          <p:nvPr/>
        </p:nvSpPr>
        <p:spPr>
          <a:xfrm>
            <a:off x="9234328" y="4908067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8CEB99-1C77-A275-0274-3402C14E37F5}"/>
              </a:ext>
            </a:extLst>
          </p:cNvPr>
          <p:cNvSpPr/>
          <p:nvPr/>
        </p:nvSpPr>
        <p:spPr>
          <a:xfrm>
            <a:off x="9234328" y="4658685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D0AD2D-EE06-E738-FC5F-67E21F0B43FB}"/>
              </a:ext>
            </a:extLst>
          </p:cNvPr>
          <p:cNvSpPr/>
          <p:nvPr/>
        </p:nvSpPr>
        <p:spPr>
          <a:xfrm>
            <a:off x="9234328" y="4409303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174DB8-3815-E0B7-06A2-99207AE21BCF}"/>
              </a:ext>
            </a:extLst>
          </p:cNvPr>
          <p:cNvSpPr/>
          <p:nvPr/>
        </p:nvSpPr>
        <p:spPr>
          <a:xfrm>
            <a:off x="9234328" y="4159921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4C339-9C29-1E17-1BBD-647C8D89894F}"/>
              </a:ext>
            </a:extLst>
          </p:cNvPr>
          <p:cNvSpPr/>
          <p:nvPr/>
        </p:nvSpPr>
        <p:spPr>
          <a:xfrm>
            <a:off x="9234328" y="3920930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02EA12-2521-8A9E-840C-4BA831C9F851}"/>
              </a:ext>
            </a:extLst>
          </p:cNvPr>
          <p:cNvSpPr/>
          <p:nvPr/>
        </p:nvSpPr>
        <p:spPr>
          <a:xfrm>
            <a:off x="9234328" y="3671548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B19E37-0756-2DF6-2993-EFB99327EC30}"/>
              </a:ext>
            </a:extLst>
          </p:cNvPr>
          <p:cNvSpPr/>
          <p:nvPr/>
        </p:nvSpPr>
        <p:spPr>
          <a:xfrm>
            <a:off x="9234328" y="3422166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73C57A-F5C1-AF77-D725-3A6F9AB72E5D}"/>
              </a:ext>
            </a:extLst>
          </p:cNvPr>
          <p:cNvSpPr/>
          <p:nvPr/>
        </p:nvSpPr>
        <p:spPr>
          <a:xfrm>
            <a:off x="9234328" y="3172784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6C8E26-EAAB-C90F-6512-42B150C0984D}"/>
              </a:ext>
            </a:extLst>
          </p:cNvPr>
          <p:cNvSpPr/>
          <p:nvPr/>
        </p:nvSpPr>
        <p:spPr>
          <a:xfrm>
            <a:off x="9234328" y="2923402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F1D429-E1BB-EB21-CB5A-099C4AFCC36F}"/>
              </a:ext>
            </a:extLst>
          </p:cNvPr>
          <p:cNvSpPr/>
          <p:nvPr/>
        </p:nvSpPr>
        <p:spPr>
          <a:xfrm>
            <a:off x="9234328" y="2663628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E20273-B82F-C287-BCA0-878A4EC0E708}"/>
              </a:ext>
            </a:extLst>
          </p:cNvPr>
          <p:cNvSpPr/>
          <p:nvPr/>
        </p:nvSpPr>
        <p:spPr>
          <a:xfrm>
            <a:off x="9234328" y="2403852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795380-3078-568D-E06C-3A91F6FFB85A}"/>
              </a:ext>
            </a:extLst>
          </p:cNvPr>
          <p:cNvSpPr/>
          <p:nvPr/>
        </p:nvSpPr>
        <p:spPr>
          <a:xfrm>
            <a:off x="9234328" y="5656213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4260C2A-68E2-0B6E-2689-4BE4619BE910}"/>
              </a:ext>
            </a:extLst>
          </p:cNvPr>
          <p:cNvCxnSpPr>
            <a:cxnSpLocks/>
          </p:cNvCxnSpPr>
          <p:nvPr/>
        </p:nvCxnSpPr>
        <p:spPr>
          <a:xfrm>
            <a:off x="7206297" y="2130251"/>
            <a:ext cx="0" cy="3899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D1A5DFE-CA3A-E00E-17AB-46967498DB56}"/>
              </a:ext>
            </a:extLst>
          </p:cNvPr>
          <p:cNvSpPr/>
          <p:nvPr/>
        </p:nvSpPr>
        <p:spPr>
          <a:xfrm>
            <a:off x="6910673" y="5420022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7499F6-20A3-47B4-719B-F6EC97B2C679}"/>
              </a:ext>
            </a:extLst>
          </p:cNvPr>
          <p:cNvSpPr/>
          <p:nvPr/>
        </p:nvSpPr>
        <p:spPr>
          <a:xfrm>
            <a:off x="6910673" y="5170640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125F403-7C9D-C1C5-905F-A7997D7F2D8A}"/>
              </a:ext>
            </a:extLst>
          </p:cNvPr>
          <p:cNvSpPr/>
          <p:nvPr/>
        </p:nvSpPr>
        <p:spPr>
          <a:xfrm>
            <a:off x="6910673" y="4921258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FD665BE-D3B7-F183-C4F1-BEBD2EB1BD32}"/>
              </a:ext>
            </a:extLst>
          </p:cNvPr>
          <p:cNvSpPr/>
          <p:nvPr/>
        </p:nvSpPr>
        <p:spPr>
          <a:xfrm>
            <a:off x="6910673" y="4671876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630A5A-0885-2F6F-84AB-2A5739E05834}"/>
              </a:ext>
            </a:extLst>
          </p:cNvPr>
          <p:cNvSpPr/>
          <p:nvPr/>
        </p:nvSpPr>
        <p:spPr>
          <a:xfrm>
            <a:off x="6910673" y="4422494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E0C1757-3BD3-D601-0B63-A1B9703C166F}"/>
              </a:ext>
            </a:extLst>
          </p:cNvPr>
          <p:cNvSpPr/>
          <p:nvPr/>
        </p:nvSpPr>
        <p:spPr>
          <a:xfrm>
            <a:off x="6910673" y="4173112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D290B0-426D-A309-7F2A-3404ECF18A78}"/>
              </a:ext>
            </a:extLst>
          </p:cNvPr>
          <p:cNvSpPr/>
          <p:nvPr/>
        </p:nvSpPr>
        <p:spPr>
          <a:xfrm>
            <a:off x="6910673" y="3934121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EDC35ED-E3CF-D857-0534-B47F4AACEFE8}"/>
              </a:ext>
            </a:extLst>
          </p:cNvPr>
          <p:cNvSpPr/>
          <p:nvPr/>
        </p:nvSpPr>
        <p:spPr>
          <a:xfrm>
            <a:off x="6910673" y="3684739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0D98EA-CC3C-C0E6-4388-FE9BD2B5E2A3}"/>
              </a:ext>
            </a:extLst>
          </p:cNvPr>
          <p:cNvSpPr/>
          <p:nvPr/>
        </p:nvSpPr>
        <p:spPr>
          <a:xfrm>
            <a:off x="6910673" y="3435357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A171357-8012-B9D3-28BE-7AB75015F34E}"/>
              </a:ext>
            </a:extLst>
          </p:cNvPr>
          <p:cNvSpPr/>
          <p:nvPr/>
        </p:nvSpPr>
        <p:spPr>
          <a:xfrm>
            <a:off x="6910673" y="3185975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858CA0-BE3E-EAF3-EDCB-3383E8DF35C7}"/>
              </a:ext>
            </a:extLst>
          </p:cNvPr>
          <p:cNvSpPr/>
          <p:nvPr/>
        </p:nvSpPr>
        <p:spPr>
          <a:xfrm>
            <a:off x="6910673" y="2936593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1196149-C254-0374-E8FC-4B56A3B3DB1B}"/>
              </a:ext>
            </a:extLst>
          </p:cNvPr>
          <p:cNvSpPr/>
          <p:nvPr/>
        </p:nvSpPr>
        <p:spPr>
          <a:xfrm>
            <a:off x="6910673" y="2676819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D33EBD-C21B-9D92-FFD5-0C9CB419343F}"/>
              </a:ext>
            </a:extLst>
          </p:cNvPr>
          <p:cNvSpPr/>
          <p:nvPr/>
        </p:nvSpPr>
        <p:spPr>
          <a:xfrm>
            <a:off x="6910673" y="2417043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93AE1B5-560C-3464-3E3E-2B7511BCDF89}"/>
              </a:ext>
            </a:extLst>
          </p:cNvPr>
          <p:cNvSpPr/>
          <p:nvPr/>
        </p:nvSpPr>
        <p:spPr>
          <a:xfrm>
            <a:off x="6910673" y="5669404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885946-7125-5B33-3DF4-62F3D2DEF161}"/>
              </a:ext>
            </a:extLst>
          </p:cNvPr>
          <p:cNvSpPr txBox="1"/>
          <p:nvPr/>
        </p:nvSpPr>
        <p:spPr>
          <a:xfrm>
            <a:off x="1198605" y="5426309"/>
            <a:ext cx="1479531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Cell[1].Heat()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04F6C1-91A6-8AAA-4BE5-877016D72460}"/>
              </a:ext>
            </a:extLst>
          </p:cNvPr>
          <p:cNvSpPr txBox="1"/>
          <p:nvPr/>
        </p:nvSpPr>
        <p:spPr>
          <a:xfrm rot="5400000">
            <a:off x="1340601" y="4638495"/>
            <a:ext cx="17768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urier" pitchFamily="2" charset="0"/>
              </a:rPr>
              <a:t>…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FD9064-F6BC-4D84-8082-72A11EDA6DD7}"/>
              </a:ext>
            </a:extLst>
          </p:cNvPr>
          <p:cNvSpPr txBox="1"/>
          <p:nvPr/>
        </p:nvSpPr>
        <p:spPr>
          <a:xfrm>
            <a:off x="1221283" y="2431469"/>
            <a:ext cx="1479531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Cell[nr].Heat()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F17D78F-7F3F-1852-3119-3CBFA0FC2790}"/>
              </a:ext>
            </a:extLst>
          </p:cNvPr>
          <p:cNvSpPr txBox="1"/>
          <p:nvPr/>
        </p:nvSpPr>
        <p:spPr>
          <a:xfrm rot="5400000">
            <a:off x="1342931" y="3343478"/>
            <a:ext cx="17768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urier" pitchFamily="2" charset="0"/>
              </a:rPr>
              <a:t>…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4DCA82-57D1-53A6-7E50-91071ABDEC6F}"/>
              </a:ext>
            </a:extLst>
          </p:cNvPr>
          <p:cNvSpPr txBox="1"/>
          <p:nvPr/>
        </p:nvSpPr>
        <p:spPr>
          <a:xfrm>
            <a:off x="2986585" y="5695317"/>
            <a:ext cx="1656535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Cell[0].equilibrate()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6A8870E-E699-9E93-E27C-07FCFD8450FB}"/>
              </a:ext>
            </a:extLst>
          </p:cNvPr>
          <p:cNvCxnSpPr>
            <a:cxnSpLocks/>
          </p:cNvCxnSpPr>
          <p:nvPr/>
        </p:nvCxnSpPr>
        <p:spPr>
          <a:xfrm>
            <a:off x="10813911" y="2138545"/>
            <a:ext cx="0" cy="3899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D737110-5FD1-EBCF-256D-13713925F595}"/>
              </a:ext>
            </a:extLst>
          </p:cNvPr>
          <p:cNvSpPr txBox="1"/>
          <p:nvPr/>
        </p:nvSpPr>
        <p:spPr>
          <a:xfrm>
            <a:off x="10276457" y="3413906"/>
            <a:ext cx="282300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Finite </a:t>
            </a:r>
          </a:p>
          <a:p>
            <a:pPr algn="ctr"/>
            <a:r>
              <a:rPr lang="en-US" sz="1200" dirty="0"/>
              <a:t>difference</a:t>
            </a:r>
          </a:p>
          <a:p>
            <a:pPr algn="ctr"/>
            <a:r>
              <a:rPr lang="en-US" sz="1200" dirty="0"/>
              <a:t> heat </a:t>
            </a:r>
          </a:p>
          <a:p>
            <a:pPr algn="ctr"/>
            <a:r>
              <a:rPr lang="en-US" sz="1200" dirty="0"/>
              <a:t>conduction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490EFA8-35A7-F80E-2A6F-41FB6DFB5EE8}"/>
              </a:ext>
            </a:extLst>
          </p:cNvPr>
          <p:cNvSpPr txBox="1"/>
          <p:nvPr/>
        </p:nvSpPr>
        <p:spPr>
          <a:xfrm>
            <a:off x="2976211" y="5434449"/>
            <a:ext cx="1656535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Cell[1].equilibrate()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1D06452-5E13-54D6-E0E3-E30BEBABE6B4}"/>
              </a:ext>
            </a:extLst>
          </p:cNvPr>
          <p:cNvSpPr txBox="1"/>
          <p:nvPr/>
        </p:nvSpPr>
        <p:spPr>
          <a:xfrm>
            <a:off x="2986585" y="2431411"/>
            <a:ext cx="1656535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Cell[nr].equilibrate()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413A52-D879-13DD-C286-3231510E08FC}"/>
              </a:ext>
            </a:extLst>
          </p:cNvPr>
          <p:cNvSpPr txBox="1"/>
          <p:nvPr/>
        </p:nvSpPr>
        <p:spPr>
          <a:xfrm rot="5400000">
            <a:off x="10021045" y="3804538"/>
            <a:ext cx="213697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Planet.Heat_Transport()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8EEA6C-EBFD-BDFE-4039-E2E5F93E2214}"/>
              </a:ext>
            </a:extLst>
          </p:cNvPr>
          <p:cNvCxnSpPr>
            <a:cxnSpLocks/>
          </p:cNvCxnSpPr>
          <p:nvPr/>
        </p:nvCxnSpPr>
        <p:spPr>
          <a:xfrm>
            <a:off x="7175853" y="3200401"/>
            <a:ext cx="2279536" cy="213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0C1DB4B-CB8D-6D0E-9AE7-D636FB427802}"/>
              </a:ext>
            </a:extLst>
          </p:cNvPr>
          <p:cNvCxnSpPr>
            <a:cxnSpLocks/>
          </p:cNvCxnSpPr>
          <p:nvPr/>
        </p:nvCxnSpPr>
        <p:spPr>
          <a:xfrm flipV="1">
            <a:off x="7188173" y="4183055"/>
            <a:ext cx="2267216" cy="34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65F19CC-7B18-385C-EE0E-5B7762ED29AA}"/>
              </a:ext>
            </a:extLst>
          </p:cNvPr>
          <p:cNvSpPr txBox="1"/>
          <p:nvPr/>
        </p:nvSpPr>
        <p:spPr>
          <a:xfrm rot="5400000">
            <a:off x="6242738" y="3518573"/>
            <a:ext cx="2374994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Planet.Material_Transport()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8955ED2-5F6E-8BBF-1138-B18B5381B511}"/>
              </a:ext>
            </a:extLst>
          </p:cNvPr>
          <p:cNvSpPr txBox="1"/>
          <p:nvPr/>
        </p:nvSpPr>
        <p:spPr>
          <a:xfrm>
            <a:off x="4967117" y="5695317"/>
            <a:ext cx="1630909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Cell[0].update_Prop()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0335D3-9834-2390-AAF0-31EBB6DBA77E}"/>
              </a:ext>
            </a:extLst>
          </p:cNvPr>
          <p:cNvSpPr txBox="1"/>
          <p:nvPr/>
        </p:nvSpPr>
        <p:spPr>
          <a:xfrm>
            <a:off x="4956743" y="5434449"/>
            <a:ext cx="1630909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Cell[1].update_Prop()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C5450D-5872-82F6-AAC6-F1CC0A11E37D}"/>
              </a:ext>
            </a:extLst>
          </p:cNvPr>
          <p:cNvSpPr txBox="1"/>
          <p:nvPr/>
        </p:nvSpPr>
        <p:spPr>
          <a:xfrm>
            <a:off x="4967117" y="2431411"/>
            <a:ext cx="1630909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Cell[nr].update_Prop()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50A2875-6B0C-F4FC-BF72-10A84839BAC0}"/>
              </a:ext>
            </a:extLst>
          </p:cNvPr>
          <p:cNvCxnSpPr>
            <a:cxnSpLocks/>
          </p:cNvCxnSpPr>
          <p:nvPr/>
        </p:nvCxnSpPr>
        <p:spPr>
          <a:xfrm>
            <a:off x="2858609" y="2008913"/>
            <a:ext cx="0" cy="389936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95DA210-9FDB-A70C-F4C9-76E523099219}"/>
              </a:ext>
            </a:extLst>
          </p:cNvPr>
          <p:cNvCxnSpPr>
            <a:cxnSpLocks/>
          </p:cNvCxnSpPr>
          <p:nvPr/>
        </p:nvCxnSpPr>
        <p:spPr>
          <a:xfrm>
            <a:off x="4829331" y="1981814"/>
            <a:ext cx="0" cy="389936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40DF1F5-121D-0E6A-D7EF-66E9FAE36B45}"/>
              </a:ext>
            </a:extLst>
          </p:cNvPr>
          <p:cNvSpPr txBox="1"/>
          <p:nvPr/>
        </p:nvSpPr>
        <p:spPr>
          <a:xfrm>
            <a:off x="4919938" y="1359000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3. Update Cell Properties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C0A66A8-85C9-EBF2-3BD8-C4EE551732A1}"/>
              </a:ext>
            </a:extLst>
          </p:cNvPr>
          <p:cNvCxnSpPr>
            <a:cxnSpLocks/>
            <a:stCxn id="105" idx="3"/>
            <a:endCxn id="115" idx="1"/>
          </p:cNvCxnSpPr>
          <p:nvPr/>
        </p:nvCxnSpPr>
        <p:spPr>
          <a:xfrm flipV="1">
            <a:off x="6696783" y="1497412"/>
            <a:ext cx="449700" cy="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A368385-2982-81B9-9BC0-E3FCA01AED0B}"/>
              </a:ext>
            </a:extLst>
          </p:cNvPr>
          <p:cNvSpPr txBox="1"/>
          <p:nvPr/>
        </p:nvSpPr>
        <p:spPr>
          <a:xfrm>
            <a:off x="7146483" y="1358912"/>
            <a:ext cx="156817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5. Material transport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B0D4547-A026-2456-7390-DCEC0EF2DACD}"/>
              </a:ext>
            </a:extLst>
          </p:cNvPr>
          <p:cNvCxnSpPr>
            <a:cxnSpLocks/>
            <a:stCxn id="115" idx="3"/>
            <a:endCxn id="24" idx="1"/>
          </p:cNvCxnSpPr>
          <p:nvPr/>
        </p:nvCxnSpPr>
        <p:spPr>
          <a:xfrm>
            <a:off x="8714662" y="1497412"/>
            <a:ext cx="322404" cy="7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EDD2FD4-7A2A-4F51-4019-6493FEB712B6}"/>
              </a:ext>
            </a:extLst>
          </p:cNvPr>
          <p:cNvSpPr txBox="1"/>
          <p:nvPr/>
        </p:nvSpPr>
        <p:spPr>
          <a:xfrm>
            <a:off x="9798501" y="3268949"/>
            <a:ext cx="109934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 all cells, update bulk dependent properties: </a:t>
            </a:r>
            <a:br>
              <a:rPr lang="en-US" sz="1200" dirty="0"/>
            </a:br>
            <a:r>
              <a:rPr lang="en-US" sz="1200" dirty="0"/>
              <a:t>Pressure</a:t>
            </a:r>
          </a:p>
          <a:p>
            <a:pPr algn="ctr"/>
            <a:r>
              <a:rPr lang="en-US" sz="1200" dirty="0"/>
              <a:t>Location</a:t>
            </a:r>
          </a:p>
          <a:p>
            <a:pPr algn="ctr"/>
            <a:endParaRPr 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F2584ED-AAD0-DDE0-097D-E6BA9B983FC1}"/>
              </a:ext>
            </a:extLst>
          </p:cNvPr>
          <p:cNvSpPr txBox="1"/>
          <p:nvPr/>
        </p:nvSpPr>
        <p:spPr>
          <a:xfrm rot="5400000">
            <a:off x="8564481" y="3523173"/>
            <a:ext cx="2374994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Planet.update_bulk()</a:t>
            </a:r>
          </a:p>
        </p:txBody>
      </p:sp>
    </p:spTree>
    <p:extLst>
      <p:ext uri="{BB962C8B-B14F-4D97-AF65-F5344CB8AC3E}">
        <p14:creationId xmlns:p14="http://schemas.microsoft.com/office/powerpoint/2010/main" val="45902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056188-09EF-07AE-515F-14076D44AA30}"/>
              </a:ext>
            </a:extLst>
          </p:cNvPr>
          <p:cNvSpPr/>
          <p:nvPr/>
        </p:nvSpPr>
        <p:spPr>
          <a:xfrm>
            <a:off x="763907" y="5434448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02E348-43F9-9439-8D0B-402CC005F928}"/>
              </a:ext>
            </a:extLst>
          </p:cNvPr>
          <p:cNvSpPr/>
          <p:nvPr/>
        </p:nvSpPr>
        <p:spPr>
          <a:xfrm>
            <a:off x="763907" y="5185066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47470F-ADA6-AC8B-E602-0425C5C0F488}"/>
              </a:ext>
            </a:extLst>
          </p:cNvPr>
          <p:cNvSpPr/>
          <p:nvPr/>
        </p:nvSpPr>
        <p:spPr>
          <a:xfrm>
            <a:off x="763907" y="4935684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28F9F-1FE6-B8BC-165B-E4CE5635C1A8}"/>
              </a:ext>
            </a:extLst>
          </p:cNvPr>
          <p:cNvSpPr/>
          <p:nvPr/>
        </p:nvSpPr>
        <p:spPr>
          <a:xfrm>
            <a:off x="763907" y="4686302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009C2C-6B52-F526-52E2-8277033F2A72}"/>
              </a:ext>
            </a:extLst>
          </p:cNvPr>
          <p:cNvSpPr/>
          <p:nvPr/>
        </p:nvSpPr>
        <p:spPr>
          <a:xfrm>
            <a:off x="763907" y="4436920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03BE81-7D10-CCB6-5196-D1B88D40DB8E}"/>
              </a:ext>
            </a:extLst>
          </p:cNvPr>
          <p:cNvSpPr/>
          <p:nvPr/>
        </p:nvSpPr>
        <p:spPr>
          <a:xfrm>
            <a:off x="763907" y="4187538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B9D8DB-DAA2-9B96-3802-3FF8125C8586}"/>
              </a:ext>
            </a:extLst>
          </p:cNvPr>
          <p:cNvSpPr/>
          <p:nvPr/>
        </p:nvSpPr>
        <p:spPr>
          <a:xfrm>
            <a:off x="763907" y="3948547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9E85BA-9ED5-ACC6-0B17-82EF62A08507}"/>
              </a:ext>
            </a:extLst>
          </p:cNvPr>
          <p:cNvSpPr/>
          <p:nvPr/>
        </p:nvSpPr>
        <p:spPr>
          <a:xfrm>
            <a:off x="763907" y="3699165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941735-0260-0121-71C9-A0B50257D94C}"/>
              </a:ext>
            </a:extLst>
          </p:cNvPr>
          <p:cNvSpPr/>
          <p:nvPr/>
        </p:nvSpPr>
        <p:spPr>
          <a:xfrm>
            <a:off x="763907" y="3449783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9B7FE51-B5B1-E5AE-0765-DC0FB3420104}"/>
              </a:ext>
            </a:extLst>
          </p:cNvPr>
          <p:cNvSpPr/>
          <p:nvPr/>
        </p:nvSpPr>
        <p:spPr>
          <a:xfrm>
            <a:off x="763907" y="3200401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5A4BCB-1978-83EA-DF59-56452EBAD425}"/>
              </a:ext>
            </a:extLst>
          </p:cNvPr>
          <p:cNvSpPr/>
          <p:nvPr/>
        </p:nvSpPr>
        <p:spPr>
          <a:xfrm>
            <a:off x="763907" y="2951019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94A73-0213-3CD0-DD52-18D56FE4803D}"/>
              </a:ext>
            </a:extLst>
          </p:cNvPr>
          <p:cNvSpPr/>
          <p:nvPr/>
        </p:nvSpPr>
        <p:spPr>
          <a:xfrm>
            <a:off x="763907" y="2691245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47836B-0388-18ED-9005-E44C8CFAB121}"/>
              </a:ext>
            </a:extLst>
          </p:cNvPr>
          <p:cNvSpPr/>
          <p:nvPr/>
        </p:nvSpPr>
        <p:spPr>
          <a:xfrm>
            <a:off x="763907" y="2431469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7C3619-7DE8-E90D-D563-9FB7813DC59C}"/>
              </a:ext>
            </a:extLst>
          </p:cNvPr>
          <p:cNvSpPr/>
          <p:nvPr/>
        </p:nvSpPr>
        <p:spPr>
          <a:xfrm>
            <a:off x="763907" y="5683830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8ACD80-6743-698B-7CC6-BF43707778EA}"/>
              </a:ext>
            </a:extLst>
          </p:cNvPr>
          <p:cNvSpPr txBox="1"/>
          <p:nvPr/>
        </p:nvSpPr>
        <p:spPr>
          <a:xfrm>
            <a:off x="998961" y="1373125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1. Radiogenic heating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1E6405-DDCC-546B-4073-0FAE19F24AED}"/>
              </a:ext>
            </a:extLst>
          </p:cNvPr>
          <p:cNvSpPr txBox="1"/>
          <p:nvPr/>
        </p:nvSpPr>
        <p:spPr>
          <a:xfrm>
            <a:off x="9037066" y="1366625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6. Update bulk properties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361787F-1977-1CE0-B8F9-12A94E60E6C1}"/>
              </a:ext>
            </a:extLst>
          </p:cNvPr>
          <p:cNvSpPr txBox="1"/>
          <p:nvPr/>
        </p:nvSpPr>
        <p:spPr>
          <a:xfrm>
            <a:off x="10993202" y="1280792"/>
            <a:ext cx="7682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4. Heat transport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C67A6E-8698-9D29-61BB-FFBE8F84F184}"/>
              </a:ext>
            </a:extLst>
          </p:cNvPr>
          <p:cNvSpPr txBox="1"/>
          <p:nvPr/>
        </p:nvSpPr>
        <p:spPr>
          <a:xfrm>
            <a:off x="2878705" y="4340755"/>
            <a:ext cx="22435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Perplex: Rock Equilibration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48B933-4539-00A5-D5E8-0B196B56875A}"/>
              </a:ext>
            </a:extLst>
          </p:cNvPr>
          <p:cNvSpPr txBox="1"/>
          <p:nvPr/>
        </p:nvSpPr>
        <p:spPr>
          <a:xfrm>
            <a:off x="2932096" y="1365526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2. Chemical equilibration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8C8013D-7113-E04C-450B-7E9615F285E7}"/>
              </a:ext>
            </a:extLst>
          </p:cNvPr>
          <p:cNvCxnSpPr>
            <a:cxnSpLocks/>
          </p:cNvCxnSpPr>
          <p:nvPr/>
        </p:nvCxnSpPr>
        <p:spPr>
          <a:xfrm>
            <a:off x="1023679" y="4197929"/>
            <a:ext cx="618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05FC0C-850B-34D1-7496-35D06033A2DA}"/>
              </a:ext>
            </a:extLst>
          </p:cNvPr>
          <p:cNvCxnSpPr>
            <a:cxnSpLocks/>
          </p:cNvCxnSpPr>
          <p:nvPr/>
        </p:nvCxnSpPr>
        <p:spPr>
          <a:xfrm>
            <a:off x="1023679" y="3200401"/>
            <a:ext cx="61826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1B0D920-6A98-5010-A3E6-1186B22AB152}"/>
              </a:ext>
            </a:extLst>
          </p:cNvPr>
          <p:cNvSpPr txBox="1"/>
          <p:nvPr/>
        </p:nvSpPr>
        <p:spPr>
          <a:xfrm>
            <a:off x="165561" y="2691865"/>
            <a:ext cx="484044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Ice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4A81F3-DC37-E499-E2D8-E082D1B4EEDC}"/>
              </a:ext>
            </a:extLst>
          </p:cNvPr>
          <p:cNvSpPr txBox="1"/>
          <p:nvPr/>
        </p:nvSpPr>
        <p:spPr>
          <a:xfrm>
            <a:off x="57322" y="3546855"/>
            <a:ext cx="5922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Ocean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34806-9B14-0AB5-1163-3D4DCDD55D7E}"/>
              </a:ext>
            </a:extLst>
          </p:cNvPr>
          <p:cNvSpPr txBox="1"/>
          <p:nvPr/>
        </p:nvSpPr>
        <p:spPr>
          <a:xfrm>
            <a:off x="57322" y="4658685"/>
            <a:ext cx="592283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Rock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1D95B09-34A3-283A-AE67-DD797F4D69F1}"/>
              </a:ext>
            </a:extLst>
          </p:cNvPr>
          <p:cNvCxnSpPr>
            <a:stCxn id="23" idx="3"/>
            <a:endCxn id="30" idx="1"/>
          </p:cNvCxnSpPr>
          <p:nvPr/>
        </p:nvCxnSpPr>
        <p:spPr>
          <a:xfrm flipV="1">
            <a:off x="2775806" y="1504026"/>
            <a:ext cx="156290" cy="75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BBAF3E-64B2-88DF-4645-818DE23CB247}"/>
              </a:ext>
            </a:extLst>
          </p:cNvPr>
          <p:cNvCxnSpPr>
            <a:cxnSpLocks/>
            <a:stCxn id="30" idx="3"/>
            <a:endCxn id="105" idx="1"/>
          </p:cNvCxnSpPr>
          <p:nvPr/>
        </p:nvCxnSpPr>
        <p:spPr>
          <a:xfrm flipV="1">
            <a:off x="4708941" y="1497500"/>
            <a:ext cx="210997" cy="65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F498551-B0F7-1C94-56CE-6BEC8166F501}"/>
              </a:ext>
            </a:extLst>
          </p:cNvPr>
          <p:cNvCxnSpPr>
            <a:cxnSpLocks/>
            <a:stCxn id="24" idx="3"/>
            <a:endCxn id="26" idx="1"/>
          </p:cNvCxnSpPr>
          <p:nvPr/>
        </p:nvCxnSpPr>
        <p:spPr>
          <a:xfrm>
            <a:off x="10813911" y="1505125"/>
            <a:ext cx="179291" cy="65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ED166A6E-49EF-BBDC-2867-1FF9F1387081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 flipH="1">
            <a:off x="998961" y="1511625"/>
            <a:ext cx="10762535" cy="12700"/>
          </a:xfrm>
          <a:prstGeom prst="bentConnector5">
            <a:avLst>
              <a:gd name="adj1" fmla="val -2124"/>
              <a:gd name="adj2" fmla="val 3617583"/>
              <a:gd name="adj3" fmla="val 10212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35AA62B2-B207-70B3-BE38-C9F265FB79B4}"/>
              </a:ext>
            </a:extLst>
          </p:cNvPr>
          <p:cNvSpPr txBox="1"/>
          <p:nvPr/>
        </p:nvSpPr>
        <p:spPr>
          <a:xfrm>
            <a:off x="1198605" y="5695200"/>
            <a:ext cx="1479531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Cell[0].Heat()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BA7E140-9ED8-63FF-9626-1BDACACC074E}"/>
              </a:ext>
            </a:extLst>
          </p:cNvPr>
          <p:cNvSpPr txBox="1"/>
          <p:nvPr/>
        </p:nvSpPr>
        <p:spPr>
          <a:xfrm>
            <a:off x="2878705" y="2844797"/>
            <a:ext cx="1950626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Frezchem: ice equilibration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1B12D6-358E-E0EF-EB8F-51FFEE667636}"/>
              </a:ext>
            </a:extLst>
          </p:cNvPr>
          <p:cNvSpPr txBox="1"/>
          <p:nvPr/>
        </p:nvSpPr>
        <p:spPr>
          <a:xfrm>
            <a:off x="7234327" y="4981170"/>
            <a:ext cx="2089881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Phreeqc/EQ36: reaction path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9CD4BBD-0EF6-E93A-BA0D-AEEA381FF799}"/>
              </a:ext>
            </a:extLst>
          </p:cNvPr>
          <p:cNvSpPr txBox="1"/>
          <p:nvPr/>
        </p:nvSpPr>
        <p:spPr>
          <a:xfrm>
            <a:off x="7265450" y="4831886"/>
            <a:ext cx="1776845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Move extracted fluid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FAB21F4-B6E1-3C46-93F9-6C2969B15ED0}"/>
              </a:ext>
            </a:extLst>
          </p:cNvPr>
          <p:cNvCxnSpPr>
            <a:cxnSpLocks/>
          </p:cNvCxnSpPr>
          <p:nvPr/>
        </p:nvCxnSpPr>
        <p:spPr>
          <a:xfrm flipV="1">
            <a:off x="8121364" y="4312229"/>
            <a:ext cx="0" cy="4987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09B8955-0BF8-FB35-D101-2402E302544A}"/>
              </a:ext>
            </a:extLst>
          </p:cNvPr>
          <p:cNvSpPr txBox="1"/>
          <p:nvPr/>
        </p:nvSpPr>
        <p:spPr>
          <a:xfrm>
            <a:off x="4981580" y="3274688"/>
            <a:ext cx="177684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update intrinsic cell properties: </a:t>
            </a:r>
            <a:br>
              <a:rPr lang="en-US" sz="1200" dirty="0"/>
            </a:br>
            <a:r>
              <a:rPr lang="en-US" sz="1200" dirty="0"/>
              <a:t>Thermal properties, Density, Etc.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B1ABF6A-6FA2-64B6-FA79-1AF950B649D6}"/>
              </a:ext>
            </a:extLst>
          </p:cNvPr>
          <p:cNvSpPr txBox="1"/>
          <p:nvPr/>
        </p:nvSpPr>
        <p:spPr>
          <a:xfrm>
            <a:off x="2517208" y="3511700"/>
            <a:ext cx="2591788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Phreeqc or EQ36: </a:t>
            </a:r>
          </a:p>
          <a:p>
            <a:pPr algn="ctr"/>
            <a:r>
              <a:rPr lang="en-US" sz="1200" dirty="0"/>
              <a:t>ocean equilibration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8E2CB3-2676-0087-9672-E3C9D6AAFCB0}"/>
              </a:ext>
            </a:extLst>
          </p:cNvPr>
          <p:cNvCxnSpPr>
            <a:cxnSpLocks/>
          </p:cNvCxnSpPr>
          <p:nvPr/>
        </p:nvCxnSpPr>
        <p:spPr>
          <a:xfrm>
            <a:off x="8121364" y="2947580"/>
            <a:ext cx="0" cy="3484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14D0763-4DEA-4C07-B31C-DD05904C753D}"/>
              </a:ext>
            </a:extLst>
          </p:cNvPr>
          <p:cNvSpPr txBox="1"/>
          <p:nvPr/>
        </p:nvSpPr>
        <p:spPr>
          <a:xfrm rot="334715">
            <a:off x="7256194" y="2784902"/>
            <a:ext cx="1776845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Freeze Ice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B54BD6-8A24-0D61-D5A8-AAFFC6C003BE}"/>
              </a:ext>
            </a:extLst>
          </p:cNvPr>
          <p:cNvSpPr/>
          <p:nvPr/>
        </p:nvSpPr>
        <p:spPr>
          <a:xfrm>
            <a:off x="9234328" y="5406831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30FEF6-C33A-2EF6-8704-5E45E8F5DC2B}"/>
              </a:ext>
            </a:extLst>
          </p:cNvPr>
          <p:cNvSpPr/>
          <p:nvPr/>
        </p:nvSpPr>
        <p:spPr>
          <a:xfrm>
            <a:off x="9234328" y="5157449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E4050E-7A94-E88A-8B64-9C0B6306F9C7}"/>
              </a:ext>
            </a:extLst>
          </p:cNvPr>
          <p:cNvSpPr/>
          <p:nvPr/>
        </p:nvSpPr>
        <p:spPr>
          <a:xfrm>
            <a:off x="9234328" y="4908067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8CEB99-1C77-A275-0274-3402C14E37F5}"/>
              </a:ext>
            </a:extLst>
          </p:cNvPr>
          <p:cNvSpPr/>
          <p:nvPr/>
        </p:nvSpPr>
        <p:spPr>
          <a:xfrm>
            <a:off x="9234328" y="4658685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D0AD2D-EE06-E738-FC5F-67E21F0B43FB}"/>
              </a:ext>
            </a:extLst>
          </p:cNvPr>
          <p:cNvSpPr/>
          <p:nvPr/>
        </p:nvSpPr>
        <p:spPr>
          <a:xfrm>
            <a:off x="9234328" y="4409303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B174DB8-3815-E0B7-06A2-99207AE21BCF}"/>
              </a:ext>
            </a:extLst>
          </p:cNvPr>
          <p:cNvSpPr/>
          <p:nvPr/>
        </p:nvSpPr>
        <p:spPr>
          <a:xfrm>
            <a:off x="9234328" y="4159921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864C339-9C29-1E17-1BBD-647C8D89894F}"/>
              </a:ext>
            </a:extLst>
          </p:cNvPr>
          <p:cNvSpPr/>
          <p:nvPr/>
        </p:nvSpPr>
        <p:spPr>
          <a:xfrm>
            <a:off x="9234328" y="3920930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02EA12-2521-8A9E-840C-4BA831C9F851}"/>
              </a:ext>
            </a:extLst>
          </p:cNvPr>
          <p:cNvSpPr/>
          <p:nvPr/>
        </p:nvSpPr>
        <p:spPr>
          <a:xfrm>
            <a:off x="9234328" y="3671548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1B19E37-0756-2DF6-2993-EFB99327EC30}"/>
              </a:ext>
            </a:extLst>
          </p:cNvPr>
          <p:cNvSpPr/>
          <p:nvPr/>
        </p:nvSpPr>
        <p:spPr>
          <a:xfrm>
            <a:off x="9234328" y="3422166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73C57A-F5C1-AF77-D725-3A6F9AB72E5D}"/>
              </a:ext>
            </a:extLst>
          </p:cNvPr>
          <p:cNvSpPr/>
          <p:nvPr/>
        </p:nvSpPr>
        <p:spPr>
          <a:xfrm>
            <a:off x="9234328" y="3172784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76C8E26-EAAB-C90F-6512-42B150C0984D}"/>
              </a:ext>
            </a:extLst>
          </p:cNvPr>
          <p:cNvSpPr/>
          <p:nvPr/>
        </p:nvSpPr>
        <p:spPr>
          <a:xfrm>
            <a:off x="9234328" y="2923402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9F1D429-E1BB-EB21-CB5A-099C4AFCC36F}"/>
              </a:ext>
            </a:extLst>
          </p:cNvPr>
          <p:cNvSpPr/>
          <p:nvPr/>
        </p:nvSpPr>
        <p:spPr>
          <a:xfrm>
            <a:off x="9234328" y="2663628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E20273-B82F-C287-BCA0-878A4EC0E708}"/>
              </a:ext>
            </a:extLst>
          </p:cNvPr>
          <p:cNvSpPr/>
          <p:nvPr/>
        </p:nvSpPr>
        <p:spPr>
          <a:xfrm>
            <a:off x="9234328" y="2403852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C795380-3078-568D-E06C-3A91F6FFB85A}"/>
              </a:ext>
            </a:extLst>
          </p:cNvPr>
          <p:cNvSpPr/>
          <p:nvPr/>
        </p:nvSpPr>
        <p:spPr>
          <a:xfrm>
            <a:off x="9234328" y="5656213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4260C2A-68E2-0B6E-2689-4BE4619BE910}"/>
              </a:ext>
            </a:extLst>
          </p:cNvPr>
          <p:cNvCxnSpPr>
            <a:cxnSpLocks/>
          </p:cNvCxnSpPr>
          <p:nvPr/>
        </p:nvCxnSpPr>
        <p:spPr>
          <a:xfrm>
            <a:off x="7206297" y="2130251"/>
            <a:ext cx="0" cy="3899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D1A5DFE-CA3A-E00E-17AB-46967498DB56}"/>
              </a:ext>
            </a:extLst>
          </p:cNvPr>
          <p:cNvSpPr/>
          <p:nvPr/>
        </p:nvSpPr>
        <p:spPr>
          <a:xfrm>
            <a:off x="6910673" y="5420022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D7499F6-20A3-47B4-719B-F6EC97B2C679}"/>
              </a:ext>
            </a:extLst>
          </p:cNvPr>
          <p:cNvSpPr/>
          <p:nvPr/>
        </p:nvSpPr>
        <p:spPr>
          <a:xfrm>
            <a:off x="6910673" y="5170640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125F403-7C9D-C1C5-905F-A7997D7F2D8A}"/>
              </a:ext>
            </a:extLst>
          </p:cNvPr>
          <p:cNvSpPr/>
          <p:nvPr/>
        </p:nvSpPr>
        <p:spPr>
          <a:xfrm>
            <a:off x="6910673" y="4921258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FD665BE-D3B7-F183-C4F1-BEBD2EB1BD32}"/>
              </a:ext>
            </a:extLst>
          </p:cNvPr>
          <p:cNvSpPr/>
          <p:nvPr/>
        </p:nvSpPr>
        <p:spPr>
          <a:xfrm>
            <a:off x="6910673" y="4671876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2630A5A-0885-2F6F-84AB-2A5739E05834}"/>
              </a:ext>
            </a:extLst>
          </p:cNvPr>
          <p:cNvSpPr/>
          <p:nvPr/>
        </p:nvSpPr>
        <p:spPr>
          <a:xfrm>
            <a:off x="6910673" y="4422494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E0C1757-3BD3-D601-0B63-A1B9703C166F}"/>
              </a:ext>
            </a:extLst>
          </p:cNvPr>
          <p:cNvSpPr/>
          <p:nvPr/>
        </p:nvSpPr>
        <p:spPr>
          <a:xfrm>
            <a:off x="6910673" y="4173112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FD290B0-426D-A309-7F2A-3404ECF18A78}"/>
              </a:ext>
            </a:extLst>
          </p:cNvPr>
          <p:cNvSpPr/>
          <p:nvPr/>
        </p:nvSpPr>
        <p:spPr>
          <a:xfrm>
            <a:off x="6910673" y="3934121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EDC35ED-E3CF-D857-0534-B47F4AACEFE8}"/>
              </a:ext>
            </a:extLst>
          </p:cNvPr>
          <p:cNvSpPr/>
          <p:nvPr/>
        </p:nvSpPr>
        <p:spPr>
          <a:xfrm>
            <a:off x="6910673" y="3684739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10D98EA-CC3C-C0E6-4388-FE9BD2B5E2A3}"/>
              </a:ext>
            </a:extLst>
          </p:cNvPr>
          <p:cNvSpPr/>
          <p:nvPr/>
        </p:nvSpPr>
        <p:spPr>
          <a:xfrm>
            <a:off x="6910673" y="3435357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A171357-8012-B9D3-28BE-7AB75015F34E}"/>
              </a:ext>
            </a:extLst>
          </p:cNvPr>
          <p:cNvSpPr/>
          <p:nvPr/>
        </p:nvSpPr>
        <p:spPr>
          <a:xfrm>
            <a:off x="6910673" y="3185975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B858CA0-BE3E-EAF3-EDCB-3383E8DF35C7}"/>
              </a:ext>
            </a:extLst>
          </p:cNvPr>
          <p:cNvSpPr/>
          <p:nvPr/>
        </p:nvSpPr>
        <p:spPr>
          <a:xfrm>
            <a:off x="6910673" y="2936593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1196149-C254-0374-E8FC-4B56A3B3DB1B}"/>
              </a:ext>
            </a:extLst>
          </p:cNvPr>
          <p:cNvSpPr/>
          <p:nvPr/>
        </p:nvSpPr>
        <p:spPr>
          <a:xfrm>
            <a:off x="6910673" y="2676819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3D33EBD-C21B-9D92-FFD5-0C9CB419343F}"/>
              </a:ext>
            </a:extLst>
          </p:cNvPr>
          <p:cNvSpPr/>
          <p:nvPr/>
        </p:nvSpPr>
        <p:spPr>
          <a:xfrm>
            <a:off x="6910673" y="2417043"/>
            <a:ext cx="259772" cy="2493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93AE1B5-560C-3464-3E3E-2B7511BCDF89}"/>
              </a:ext>
            </a:extLst>
          </p:cNvPr>
          <p:cNvSpPr/>
          <p:nvPr/>
        </p:nvSpPr>
        <p:spPr>
          <a:xfrm>
            <a:off x="6910673" y="5669404"/>
            <a:ext cx="259772" cy="24938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C885946-7125-5B33-3DF4-62F3D2DEF161}"/>
              </a:ext>
            </a:extLst>
          </p:cNvPr>
          <p:cNvSpPr txBox="1"/>
          <p:nvPr/>
        </p:nvSpPr>
        <p:spPr>
          <a:xfrm>
            <a:off x="1198605" y="5426309"/>
            <a:ext cx="1479531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Cell[1].Heat()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104F6C1-91A6-8AAA-4BE5-877016D72460}"/>
              </a:ext>
            </a:extLst>
          </p:cNvPr>
          <p:cNvSpPr txBox="1"/>
          <p:nvPr/>
        </p:nvSpPr>
        <p:spPr>
          <a:xfrm rot="5400000">
            <a:off x="1340601" y="4638495"/>
            <a:ext cx="17768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urier" pitchFamily="2" charset="0"/>
              </a:rPr>
              <a:t>…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FFD9064-F6BC-4D84-8082-72A11EDA6DD7}"/>
              </a:ext>
            </a:extLst>
          </p:cNvPr>
          <p:cNvSpPr txBox="1"/>
          <p:nvPr/>
        </p:nvSpPr>
        <p:spPr>
          <a:xfrm>
            <a:off x="1221283" y="2431469"/>
            <a:ext cx="1479531" cy="2000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Cell[nr].Heat()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F17D78F-7F3F-1852-3119-3CBFA0FC2790}"/>
              </a:ext>
            </a:extLst>
          </p:cNvPr>
          <p:cNvSpPr txBox="1"/>
          <p:nvPr/>
        </p:nvSpPr>
        <p:spPr>
          <a:xfrm rot="5400000">
            <a:off x="1342931" y="3343478"/>
            <a:ext cx="1776845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Courier" pitchFamily="2" charset="0"/>
              </a:rPr>
              <a:t>…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C4DCA82-57D1-53A6-7E50-91071ABDEC6F}"/>
              </a:ext>
            </a:extLst>
          </p:cNvPr>
          <p:cNvSpPr txBox="1"/>
          <p:nvPr/>
        </p:nvSpPr>
        <p:spPr>
          <a:xfrm>
            <a:off x="2986585" y="5695317"/>
            <a:ext cx="1656535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Cell[0].equilibrate()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6A8870E-E699-9E93-E27C-07FCFD8450FB}"/>
              </a:ext>
            </a:extLst>
          </p:cNvPr>
          <p:cNvCxnSpPr>
            <a:cxnSpLocks/>
          </p:cNvCxnSpPr>
          <p:nvPr/>
        </p:nvCxnSpPr>
        <p:spPr>
          <a:xfrm>
            <a:off x="10813911" y="2138545"/>
            <a:ext cx="0" cy="389936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7D737110-5FD1-EBCF-256D-13713925F595}"/>
              </a:ext>
            </a:extLst>
          </p:cNvPr>
          <p:cNvSpPr txBox="1"/>
          <p:nvPr/>
        </p:nvSpPr>
        <p:spPr>
          <a:xfrm>
            <a:off x="10276457" y="3413906"/>
            <a:ext cx="2823007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Finite </a:t>
            </a:r>
          </a:p>
          <a:p>
            <a:pPr algn="ctr"/>
            <a:r>
              <a:rPr lang="en-US" sz="1200" dirty="0"/>
              <a:t>difference</a:t>
            </a:r>
          </a:p>
          <a:p>
            <a:pPr algn="ctr"/>
            <a:r>
              <a:rPr lang="en-US" sz="1200" dirty="0"/>
              <a:t> heat </a:t>
            </a:r>
          </a:p>
          <a:p>
            <a:pPr algn="ctr"/>
            <a:r>
              <a:rPr lang="en-US" sz="1200" dirty="0"/>
              <a:t>conduction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490EFA8-35A7-F80E-2A6F-41FB6DFB5EE8}"/>
              </a:ext>
            </a:extLst>
          </p:cNvPr>
          <p:cNvSpPr txBox="1"/>
          <p:nvPr/>
        </p:nvSpPr>
        <p:spPr>
          <a:xfrm>
            <a:off x="2976211" y="5434449"/>
            <a:ext cx="1656535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Cell[1].equilibrate()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1D06452-5E13-54D6-E0E3-E30BEBABE6B4}"/>
              </a:ext>
            </a:extLst>
          </p:cNvPr>
          <p:cNvSpPr txBox="1"/>
          <p:nvPr/>
        </p:nvSpPr>
        <p:spPr>
          <a:xfrm>
            <a:off x="2986585" y="2431411"/>
            <a:ext cx="1656535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Cell[nr].equilibrate()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06413A52-D879-13DD-C286-3231510E08FC}"/>
              </a:ext>
            </a:extLst>
          </p:cNvPr>
          <p:cNvSpPr txBox="1"/>
          <p:nvPr/>
        </p:nvSpPr>
        <p:spPr>
          <a:xfrm rot="5400000">
            <a:off x="10021045" y="3804538"/>
            <a:ext cx="213697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Planet.Heat_Transport()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EB8EEA6C-EBFD-BDFE-4039-E2E5F93E2214}"/>
              </a:ext>
            </a:extLst>
          </p:cNvPr>
          <p:cNvCxnSpPr>
            <a:cxnSpLocks/>
          </p:cNvCxnSpPr>
          <p:nvPr/>
        </p:nvCxnSpPr>
        <p:spPr>
          <a:xfrm>
            <a:off x="7175853" y="3200401"/>
            <a:ext cx="2279536" cy="21350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0C1DB4B-CB8D-6D0E-9AE7-D636FB427802}"/>
              </a:ext>
            </a:extLst>
          </p:cNvPr>
          <p:cNvCxnSpPr>
            <a:cxnSpLocks/>
          </p:cNvCxnSpPr>
          <p:nvPr/>
        </p:nvCxnSpPr>
        <p:spPr>
          <a:xfrm flipV="1">
            <a:off x="7188173" y="4183055"/>
            <a:ext cx="2267216" cy="3469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65F19CC-7B18-385C-EE0E-5B7762ED29AA}"/>
              </a:ext>
            </a:extLst>
          </p:cNvPr>
          <p:cNvSpPr txBox="1"/>
          <p:nvPr/>
        </p:nvSpPr>
        <p:spPr>
          <a:xfrm rot="5400000">
            <a:off x="6242738" y="3518573"/>
            <a:ext cx="2374994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Planet.Material_Transport()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8955ED2-5F6E-8BBF-1138-B18B5381B511}"/>
              </a:ext>
            </a:extLst>
          </p:cNvPr>
          <p:cNvSpPr txBox="1"/>
          <p:nvPr/>
        </p:nvSpPr>
        <p:spPr>
          <a:xfrm>
            <a:off x="4967117" y="5695317"/>
            <a:ext cx="1630909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Cell[0].update_Prop()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50335D3-9834-2390-AAF0-31EBB6DBA77E}"/>
              </a:ext>
            </a:extLst>
          </p:cNvPr>
          <p:cNvSpPr txBox="1"/>
          <p:nvPr/>
        </p:nvSpPr>
        <p:spPr>
          <a:xfrm>
            <a:off x="4956743" y="5434449"/>
            <a:ext cx="1630909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Cell[1].update_Prop()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0C5450D-5872-82F6-AAC6-F1CC0A11E37D}"/>
              </a:ext>
            </a:extLst>
          </p:cNvPr>
          <p:cNvSpPr txBox="1"/>
          <p:nvPr/>
        </p:nvSpPr>
        <p:spPr>
          <a:xfrm>
            <a:off x="4967117" y="2431411"/>
            <a:ext cx="1630909" cy="1999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latin typeface="Courier" pitchFamily="2" charset="0"/>
              </a:rPr>
              <a:t>Cell[nr].update_Prop()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50A2875-6B0C-F4FC-BF72-10A84839BAC0}"/>
              </a:ext>
            </a:extLst>
          </p:cNvPr>
          <p:cNvCxnSpPr>
            <a:cxnSpLocks/>
          </p:cNvCxnSpPr>
          <p:nvPr/>
        </p:nvCxnSpPr>
        <p:spPr>
          <a:xfrm>
            <a:off x="2858609" y="2008913"/>
            <a:ext cx="0" cy="389936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95DA210-9FDB-A70C-F4C9-76E523099219}"/>
              </a:ext>
            </a:extLst>
          </p:cNvPr>
          <p:cNvCxnSpPr>
            <a:cxnSpLocks/>
          </p:cNvCxnSpPr>
          <p:nvPr/>
        </p:nvCxnSpPr>
        <p:spPr>
          <a:xfrm>
            <a:off x="4829331" y="1981814"/>
            <a:ext cx="0" cy="389936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640DF1F5-121D-0E6A-D7EF-66E9FAE36B45}"/>
              </a:ext>
            </a:extLst>
          </p:cNvPr>
          <p:cNvSpPr txBox="1"/>
          <p:nvPr/>
        </p:nvSpPr>
        <p:spPr>
          <a:xfrm>
            <a:off x="4919938" y="1359000"/>
            <a:ext cx="1776845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3. Update Cell Properties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C0A66A8-85C9-EBF2-3BD8-C4EE551732A1}"/>
              </a:ext>
            </a:extLst>
          </p:cNvPr>
          <p:cNvCxnSpPr>
            <a:cxnSpLocks/>
            <a:stCxn id="105" idx="3"/>
            <a:endCxn id="115" idx="1"/>
          </p:cNvCxnSpPr>
          <p:nvPr/>
        </p:nvCxnSpPr>
        <p:spPr>
          <a:xfrm flipV="1">
            <a:off x="6696783" y="1497412"/>
            <a:ext cx="449700" cy="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A368385-2982-81B9-9BC0-E3FCA01AED0B}"/>
              </a:ext>
            </a:extLst>
          </p:cNvPr>
          <p:cNvSpPr txBox="1"/>
          <p:nvPr/>
        </p:nvSpPr>
        <p:spPr>
          <a:xfrm>
            <a:off x="7146483" y="1358912"/>
            <a:ext cx="1568179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5. Material transport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5B0D4547-A026-2456-7390-DCEC0EF2DACD}"/>
              </a:ext>
            </a:extLst>
          </p:cNvPr>
          <p:cNvCxnSpPr>
            <a:cxnSpLocks/>
            <a:stCxn id="115" idx="3"/>
            <a:endCxn id="24" idx="1"/>
          </p:cNvCxnSpPr>
          <p:nvPr/>
        </p:nvCxnSpPr>
        <p:spPr>
          <a:xfrm>
            <a:off x="8714662" y="1497412"/>
            <a:ext cx="322404" cy="77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EDD2FD4-7A2A-4F51-4019-6493FEB712B6}"/>
              </a:ext>
            </a:extLst>
          </p:cNvPr>
          <p:cNvSpPr txBox="1"/>
          <p:nvPr/>
        </p:nvSpPr>
        <p:spPr>
          <a:xfrm>
            <a:off x="9798501" y="3268949"/>
            <a:ext cx="109934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For all cells, update bulk dependent properties: </a:t>
            </a:r>
            <a:br>
              <a:rPr lang="en-US" sz="1200" dirty="0"/>
            </a:br>
            <a:r>
              <a:rPr lang="en-US" sz="1200" dirty="0"/>
              <a:t>Pressure</a:t>
            </a:r>
          </a:p>
          <a:p>
            <a:pPr algn="ctr"/>
            <a:r>
              <a:rPr lang="en-US" sz="1200" dirty="0"/>
              <a:t>Location</a:t>
            </a:r>
          </a:p>
          <a:p>
            <a:pPr algn="ctr"/>
            <a:endParaRPr lang="en-US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F2584ED-AAD0-DDE0-097D-E6BA9B983FC1}"/>
              </a:ext>
            </a:extLst>
          </p:cNvPr>
          <p:cNvSpPr txBox="1"/>
          <p:nvPr/>
        </p:nvSpPr>
        <p:spPr>
          <a:xfrm rot="5400000">
            <a:off x="8564481" y="3523173"/>
            <a:ext cx="2374994" cy="2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Courier" pitchFamily="2" charset="0"/>
              </a:rPr>
              <a:t>Planet.update_bulk()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3AC3006-E6AB-729A-21DE-F4E31E8BB2EF}"/>
              </a:ext>
            </a:extLst>
          </p:cNvPr>
          <p:cNvSpPr txBox="1"/>
          <p:nvPr/>
        </p:nvSpPr>
        <p:spPr>
          <a:xfrm>
            <a:off x="8648702" y="140283"/>
            <a:ext cx="2860811" cy="6771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	Done</a:t>
            </a:r>
            <a:br>
              <a:rPr lang="en-US" sz="100" dirty="0"/>
            </a:br>
            <a:endParaRPr lang="en-US" sz="100" dirty="0"/>
          </a:p>
          <a:p>
            <a:r>
              <a:rPr lang="en-US" sz="1200" dirty="0"/>
              <a:t>	Improvements needed</a:t>
            </a:r>
            <a:endParaRPr lang="en-US" sz="100" dirty="0"/>
          </a:p>
          <a:p>
            <a:endParaRPr lang="en-US" sz="100" dirty="0"/>
          </a:p>
          <a:p>
            <a:r>
              <a:rPr lang="en-US" sz="1200" dirty="0"/>
              <a:t>	Incomplete</a:t>
            </a:r>
          </a:p>
        </p:txBody>
      </p:sp>
      <p:pic>
        <p:nvPicPr>
          <p:cNvPr id="47" name="Graphic 46" descr="Checkmark with solid fill">
            <a:extLst>
              <a:ext uri="{FF2B5EF4-FFF2-40B4-BE49-F238E27FC236}">
                <a16:creationId xmlns:a16="http://schemas.microsoft.com/office/drawing/2014/main" id="{3C2A79B6-8851-98F3-B2C5-5CFE1E2AC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7384" y="157288"/>
            <a:ext cx="251018" cy="251018"/>
          </a:xfrm>
          <a:prstGeom prst="rect">
            <a:avLst/>
          </a:prstGeom>
        </p:spPr>
      </p:pic>
      <p:pic>
        <p:nvPicPr>
          <p:cNvPr id="48" name="Graphic 47" descr="Checkmark with solid fill">
            <a:extLst>
              <a:ext uri="{FF2B5EF4-FFF2-40B4-BE49-F238E27FC236}">
                <a16:creationId xmlns:a16="http://schemas.microsoft.com/office/drawing/2014/main" id="{D37A9411-F278-D835-78ED-492429B261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60637" y="324815"/>
            <a:ext cx="304332" cy="304332"/>
          </a:xfrm>
          <a:prstGeom prst="rect">
            <a:avLst/>
          </a:prstGeom>
        </p:spPr>
      </p:pic>
      <p:sp>
        <p:nvSpPr>
          <p:cNvPr id="49" name="Multiply 48">
            <a:extLst>
              <a:ext uri="{FF2B5EF4-FFF2-40B4-BE49-F238E27FC236}">
                <a16:creationId xmlns:a16="http://schemas.microsoft.com/office/drawing/2014/main" id="{D5CCBE5F-B586-CE74-E8F9-BFBE67405C2A}"/>
              </a:ext>
            </a:extLst>
          </p:cNvPr>
          <p:cNvSpPr/>
          <p:nvPr/>
        </p:nvSpPr>
        <p:spPr>
          <a:xfrm>
            <a:off x="8940924" y="508639"/>
            <a:ext cx="303938" cy="353901"/>
          </a:xfrm>
          <a:prstGeom prst="mathMultiply">
            <a:avLst>
              <a:gd name="adj1" fmla="val 15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8D29E6EA-F6EB-146D-5B1D-955232F16F2D}"/>
              </a:ext>
            </a:extLst>
          </p:cNvPr>
          <p:cNvSpPr txBox="1">
            <a:spLocks/>
          </p:cNvSpPr>
          <p:nvPr/>
        </p:nvSpPr>
        <p:spPr>
          <a:xfrm>
            <a:off x="550560" y="165773"/>
            <a:ext cx="10515600" cy="685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Main program loop progress</a:t>
            </a:r>
          </a:p>
        </p:txBody>
      </p:sp>
      <p:pic>
        <p:nvPicPr>
          <p:cNvPr id="54" name="Graphic 53" descr="Checkmark with solid fill">
            <a:extLst>
              <a:ext uri="{FF2B5EF4-FFF2-40B4-BE49-F238E27FC236}">
                <a16:creationId xmlns:a16="http://schemas.microsoft.com/office/drawing/2014/main" id="{A511975B-3056-0B1F-9BDE-76E229DD8D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793" y="1047480"/>
            <a:ext cx="442106" cy="442106"/>
          </a:xfrm>
          <a:prstGeom prst="rect">
            <a:avLst/>
          </a:prstGeom>
        </p:spPr>
      </p:pic>
      <p:pic>
        <p:nvPicPr>
          <p:cNvPr id="57" name="Graphic 56" descr="Checkmark with solid fill">
            <a:extLst>
              <a:ext uri="{FF2B5EF4-FFF2-40B4-BE49-F238E27FC236}">
                <a16:creationId xmlns:a16="http://schemas.microsoft.com/office/drawing/2014/main" id="{B3F01984-6A2E-5DD7-3C4C-705F94F5DF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2224" y="1037368"/>
            <a:ext cx="442106" cy="442106"/>
          </a:xfrm>
          <a:prstGeom prst="rect">
            <a:avLst/>
          </a:prstGeom>
        </p:spPr>
      </p:pic>
      <p:pic>
        <p:nvPicPr>
          <p:cNvPr id="77" name="Graphic 76" descr="Checkmark with solid fill">
            <a:extLst>
              <a:ext uri="{FF2B5EF4-FFF2-40B4-BE49-F238E27FC236}">
                <a16:creationId xmlns:a16="http://schemas.microsoft.com/office/drawing/2014/main" id="{6BE71017-D3A0-5A15-C9AC-83F224196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890340" y="1019172"/>
            <a:ext cx="442106" cy="442106"/>
          </a:xfrm>
          <a:prstGeom prst="rect">
            <a:avLst/>
          </a:prstGeom>
        </p:spPr>
      </p:pic>
      <p:pic>
        <p:nvPicPr>
          <p:cNvPr id="78" name="Graphic 77" descr="Checkmark with solid fill">
            <a:extLst>
              <a:ext uri="{FF2B5EF4-FFF2-40B4-BE49-F238E27FC236}">
                <a16:creationId xmlns:a16="http://schemas.microsoft.com/office/drawing/2014/main" id="{9CFFC433-D088-C2A0-4103-6B6BF7579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60637" y="1034910"/>
            <a:ext cx="442106" cy="442106"/>
          </a:xfrm>
          <a:prstGeom prst="rect">
            <a:avLst/>
          </a:prstGeom>
        </p:spPr>
      </p:pic>
      <p:sp>
        <p:nvSpPr>
          <p:cNvPr id="93" name="Multiply 92">
            <a:extLst>
              <a:ext uri="{FF2B5EF4-FFF2-40B4-BE49-F238E27FC236}">
                <a16:creationId xmlns:a16="http://schemas.microsoft.com/office/drawing/2014/main" id="{84A2CAC2-A5DE-6D10-DB3F-B9DEED171EE7}"/>
              </a:ext>
            </a:extLst>
          </p:cNvPr>
          <p:cNvSpPr/>
          <p:nvPr/>
        </p:nvSpPr>
        <p:spPr>
          <a:xfrm>
            <a:off x="4782689" y="816429"/>
            <a:ext cx="648687" cy="673157"/>
          </a:xfrm>
          <a:prstGeom prst="mathMultiply">
            <a:avLst>
              <a:gd name="adj1" fmla="val 1524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4" name="Graphic 93" descr="Checkmark with solid fill">
            <a:extLst>
              <a:ext uri="{FF2B5EF4-FFF2-40B4-BE49-F238E27FC236}">
                <a16:creationId xmlns:a16="http://schemas.microsoft.com/office/drawing/2014/main" id="{FC149653-E51D-F288-BDA5-5F3629BD6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56262" y="1040443"/>
            <a:ext cx="442106" cy="44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326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09B7411-406E-6E57-6DC8-9AB2795EB10F}"/>
              </a:ext>
            </a:extLst>
          </p:cNvPr>
          <p:cNvSpPr/>
          <p:nvPr/>
        </p:nvSpPr>
        <p:spPr>
          <a:xfrm>
            <a:off x="753395" y="4988235"/>
            <a:ext cx="544737" cy="49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F77261C-DC6B-2A72-3705-E373CF5FD809}"/>
              </a:ext>
            </a:extLst>
          </p:cNvPr>
          <p:cNvSpPr/>
          <p:nvPr/>
        </p:nvSpPr>
        <p:spPr>
          <a:xfrm>
            <a:off x="753393" y="4489471"/>
            <a:ext cx="544737" cy="49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521EFBA-3BE1-62C7-98E3-C2E477921CD9}"/>
              </a:ext>
            </a:extLst>
          </p:cNvPr>
          <p:cNvSpPr/>
          <p:nvPr/>
        </p:nvSpPr>
        <p:spPr>
          <a:xfrm>
            <a:off x="753393" y="3990707"/>
            <a:ext cx="544737" cy="49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7A1504-A563-FDC4-E723-322E043AC3DB}"/>
              </a:ext>
            </a:extLst>
          </p:cNvPr>
          <p:cNvSpPr/>
          <p:nvPr/>
        </p:nvSpPr>
        <p:spPr>
          <a:xfrm>
            <a:off x="753389" y="3504009"/>
            <a:ext cx="544737" cy="49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586212F-07CF-58A9-558B-B2DF24D9E69B}"/>
              </a:ext>
            </a:extLst>
          </p:cNvPr>
          <p:cNvSpPr/>
          <p:nvPr/>
        </p:nvSpPr>
        <p:spPr>
          <a:xfrm>
            <a:off x="753389" y="3003689"/>
            <a:ext cx="544737" cy="49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B5F4A00-17D7-E03E-75DD-2A8DD2978DE3}"/>
              </a:ext>
            </a:extLst>
          </p:cNvPr>
          <p:cNvSpPr/>
          <p:nvPr/>
        </p:nvSpPr>
        <p:spPr>
          <a:xfrm>
            <a:off x="753389" y="2515024"/>
            <a:ext cx="544737" cy="49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0DC39E4-4C5E-F9BE-F1F4-007A8CB639E5}"/>
              </a:ext>
            </a:extLst>
          </p:cNvPr>
          <p:cNvSpPr/>
          <p:nvPr/>
        </p:nvSpPr>
        <p:spPr>
          <a:xfrm>
            <a:off x="753396" y="5486999"/>
            <a:ext cx="544737" cy="49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DDDB82-0867-0E01-2A9A-5E8DB934D88A}"/>
              </a:ext>
            </a:extLst>
          </p:cNvPr>
          <p:cNvSpPr/>
          <p:nvPr/>
        </p:nvSpPr>
        <p:spPr>
          <a:xfrm>
            <a:off x="1038362" y="5736381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F5C6F8-A3A3-82BB-1708-A4C2EDC5AF26}"/>
              </a:ext>
            </a:extLst>
          </p:cNvPr>
          <p:cNvSpPr/>
          <p:nvPr/>
        </p:nvSpPr>
        <p:spPr>
          <a:xfrm>
            <a:off x="1038362" y="5237617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867360-AF90-20AF-70CD-9636B1CC37AC}"/>
              </a:ext>
            </a:extLst>
          </p:cNvPr>
          <p:cNvSpPr/>
          <p:nvPr/>
        </p:nvSpPr>
        <p:spPr>
          <a:xfrm>
            <a:off x="1038362" y="4738853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66A88F3-B5DA-CFCD-B125-55FEC9CDC288}"/>
              </a:ext>
            </a:extLst>
          </p:cNvPr>
          <p:cNvSpPr/>
          <p:nvPr/>
        </p:nvSpPr>
        <p:spPr>
          <a:xfrm>
            <a:off x="1038362" y="4240089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D48D88-7F6B-3EE4-3D93-832E477DE5C6}"/>
              </a:ext>
            </a:extLst>
          </p:cNvPr>
          <p:cNvSpPr/>
          <p:nvPr/>
        </p:nvSpPr>
        <p:spPr>
          <a:xfrm>
            <a:off x="1038362" y="3741325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7A8950-52DB-1949-A636-5368C717ACCA}"/>
              </a:ext>
            </a:extLst>
          </p:cNvPr>
          <p:cNvSpPr/>
          <p:nvPr/>
        </p:nvSpPr>
        <p:spPr>
          <a:xfrm>
            <a:off x="1038362" y="3242561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C60651-03E0-852F-940C-62A7FB8B3062}"/>
              </a:ext>
            </a:extLst>
          </p:cNvPr>
          <p:cNvSpPr/>
          <p:nvPr/>
        </p:nvSpPr>
        <p:spPr>
          <a:xfrm>
            <a:off x="1038362" y="2743797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1ADDAC1-2989-D9F3-2D34-775BD60FA7D1}"/>
              </a:ext>
            </a:extLst>
          </p:cNvPr>
          <p:cNvSpPr txBox="1"/>
          <p:nvPr/>
        </p:nvSpPr>
        <p:spPr>
          <a:xfrm>
            <a:off x="661158" y="1477192"/>
            <a:ext cx="2123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Inputs: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EF1DDD0-096C-63FE-FB4C-FF0D44793619}"/>
              </a:ext>
            </a:extLst>
          </p:cNvPr>
          <p:cNvSpPr txBox="1"/>
          <p:nvPr/>
        </p:nvSpPr>
        <p:spPr>
          <a:xfrm>
            <a:off x="8427674" y="1479915"/>
            <a:ext cx="21230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Outputs: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0145ADD-6D68-8D80-D75C-549A2E34C6B3}"/>
              </a:ext>
            </a:extLst>
          </p:cNvPr>
          <p:cNvSpPr/>
          <p:nvPr/>
        </p:nvSpPr>
        <p:spPr>
          <a:xfrm>
            <a:off x="8630894" y="4923379"/>
            <a:ext cx="544737" cy="49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71EC392-BB89-D37C-8DC1-48282CA43736}"/>
              </a:ext>
            </a:extLst>
          </p:cNvPr>
          <p:cNvSpPr/>
          <p:nvPr/>
        </p:nvSpPr>
        <p:spPr>
          <a:xfrm>
            <a:off x="8630892" y="4424615"/>
            <a:ext cx="544737" cy="49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2B1373D-4FF5-2218-359B-994A6C905F46}"/>
              </a:ext>
            </a:extLst>
          </p:cNvPr>
          <p:cNvSpPr/>
          <p:nvPr/>
        </p:nvSpPr>
        <p:spPr>
          <a:xfrm>
            <a:off x="8630892" y="3925851"/>
            <a:ext cx="544737" cy="49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8AF39D6-D8BE-D6ED-5EEB-45D674B88D47}"/>
              </a:ext>
            </a:extLst>
          </p:cNvPr>
          <p:cNvSpPr/>
          <p:nvPr/>
        </p:nvSpPr>
        <p:spPr>
          <a:xfrm>
            <a:off x="8630888" y="3439153"/>
            <a:ext cx="544737" cy="49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06CD8FF-B613-CE06-AD73-BADABF19A1F9}"/>
              </a:ext>
            </a:extLst>
          </p:cNvPr>
          <p:cNvSpPr/>
          <p:nvPr/>
        </p:nvSpPr>
        <p:spPr>
          <a:xfrm>
            <a:off x="8630888" y="2938833"/>
            <a:ext cx="544737" cy="49876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1A53192-4BCD-9F62-2443-F8CDEA12A74F}"/>
              </a:ext>
            </a:extLst>
          </p:cNvPr>
          <p:cNvSpPr/>
          <p:nvPr/>
        </p:nvSpPr>
        <p:spPr>
          <a:xfrm>
            <a:off x="8630888" y="2450168"/>
            <a:ext cx="544737" cy="49876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BB70BA5-900C-BAB7-A0AA-A0329990C91D}"/>
              </a:ext>
            </a:extLst>
          </p:cNvPr>
          <p:cNvSpPr/>
          <p:nvPr/>
        </p:nvSpPr>
        <p:spPr>
          <a:xfrm>
            <a:off x="8630895" y="5422143"/>
            <a:ext cx="544737" cy="49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1BB1B36-1356-CD45-23C9-98A4E58A10EF}"/>
              </a:ext>
            </a:extLst>
          </p:cNvPr>
          <p:cNvSpPr txBox="1"/>
          <p:nvPr/>
        </p:nvSpPr>
        <p:spPr>
          <a:xfrm>
            <a:off x="1455686" y="5551575"/>
            <a:ext cx="2880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  <a:r>
              <a:rPr lang="en-US" dirty="0"/>
              <a:t>, P</a:t>
            </a:r>
            <a:r>
              <a:rPr lang="en-US" baseline="-25000" dirty="0"/>
              <a:t>1</a:t>
            </a:r>
            <a:r>
              <a:rPr lang="en-US" dirty="0"/>
              <a:t>, {Fluid</a:t>
            </a:r>
            <a:r>
              <a:rPr lang="en-US" baseline="-25000" dirty="0"/>
              <a:t>1</a:t>
            </a:r>
            <a:r>
              <a:rPr lang="en-US" dirty="0"/>
              <a:t>}, {Rock</a:t>
            </a:r>
            <a:r>
              <a:rPr lang="en-US" baseline="-25000" dirty="0"/>
              <a:t>1</a:t>
            </a:r>
            <a:r>
              <a:rPr lang="en-US" dirty="0"/>
              <a:t>} , W:R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96E6383-38DD-6220-50FB-54E7ECC25C15}"/>
              </a:ext>
            </a:extLst>
          </p:cNvPr>
          <p:cNvSpPr txBox="1"/>
          <p:nvPr/>
        </p:nvSpPr>
        <p:spPr>
          <a:xfrm>
            <a:off x="1455685" y="5052951"/>
            <a:ext cx="288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  <a:r>
              <a:rPr lang="en-US" dirty="0"/>
              <a:t>, P</a:t>
            </a:r>
            <a:r>
              <a:rPr lang="en-US" baseline="-25000" dirty="0"/>
              <a:t>2</a:t>
            </a:r>
            <a:r>
              <a:rPr lang="en-US" dirty="0"/>
              <a:t>, {Fluid</a:t>
            </a:r>
            <a:r>
              <a:rPr lang="en-US" baseline="-25000" dirty="0"/>
              <a:t>2</a:t>
            </a:r>
            <a:r>
              <a:rPr lang="en-US" dirty="0"/>
              <a:t>}, {Rock</a:t>
            </a:r>
            <a:r>
              <a:rPr lang="en-US" baseline="-25000" dirty="0"/>
              <a:t>2</a:t>
            </a:r>
            <a:r>
              <a:rPr lang="en-US" dirty="0"/>
              <a:t>}, W:R</a:t>
            </a:r>
            <a:r>
              <a:rPr lang="en-US" baseline="-25000" dirty="0"/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2988E07-0AF2-8C4C-D7A2-D6F3291E8529}"/>
              </a:ext>
            </a:extLst>
          </p:cNvPr>
          <p:cNvSpPr txBox="1"/>
          <p:nvPr/>
        </p:nvSpPr>
        <p:spPr>
          <a:xfrm>
            <a:off x="1455684" y="2514884"/>
            <a:ext cx="2925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N</a:t>
            </a:r>
            <a:r>
              <a:rPr lang="en-US" dirty="0"/>
              <a:t>, P</a:t>
            </a:r>
            <a:r>
              <a:rPr lang="en-US" baseline="-25000" dirty="0"/>
              <a:t>N</a:t>
            </a:r>
            <a:r>
              <a:rPr lang="en-US" dirty="0"/>
              <a:t>, {</a:t>
            </a:r>
            <a:r>
              <a:rPr lang="en-US" dirty="0" err="1"/>
              <a:t>Fluid</a:t>
            </a:r>
            <a:r>
              <a:rPr lang="en-US" baseline="-25000" dirty="0" err="1"/>
              <a:t>N</a:t>
            </a:r>
            <a:r>
              <a:rPr lang="en-US" dirty="0"/>
              <a:t>}, {</a:t>
            </a:r>
            <a:r>
              <a:rPr lang="en-US" dirty="0" err="1"/>
              <a:t>Rock</a:t>
            </a:r>
            <a:r>
              <a:rPr lang="en-US" baseline="-25000" dirty="0" err="1"/>
              <a:t>N</a:t>
            </a:r>
            <a:r>
              <a:rPr lang="en-US" dirty="0"/>
              <a:t>}, W:R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FBD733C-1422-2416-7CD0-D674313B9C59}"/>
              </a:ext>
            </a:extLst>
          </p:cNvPr>
          <p:cNvSpPr/>
          <p:nvPr/>
        </p:nvSpPr>
        <p:spPr>
          <a:xfrm>
            <a:off x="6547339" y="4981309"/>
            <a:ext cx="544737" cy="49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9FF7973-90DA-87B4-BACE-56C7F2FAE5A9}"/>
              </a:ext>
            </a:extLst>
          </p:cNvPr>
          <p:cNvSpPr/>
          <p:nvPr/>
        </p:nvSpPr>
        <p:spPr>
          <a:xfrm>
            <a:off x="6832306" y="4981309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1369B56-077F-61AC-A134-187C484E88CC}"/>
              </a:ext>
            </a:extLst>
          </p:cNvPr>
          <p:cNvSpPr/>
          <p:nvPr/>
        </p:nvSpPr>
        <p:spPr>
          <a:xfrm>
            <a:off x="6832306" y="5230691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60B2069-8696-E8FD-DD09-7CE9A6F41AC6}"/>
              </a:ext>
            </a:extLst>
          </p:cNvPr>
          <p:cNvCxnSpPr>
            <a:cxnSpLocks/>
            <a:stCxn id="97" idx="3"/>
          </p:cNvCxnSpPr>
          <p:nvPr/>
        </p:nvCxnSpPr>
        <p:spPr>
          <a:xfrm flipV="1">
            <a:off x="6024503" y="5230691"/>
            <a:ext cx="679591" cy="64149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FC4B4A6-29FB-7B9D-2EA5-FFCB3CC287D9}"/>
                  </a:ext>
                </a:extLst>
              </p:cNvPr>
              <p:cNvSpPr txBox="1"/>
              <p:nvPr/>
            </p:nvSpPr>
            <p:spPr>
              <a:xfrm>
                <a:off x="9296401" y="5544789"/>
                <a:ext cx="25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{Fluid</a:t>
                </a:r>
                <a:r>
                  <a:rPr lang="en-US" baseline="-25000" dirty="0"/>
                  <a:t>1</a:t>
                </a:r>
                <a:r>
                  <a:rPr lang="en-US" dirty="0"/>
                  <a:t>}, {Rock</a:t>
                </a:r>
                <a:r>
                  <a:rPr lang="en-US" baseline="-25000" dirty="0"/>
                  <a:t>1</a:t>
                </a:r>
                <a:r>
                  <a:rPr lang="en-US" dirty="0"/>
                  <a:t>},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H</a:t>
                </a:r>
                <a:r>
                  <a:rPr lang="en-US" baseline="-25000" dirty="0"/>
                  <a:t>1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FC4B4A6-29FB-7B9D-2EA5-FFCB3CC28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1" y="5544789"/>
                <a:ext cx="2508724" cy="369332"/>
              </a:xfrm>
              <a:prstGeom prst="rect">
                <a:avLst/>
              </a:prstGeom>
              <a:blipFill>
                <a:blip r:embed="rId2"/>
                <a:stretch>
                  <a:fillRect l="-202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5F91B20-3338-CF1F-C315-3910421B5983}"/>
                  </a:ext>
                </a:extLst>
              </p:cNvPr>
              <p:cNvSpPr txBox="1"/>
              <p:nvPr/>
            </p:nvSpPr>
            <p:spPr>
              <a:xfrm>
                <a:off x="9296401" y="4981309"/>
                <a:ext cx="25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{Fluid</a:t>
                </a:r>
                <a:r>
                  <a:rPr lang="en-US" baseline="-25000" dirty="0"/>
                  <a:t>2</a:t>
                </a:r>
                <a:r>
                  <a:rPr lang="en-US" dirty="0"/>
                  <a:t>}, {Rock</a:t>
                </a:r>
                <a:r>
                  <a:rPr lang="en-US" baseline="-25000" dirty="0"/>
                  <a:t>2</a:t>
                </a:r>
                <a:r>
                  <a:rPr lang="en-US" dirty="0"/>
                  <a:t>},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H</a:t>
                </a:r>
                <a:r>
                  <a:rPr lang="en-US" baseline="-25000" dirty="0"/>
                  <a:t>2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B5F91B20-3338-CF1F-C315-3910421B59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6401" y="4981309"/>
                <a:ext cx="2508724" cy="369332"/>
              </a:xfrm>
              <a:prstGeom prst="rect">
                <a:avLst/>
              </a:prstGeom>
              <a:blipFill>
                <a:blip r:embed="rId3"/>
                <a:stretch>
                  <a:fillRect l="-2020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855D28E-FF34-D3A0-7B01-D255EF340E0D}"/>
                  </a:ext>
                </a:extLst>
              </p:cNvPr>
              <p:cNvSpPr txBox="1"/>
              <p:nvPr/>
            </p:nvSpPr>
            <p:spPr>
              <a:xfrm>
                <a:off x="9336436" y="2477027"/>
                <a:ext cx="25087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{</a:t>
                </a:r>
                <a:r>
                  <a:rPr lang="en-US" dirty="0" err="1"/>
                  <a:t>Fluid</a:t>
                </a:r>
                <a:r>
                  <a:rPr lang="en-US" baseline="-25000" dirty="0" err="1"/>
                  <a:t>N</a:t>
                </a:r>
                <a:r>
                  <a:rPr lang="en-US" dirty="0"/>
                  <a:t>}, {</a:t>
                </a:r>
                <a:r>
                  <a:rPr lang="en-US" dirty="0" err="1"/>
                  <a:t>Rock</a:t>
                </a:r>
                <a:r>
                  <a:rPr lang="en-US" baseline="-25000" dirty="0" err="1"/>
                  <a:t>N</a:t>
                </a:r>
                <a:r>
                  <a:rPr lang="en-US" dirty="0"/>
                  <a:t>},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US" dirty="0"/>
                  <a:t>H</a:t>
                </a:r>
                <a:r>
                  <a:rPr lang="en-US" baseline="-25000" dirty="0"/>
                  <a:t>N</a:t>
                </a: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8855D28E-FF34-D3A0-7B01-D255EF340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6436" y="2477027"/>
                <a:ext cx="2508724" cy="369332"/>
              </a:xfrm>
              <a:prstGeom prst="rect">
                <a:avLst/>
              </a:prstGeom>
              <a:blipFill>
                <a:blip r:embed="rId4"/>
                <a:stretch>
                  <a:fillRect l="-2020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itle 1">
            <a:extLst>
              <a:ext uri="{FF2B5EF4-FFF2-40B4-BE49-F238E27FC236}">
                <a16:creationId xmlns:a16="http://schemas.microsoft.com/office/drawing/2014/main" id="{2309015D-2DBA-AD77-4F36-96F42D18E3B3}"/>
              </a:ext>
            </a:extLst>
          </p:cNvPr>
          <p:cNvSpPr txBox="1">
            <a:spLocks/>
          </p:cNvSpPr>
          <p:nvPr/>
        </p:nvSpPr>
        <p:spPr>
          <a:xfrm>
            <a:off x="585952" y="356112"/>
            <a:ext cx="10515600" cy="685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/>
              <a:t>Fluid Path modeling: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8AA2978-0104-FA94-452F-FD9EB64922A8}"/>
              </a:ext>
            </a:extLst>
          </p:cNvPr>
          <p:cNvSpPr txBox="1"/>
          <p:nvPr/>
        </p:nvSpPr>
        <p:spPr>
          <a:xfrm>
            <a:off x="4829911" y="6093732"/>
            <a:ext cx="250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EQ3/6 run 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DE2164D-EF2F-25BA-EBC6-08D5D27D074C}"/>
              </a:ext>
            </a:extLst>
          </p:cNvPr>
          <p:cNvSpPr txBox="1"/>
          <p:nvPr/>
        </p:nvSpPr>
        <p:spPr>
          <a:xfrm>
            <a:off x="7133500" y="4938545"/>
            <a:ext cx="2508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EQ3/6 </a:t>
            </a:r>
          </a:p>
          <a:p>
            <a:r>
              <a:rPr lang="en-US" dirty="0"/>
              <a:t>run 2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1022C7F2-10C8-4F20-B326-AFC2D7235709}"/>
              </a:ext>
            </a:extLst>
          </p:cNvPr>
          <p:cNvSpPr/>
          <p:nvPr/>
        </p:nvSpPr>
        <p:spPr>
          <a:xfrm>
            <a:off x="5479765" y="5495350"/>
            <a:ext cx="544737" cy="49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25864BAB-FFC1-6593-68EF-A5DE6DE523FD}"/>
              </a:ext>
            </a:extLst>
          </p:cNvPr>
          <p:cNvSpPr/>
          <p:nvPr/>
        </p:nvSpPr>
        <p:spPr>
          <a:xfrm>
            <a:off x="5764731" y="5747491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D430E01-6C11-781C-2947-1E940DA5E5A8}"/>
              </a:ext>
            </a:extLst>
          </p:cNvPr>
          <p:cNvCxnSpPr>
            <a:cxnSpLocks/>
          </p:cNvCxnSpPr>
          <p:nvPr/>
        </p:nvCxnSpPr>
        <p:spPr>
          <a:xfrm>
            <a:off x="4498220" y="1906318"/>
            <a:ext cx="0" cy="451582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8567E5CD-9B26-1D7B-835B-965FFA5B24C9}"/>
              </a:ext>
            </a:extLst>
          </p:cNvPr>
          <p:cNvCxnSpPr>
            <a:cxnSpLocks/>
          </p:cNvCxnSpPr>
          <p:nvPr/>
        </p:nvCxnSpPr>
        <p:spPr>
          <a:xfrm>
            <a:off x="8045245" y="1897499"/>
            <a:ext cx="0" cy="451582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7E6735D-E3A2-5D41-53D5-425D2AB3F34D}"/>
              </a:ext>
            </a:extLst>
          </p:cNvPr>
          <p:cNvSpPr txBox="1"/>
          <p:nvPr/>
        </p:nvSpPr>
        <p:spPr>
          <a:xfrm rot="16200000">
            <a:off x="2088002" y="3789119"/>
            <a:ext cx="92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 . . . . . 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3C9748-ECBC-4851-F848-ACAAFAD5367E}"/>
              </a:ext>
            </a:extLst>
          </p:cNvPr>
          <p:cNvSpPr txBox="1"/>
          <p:nvPr/>
        </p:nvSpPr>
        <p:spPr>
          <a:xfrm rot="16200000">
            <a:off x="9861673" y="3719033"/>
            <a:ext cx="92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 . . . . . 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456E005-8713-95C2-2113-255828BB8C53}"/>
              </a:ext>
            </a:extLst>
          </p:cNvPr>
          <p:cNvSpPr txBox="1"/>
          <p:nvPr/>
        </p:nvSpPr>
        <p:spPr>
          <a:xfrm rot="16200000">
            <a:off x="5892764" y="3334434"/>
            <a:ext cx="92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 . . . . .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6D54A44-92DB-A65A-3EA5-43004082B9F0}"/>
              </a:ext>
            </a:extLst>
          </p:cNvPr>
          <p:cNvSpPr/>
          <p:nvPr/>
        </p:nvSpPr>
        <p:spPr>
          <a:xfrm>
            <a:off x="5457276" y="4473527"/>
            <a:ext cx="544737" cy="49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BC6E018-896F-2045-1EFC-6B2DB2A63BB6}"/>
              </a:ext>
            </a:extLst>
          </p:cNvPr>
          <p:cNvSpPr/>
          <p:nvPr/>
        </p:nvSpPr>
        <p:spPr>
          <a:xfrm>
            <a:off x="5734482" y="4468962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17EFC6D-A055-EF57-F248-2044B3479342}"/>
              </a:ext>
            </a:extLst>
          </p:cNvPr>
          <p:cNvSpPr/>
          <p:nvPr/>
        </p:nvSpPr>
        <p:spPr>
          <a:xfrm>
            <a:off x="5734482" y="4718344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9E74AB9-F918-4F2A-4D73-35C5CE6EACFE}"/>
              </a:ext>
            </a:extLst>
          </p:cNvPr>
          <p:cNvSpPr/>
          <p:nvPr/>
        </p:nvSpPr>
        <p:spPr>
          <a:xfrm>
            <a:off x="5468895" y="4722132"/>
            <a:ext cx="259772" cy="249382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CC24A08-25AD-6351-1D2D-17EB5656054E}"/>
              </a:ext>
            </a:extLst>
          </p:cNvPr>
          <p:cNvSpPr txBox="1"/>
          <p:nvPr/>
        </p:nvSpPr>
        <p:spPr>
          <a:xfrm>
            <a:off x="4770140" y="4029338"/>
            <a:ext cx="250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EQ3/6 run 3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260FA28-1331-4EDE-B74D-4FD0C9609438}"/>
              </a:ext>
            </a:extLst>
          </p:cNvPr>
          <p:cNvCxnSpPr>
            <a:cxnSpLocks/>
          </p:cNvCxnSpPr>
          <p:nvPr/>
        </p:nvCxnSpPr>
        <p:spPr>
          <a:xfrm flipH="1" flipV="1">
            <a:off x="6084273" y="4785255"/>
            <a:ext cx="586161" cy="305806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EBEC20A-008C-AADA-277A-F3A584405DDD}"/>
              </a:ext>
            </a:extLst>
          </p:cNvPr>
          <p:cNvCxnSpPr>
            <a:cxnSpLocks/>
          </p:cNvCxnSpPr>
          <p:nvPr/>
        </p:nvCxnSpPr>
        <p:spPr>
          <a:xfrm flipV="1">
            <a:off x="6105976" y="4207213"/>
            <a:ext cx="564458" cy="4596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E990027A-8C5D-81D9-89A3-2682CF137502}"/>
              </a:ext>
            </a:extLst>
          </p:cNvPr>
          <p:cNvSpPr txBox="1"/>
          <p:nvPr/>
        </p:nvSpPr>
        <p:spPr>
          <a:xfrm>
            <a:off x="167747" y="5564199"/>
            <a:ext cx="65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</a:t>
            </a:r>
            <a:r>
              <a:rPr lang="en-US" baseline="-25000" dirty="0"/>
              <a:t>1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15FF64A-1EA4-2249-B2E9-EDE4214493FF}"/>
              </a:ext>
            </a:extLst>
          </p:cNvPr>
          <p:cNvSpPr txBox="1"/>
          <p:nvPr/>
        </p:nvSpPr>
        <p:spPr>
          <a:xfrm>
            <a:off x="181753" y="5046025"/>
            <a:ext cx="65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</a:t>
            </a:r>
            <a:r>
              <a:rPr lang="en-US" baseline="-25000" dirty="0"/>
              <a:t>2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616BC44-FEEF-EC0C-6CA7-B75517AB632D}"/>
              </a:ext>
            </a:extLst>
          </p:cNvPr>
          <p:cNvSpPr txBox="1"/>
          <p:nvPr/>
        </p:nvSpPr>
        <p:spPr>
          <a:xfrm>
            <a:off x="179799" y="2569641"/>
            <a:ext cx="65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Cell</a:t>
            </a:r>
            <a:r>
              <a:rPr lang="en-US" baseline="-25000" dirty="0" err="1"/>
              <a:t>N</a:t>
            </a:r>
            <a:endParaRPr lang="en-US" baseline="-25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175B5A4-D9E8-3B88-066A-18AAEB44DC85}"/>
              </a:ext>
            </a:extLst>
          </p:cNvPr>
          <p:cNvSpPr txBox="1"/>
          <p:nvPr/>
        </p:nvSpPr>
        <p:spPr>
          <a:xfrm>
            <a:off x="4899812" y="5602237"/>
            <a:ext cx="65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</a:t>
            </a:r>
            <a:r>
              <a:rPr lang="en-US" baseline="-25000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C9B83D96-F711-19E6-8C11-07821AC7364F}"/>
              </a:ext>
            </a:extLst>
          </p:cNvPr>
          <p:cNvSpPr txBox="1"/>
          <p:nvPr/>
        </p:nvSpPr>
        <p:spPr>
          <a:xfrm>
            <a:off x="4862523" y="4514921"/>
            <a:ext cx="65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</a:t>
            </a:r>
            <a:r>
              <a:rPr lang="en-US" baseline="-25000" dirty="0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4D85B43-CCB7-DF32-3C2C-293D525339B4}"/>
              </a:ext>
            </a:extLst>
          </p:cNvPr>
          <p:cNvSpPr txBox="1"/>
          <p:nvPr/>
        </p:nvSpPr>
        <p:spPr>
          <a:xfrm>
            <a:off x="5962858" y="5036128"/>
            <a:ext cx="65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</a:t>
            </a:r>
            <a:r>
              <a:rPr lang="en-US" baseline="-25000" dirty="0"/>
              <a:t>2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236D4A9F-C8C6-EC7B-AE1F-06DDDA536ACC}"/>
              </a:ext>
            </a:extLst>
          </p:cNvPr>
          <p:cNvSpPr txBox="1"/>
          <p:nvPr/>
        </p:nvSpPr>
        <p:spPr>
          <a:xfrm rot="16200000">
            <a:off x="-42652" y="3806041"/>
            <a:ext cx="922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. . . . . . </a:t>
            </a:r>
          </a:p>
        </p:txBody>
      </p:sp>
    </p:spTree>
    <p:extLst>
      <p:ext uri="{BB962C8B-B14F-4D97-AF65-F5344CB8AC3E}">
        <p14:creationId xmlns:p14="http://schemas.microsoft.com/office/powerpoint/2010/main" val="820555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C405-C4F0-162E-3171-4BFD1CC0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to complete model (2-3 weeks):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82B08-9FF2-2916-B70B-EEED7BA10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trike="sngStrike" dirty="0"/>
              <a:t>Integrate perplex (50% done) – DONE!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Integrate heat capacity and thermal conductivity lookup table – 1-2 weeks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Latent heats and moving fluids – 1 week</a:t>
            </a:r>
          </a:p>
        </p:txBody>
      </p:sp>
    </p:spTree>
    <p:extLst>
      <p:ext uri="{BB962C8B-B14F-4D97-AF65-F5344CB8AC3E}">
        <p14:creationId xmlns:p14="http://schemas.microsoft.com/office/powerpoint/2010/main" val="68680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B69B5D-694A-CE5F-5B22-57E4621BD596}"/>
              </a:ext>
            </a:extLst>
          </p:cNvPr>
          <p:cNvSpPr txBox="1"/>
          <p:nvPr/>
        </p:nvSpPr>
        <p:spPr>
          <a:xfrm>
            <a:off x="2291254" y="1965435"/>
            <a:ext cx="5118539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Edit </a:t>
            </a:r>
            <a:r>
              <a:rPr lang="en-US" dirty="0" err="1"/>
              <a:t>Rcrust</a:t>
            </a:r>
            <a:r>
              <a:rPr lang="en-US" dirty="0"/>
              <a:t> input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3AE200-86B2-11DF-F4E5-45B7A4E021F6}"/>
              </a:ext>
            </a:extLst>
          </p:cNvPr>
          <p:cNvSpPr txBox="1"/>
          <p:nvPr/>
        </p:nvSpPr>
        <p:spPr>
          <a:xfrm>
            <a:off x="278522" y="181331"/>
            <a:ext cx="2732689" cy="36786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1. Perplex workaround: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4FD9E5-DA93-B207-1BF9-265E019ECB34}"/>
              </a:ext>
            </a:extLst>
          </p:cNvPr>
          <p:cNvSpPr txBox="1"/>
          <p:nvPr/>
        </p:nvSpPr>
        <p:spPr>
          <a:xfrm>
            <a:off x="2291253" y="1258614"/>
            <a:ext cx="5118539" cy="3678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Assign P, T, composition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E746D7-CF51-518E-F523-64292573B1B1}"/>
              </a:ext>
            </a:extLst>
          </p:cNvPr>
          <p:cNvSpPr txBox="1"/>
          <p:nvPr/>
        </p:nvSpPr>
        <p:spPr>
          <a:xfrm>
            <a:off x="2291252" y="2677457"/>
            <a:ext cx="511854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Execute </a:t>
            </a:r>
            <a:r>
              <a:rPr lang="en-US" dirty="0" err="1"/>
              <a:t>Rcrust</a:t>
            </a:r>
            <a:r>
              <a:rPr lang="en-US" dirty="0"/>
              <a:t> 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7E23B-81F6-40C7-2ACC-929BB1EE36AF}"/>
              </a:ext>
            </a:extLst>
          </p:cNvPr>
          <p:cNvSpPr txBox="1"/>
          <p:nvPr/>
        </p:nvSpPr>
        <p:spPr>
          <a:xfrm>
            <a:off x="4351274" y="3342239"/>
            <a:ext cx="511854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Rcrust</a:t>
            </a:r>
            <a:r>
              <a:rPr lang="en-US" dirty="0"/>
              <a:t> function executes Perplex </a:t>
            </a:r>
            <a:r>
              <a:rPr lang="en-US" dirty="0" err="1"/>
              <a:t>Meemum</a:t>
            </a:r>
            <a:r>
              <a:rPr lang="en-US" dirty="0"/>
              <a:t>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89793-8B30-5CFE-EE72-36C65661F542}"/>
              </a:ext>
            </a:extLst>
          </p:cNvPr>
          <p:cNvSpPr txBox="1"/>
          <p:nvPr/>
        </p:nvSpPr>
        <p:spPr>
          <a:xfrm>
            <a:off x="4351274" y="4553556"/>
            <a:ext cx="511854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Rcrust</a:t>
            </a:r>
            <a:r>
              <a:rPr lang="en-US" dirty="0"/>
              <a:t> prints Perplex output to </a:t>
            </a:r>
            <a:r>
              <a:rPr lang="en-US" dirty="0" err="1"/>
              <a:t>Rdata</a:t>
            </a:r>
            <a:r>
              <a:rPr lang="en-US" dirty="0"/>
              <a:t> file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DDBEE1-0DAD-9D9E-C94F-96425C7CF4B7}"/>
              </a:ext>
            </a:extLst>
          </p:cNvPr>
          <p:cNvSpPr txBox="1"/>
          <p:nvPr/>
        </p:nvSpPr>
        <p:spPr>
          <a:xfrm>
            <a:off x="2291251" y="5207827"/>
            <a:ext cx="511854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Extract data from </a:t>
            </a:r>
            <a:r>
              <a:rPr lang="en-US" dirty="0" err="1"/>
              <a:t>Rdata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D5247C-F499-494F-6AD6-6D29AF534043}"/>
              </a:ext>
            </a:extLst>
          </p:cNvPr>
          <p:cNvSpPr txBox="1"/>
          <p:nvPr/>
        </p:nvSpPr>
        <p:spPr>
          <a:xfrm>
            <a:off x="2291251" y="5856784"/>
            <a:ext cx="511854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Update cell compositions from Perplex result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6BB7D5-C356-0AE7-F3D8-367DC3ABBDED}"/>
              </a:ext>
            </a:extLst>
          </p:cNvPr>
          <p:cNvSpPr txBox="1"/>
          <p:nvPr/>
        </p:nvSpPr>
        <p:spPr>
          <a:xfrm>
            <a:off x="6379763" y="3937380"/>
            <a:ext cx="554947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Perplex </a:t>
            </a:r>
            <a:r>
              <a:rPr lang="en-US" dirty="0" err="1"/>
              <a:t>Meemum</a:t>
            </a:r>
            <a:r>
              <a:rPr lang="en-US" dirty="0"/>
              <a:t> function calculates equilibrium comp 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8605C25-4C53-6E85-9115-9492856F19CF}"/>
              </a:ext>
            </a:extLst>
          </p:cNvPr>
          <p:cNvSpPr/>
          <p:nvPr/>
        </p:nvSpPr>
        <p:spPr>
          <a:xfrm rot="5400000">
            <a:off x="4731268" y="-1555072"/>
            <a:ext cx="238504" cy="5118539"/>
          </a:xfrm>
          <a:prstGeom prst="leftBrace">
            <a:avLst/>
          </a:prstGeom>
          <a:ln w="285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C383D76B-9582-EC1E-6308-DB4EF09EE893}"/>
              </a:ext>
            </a:extLst>
          </p:cNvPr>
          <p:cNvSpPr/>
          <p:nvPr/>
        </p:nvSpPr>
        <p:spPr>
          <a:xfrm rot="5400000">
            <a:off x="6791293" y="605966"/>
            <a:ext cx="238505" cy="5118539"/>
          </a:xfrm>
          <a:prstGeom prst="leftBrace">
            <a:avLst>
              <a:gd name="adj1" fmla="val 8333"/>
              <a:gd name="adj2" fmla="val 27207"/>
            </a:avLst>
          </a:prstGeom>
          <a:noFill/>
          <a:ln w="285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733B1D0E-C031-BA79-275D-15F84B6C7955}"/>
              </a:ext>
            </a:extLst>
          </p:cNvPr>
          <p:cNvSpPr/>
          <p:nvPr/>
        </p:nvSpPr>
        <p:spPr>
          <a:xfrm rot="5400000">
            <a:off x="9035249" y="1037097"/>
            <a:ext cx="238505" cy="5523208"/>
          </a:xfrm>
          <a:prstGeom prst="leftBrace">
            <a:avLst>
              <a:gd name="adj1" fmla="val 8333"/>
              <a:gd name="adj2" fmla="val 27207"/>
            </a:avLst>
          </a:prstGeom>
          <a:noFill/>
          <a:ln w="28575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B4B333-BC56-3292-AE80-739FE4A344D1}"/>
              </a:ext>
            </a:extLst>
          </p:cNvPr>
          <p:cNvSpPr txBox="1"/>
          <p:nvPr/>
        </p:nvSpPr>
        <p:spPr>
          <a:xfrm>
            <a:off x="4456378" y="535476"/>
            <a:ext cx="2732689" cy="3678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977A0D-26B0-4CDF-B67F-50412F8D2632}"/>
              </a:ext>
            </a:extLst>
          </p:cNvPr>
          <p:cNvSpPr txBox="1"/>
          <p:nvPr/>
        </p:nvSpPr>
        <p:spPr>
          <a:xfrm>
            <a:off x="7909027" y="2706663"/>
            <a:ext cx="2732689" cy="3678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D63785-CE72-785D-F0E6-1BF6423C5DBE}"/>
              </a:ext>
            </a:extLst>
          </p:cNvPr>
          <p:cNvSpPr txBox="1"/>
          <p:nvPr/>
        </p:nvSpPr>
        <p:spPr>
          <a:xfrm>
            <a:off x="10268600" y="3343709"/>
            <a:ext cx="2732689" cy="367862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4FB8EC-BA15-E931-79A8-BB053DDF0031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4850523" y="1626476"/>
            <a:ext cx="1" cy="33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C62EA2-EC92-3145-A033-B5561372904A}"/>
              </a:ext>
            </a:extLst>
          </p:cNvPr>
          <p:cNvCxnSpPr/>
          <p:nvPr/>
        </p:nvCxnSpPr>
        <p:spPr>
          <a:xfrm>
            <a:off x="4850520" y="2334767"/>
            <a:ext cx="1" cy="3389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692D56-8B78-8318-9F51-427BC95225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850523" y="3046789"/>
            <a:ext cx="2060022" cy="29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6B72C6-5A6D-505F-8B59-E653E251488D}"/>
              </a:ext>
            </a:extLst>
          </p:cNvPr>
          <p:cNvCxnSpPr>
            <a:cxnSpLocks/>
            <a:stCxn id="9" idx="2"/>
            <a:endCxn id="14" idx="0"/>
          </p:cNvCxnSpPr>
          <p:nvPr/>
        </p:nvCxnSpPr>
        <p:spPr>
          <a:xfrm>
            <a:off x="6910545" y="3711571"/>
            <a:ext cx="2243957" cy="225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B3F85E2-A572-B0E7-BCF6-039AAB7CFE32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 flipH="1">
            <a:off x="6910545" y="4306712"/>
            <a:ext cx="2243957" cy="2468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DE626B3-DF95-F723-061D-90A8288948EA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4850522" y="4922888"/>
            <a:ext cx="2060023" cy="284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9861E7C-BF26-7A67-BC10-3C99D7DF5302}"/>
              </a:ext>
            </a:extLst>
          </p:cNvPr>
          <p:cNvCxnSpPr>
            <a:cxnSpLocks/>
            <a:stCxn id="11" idx="2"/>
            <a:endCxn id="13" idx="0"/>
          </p:cNvCxnSpPr>
          <p:nvPr/>
        </p:nvCxnSpPr>
        <p:spPr>
          <a:xfrm>
            <a:off x="4850522" y="5577159"/>
            <a:ext cx="0" cy="279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>
            <a:extLst>
              <a:ext uri="{FF2B5EF4-FFF2-40B4-BE49-F238E27FC236}">
                <a16:creationId xmlns:a16="http://schemas.microsoft.com/office/drawing/2014/main" id="{A9AAC570-5AF7-415B-16ED-C97118B900EA}"/>
              </a:ext>
            </a:extLst>
          </p:cNvPr>
          <p:cNvSpPr/>
          <p:nvPr/>
        </p:nvSpPr>
        <p:spPr>
          <a:xfrm rot="13350494">
            <a:off x="837954" y="994136"/>
            <a:ext cx="5198024" cy="5434870"/>
          </a:xfrm>
          <a:prstGeom prst="arc">
            <a:avLst>
              <a:gd name="adj1" fmla="val 15240564"/>
              <a:gd name="adj2" fmla="val 1197015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phic 1" descr="Checkmark with solid fill">
            <a:extLst>
              <a:ext uri="{FF2B5EF4-FFF2-40B4-BE49-F238E27FC236}">
                <a16:creationId xmlns:a16="http://schemas.microsoft.com/office/drawing/2014/main" id="{C49A207A-1FDF-BDDF-CFDE-D023B9601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0802" y="1123450"/>
            <a:ext cx="442106" cy="442106"/>
          </a:xfrm>
          <a:prstGeom prst="rect">
            <a:avLst/>
          </a:prstGeom>
        </p:spPr>
      </p:pic>
      <p:pic>
        <p:nvPicPr>
          <p:cNvPr id="3" name="Graphic 2" descr="Checkmark with solid fill">
            <a:extLst>
              <a:ext uri="{FF2B5EF4-FFF2-40B4-BE49-F238E27FC236}">
                <a16:creationId xmlns:a16="http://schemas.microsoft.com/office/drawing/2014/main" id="{EFF11879-2425-A38D-09BB-D19F23FC3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9787" y="1949426"/>
            <a:ext cx="442106" cy="442106"/>
          </a:xfrm>
          <a:prstGeom prst="rect">
            <a:avLst/>
          </a:prstGeom>
        </p:spPr>
      </p:pic>
      <p:pic>
        <p:nvPicPr>
          <p:cNvPr id="4" name="Graphic 3" descr="Checkmark with solid fill">
            <a:extLst>
              <a:ext uri="{FF2B5EF4-FFF2-40B4-BE49-F238E27FC236}">
                <a16:creationId xmlns:a16="http://schemas.microsoft.com/office/drawing/2014/main" id="{08476C06-CB62-317A-2F83-057C158A6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9787" y="2615194"/>
            <a:ext cx="442106" cy="442106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F789EE51-2ED9-08F4-191B-B1EE20830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3209" y="5802968"/>
            <a:ext cx="442106" cy="442106"/>
          </a:xfrm>
          <a:prstGeom prst="rect">
            <a:avLst/>
          </a:prstGeom>
        </p:spPr>
      </p:pic>
      <p:pic>
        <p:nvPicPr>
          <p:cNvPr id="25" name="Graphic 24" descr="Checkmark with solid fill">
            <a:extLst>
              <a:ext uri="{FF2B5EF4-FFF2-40B4-BE49-F238E27FC236}">
                <a16:creationId xmlns:a16="http://schemas.microsoft.com/office/drawing/2014/main" id="{5914EE47-350D-B4E3-F89B-4BBA270B9A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9787" y="5160292"/>
            <a:ext cx="442106" cy="44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6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spreadsheet&#10;&#10;Description automatically generated">
            <a:extLst>
              <a:ext uri="{FF2B5EF4-FFF2-40B4-BE49-F238E27FC236}">
                <a16:creationId xmlns:a16="http://schemas.microsoft.com/office/drawing/2014/main" id="{FAD560FA-2CB4-47A1-0F6A-7FBD9C56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6782" y="3017273"/>
            <a:ext cx="11565924" cy="29946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3453FF3-129A-28BF-4C2D-69A63518E691}"/>
              </a:ext>
            </a:extLst>
          </p:cNvPr>
          <p:cNvSpPr/>
          <p:nvPr/>
        </p:nvSpPr>
        <p:spPr>
          <a:xfrm>
            <a:off x="1105487" y="5014387"/>
            <a:ext cx="544737" cy="49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AFB53B-8893-1696-7B01-FBEE9994FB28}"/>
              </a:ext>
            </a:extLst>
          </p:cNvPr>
          <p:cNvSpPr/>
          <p:nvPr/>
        </p:nvSpPr>
        <p:spPr>
          <a:xfrm>
            <a:off x="1105485" y="4515623"/>
            <a:ext cx="544737" cy="49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FB60EA-1B34-DA38-1125-AB6535D42653}"/>
              </a:ext>
            </a:extLst>
          </p:cNvPr>
          <p:cNvSpPr/>
          <p:nvPr/>
        </p:nvSpPr>
        <p:spPr>
          <a:xfrm>
            <a:off x="1105485" y="4016859"/>
            <a:ext cx="544737" cy="49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6AF65B-7933-2624-E15C-2DE3AA6F9848}"/>
              </a:ext>
            </a:extLst>
          </p:cNvPr>
          <p:cNvSpPr/>
          <p:nvPr/>
        </p:nvSpPr>
        <p:spPr>
          <a:xfrm>
            <a:off x="1105481" y="3530161"/>
            <a:ext cx="544737" cy="49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826388-5D9D-A2E0-AE09-868E8FB04340}"/>
              </a:ext>
            </a:extLst>
          </p:cNvPr>
          <p:cNvSpPr/>
          <p:nvPr/>
        </p:nvSpPr>
        <p:spPr>
          <a:xfrm>
            <a:off x="1105481" y="3029841"/>
            <a:ext cx="544737" cy="49876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1E47B-CA21-002F-2921-9FAB71718029}"/>
              </a:ext>
            </a:extLst>
          </p:cNvPr>
          <p:cNvSpPr/>
          <p:nvPr/>
        </p:nvSpPr>
        <p:spPr>
          <a:xfrm>
            <a:off x="1105481" y="2541176"/>
            <a:ext cx="544737" cy="49876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1D40D7-3516-8F7B-39F4-8099C02E974A}"/>
              </a:ext>
            </a:extLst>
          </p:cNvPr>
          <p:cNvSpPr/>
          <p:nvPr/>
        </p:nvSpPr>
        <p:spPr>
          <a:xfrm>
            <a:off x="1105488" y="5513151"/>
            <a:ext cx="544737" cy="49876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85F023-EB03-0EF7-01B8-349F9C1D7D09}"/>
              </a:ext>
            </a:extLst>
          </p:cNvPr>
          <p:cNvSpPr txBox="1"/>
          <p:nvPr/>
        </p:nvSpPr>
        <p:spPr>
          <a:xfrm>
            <a:off x="1019504" y="6305404"/>
            <a:ext cx="1702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F5EC9B3-B177-4BA1-C40A-C6DF7F821481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1650222" y="4266241"/>
            <a:ext cx="1976560" cy="748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0708FE-95E6-2AEC-0F20-8D2A676EAEA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1650222" y="4183115"/>
            <a:ext cx="1976560" cy="83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F69866C-8269-1206-D2A1-35B14C4DB689}"/>
              </a:ext>
            </a:extLst>
          </p:cNvPr>
          <p:cNvCxnSpPr>
            <a:cxnSpLocks/>
          </p:cNvCxnSpPr>
          <p:nvPr/>
        </p:nvCxnSpPr>
        <p:spPr>
          <a:xfrm flipH="1" flipV="1">
            <a:off x="1692059" y="2790558"/>
            <a:ext cx="1934716" cy="2827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3143570-6462-BF37-F2A6-E3E5CFB0259C}"/>
              </a:ext>
            </a:extLst>
          </p:cNvPr>
          <p:cNvSpPr txBox="1"/>
          <p:nvPr/>
        </p:nvSpPr>
        <p:spPr>
          <a:xfrm>
            <a:off x="2170387" y="823127"/>
            <a:ext cx="39256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Function:</a:t>
            </a:r>
          </a:p>
          <a:p>
            <a:r>
              <a:rPr lang="en-US" dirty="0"/>
              <a:t>Volume average thermal properties for each model cell</a:t>
            </a:r>
          </a:p>
          <a:p>
            <a:endParaRPr lang="en-US" dirty="0"/>
          </a:p>
          <a:p>
            <a:r>
              <a:rPr lang="en-US" dirty="0"/>
              <a:t>Input: composition from perplex/EQ36</a:t>
            </a:r>
          </a:p>
          <a:p>
            <a:endParaRPr lang="en-US" dirty="0"/>
          </a:p>
          <a:p>
            <a:r>
              <a:rPr lang="en-US" dirty="0"/>
              <a:t>Output: bulk Cp and 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5E8E1CD-4A84-597C-7EAF-73FDF066CC8F}"/>
              </a:ext>
            </a:extLst>
          </p:cNvPr>
          <p:cNvSpPr txBox="1"/>
          <p:nvPr/>
        </p:nvSpPr>
        <p:spPr>
          <a:xfrm>
            <a:off x="278522" y="181331"/>
            <a:ext cx="347367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2. Thermal properties lookup table</a:t>
            </a:r>
          </a:p>
        </p:txBody>
      </p:sp>
    </p:spTree>
    <p:extLst>
      <p:ext uri="{BB962C8B-B14F-4D97-AF65-F5344CB8AC3E}">
        <p14:creationId xmlns:p14="http://schemas.microsoft.com/office/powerpoint/2010/main" val="136315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3014AE-92C9-2BC2-FB5A-B0C0DCD5EFA9}"/>
              </a:ext>
            </a:extLst>
          </p:cNvPr>
          <p:cNvSpPr txBox="1"/>
          <p:nvPr/>
        </p:nvSpPr>
        <p:spPr>
          <a:xfrm>
            <a:off x="278522" y="181331"/>
            <a:ext cx="3473671" cy="36933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3. Latent heats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396B7-F16E-9DC3-197C-F0F90272EB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968" t="17576" r="13268" b="59946"/>
          <a:stretch/>
        </p:blipFill>
        <p:spPr>
          <a:xfrm>
            <a:off x="1510861" y="3046495"/>
            <a:ext cx="8470997" cy="343357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E4D5DA-68A8-F618-7A3C-F4452021F188}"/>
              </a:ext>
            </a:extLst>
          </p:cNvPr>
          <p:cNvCxnSpPr/>
          <p:nvPr/>
        </p:nvCxnSpPr>
        <p:spPr>
          <a:xfrm flipH="1" flipV="1">
            <a:off x="4897821" y="2112579"/>
            <a:ext cx="231227" cy="13164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70CA99D-DF85-200A-EC7B-82F7510A35FD}"/>
              </a:ext>
            </a:extLst>
          </p:cNvPr>
          <p:cNvSpPr txBox="1"/>
          <p:nvPr/>
        </p:nvSpPr>
        <p:spPr>
          <a:xfrm>
            <a:off x="3195145" y="1613913"/>
            <a:ext cx="290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Talc+chlorite</a:t>
            </a:r>
            <a:r>
              <a:rPr lang="en-US" dirty="0"/>
              <a:t> -&gt; amphibole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78F48-AF5B-582B-E3F7-E06D3F7D3E46}"/>
              </a:ext>
            </a:extLst>
          </p:cNvPr>
          <p:cNvSpPr txBox="1"/>
          <p:nvPr/>
        </p:nvSpPr>
        <p:spPr>
          <a:xfrm>
            <a:off x="6879021" y="1613913"/>
            <a:ext cx="2900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dH</a:t>
            </a:r>
            <a:r>
              <a:rPr lang="en-US" dirty="0"/>
              <a:t> = ? kJ/kg</a:t>
            </a:r>
          </a:p>
        </p:txBody>
      </p:sp>
    </p:spTree>
    <p:extLst>
      <p:ext uri="{BB962C8B-B14F-4D97-AF65-F5344CB8AC3E}">
        <p14:creationId xmlns:p14="http://schemas.microsoft.com/office/powerpoint/2010/main" val="195044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18937</TotalTime>
  <Words>962</Words>
  <Application>Microsoft Macintosh PowerPoint</Application>
  <PresentationFormat>Widescreen</PresentationFormat>
  <Paragraphs>227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Courier</vt:lpstr>
      <vt:lpstr>Times</vt:lpstr>
      <vt:lpstr>Office Theme</vt:lpstr>
      <vt:lpstr>PowerPoint Presentation</vt:lpstr>
      <vt:lpstr>Code architecture:</vt:lpstr>
      <vt:lpstr>PowerPoint Presentation</vt:lpstr>
      <vt:lpstr>PowerPoint Presentation</vt:lpstr>
      <vt:lpstr>PowerPoint Presentation</vt:lpstr>
      <vt:lpstr>Tasks to complete model (2-3 weeks):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architecture:</dc:title>
  <dc:creator>Samuel Courville (Student)</dc:creator>
  <cp:lastModifiedBy>Samuel Courville (Student)</cp:lastModifiedBy>
  <cp:revision>8</cp:revision>
  <dcterms:created xsi:type="dcterms:W3CDTF">2023-03-03T19:27:08Z</dcterms:created>
  <dcterms:modified xsi:type="dcterms:W3CDTF">2023-10-05T02:24:18Z</dcterms:modified>
</cp:coreProperties>
</file>