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7" r:id="rId2"/>
    <p:sldId id="259" r:id="rId3"/>
    <p:sldId id="260" r:id="rId4"/>
    <p:sldId id="27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7"/>
    <p:restoredTop sz="96203"/>
  </p:normalViewPr>
  <p:slideViewPr>
    <p:cSldViewPr snapToGrid="0">
      <p:cViewPr varScale="1">
        <p:scale>
          <a:sx n="123" d="100"/>
          <a:sy n="123" d="100"/>
        </p:scale>
        <p:origin x="3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A7BE7-FEE2-FE01-1F58-D2D3BEEC3D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4B9695-378B-F857-BEF0-E94901BAE7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D347C-B460-34B1-8C72-480584202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8624F-C034-1A44-92C3-6F2AD22793ED}" type="datetimeFigureOut">
              <a:rPr lang="en-US" smtClean="0"/>
              <a:t>2/1/24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68E9E7-A781-AFB4-122A-358D34658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42F67-5E20-C435-9576-DBED3F7E2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E0D32-9F7C-5744-AB68-36F75C62E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86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25C61-2960-8C93-264D-62F0D88AE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EC92C5-501E-FF33-E799-362B212A91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792C2-ACBC-17BA-C74A-256119913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8624F-C034-1A44-92C3-6F2AD22793ED}" type="datetimeFigureOut">
              <a:rPr lang="en-US" smtClean="0"/>
              <a:t>2/1/24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6C47D-E7E3-D86E-A784-38616C8E9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7367B8-EF85-54CF-34F4-64A2D1448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E0D32-9F7C-5744-AB68-36F75C62E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400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DE0951-17AD-9331-3F43-E1907F0DE9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DFE03C-AF31-8C99-E512-D51ECE93F0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256E36-8DA1-AFE1-C9C3-373A704BB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8624F-C034-1A44-92C3-6F2AD22793ED}" type="datetimeFigureOut">
              <a:rPr lang="en-US" smtClean="0"/>
              <a:t>2/1/24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CDA15-F1C8-6C66-6E6F-BEE3F2C70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55A5F-C73E-5160-B113-818873F8C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E0D32-9F7C-5744-AB68-36F75C62E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610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C21D7-EC3A-C05B-8DDB-96C01B0A3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70F10-F303-0404-B674-24A6AD0B8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00865-7E26-FB8F-7439-8D7464058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8624F-C034-1A44-92C3-6F2AD22793ED}" type="datetimeFigureOut">
              <a:rPr lang="en-US" smtClean="0"/>
              <a:t>2/1/24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0202D-4629-5137-305C-32B664009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663EE9-9EB7-356D-14BC-8DB7BF5D8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E0D32-9F7C-5744-AB68-36F75C62E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377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7EFDA-7A2B-39BA-C3A6-AA536649A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1FEFF5-68ED-2D3F-1507-AA6E1E8EAB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C28BA-4431-68F4-D3D0-685818128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8624F-C034-1A44-92C3-6F2AD22793ED}" type="datetimeFigureOut">
              <a:rPr lang="en-US" smtClean="0"/>
              <a:t>2/1/24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873DCC-92C1-6F92-D7EE-603677C28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4B849-1296-0BDF-1FAC-65DA08D74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E0D32-9F7C-5744-AB68-36F75C62E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583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5121D-A4CD-6CA2-87F4-4EE7E3CED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35B2E-E572-B51C-A9E8-166C1BE8F7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83CF64-AC8A-4EC3-F94F-E5EEE4901B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BC5AA8-C022-5ADA-0F88-67EFECF01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8624F-C034-1A44-92C3-6F2AD22793ED}" type="datetimeFigureOut">
              <a:rPr lang="en-US" smtClean="0"/>
              <a:t>2/1/24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56DF83-ADB0-6FDE-3A89-8222B2026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113537-E320-9D18-A961-EBA8243E3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E0D32-9F7C-5744-AB68-36F75C62E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651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4AAC8-70E7-64B8-6947-8F9FFF88F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C60B5D-2F04-555C-03E3-5A203B906E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6CFCF9-66FC-CA30-1EA7-EAE1C4C4A8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AB4012-D2FC-261F-D1E6-F1607AC946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9436DC-19FB-87EB-5F70-69EA44736E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A9D191-1E18-2C52-5F46-85194F094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8624F-C034-1A44-92C3-6F2AD22793ED}" type="datetimeFigureOut">
              <a:rPr lang="en-US" smtClean="0"/>
              <a:t>2/1/24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84165F-6F9A-3A71-5B0C-95C3CD0CD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A313D9-B122-BFEC-A499-346DD7948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E0D32-9F7C-5744-AB68-36F75C62E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378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D6AB8-FE72-8934-DFE5-B9872168F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506347-3E8E-D162-41A4-28A817729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8624F-C034-1A44-92C3-6F2AD22793ED}" type="datetimeFigureOut">
              <a:rPr lang="en-US" smtClean="0"/>
              <a:t>2/1/24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8704C1-2222-95A8-6B35-1E45DCBAA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7378D5-CD06-E136-0026-888285A5F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E0D32-9F7C-5744-AB68-36F75C62E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593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784A06-3B96-B879-AD38-1E7F14237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8624F-C034-1A44-92C3-6F2AD22793ED}" type="datetimeFigureOut">
              <a:rPr lang="en-US" smtClean="0"/>
              <a:t>2/1/24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BB6285-ACDA-9835-5C3B-3B7C32CDF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B7B76C-3320-39DE-152B-C5BDE6C51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E0D32-9F7C-5744-AB68-36F75C62E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407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BDDFB-2F27-8A2D-0090-626C40628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9448F-4C0A-22E2-03DC-228762F89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760F68-47F6-1E03-44D4-527A2B4A04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024D06-2681-6AFC-72F8-6DB0E9C4F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8624F-C034-1A44-92C3-6F2AD22793ED}" type="datetimeFigureOut">
              <a:rPr lang="en-US" smtClean="0"/>
              <a:t>2/1/24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1B61C0-BA64-5565-284B-E5768B8F9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E80239-3F90-5DEA-7FB0-5B2F87C01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E0D32-9F7C-5744-AB68-36F75C62E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357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15543-8B44-11B5-3DD3-177033D66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95D8BB-FA17-CEED-3749-AC8A2C6162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DA1EA2-18EA-44D6-3185-9BF4BE1F78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0D553E-6BF3-4CED-63FE-C50F94905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8624F-C034-1A44-92C3-6F2AD22793ED}" type="datetimeFigureOut">
              <a:rPr lang="en-US" smtClean="0"/>
              <a:t>2/1/24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A2B87F-2650-0A1F-750E-5322CDAFC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C904C5-1831-5781-F30F-0DFA2257C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E0D32-9F7C-5744-AB68-36F75C62E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264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3DFEBA-2A58-9F8A-9242-DB55D82C6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4531EE-E8A0-7C63-BA90-0012A33D85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DDEBB-3E28-F611-C856-E3058F61E1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8624F-C034-1A44-92C3-6F2AD22793ED}" type="datetimeFigureOut">
              <a:rPr lang="en-US" smtClean="0"/>
              <a:t>2/1/24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2100AD-7D39-461A-EBDA-AB309EDDDC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3102BD-7E25-1395-0106-6A9382F434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E0D32-9F7C-5744-AB68-36F75C62E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810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ounded Rectangle 133">
            <a:extLst>
              <a:ext uri="{FF2B5EF4-FFF2-40B4-BE49-F238E27FC236}">
                <a16:creationId xmlns:a16="http://schemas.microsoft.com/office/drawing/2014/main" id="{0E71BFE4-7864-5F8D-C4DC-2F6382EF89AB}"/>
              </a:ext>
            </a:extLst>
          </p:cNvPr>
          <p:cNvSpPr/>
          <p:nvPr/>
        </p:nvSpPr>
        <p:spPr>
          <a:xfrm>
            <a:off x="323188" y="2116596"/>
            <a:ext cx="11464611" cy="3072014"/>
          </a:xfrm>
          <a:prstGeom prst="round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Times" pitchFamily="2" charset="0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DCD02D5-DEB6-5F2E-3CCB-BFCFF492B2F2}"/>
              </a:ext>
            </a:extLst>
          </p:cNvPr>
          <p:cNvSpPr/>
          <p:nvPr/>
        </p:nvSpPr>
        <p:spPr>
          <a:xfrm>
            <a:off x="635877" y="2521108"/>
            <a:ext cx="1671145" cy="247553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Times" pitchFamily="2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C67C415-30BB-B484-3C7C-3C3B0BD3EDC6}"/>
              </a:ext>
            </a:extLst>
          </p:cNvPr>
          <p:cNvSpPr/>
          <p:nvPr/>
        </p:nvSpPr>
        <p:spPr>
          <a:xfrm>
            <a:off x="2843047" y="2521108"/>
            <a:ext cx="1671145" cy="247552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Times" pitchFamily="2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75ACB98-59A7-1D7C-FF34-D0C5F64DE51D}"/>
              </a:ext>
            </a:extLst>
          </p:cNvPr>
          <p:cNvSpPr/>
          <p:nvPr/>
        </p:nvSpPr>
        <p:spPr>
          <a:xfrm>
            <a:off x="5260427" y="2521107"/>
            <a:ext cx="1671145" cy="247553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Times" pitchFamily="2" charset="0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92F804C-8D86-5765-7501-17A19E6A3F17}"/>
              </a:ext>
            </a:extLst>
          </p:cNvPr>
          <p:cNvSpPr/>
          <p:nvPr/>
        </p:nvSpPr>
        <p:spPr>
          <a:xfrm>
            <a:off x="9863955" y="2521107"/>
            <a:ext cx="1671145" cy="247553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Times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D0BBC2-F5C2-0325-5DCE-254239F888E8}"/>
              </a:ext>
            </a:extLst>
          </p:cNvPr>
          <p:cNvSpPr txBox="1"/>
          <p:nvPr/>
        </p:nvSpPr>
        <p:spPr>
          <a:xfrm>
            <a:off x="641133" y="2598789"/>
            <a:ext cx="1770994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latin typeface="Times" pitchFamily="2" charset="0"/>
              </a:rPr>
              <a:t>Radiogenic heat production:</a:t>
            </a:r>
          </a:p>
          <a:p>
            <a:endParaRPr lang="en-US" sz="1050" b="1" dirty="0">
              <a:latin typeface="Times" pitchFamily="2" charset="0"/>
            </a:endParaRPr>
          </a:p>
          <a:p>
            <a:r>
              <a:rPr lang="en-US" sz="1050" dirty="0">
                <a:latin typeface="Times" pitchFamily="2" charset="0"/>
              </a:rPr>
              <a:t>Inputs: </a:t>
            </a:r>
          </a:p>
          <a:p>
            <a:r>
              <a:rPr lang="en-US" sz="1050" dirty="0">
                <a:latin typeface="Times" pitchFamily="2" charset="0"/>
              </a:rPr>
              <a:t>radioisotope abundances (</a:t>
            </a:r>
            <a:r>
              <a:rPr lang="en-US" sz="1050" baseline="30000" dirty="0">
                <a:latin typeface="Times" pitchFamily="2" charset="0"/>
              </a:rPr>
              <a:t>40</a:t>
            </a:r>
            <a:r>
              <a:rPr lang="en-US" sz="1050" dirty="0">
                <a:latin typeface="Times" pitchFamily="2" charset="0"/>
              </a:rPr>
              <a:t>K, </a:t>
            </a:r>
            <a:r>
              <a:rPr lang="en-US" sz="1050" baseline="30000" dirty="0">
                <a:latin typeface="Times" pitchFamily="2" charset="0"/>
              </a:rPr>
              <a:t>232</a:t>
            </a:r>
            <a:r>
              <a:rPr lang="en-US" sz="1050" dirty="0">
                <a:latin typeface="Times" pitchFamily="2" charset="0"/>
              </a:rPr>
              <a:t>Th, </a:t>
            </a:r>
            <a:r>
              <a:rPr lang="en-US" sz="1050" baseline="30000" dirty="0">
                <a:latin typeface="Times" pitchFamily="2" charset="0"/>
              </a:rPr>
              <a:t>235</a:t>
            </a:r>
            <a:r>
              <a:rPr lang="en-US" sz="1050" dirty="0">
                <a:latin typeface="Times" pitchFamily="2" charset="0"/>
              </a:rPr>
              <a:t>Ur, </a:t>
            </a:r>
            <a:r>
              <a:rPr lang="en-US" sz="1050" baseline="30000" dirty="0">
                <a:latin typeface="Times" pitchFamily="2" charset="0"/>
              </a:rPr>
              <a:t>238</a:t>
            </a:r>
            <a:r>
              <a:rPr lang="en-US" sz="1050" dirty="0">
                <a:latin typeface="Times" pitchFamily="2" charset="0"/>
              </a:rPr>
              <a:t>Ur, </a:t>
            </a:r>
            <a:r>
              <a:rPr lang="en-US" sz="1050" baseline="30000" dirty="0">
                <a:latin typeface="Times" pitchFamily="2" charset="0"/>
              </a:rPr>
              <a:t>27</a:t>
            </a:r>
            <a:r>
              <a:rPr lang="en-US" sz="1050" dirty="0">
                <a:latin typeface="Times" pitchFamily="2" charset="0"/>
              </a:rPr>
              <a:t>Al)</a:t>
            </a:r>
          </a:p>
          <a:p>
            <a:endParaRPr lang="en-US" sz="1050" dirty="0">
              <a:latin typeface="Times" pitchFamily="2" charset="0"/>
            </a:endParaRPr>
          </a:p>
          <a:p>
            <a:r>
              <a:rPr lang="en-US" sz="1050" dirty="0">
                <a:latin typeface="Times" pitchFamily="2" charset="0"/>
              </a:rPr>
              <a:t>Outputs: decay heat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D00043-8F77-AA54-C330-DE445A6F7E09}"/>
              </a:ext>
            </a:extLst>
          </p:cNvPr>
          <p:cNvSpPr txBox="1"/>
          <p:nvPr/>
        </p:nvSpPr>
        <p:spPr>
          <a:xfrm>
            <a:off x="2885088" y="2577171"/>
            <a:ext cx="1581808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latin typeface="Times" pitchFamily="2" charset="0"/>
              </a:rPr>
              <a:t>Chemical equilibration:</a:t>
            </a:r>
          </a:p>
          <a:p>
            <a:endParaRPr lang="en-US" sz="1050" dirty="0">
              <a:latin typeface="Times" pitchFamily="2" charset="0"/>
            </a:endParaRPr>
          </a:p>
          <a:p>
            <a:r>
              <a:rPr lang="en-US" sz="1050" dirty="0">
                <a:latin typeface="Times" pitchFamily="2" charset="0"/>
              </a:rPr>
              <a:t>Inputs: </a:t>
            </a:r>
          </a:p>
          <a:p>
            <a:r>
              <a:rPr lang="en-US" sz="1050" dirty="0">
                <a:latin typeface="Times" pitchFamily="2" charset="0"/>
              </a:rPr>
              <a:t>pressure, temperature, elemental composition</a:t>
            </a:r>
          </a:p>
          <a:p>
            <a:endParaRPr lang="en-US" sz="1050" dirty="0">
              <a:latin typeface="Times" pitchFamily="2" charset="0"/>
            </a:endParaRPr>
          </a:p>
          <a:p>
            <a:r>
              <a:rPr lang="en-US" sz="1050" dirty="0">
                <a:latin typeface="Times" pitchFamily="2" charset="0"/>
              </a:rPr>
              <a:t>Output:</a:t>
            </a:r>
          </a:p>
          <a:p>
            <a:r>
              <a:rPr lang="en-US" sz="1050" dirty="0">
                <a:latin typeface="Times" pitchFamily="2" charset="0"/>
              </a:rPr>
              <a:t>- rocky core mineral phase assemblage</a:t>
            </a:r>
          </a:p>
          <a:p>
            <a:r>
              <a:rPr lang="en-US" sz="1050" dirty="0">
                <a:latin typeface="Times" pitchFamily="2" charset="0"/>
              </a:rPr>
              <a:t>- ocean’s aqueous composition and precipitates</a:t>
            </a:r>
          </a:p>
          <a:p>
            <a:r>
              <a:rPr lang="en-US" sz="1050" dirty="0">
                <a:latin typeface="Times" pitchFamily="2" charset="0"/>
              </a:rPr>
              <a:t>- ices crystallized in ice shell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8D1ADD-5D97-1A48-E9B1-6AE2CD43765C}"/>
              </a:ext>
            </a:extLst>
          </p:cNvPr>
          <p:cNvSpPr txBox="1"/>
          <p:nvPr/>
        </p:nvSpPr>
        <p:spPr>
          <a:xfrm>
            <a:off x="9863955" y="2598945"/>
            <a:ext cx="1770994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latin typeface="Times" pitchFamily="2" charset="0"/>
              </a:rPr>
              <a:t>Heat transport:</a:t>
            </a:r>
          </a:p>
          <a:p>
            <a:endParaRPr lang="en-US" sz="1050" dirty="0">
              <a:latin typeface="Times" pitchFamily="2" charset="0"/>
            </a:endParaRPr>
          </a:p>
          <a:p>
            <a:r>
              <a:rPr lang="en-US" sz="1050" dirty="0">
                <a:latin typeface="Times" pitchFamily="2" charset="0"/>
              </a:rPr>
              <a:t>Inputs: time step duration, temperature within each radius bin.</a:t>
            </a:r>
          </a:p>
          <a:p>
            <a:endParaRPr lang="en-US" sz="1050" dirty="0">
              <a:latin typeface="Times" pitchFamily="2" charset="0"/>
            </a:endParaRPr>
          </a:p>
          <a:p>
            <a:r>
              <a:rPr lang="en-US" sz="1050" dirty="0">
                <a:latin typeface="Times" pitchFamily="2" charset="0"/>
              </a:rPr>
              <a:t>Output: Temperature within each radius bin after conductive heat transport. </a:t>
            </a:r>
          </a:p>
          <a:p>
            <a:endParaRPr lang="en-US" sz="1050" dirty="0">
              <a:latin typeface="Times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C0BD21-0CDA-49E0-4FBA-7BD4AE8FC3CA}"/>
              </a:ext>
            </a:extLst>
          </p:cNvPr>
          <p:cNvSpPr txBox="1"/>
          <p:nvPr/>
        </p:nvSpPr>
        <p:spPr>
          <a:xfrm>
            <a:off x="5287845" y="2582801"/>
            <a:ext cx="146093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latin typeface="Times" pitchFamily="2" charset="0"/>
              </a:rPr>
              <a:t>Material transport:</a:t>
            </a:r>
          </a:p>
          <a:p>
            <a:endParaRPr lang="en-US" sz="1050" dirty="0">
              <a:latin typeface="Times" pitchFamily="2" charset="0"/>
            </a:endParaRPr>
          </a:p>
          <a:p>
            <a:r>
              <a:rPr lang="en-US" sz="1050" dirty="0">
                <a:latin typeface="Times" pitchFamily="2" charset="0"/>
              </a:rPr>
              <a:t>Inputs: equilibrated composition in each radius bin</a:t>
            </a:r>
          </a:p>
          <a:p>
            <a:endParaRPr lang="en-US" sz="1050" dirty="0">
              <a:latin typeface="Times" pitchFamily="2" charset="0"/>
            </a:endParaRPr>
          </a:p>
          <a:p>
            <a:r>
              <a:rPr lang="en-US" sz="1050" dirty="0">
                <a:latin typeface="Times" pitchFamily="2" charset="0"/>
              </a:rPr>
              <a:t>Output: fluids, melts, and volatiles extracted from each radius bin and moved to higher or lower bins depending on their density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0EC245E-B97E-CFC1-BF5F-CEE5B3DC3683}"/>
              </a:ext>
            </a:extLst>
          </p:cNvPr>
          <p:cNvSpPr/>
          <p:nvPr/>
        </p:nvSpPr>
        <p:spPr>
          <a:xfrm>
            <a:off x="7567447" y="2521107"/>
            <a:ext cx="1671145" cy="247553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Times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8295F3-C1EA-A957-8289-91CE3DB61BFD}"/>
              </a:ext>
            </a:extLst>
          </p:cNvPr>
          <p:cNvSpPr txBox="1"/>
          <p:nvPr/>
        </p:nvSpPr>
        <p:spPr>
          <a:xfrm>
            <a:off x="7564816" y="2598789"/>
            <a:ext cx="15607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latin typeface="Times" pitchFamily="2" charset="0"/>
              </a:rPr>
              <a:t>Update material properties:</a:t>
            </a:r>
          </a:p>
          <a:p>
            <a:endParaRPr lang="en-US" sz="1050" dirty="0">
              <a:latin typeface="Times" pitchFamily="2" charset="0"/>
            </a:endParaRPr>
          </a:p>
          <a:p>
            <a:r>
              <a:rPr lang="en-US" sz="1050" dirty="0">
                <a:latin typeface="Times" pitchFamily="2" charset="0"/>
              </a:rPr>
              <a:t>Inputs: composition, temperature, and pressure within each radius bin</a:t>
            </a:r>
          </a:p>
          <a:p>
            <a:endParaRPr lang="en-US" sz="1050" dirty="0">
              <a:latin typeface="Times" pitchFamily="2" charset="0"/>
            </a:endParaRPr>
          </a:p>
          <a:p>
            <a:r>
              <a:rPr lang="en-US" sz="1050" dirty="0">
                <a:latin typeface="Times" pitchFamily="2" charset="0"/>
              </a:rPr>
              <a:t>Output: updated material properties in each radius bin. E.g., density, heat capacity, thermal conductivity, etc.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D2C03278-9EDA-7A2D-6DB3-B1B86D9577F3}"/>
              </a:ext>
            </a:extLst>
          </p:cNvPr>
          <p:cNvSpPr/>
          <p:nvPr/>
        </p:nvSpPr>
        <p:spPr>
          <a:xfrm>
            <a:off x="5260423" y="1401025"/>
            <a:ext cx="1671145" cy="57708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Times" pitchFamily="2" charset="0"/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8B05FB53-C752-297F-4185-BF949B06F48C}"/>
              </a:ext>
            </a:extLst>
          </p:cNvPr>
          <p:cNvSpPr/>
          <p:nvPr/>
        </p:nvSpPr>
        <p:spPr>
          <a:xfrm>
            <a:off x="5260427" y="5296249"/>
            <a:ext cx="1671145" cy="26657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Times" pitchFamily="2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2AC8D8C-D8AC-C3C8-053F-49B8B0A15B07}"/>
              </a:ext>
            </a:extLst>
          </p:cNvPr>
          <p:cNvCxnSpPr>
            <a:cxnSpLocks/>
            <a:stCxn id="115" idx="2"/>
            <a:endCxn id="16" idx="0"/>
          </p:cNvCxnSpPr>
          <p:nvPr/>
        </p:nvCxnSpPr>
        <p:spPr>
          <a:xfrm>
            <a:off x="6095995" y="1159928"/>
            <a:ext cx="1" cy="2410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01E17EE-1EDD-86CF-8088-07E018022389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2307022" y="3758873"/>
            <a:ext cx="53602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9489553-770F-6302-9586-8573B37375D9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4514192" y="3758872"/>
            <a:ext cx="746235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349DE12-D08E-B871-5772-56F638764B7D}"/>
              </a:ext>
            </a:extLst>
          </p:cNvPr>
          <p:cNvCxnSpPr>
            <a:cxnSpLocks/>
            <a:stCxn id="7" idx="3"/>
            <a:endCxn id="14" idx="1"/>
          </p:cNvCxnSpPr>
          <p:nvPr/>
        </p:nvCxnSpPr>
        <p:spPr>
          <a:xfrm>
            <a:off x="6931572" y="3758872"/>
            <a:ext cx="63587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09BAA47-1418-D7B0-BED4-2B9BE50ABD12}"/>
              </a:ext>
            </a:extLst>
          </p:cNvPr>
          <p:cNvCxnSpPr>
            <a:cxnSpLocks/>
            <a:stCxn id="14" idx="3"/>
            <a:endCxn id="8" idx="1"/>
          </p:cNvCxnSpPr>
          <p:nvPr/>
        </p:nvCxnSpPr>
        <p:spPr>
          <a:xfrm>
            <a:off x="9238592" y="3758872"/>
            <a:ext cx="62536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>
            <a:extLst>
              <a:ext uri="{FF2B5EF4-FFF2-40B4-BE49-F238E27FC236}">
                <a16:creationId xmlns:a16="http://schemas.microsoft.com/office/drawing/2014/main" id="{8F58C2CA-A705-9910-AFB0-A1B02740B00F}"/>
              </a:ext>
            </a:extLst>
          </p:cNvPr>
          <p:cNvCxnSpPr>
            <a:cxnSpLocks/>
            <a:stCxn id="8" idx="2"/>
            <a:endCxn id="17" idx="3"/>
          </p:cNvCxnSpPr>
          <p:nvPr/>
        </p:nvCxnSpPr>
        <p:spPr>
          <a:xfrm rot="5400000">
            <a:off x="8599100" y="3329109"/>
            <a:ext cx="432900" cy="3767956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46">
            <a:extLst>
              <a:ext uri="{FF2B5EF4-FFF2-40B4-BE49-F238E27FC236}">
                <a16:creationId xmlns:a16="http://schemas.microsoft.com/office/drawing/2014/main" id="{6F5BC637-4EA5-CE12-0159-8EE2086E5F42}"/>
              </a:ext>
            </a:extLst>
          </p:cNvPr>
          <p:cNvCxnSpPr>
            <a:cxnSpLocks/>
            <a:stCxn id="17" idx="1"/>
            <a:endCxn id="5" idx="2"/>
          </p:cNvCxnSpPr>
          <p:nvPr/>
        </p:nvCxnSpPr>
        <p:spPr>
          <a:xfrm rot="10800000">
            <a:off x="1471451" y="4996639"/>
            <a:ext cx="3788977" cy="432899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158EC3F-46E7-5E6F-039F-C97E7D4F33F9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6095997" y="5562825"/>
            <a:ext cx="3" cy="2310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A6A8EC94-D748-7097-C52F-50D349E3636F}"/>
              </a:ext>
            </a:extLst>
          </p:cNvPr>
          <p:cNvSpPr txBox="1"/>
          <p:nvPr/>
        </p:nvSpPr>
        <p:spPr>
          <a:xfrm>
            <a:off x="5260423" y="1422990"/>
            <a:ext cx="1671146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latin typeface="Times" pitchFamily="2" charset="0"/>
              </a:rPr>
              <a:t>Setup model:</a:t>
            </a:r>
          </a:p>
          <a:p>
            <a:r>
              <a:rPr lang="en-US" sz="1050" dirty="0">
                <a:latin typeface="Times" pitchFamily="2" charset="0"/>
              </a:rPr>
              <a:t>Define radius bins and number of time steps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FEB3598-73F6-AA29-5A1B-6DC2872DF2FD}"/>
              </a:ext>
            </a:extLst>
          </p:cNvPr>
          <p:cNvSpPr txBox="1"/>
          <p:nvPr/>
        </p:nvSpPr>
        <p:spPr>
          <a:xfrm>
            <a:off x="5323020" y="5313653"/>
            <a:ext cx="17709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latin typeface="Times" pitchFamily="2" charset="0"/>
              </a:rPr>
              <a:t>Time step</a:t>
            </a:r>
          </a:p>
          <a:p>
            <a:endParaRPr lang="en-US" sz="1050" b="1" dirty="0">
              <a:latin typeface="Times" pitchFamily="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0D64AA3-040A-1E3E-54D3-706E7FA27555}"/>
              </a:ext>
            </a:extLst>
          </p:cNvPr>
          <p:cNvSpPr txBox="1"/>
          <p:nvPr/>
        </p:nvSpPr>
        <p:spPr>
          <a:xfrm>
            <a:off x="4128793" y="5829401"/>
            <a:ext cx="3934391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b="1" dirty="0">
                <a:latin typeface="Times" pitchFamily="2" charset="0"/>
              </a:rPr>
              <a:t>Model outputs:</a:t>
            </a:r>
            <a:r>
              <a:rPr lang="en-US" sz="1050" dirty="0">
                <a:latin typeface="Times" pitchFamily="2" charset="0"/>
              </a:rPr>
              <a:t> </a:t>
            </a:r>
          </a:p>
          <a:p>
            <a:r>
              <a:rPr lang="en-US" sz="1050" dirty="0">
                <a:latin typeface="Times" pitchFamily="2" charset="0"/>
              </a:rPr>
              <a:t>	rocky core, ocean, and ice shell composition, 	pressure, and temperature at every time and location 	in body.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A7D8B69D-B813-D62D-3882-90A4CEB858CC}"/>
              </a:ext>
            </a:extLst>
          </p:cNvPr>
          <p:cNvSpPr txBox="1"/>
          <p:nvPr/>
        </p:nvSpPr>
        <p:spPr>
          <a:xfrm>
            <a:off x="4128794" y="98099"/>
            <a:ext cx="3934402" cy="10618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b="1" dirty="0">
                <a:latin typeface="Times" pitchFamily="2" charset="0"/>
              </a:rPr>
              <a:t>Model inputs:</a:t>
            </a:r>
          </a:p>
          <a:p>
            <a:r>
              <a:rPr lang="en-US" sz="1050" dirty="0">
                <a:latin typeface="Times" pitchFamily="2" charset="0"/>
              </a:rPr>
              <a:t>	Formation time (</a:t>
            </a:r>
            <a:r>
              <a:rPr lang="en-US" sz="1050" dirty="0" err="1">
                <a:latin typeface="Times" pitchFamily="2" charset="0"/>
              </a:rPr>
              <a:t>Myr</a:t>
            </a:r>
            <a:r>
              <a:rPr lang="en-US" sz="1050" dirty="0">
                <a:latin typeface="Times" pitchFamily="2" charset="0"/>
              </a:rPr>
              <a:t> after CAIs)</a:t>
            </a:r>
          </a:p>
          <a:p>
            <a:r>
              <a:rPr lang="en-US" sz="1050" dirty="0">
                <a:latin typeface="Times" pitchFamily="2" charset="0"/>
              </a:rPr>
              <a:t>	Radioisotope abundances (ppm at 0 </a:t>
            </a:r>
            <a:r>
              <a:rPr lang="en-US" sz="1050" dirty="0" err="1">
                <a:latin typeface="Times" pitchFamily="2" charset="0"/>
              </a:rPr>
              <a:t>Myrs</a:t>
            </a:r>
            <a:r>
              <a:rPr lang="en-US" sz="1050" dirty="0">
                <a:latin typeface="Times" pitchFamily="2" charset="0"/>
              </a:rPr>
              <a:t>)</a:t>
            </a:r>
          </a:p>
          <a:p>
            <a:r>
              <a:rPr lang="en-US" sz="1050" dirty="0">
                <a:latin typeface="Times" pitchFamily="2" charset="0"/>
              </a:rPr>
              <a:t>	Rock elemental abundances (%)</a:t>
            </a:r>
          </a:p>
          <a:p>
            <a:r>
              <a:rPr lang="en-US" sz="1050" dirty="0">
                <a:latin typeface="Times" pitchFamily="2" charset="0"/>
              </a:rPr>
              <a:t>	Volatile abundances (wt. % relative to water ice)</a:t>
            </a:r>
          </a:p>
          <a:p>
            <a:r>
              <a:rPr lang="en-US" sz="1050" dirty="0">
                <a:latin typeface="Times" pitchFamily="2" charset="0"/>
              </a:rPr>
              <a:t>	Object radius (km)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FC4C82D8-DC44-2C75-A767-69B8A83079A0}"/>
              </a:ext>
            </a:extLst>
          </p:cNvPr>
          <p:cNvSpPr txBox="1"/>
          <p:nvPr/>
        </p:nvSpPr>
        <p:spPr>
          <a:xfrm>
            <a:off x="5169996" y="2145149"/>
            <a:ext cx="17709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latin typeface="Times" pitchFamily="2" charset="0"/>
              </a:rPr>
              <a:t>Main model loop</a:t>
            </a:r>
          </a:p>
        </p:txBody>
      </p:sp>
      <p:cxnSp>
        <p:nvCxnSpPr>
          <p:cNvPr id="141" name="Curved Connector 140">
            <a:extLst>
              <a:ext uri="{FF2B5EF4-FFF2-40B4-BE49-F238E27FC236}">
                <a16:creationId xmlns:a16="http://schemas.microsoft.com/office/drawing/2014/main" id="{B34B15AE-6EB8-86CC-BF45-5A02AC23EA90}"/>
              </a:ext>
            </a:extLst>
          </p:cNvPr>
          <p:cNvCxnSpPr>
            <a:cxnSpLocks/>
            <a:stCxn id="16" idx="1"/>
            <a:endCxn id="5" idx="0"/>
          </p:cNvCxnSpPr>
          <p:nvPr/>
        </p:nvCxnSpPr>
        <p:spPr>
          <a:xfrm rot="10800000" flipV="1">
            <a:off x="1471451" y="1689566"/>
            <a:ext cx="3788973" cy="831542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6096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45CC3-C095-432E-211D-718B419E2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68" y="123704"/>
            <a:ext cx="10515600" cy="1325563"/>
          </a:xfrm>
        </p:spPr>
        <p:txBody>
          <a:bodyPr/>
          <a:lstStyle/>
          <a:p>
            <a:r>
              <a:rPr lang="en-US" dirty="0"/>
              <a:t>Code architecture: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4A56268-809D-0E0F-9F60-944E0B1F40C3}"/>
              </a:ext>
            </a:extLst>
          </p:cNvPr>
          <p:cNvSpPr/>
          <p:nvPr/>
        </p:nvSpPr>
        <p:spPr>
          <a:xfrm>
            <a:off x="5735785" y="5039592"/>
            <a:ext cx="259772" cy="24938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AE7BA33-B0F2-A171-D89C-BADE694F29DD}"/>
              </a:ext>
            </a:extLst>
          </p:cNvPr>
          <p:cNvSpPr/>
          <p:nvPr/>
        </p:nvSpPr>
        <p:spPr>
          <a:xfrm>
            <a:off x="5735785" y="4790210"/>
            <a:ext cx="259772" cy="24938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C281346-1FF9-07ED-F616-6F3CAD568537}"/>
              </a:ext>
            </a:extLst>
          </p:cNvPr>
          <p:cNvSpPr/>
          <p:nvPr/>
        </p:nvSpPr>
        <p:spPr>
          <a:xfrm>
            <a:off x="5735785" y="4540828"/>
            <a:ext cx="259772" cy="24938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50CE0CA-8ECB-EB1D-4B60-DF9448641746}"/>
              </a:ext>
            </a:extLst>
          </p:cNvPr>
          <p:cNvSpPr/>
          <p:nvPr/>
        </p:nvSpPr>
        <p:spPr>
          <a:xfrm>
            <a:off x="5735785" y="4291446"/>
            <a:ext cx="259772" cy="24938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53A77D4-8C73-6320-F38A-2A12498CB788}"/>
              </a:ext>
            </a:extLst>
          </p:cNvPr>
          <p:cNvSpPr/>
          <p:nvPr/>
        </p:nvSpPr>
        <p:spPr>
          <a:xfrm>
            <a:off x="5735785" y="4042064"/>
            <a:ext cx="259772" cy="24938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CA12CE1-838F-87BE-0375-932C924D192D}"/>
              </a:ext>
            </a:extLst>
          </p:cNvPr>
          <p:cNvSpPr/>
          <p:nvPr/>
        </p:nvSpPr>
        <p:spPr>
          <a:xfrm>
            <a:off x="5735785" y="3792682"/>
            <a:ext cx="259772" cy="24938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4946747-110A-ADA0-5A51-CE2B47ECD667}"/>
              </a:ext>
            </a:extLst>
          </p:cNvPr>
          <p:cNvSpPr/>
          <p:nvPr/>
        </p:nvSpPr>
        <p:spPr>
          <a:xfrm>
            <a:off x="5735785" y="3553691"/>
            <a:ext cx="259772" cy="24938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0F47605-8A4D-D63C-79B0-BCAC58C4AC9F}"/>
              </a:ext>
            </a:extLst>
          </p:cNvPr>
          <p:cNvSpPr/>
          <p:nvPr/>
        </p:nvSpPr>
        <p:spPr>
          <a:xfrm>
            <a:off x="5735785" y="3304309"/>
            <a:ext cx="259772" cy="24938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891C28D-8C4E-2B54-A6A0-394DAD0DC9DC}"/>
              </a:ext>
            </a:extLst>
          </p:cNvPr>
          <p:cNvSpPr/>
          <p:nvPr/>
        </p:nvSpPr>
        <p:spPr>
          <a:xfrm>
            <a:off x="5735785" y="3054927"/>
            <a:ext cx="259772" cy="24938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A77CED8-1D9C-F676-48A2-5C82E99C14E1}"/>
              </a:ext>
            </a:extLst>
          </p:cNvPr>
          <p:cNvSpPr/>
          <p:nvPr/>
        </p:nvSpPr>
        <p:spPr>
          <a:xfrm>
            <a:off x="5735785" y="2805545"/>
            <a:ext cx="259772" cy="24938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E30AC86-FF16-A538-CF08-75BCC899398E}"/>
              </a:ext>
            </a:extLst>
          </p:cNvPr>
          <p:cNvSpPr/>
          <p:nvPr/>
        </p:nvSpPr>
        <p:spPr>
          <a:xfrm>
            <a:off x="5735785" y="2556163"/>
            <a:ext cx="259772" cy="24938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00B9FFD-6987-1403-3923-985299B6FBDA}"/>
              </a:ext>
            </a:extLst>
          </p:cNvPr>
          <p:cNvSpPr/>
          <p:nvPr/>
        </p:nvSpPr>
        <p:spPr>
          <a:xfrm>
            <a:off x="5735785" y="2296389"/>
            <a:ext cx="259772" cy="24938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D34ECF1-74C9-2A2D-07D4-FB44F66C15AC}"/>
              </a:ext>
            </a:extLst>
          </p:cNvPr>
          <p:cNvSpPr/>
          <p:nvPr/>
        </p:nvSpPr>
        <p:spPr>
          <a:xfrm>
            <a:off x="5735785" y="2036613"/>
            <a:ext cx="259772" cy="24938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9C87A1B-3BB1-F277-DF3A-4B4BD9E4517F}"/>
              </a:ext>
            </a:extLst>
          </p:cNvPr>
          <p:cNvSpPr/>
          <p:nvPr/>
        </p:nvSpPr>
        <p:spPr>
          <a:xfrm>
            <a:off x="5735785" y="5288974"/>
            <a:ext cx="259772" cy="24938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37A0210-3E85-4E98-81B9-197A28C89962}"/>
              </a:ext>
            </a:extLst>
          </p:cNvPr>
          <p:cNvCxnSpPr>
            <a:cxnSpLocks/>
          </p:cNvCxnSpPr>
          <p:nvPr/>
        </p:nvCxnSpPr>
        <p:spPr>
          <a:xfrm>
            <a:off x="3209047" y="3151999"/>
            <a:ext cx="2490374" cy="23863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F83A5C2-7C5E-C2B2-A08D-60368141A06C}"/>
              </a:ext>
            </a:extLst>
          </p:cNvPr>
          <p:cNvCxnSpPr>
            <a:cxnSpLocks/>
          </p:cNvCxnSpPr>
          <p:nvPr/>
        </p:nvCxnSpPr>
        <p:spPr>
          <a:xfrm flipV="1">
            <a:off x="3209048" y="2007625"/>
            <a:ext cx="2526736" cy="11443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DCB1FAE8-75E3-1754-E31B-E1146530EC09}"/>
              </a:ext>
            </a:extLst>
          </p:cNvPr>
          <p:cNvSpPr txBox="1"/>
          <p:nvPr/>
        </p:nvSpPr>
        <p:spPr>
          <a:xfrm>
            <a:off x="5182351" y="5357721"/>
            <a:ext cx="193269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Core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0C5F386-969E-7097-5EED-A96E4549BC7F}"/>
              </a:ext>
            </a:extLst>
          </p:cNvPr>
          <p:cNvSpPr txBox="1"/>
          <p:nvPr/>
        </p:nvSpPr>
        <p:spPr>
          <a:xfrm>
            <a:off x="5001015" y="1871325"/>
            <a:ext cx="193269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Surface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0993E0-7ECB-7F19-4564-8FFDAB8E1261}"/>
              </a:ext>
            </a:extLst>
          </p:cNvPr>
          <p:cNvSpPr txBox="1"/>
          <p:nvPr/>
        </p:nvSpPr>
        <p:spPr>
          <a:xfrm>
            <a:off x="760209" y="1736227"/>
            <a:ext cx="3235341" cy="338554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" pitchFamily="2" charset="0"/>
              </a:rPr>
              <a:t>Class Planet:</a:t>
            </a:r>
          </a:p>
          <a:p>
            <a:endParaRPr lang="en-US" sz="1600" dirty="0">
              <a:latin typeface="Courier" pitchFamily="2" charset="0"/>
            </a:endParaRPr>
          </a:p>
          <a:p>
            <a:r>
              <a:rPr lang="en-US" sz="1600" b="1" dirty="0">
                <a:latin typeface="Courier" pitchFamily="2" charset="0"/>
              </a:rPr>
              <a:t>Attributes</a:t>
            </a:r>
          </a:p>
          <a:p>
            <a:r>
              <a:rPr lang="en-US" sz="1600" dirty="0">
                <a:latin typeface="Courier" pitchFamily="2" charset="0"/>
              </a:rPr>
              <a:t>Nr - # of radii steps</a:t>
            </a:r>
          </a:p>
          <a:p>
            <a:r>
              <a:rPr lang="en-US" sz="1600" dirty="0">
                <a:latin typeface="Courier" pitchFamily="2" charset="0"/>
              </a:rPr>
              <a:t>Nt – # of time steps</a:t>
            </a:r>
          </a:p>
          <a:p>
            <a:r>
              <a:rPr lang="en-US" sz="1600" dirty="0">
                <a:latin typeface="Courier" pitchFamily="2" charset="0"/>
              </a:rPr>
              <a:t>CellGrid (Nt,Nr)</a:t>
            </a:r>
          </a:p>
          <a:p>
            <a:endParaRPr lang="en-US" sz="1600" dirty="0">
              <a:latin typeface="Courier" pitchFamily="2" charset="0"/>
            </a:endParaRPr>
          </a:p>
          <a:p>
            <a:r>
              <a:rPr lang="en-US" sz="1600" b="1" dirty="0">
                <a:latin typeface="Courier" pitchFamily="2" charset="0"/>
              </a:rPr>
              <a:t>Functions</a:t>
            </a:r>
          </a:p>
          <a:p>
            <a:r>
              <a:rPr lang="en-US" sz="1600" dirty="0">
                <a:latin typeface="Courier" pitchFamily="2" charset="0"/>
              </a:rPr>
              <a:t>Time_step()</a:t>
            </a:r>
          </a:p>
          <a:p>
            <a:r>
              <a:rPr lang="en-US" sz="1600" dirty="0">
                <a:latin typeface="Courier" pitchFamily="2" charset="0"/>
              </a:rPr>
              <a:t>Heat_Transport()</a:t>
            </a:r>
          </a:p>
          <a:p>
            <a:r>
              <a:rPr lang="en-US" sz="1600" dirty="0">
                <a:latin typeface="Courier" pitchFamily="2" charset="0"/>
              </a:rPr>
              <a:t>Material_Transport()</a:t>
            </a:r>
          </a:p>
          <a:p>
            <a:r>
              <a:rPr lang="en-US" sz="1600" dirty="0">
                <a:latin typeface="Courier" pitchFamily="2" charset="0"/>
              </a:rPr>
              <a:t>Update_bulk()</a:t>
            </a:r>
          </a:p>
          <a:p>
            <a:r>
              <a:rPr lang="en-US" sz="1600" dirty="0">
                <a:latin typeface="Courier" pitchFamily="2" charset="0"/>
              </a:rPr>
              <a:t>Initialize()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840EA7B-6618-3219-A3D9-82F6DA82C70C}"/>
              </a:ext>
            </a:extLst>
          </p:cNvPr>
          <p:cNvSpPr txBox="1"/>
          <p:nvPr/>
        </p:nvSpPr>
        <p:spPr>
          <a:xfrm>
            <a:off x="7537766" y="1628505"/>
            <a:ext cx="1932694" cy="36009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urier" pitchFamily="2" charset="0"/>
              </a:rPr>
              <a:t>Class GridCell:</a:t>
            </a:r>
          </a:p>
          <a:p>
            <a:endParaRPr lang="en-US" sz="1200" dirty="0">
              <a:latin typeface="Courier" pitchFamily="2" charset="0"/>
            </a:endParaRPr>
          </a:p>
          <a:p>
            <a:r>
              <a:rPr lang="en-US" sz="1200" b="1" dirty="0">
                <a:latin typeface="Courier" pitchFamily="2" charset="0"/>
              </a:rPr>
              <a:t>Attributes</a:t>
            </a:r>
          </a:p>
          <a:p>
            <a:r>
              <a:rPr lang="en-US" sz="1200" dirty="0">
                <a:latin typeface="Courier" pitchFamily="2" charset="0"/>
              </a:rPr>
              <a:t>Temp</a:t>
            </a:r>
          </a:p>
          <a:p>
            <a:r>
              <a:rPr lang="en-US" sz="1200" dirty="0">
                <a:latin typeface="Courier" pitchFamily="2" charset="0"/>
              </a:rPr>
              <a:t>Press</a:t>
            </a:r>
          </a:p>
          <a:p>
            <a:r>
              <a:rPr lang="en-US" sz="1200" dirty="0">
                <a:latin typeface="Courier" pitchFamily="2" charset="0"/>
              </a:rPr>
              <a:t>Location</a:t>
            </a:r>
          </a:p>
          <a:p>
            <a:r>
              <a:rPr lang="en-US" sz="1200" dirty="0">
                <a:latin typeface="Courier" pitchFamily="2" charset="0"/>
              </a:rPr>
              <a:t>Aqcomp = dict()</a:t>
            </a:r>
          </a:p>
          <a:p>
            <a:r>
              <a:rPr lang="en-US" sz="1200" dirty="0">
                <a:latin typeface="Courier" pitchFamily="2" charset="0"/>
              </a:rPr>
              <a:t>Rock_comp =dict()</a:t>
            </a:r>
          </a:p>
          <a:p>
            <a:r>
              <a:rPr lang="en-US" sz="1200" dirty="0">
                <a:latin typeface="Courier" pitchFamily="2" charset="0"/>
              </a:rPr>
              <a:t>Ice_comp =dict()</a:t>
            </a:r>
          </a:p>
          <a:p>
            <a:r>
              <a:rPr lang="en-US" sz="1200" dirty="0">
                <a:latin typeface="Courier" pitchFamily="2" charset="0"/>
              </a:rPr>
              <a:t>Isotopes = dict()</a:t>
            </a:r>
          </a:p>
          <a:p>
            <a:r>
              <a:rPr lang="en-US" sz="1200" dirty="0">
                <a:latin typeface="Courier" pitchFamily="2" charset="0"/>
              </a:rPr>
              <a:t>Dens</a:t>
            </a:r>
          </a:p>
          <a:p>
            <a:r>
              <a:rPr lang="en-US" sz="1200" dirty="0">
                <a:latin typeface="Courier" pitchFamily="2" charset="0"/>
              </a:rPr>
              <a:t>K</a:t>
            </a:r>
          </a:p>
          <a:p>
            <a:r>
              <a:rPr lang="en-US" sz="1200" dirty="0">
                <a:latin typeface="Courier" pitchFamily="2" charset="0"/>
              </a:rPr>
              <a:t>Cp</a:t>
            </a:r>
          </a:p>
          <a:p>
            <a:r>
              <a:rPr lang="en-US" sz="1200" dirty="0">
                <a:latin typeface="Courier" pitchFamily="2" charset="0"/>
              </a:rPr>
              <a:t>Etc.</a:t>
            </a:r>
          </a:p>
          <a:p>
            <a:endParaRPr lang="en-US" sz="1200" dirty="0">
              <a:latin typeface="Courier" pitchFamily="2" charset="0"/>
            </a:endParaRPr>
          </a:p>
          <a:p>
            <a:r>
              <a:rPr lang="en-US" sz="1200" b="1" dirty="0">
                <a:latin typeface="Courier" pitchFamily="2" charset="0"/>
              </a:rPr>
              <a:t>Functions</a:t>
            </a:r>
          </a:p>
          <a:p>
            <a:pPr algn="r"/>
            <a:r>
              <a:rPr lang="en-US" sz="1200" dirty="0">
                <a:latin typeface="Courier" pitchFamily="2" charset="0"/>
              </a:rPr>
              <a:t>Heat()</a:t>
            </a:r>
          </a:p>
          <a:p>
            <a:pPr algn="r"/>
            <a:r>
              <a:rPr lang="en-US" sz="1200" dirty="0">
                <a:latin typeface="Courier" pitchFamily="2" charset="0"/>
              </a:rPr>
              <a:t>Equilibrate()</a:t>
            </a:r>
          </a:p>
          <a:p>
            <a:pPr algn="r"/>
            <a:r>
              <a:rPr lang="en-US" sz="1200" dirty="0">
                <a:latin typeface="Courier" pitchFamily="2" charset="0"/>
              </a:rPr>
              <a:t>Update_properties()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8D45157-AF8A-4774-58C1-A72B71FB9E2C}"/>
              </a:ext>
            </a:extLst>
          </p:cNvPr>
          <p:cNvSpPr/>
          <p:nvPr/>
        </p:nvSpPr>
        <p:spPr>
          <a:xfrm>
            <a:off x="6018813" y="5041270"/>
            <a:ext cx="259772" cy="24938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F5C7DF1-01BD-3917-98E8-4E0E26645C25}"/>
              </a:ext>
            </a:extLst>
          </p:cNvPr>
          <p:cNvSpPr/>
          <p:nvPr/>
        </p:nvSpPr>
        <p:spPr>
          <a:xfrm>
            <a:off x="6018813" y="4791888"/>
            <a:ext cx="259772" cy="24938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11F539F-1A49-7395-D5E6-2AE1D977676D}"/>
              </a:ext>
            </a:extLst>
          </p:cNvPr>
          <p:cNvSpPr/>
          <p:nvPr/>
        </p:nvSpPr>
        <p:spPr>
          <a:xfrm>
            <a:off x="6018813" y="4542506"/>
            <a:ext cx="259772" cy="24938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ABFB7BB-3BB7-2486-42BB-BA07248320F2}"/>
              </a:ext>
            </a:extLst>
          </p:cNvPr>
          <p:cNvSpPr/>
          <p:nvPr/>
        </p:nvSpPr>
        <p:spPr>
          <a:xfrm>
            <a:off x="6018813" y="4293124"/>
            <a:ext cx="259772" cy="24938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BEBE322-6239-ACD8-AB6E-10AF59C3A750}"/>
              </a:ext>
            </a:extLst>
          </p:cNvPr>
          <p:cNvSpPr/>
          <p:nvPr/>
        </p:nvSpPr>
        <p:spPr>
          <a:xfrm>
            <a:off x="6018813" y="4043742"/>
            <a:ext cx="259772" cy="24938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4A9F6A4-8974-EC06-988A-9DA55E0796F5}"/>
              </a:ext>
            </a:extLst>
          </p:cNvPr>
          <p:cNvSpPr/>
          <p:nvPr/>
        </p:nvSpPr>
        <p:spPr>
          <a:xfrm>
            <a:off x="6018813" y="3794360"/>
            <a:ext cx="259772" cy="24938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B48E62C-A49D-6F98-BAAF-DC6177FE9DE8}"/>
              </a:ext>
            </a:extLst>
          </p:cNvPr>
          <p:cNvSpPr/>
          <p:nvPr/>
        </p:nvSpPr>
        <p:spPr>
          <a:xfrm>
            <a:off x="6018813" y="3555369"/>
            <a:ext cx="259772" cy="24938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C423B64-1F4C-6AF9-C827-197056F158E6}"/>
              </a:ext>
            </a:extLst>
          </p:cNvPr>
          <p:cNvSpPr/>
          <p:nvPr/>
        </p:nvSpPr>
        <p:spPr>
          <a:xfrm>
            <a:off x="6018813" y="3305987"/>
            <a:ext cx="259772" cy="24938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141080B-576F-1557-0F6E-C32FF996CC46}"/>
              </a:ext>
            </a:extLst>
          </p:cNvPr>
          <p:cNvSpPr/>
          <p:nvPr/>
        </p:nvSpPr>
        <p:spPr>
          <a:xfrm>
            <a:off x="6018813" y="3056605"/>
            <a:ext cx="259772" cy="24938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20E8B4B-7E9B-94D1-6DB7-E783BD25E1E7}"/>
              </a:ext>
            </a:extLst>
          </p:cNvPr>
          <p:cNvSpPr/>
          <p:nvPr/>
        </p:nvSpPr>
        <p:spPr>
          <a:xfrm>
            <a:off x="6018813" y="2807223"/>
            <a:ext cx="259772" cy="24938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96AC7CA-58A1-BA12-1164-4D3CE31F6ED9}"/>
              </a:ext>
            </a:extLst>
          </p:cNvPr>
          <p:cNvSpPr/>
          <p:nvPr/>
        </p:nvSpPr>
        <p:spPr>
          <a:xfrm>
            <a:off x="6018813" y="2557841"/>
            <a:ext cx="259772" cy="24938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E714ACB-CCBE-EC7E-79C4-8796C8AE1330}"/>
              </a:ext>
            </a:extLst>
          </p:cNvPr>
          <p:cNvSpPr/>
          <p:nvPr/>
        </p:nvSpPr>
        <p:spPr>
          <a:xfrm>
            <a:off x="6018813" y="2298067"/>
            <a:ext cx="259772" cy="24938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BD32E2F-5F85-3ECF-9491-21A26F95F59F}"/>
              </a:ext>
            </a:extLst>
          </p:cNvPr>
          <p:cNvSpPr/>
          <p:nvPr/>
        </p:nvSpPr>
        <p:spPr>
          <a:xfrm>
            <a:off x="6018813" y="2038291"/>
            <a:ext cx="259772" cy="24938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71DC488-FDE1-4432-CC5E-2C47BBDC8CE2}"/>
              </a:ext>
            </a:extLst>
          </p:cNvPr>
          <p:cNvSpPr/>
          <p:nvPr/>
        </p:nvSpPr>
        <p:spPr>
          <a:xfrm>
            <a:off x="6018813" y="5290652"/>
            <a:ext cx="259772" cy="24938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492CB74-FF58-B1E2-D27E-F792B0A512A5}"/>
              </a:ext>
            </a:extLst>
          </p:cNvPr>
          <p:cNvSpPr/>
          <p:nvPr/>
        </p:nvSpPr>
        <p:spPr>
          <a:xfrm>
            <a:off x="6290118" y="5041270"/>
            <a:ext cx="259772" cy="24938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193ADDC-EA71-5CAF-92F0-5F7F6651DD75}"/>
              </a:ext>
            </a:extLst>
          </p:cNvPr>
          <p:cNvSpPr/>
          <p:nvPr/>
        </p:nvSpPr>
        <p:spPr>
          <a:xfrm>
            <a:off x="6290118" y="4791888"/>
            <a:ext cx="259772" cy="24938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5181356A-C303-6CDD-A87B-B9557EF12A87}"/>
              </a:ext>
            </a:extLst>
          </p:cNvPr>
          <p:cNvSpPr/>
          <p:nvPr/>
        </p:nvSpPr>
        <p:spPr>
          <a:xfrm>
            <a:off x="6290118" y="4542506"/>
            <a:ext cx="259772" cy="24938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0EB780A-2962-0A60-5041-2CAE15F394B1}"/>
              </a:ext>
            </a:extLst>
          </p:cNvPr>
          <p:cNvSpPr/>
          <p:nvPr/>
        </p:nvSpPr>
        <p:spPr>
          <a:xfrm>
            <a:off x="6290118" y="4293124"/>
            <a:ext cx="259772" cy="24938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2E219A9-0DD8-168A-5558-BF89CE550E75}"/>
              </a:ext>
            </a:extLst>
          </p:cNvPr>
          <p:cNvSpPr/>
          <p:nvPr/>
        </p:nvSpPr>
        <p:spPr>
          <a:xfrm>
            <a:off x="6290118" y="4043742"/>
            <a:ext cx="259772" cy="24938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FAA90A39-732B-50AA-95B2-B9B1E237F7F9}"/>
              </a:ext>
            </a:extLst>
          </p:cNvPr>
          <p:cNvSpPr/>
          <p:nvPr/>
        </p:nvSpPr>
        <p:spPr>
          <a:xfrm>
            <a:off x="6290118" y="3794360"/>
            <a:ext cx="259772" cy="24938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31D80D48-1AB5-66B3-57AF-AC7E2983E455}"/>
              </a:ext>
            </a:extLst>
          </p:cNvPr>
          <p:cNvSpPr/>
          <p:nvPr/>
        </p:nvSpPr>
        <p:spPr>
          <a:xfrm>
            <a:off x="6290118" y="3555369"/>
            <a:ext cx="259772" cy="24938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F9C0D7B-C553-9D80-DADA-733D4419D269}"/>
              </a:ext>
            </a:extLst>
          </p:cNvPr>
          <p:cNvSpPr/>
          <p:nvPr/>
        </p:nvSpPr>
        <p:spPr>
          <a:xfrm>
            <a:off x="6290118" y="3305987"/>
            <a:ext cx="259772" cy="24938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7A20F51-30BF-E5B6-B2C2-E08751DB88D1}"/>
              </a:ext>
            </a:extLst>
          </p:cNvPr>
          <p:cNvSpPr/>
          <p:nvPr/>
        </p:nvSpPr>
        <p:spPr>
          <a:xfrm>
            <a:off x="6290118" y="3056605"/>
            <a:ext cx="259772" cy="24938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14A1EA12-FFB0-AE61-BA9F-EBD28D61AB64}"/>
              </a:ext>
            </a:extLst>
          </p:cNvPr>
          <p:cNvSpPr/>
          <p:nvPr/>
        </p:nvSpPr>
        <p:spPr>
          <a:xfrm>
            <a:off x="6290118" y="2807223"/>
            <a:ext cx="259772" cy="24938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575FC0DB-A1EE-C57E-4B57-C6321515FDD6}"/>
              </a:ext>
            </a:extLst>
          </p:cNvPr>
          <p:cNvSpPr/>
          <p:nvPr/>
        </p:nvSpPr>
        <p:spPr>
          <a:xfrm>
            <a:off x="6290118" y="2557841"/>
            <a:ext cx="259772" cy="24938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F7F2C305-337D-02AA-A4BB-910CB5BD61D9}"/>
              </a:ext>
            </a:extLst>
          </p:cNvPr>
          <p:cNvSpPr/>
          <p:nvPr/>
        </p:nvSpPr>
        <p:spPr>
          <a:xfrm>
            <a:off x="6290118" y="2298067"/>
            <a:ext cx="259772" cy="24938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9EB8D76-19CB-966D-FB46-BEDEE5586860}"/>
              </a:ext>
            </a:extLst>
          </p:cNvPr>
          <p:cNvSpPr/>
          <p:nvPr/>
        </p:nvSpPr>
        <p:spPr>
          <a:xfrm>
            <a:off x="6290118" y="2038291"/>
            <a:ext cx="259772" cy="24938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C4D8B12E-0B67-C0FD-AC79-CC34737DB84C}"/>
              </a:ext>
            </a:extLst>
          </p:cNvPr>
          <p:cNvSpPr/>
          <p:nvPr/>
        </p:nvSpPr>
        <p:spPr>
          <a:xfrm>
            <a:off x="6290118" y="5290652"/>
            <a:ext cx="259772" cy="24938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EDA4275-169F-4EC7-D500-63B4C48C51B7}"/>
              </a:ext>
            </a:extLst>
          </p:cNvPr>
          <p:cNvSpPr txBox="1"/>
          <p:nvPr/>
        </p:nvSpPr>
        <p:spPr>
          <a:xfrm rot="16200000">
            <a:off x="4524902" y="2737547"/>
            <a:ext cx="193269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Nr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0D61BB1-6DBD-0998-C696-054AAB00F23D}"/>
              </a:ext>
            </a:extLst>
          </p:cNvPr>
          <p:cNvSpPr txBox="1"/>
          <p:nvPr/>
        </p:nvSpPr>
        <p:spPr>
          <a:xfrm>
            <a:off x="5967362" y="5614648"/>
            <a:ext cx="193269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Nt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2C88C9FB-25D7-4FBA-9F06-F42F85917D29}"/>
              </a:ext>
            </a:extLst>
          </p:cNvPr>
          <p:cNvCxnSpPr/>
          <p:nvPr/>
        </p:nvCxnSpPr>
        <p:spPr>
          <a:xfrm>
            <a:off x="743478" y="2047817"/>
            <a:ext cx="325321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87EC6600-7002-FB1A-F101-D221EC45A5C9}"/>
              </a:ext>
            </a:extLst>
          </p:cNvPr>
          <p:cNvCxnSpPr/>
          <p:nvPr/>
        </p:nvCxnSpPr>
        <p:spPr>
          <a:xfrm>
            <a:off x="760209" y="3428998"/>
            <a:ext cx="32532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EC75B2E3-12F2-6F51-D5E8-837D24AA4EEB}"/>
              </a:ext>
            </a:extLst>
          </p:cNvPr>
          <p:cNvCxnSpPr>
            <a:cxnSpLocks/>
          </p:cNvCxnSpPr>
          <p:nvPr/>
        </p:nvCxnSpPr>
        <p:spPr>
          <a:xfrm>
            <a:off x="7537765" y="1909699"/>
            <a:ext cx="193269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9322F80D-4A3A-63FA-9D4D-2314455EB2CD}"/>
              </a:ext>
            </a:extLst>
          </p:cNvPr>
          <p:cNvCxnSpPr>
            <a:cxnSpLocks/>
          </p:cNvCxnSpPr>
          <p:nvPr/>
        </p:nvCxnSpPr>
        <p:spPr>
          <a:xfrm>
            <a:off x="7537765" y="4305679"/>
            <a:ext cx="19326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4035E093-602C-47F0-2C24-92D0C59910FC}"/>
              </a:ext>
            </a:extLst>
          </p:cNvPr>
          <p:cNvCxnSpPr>
            <a:cxnSpLocks/>
          </p:cNvCxnSpPr>
          <p:nvPr/>
        </p:nvCxnSpPr>
        <p:spPr>
          <a:xfrm flipV="1">
            <a:off x="6571252" y="1628505"/>
            <a:ext cx="955832" cy="4633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2C13D723-55AE-7741-80FA-6423412A1EC7}"/>
              </a:ext>
            </a:extLst>
          </p:cNvPr>
          <p:cNvCxnSpPr>
            <a:cxnSpLocks/>
          </p:cNvCxnSpPr>
          <p:nvPr/>
        </p:nvCxnSpPr>
        <p:spPr>
          <a:xfrm>
            <a:off x="6560572" y="2108356"/>
            <a:ext cx="977192" cy="3110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725F7FF-F204-F257-7DAE-1B5C8C72E573}"/>
              </a:ext>
            </a:extLst>
          </p:cNvPr>
          <p:cNvSpPr txBox="1"/>
          <p:nvPr/>
        </p:nvSpPr>
        <p:spPr>
          <a:xfrm>
            <a:off x="9856317" y="2680854"/>
            <a:ext cx="2242164" cy="36009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urier" pitchFamily="2" charset="0"/>
              </a:rPr>
              <a:t>Wrapper function to call other modeling software or data tables:</a:t>
            </a:r>
          </a:p>
          <a:p>
            <a:endParaRPr lang="en-US" sz="1200" b="1" dirty="0">
              <a:latin typeface="Courier" pitchFamily="2" charset="0"/>
            </a:endParaRPr>
          </a:p>
          <a:p>
            <a:r>
              <a:rPr lang="en-US" sz="1200" dirty="0">
                <a:latin typeface="Courier" pitchFamily="2" charset="0"/>
              </a:rPr>
              <a:t>getSpecificHeatProd()</a:t>
            </a:r>
          </a:p>
          <a:p>
            <a:endParaRPr lang="en-US" sz="1200" dirty="0">
              <a:latin typeface="Courier" pitchFamily="2" charset="0"/>
            </a:endParaRPr>
          </a:p>
          <a:p>
            <a:r>
              <a:rPr lang="en-US" sz="1200" dirty="0" err="1">
                <a:latin typeface="Courier" pitchFamily="2" charset="0"/>
              </a:rPr>
              <a:t>calcHeat</a:t>
            </a:r>
            <a:r>
              <a:rPr lang="en-US" sz="1200" dirty="0">
                <a:latin typeface="Courier" pitchFamily="2" charset="0"/>
              </a:rPr>
              <a:t>()</a:t>
            </a:r>
          </a:p>
          <a:p>
            <a:endParaRPr lang="en-US" sz="1200" dirty="0">
              <a:latin typeface="Courier" pitchFamily="2" charset="0"/>
            </a:endParaRPr>
          </a:p>
          <a:p>
            <a:r>
              <a:rPr lang="en-US" sz="1200" dirty="0">
                <a:latin typeface="Courier" pitchFamily="2" charset="0"/>
              </a:rPr>
              <a:t>callAqEquil()</a:t>
            </a:r>
          </a:p>
          <a:p>
            <a:r>
              <a:rPr lang="en-US" sz="1200" dirty="0">
                <a:latin typeface="Courier" pitchFamily="2" charset="0"/>
              </a:rPr>
              <a:t>    (EQ3)</a:t>
            </a:r>
          </a:p>
          <a:p>
            <a:r>
              <a:rPr lang="en-US" sz="1200" dirty="0">
                <a:latin typeface="Courier" pitchFamily="2" charset="0"/>
              </a:rPr>
              <a:t>callAqRockEquil()</a:t>
            </a:r>
          </a:p>
          <a:p>
            <a:r>
              <a:rPr lang="en-US" sz="1200" dirty="0">
                <a:latin typeface="Courier" pitchFamily="2" charset="0"/>
              </a:rPr>
              <a:t>    (EQ6)</a:t>
            </a:r>
          </a:p>
          <a:p>
            <a:r>
              <a:rPr lang="en-US" sz="1200" dirty="0">
                <a:latin typeface="Courier" pitchFamily="2" charset="0"/>
              </a:rPr>
              <a:t>callIceEquil()</a:t>
            </a:r>
          </a:p>
          <a:p>
            <a:r>
              <a:rPr lang="en-US" sz="1200" dirty="0">
                <a:latin typeface="Courier" pitchFamily="2" charset="0"/>
              </a:rPr>
              <a:t>    (FREZCHEM)</a:t>
            </a:r>
          </a:p>
          <a:p>
            <a:r>
              <a:rPr lang="en-US" sz="1200" dirty="0">
                <a:latin typeface="Courier" pitchFamily="2" charset="0"/>
              </a:rPr>
              <a:t>callRockEquil()</a:t>
            </a:r>
          </a:p>
          <a:p>
            <a:r>
              <a:rPr lang="en-US" sz="1200" dirty="0">
                <a:latin typeface="Courier" pitchFamily="2" charset="0"/>
              </a:rPr>
              <a:t>    (PerpleX)</a:t>
            </a:r>
          </a:p>
          <a:p>
            <a:endParaRPr lang="en-US" sz="1200" dirty="0">
              <a:latin typeface="Courier" pitchFamily="2" charset="0"/>
            </a:endParaRPr>
          </a:p>
          <a:p>
            <a:r>
              <a:rPr lang="en-US" sz="1200" dirty="0" err="1">
                <a:latin typeface="Courier" pitchFamily="2" charset="0"/>
              </a:rPr>
              <a:t>calcThermalCond</a:t>
            </a:r>
            <a:r>
              <a:rPr lang="en-US" sz="1200" dirty="0">
                <a:latin typeface="Courier" pitchFamily="2" charset="0"/>
              </a:rPr>
              <a:t>()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BD121E-2BDD-E3D3-C981-49CF40D7433C}"/>
              </a:ext>
            </a:extLst>
          </p:cNvPr>
          <p:cNvCxnSpPr>
            <a:cxnSpLocks/>
          </p:cNvCxnSpPr>
          <p:nvPr/>
        </p:nvCxnSpPr>
        <p:spPr>
          <a:xfrm flipV="1">
            <a:off x="9405946" y="3792682"/>
            <a:ext cx="450371" cy="8728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C2CBC65-4AC4-274E-A0C9-3BAFBE97FC2C}"/>
              </a:ext>
            </a:extLst>
          </p:cNvPr>
          <p:cNvCxnSpPr>
            <a:cxnSpLocks/>
          </p:cNvCxnSpPr>
          <p:nvPr/>
        </p:nvCxnSpPr>
        <p:spPr>
          <a:xfrm flipV="1">
            <a:off x="9405946" y="4166755"/>
            <a:ext cx="450371" cy="4987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ED69B5-B76B-98A2-4054-185EF9C3716E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9405946" y="4481347"/>
            <a:ext cx="450371" cy="3894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AF56F4E-6661-F903-72D1-DEB4C9AD9778}"/>
              </a:ext>
            </a:extLst>
          </p:cNvPr>
          <p:cNvCxnSpPr>
            <a:cxnSpLocks/>
          </p:cNvCxnSpPr>
          <p:nvPr/>
        </p:nvCxnSpPr>
        <p:spPr>
          <a:xfrm>
            <a:off x="9405944" y="4870792"/>
            <a:ext cx="450373" cy="153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49FC0E8-6A21-13F4-3DB5-7223125836AB}"/>
              </a:ext>
            </a:extLst>
          </p:cNvPr>
          <p:cNvCxnSpPr>
            <a:cxnSpLocks/>
          </p:cNvCxnSpPr>
          <p:nvPr/>
        </p:nvCxnSpPr>
        <p:spPr>
          <a:xfrm>
            <a:off x="9438202" y="4896981"/>
            <a:ext cx="418115" cy="4424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0E6FC75-D6FB-E53C-1822-0E719D456EC0}"/>
              </a:ext>
            </a:extLst>
          </p:cNvPr>
          <p:cNvCxnSpPr>
            <a:cxnSpLocks/>
          </p:cNvCxnSpPr>
          <p:nvPr/>
        </p:nvCxnSpPr>
        <p:spPr>
          <a:xfrm>
            <a:off x="9422073" y="4883908"/>
            <a:ext cx="466502" cy="8585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7A4F910-23E3-FD3A-5AC4-81D3622709D2}"/>
              </a:ext>
            </a:extLst>
          </p:cNvPr>
          <p:cNvCxnSpPr>
            <a:cxnSpLocks/>
          </p:cNvCxnSpPr>
          <p:nvPr/>
        </p:nvCxnSpPr>
        <p:spPr>
          <a:xfrm>
            <a:off x="9405944" y="5089181"/>
            <a:ext cx="450373" cy="12357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8323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54" grpId="0"/>
      <p:bldP spid="55" grpId="0"/>
      <p:bldP spid="46" grpId="0" animBg="1"/>
      <p:bldP spid="47" grpId="0" animBg="1"/>
      <p:bldP spid="49" grpId="0" animBg="1"/>
      <p:bldP spid="51" grpId="0" animBg="1"/>
      <p:bldP spid="52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/>
      <p:bldP spid="9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7056188-09EF-07AE-515F-14076D44AA30}"/>
              </a:ext>
            </a:extLst>
          </p:cNvPr>
          <p:cNvSpPr/>
          <p:nvPr/>
        </p:nvSpPr>
        <p:spPr>
          <a:xfrm>
            <a:off x="763907" y="5434448"/>
            <a:ext cx="259772" cy="2493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02E348-43F9-9439-8D0B-402CC005F928}"/>
              </a:ext>
            </a:extLst>
          </p:cNvPr>
          <p:cNvSpPr/>
          <p:nvPr/>
        </p:nvSpPr>
        <p:spPr>
          <a:xfrm>
            <a:off x="763907" y="5185066"/>
            <a:ext cx="259772" cy="2493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47470F-ADA6-AC8B-E602-0425C5C0F488}"/>
              </a:ext>
            </a:extLst>
          </p:cNvPr>
          <p:cNvSpPr/>
          <p:nvPr/>
        </p:nvSpPr>
        <p:spPr>
          <a:xfrm>
            <a:off x="763907" y="4935684"/>
            <a:ext cx="259772" cy="2493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E28F9F-1FE6-B8BC-165B-E4CE5635C1A8}"/>
              </a:ext>
            </a:extLst>
          </p:cNvPr>
          <p:cNvSpPr/>
          <p:nvPr/>
        </p:nvSpPr>
        <p:spPr>
          <a:xfrm>
            <a:off x="763907" y="4686302"/>
            <a:ext cx="259772" cy="2493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3009C2C-6B52-F526-52E2-8277033F2A72}"/>
              </a:ext>
            </a:extLst>
          </p:cNvPr>
          <p:cNvSpPr/>
          <p:nvPr/>
        </p:nvSpPr>
        <p:spPr>
          <a:xfrm>
            <a:off x="763907" y="4436920"/>
            <a:ext cx="259772" cy="2493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03BE81-7D10-CCB6-5196-D1B88D40DB8E}"/>
              </a:ext>
            </a:extLst>
          </p:cNvPr>
          <p:cNvSpPr/>
          <p:nvPr/>
        </p:nvSpPr>
        <p:spPr>
          <a:xfrm>
            <a:off x="763907" y="4187538"/>
            <a:ext cx="259772" cy="2493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0B9D8DB-DAA2-9B96-3802-3FF8125C8586}"/>
              </a:ext>
            </a:extLst>
          </p:cNvPr>
          <p:cNvSpPr/>
          <p:nvPr/>
        </p:nvSpPr>
        <p:spPr>
          <a:xfrm>
            <a:off x="763907" y="3948547"/>
            <a:ext cx="259772" cy="249382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89E85BA-9ED5-ACC6-0B17-82EF62A08507}"/>
              </a:ext>
            </a:extLst>
          </p:cNvPr>
          <p:cNvSpPr/>
          <p:nvPr/>
        </p:nvSpPr>
        <p:spPr>
          <a:xfrm>
            <a:off x="763907" y="3699165"/>
            <a:ext cx="259772" cy="249382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E941735-0260-0121-71C9-A0B50257D94C}"/>
              </a:ext>
            </a:extLst>
          </p:cNvPr>
          <p:cNvSpPr/>
          <p:nvPr/>
        </p:nvSpPr>
        <p:spPr>
          <a:xfrm>
            <a:off x="763907" y="3449783"/>
            <a:ext cx="259772" cy="249382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9B7FE51-B5B1-E5AE-0765-DC0FB3420104}"/>
              </a:ext>
            </a:extLst>
          </p:cNvPr>
          <p:cNvSpPr/>
          <p:nvPr/>
        </p:nvSpPr>
        <p:spPr>
          <a:xfrm>
            <a:off x="763907" y="3200401"/>
            <a:ext cx="259772" cy="249382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25A4BCB-1978-83EA-DF59-56452EBAD425}"/>
              </a:ext>
            </a:extLst>
          </p:cNvPr>
          <p:cNvSpPr/>
          <p:nvPr/>
        </p:nvSpPr>
        <p:spPr>
          <a:xfrm>
            <a:off x="763907" y="2951019"/>
            <a:ext cx="259772" cy="2493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C694A73-0213-3CD0-DD52-18D56FE4803D}"/>
              </a:ext>
            </a:extLst>
          </p:cNvPr>
          <p:cNvSpPr/>
          <p:nvPr/>
        </p:nvSpPr>
        <p:spPr>
          <a:xfrm>
            <a:off x="763907" y="2691245"/>
            <a:ext cx="259772" cy="2493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747836B-0388-18ED-9005-E44C8CFAB121}"/>
              </a:ext>
            </a:extLst>
          </p:cNvPr>
          <p:cNvSpPr/>
          <p:nvPr/>
        </p:nvSpPr>
        <p:spPr>
          <a:xfrm>
            <a:off x="763907" y="2431469"/>
            <a:ext cx="259772" cy="2493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87C3619-7DE8-E90D-D563-9FB7813DC59C}"/>
              </a:ext>
            </a:extLst>
          </p:cNvPr>
          <p:cNvSpPr/>
          <p:nvPr/>
        </p:nvSpPr>
        <p:spPr>
          <a:xfrm>
            <a:off x="763907" y="5683830"/>
            <a:ext cx="259772" cy="2493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8ACD80-6743-698B-7CC6-BF43707778EA}"/>
              </a:ext>
            </a:extLst>
          </p:cNvPr>
          <p:cNvSpPr txBox="1"/>
          <p:nvPr/>
        </p:nvSpPr>
        <p:spPr>
          <a:xfrm>
            <a:off x="998961" y="1373125"/>
            <a:ext cx="1776845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1. Radiogenic heating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1E6405-DDCC-546B-4073-0FAE19F24AED}"/>
              </a:ext>
            </a:extLst>
          </p:cNvPr>
          <p:cNvSpPr txBox="1"/>
          <p:nvPr/>
        </p:nvSpPr>
        <p:spPr>
          <a:xfrm>
            <a:off x="9037066" y="1366625"/>
            <a:ext cx="1776845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6. Update bulk properties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361787F-1977-1CE0-B8F9-12A94E60E6C1}"/>
              </a:ext>
            </a:extLst>
          </p:cNvPr>
          <p:cNvSpPr txBox="1"/>
          <p:nvPr/>
        </p:nvSpPr>
        <p:spPr>
          <a:xfrm>
            <a:off x="10993202" y="1280792"/>
            <a:ext cx="76829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4. Heat transport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FC67A6E-8698-9D29-61BB-FFBE8F84F184}"/>
              </a:ext>
            </a:extLst>
          </p:cNvPr>
          <p:cNvSpPr txBox="1"/>
          <p:nvPr/>
        </p:nvSpPr>
        <p:spPr>
          <a:xfrm>
            <a:off x="2878705" y="4340755"/>
            <a:ext cx="22435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Perplex: Rock Equilibration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F48B933-4539-00A5-D5E8-0B196B56875A}"/>
              </a:ext>
            </a:extLst>
          </p:cNvPr>
          <p:cNvSpPr txBox="1"/>
          <p:nvPr/>
        </p:nvSpPr>
        <p:spPr>
          <a:xfrm>
            <a:off x="2932096" y="1365526"/>
            <a:ext cx="1776845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2. Chemical equilibration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8C8013D-7113-E04C-450B-7E9615F285E7}"/>
              </a:ext>
            </a:extLst>
          </p:cNvPr>
          <p:cNvCxnSpPr>
            <a:cxnSpLocks/>
          </p:cNvCxnSpPr>
          <p:nvPr/>
        </p:nvCxnSpPr>
        <p:spPr>
          <a:xfrm>
            <a:off x="1023679" y="4197929"/>
            <a:ext cx="618261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A05FC0C-850B-34D1-7496-35D06033A2DA}"/>
              </a:ext>
            </a:extLst>
          </p:cNvPr>
          <p:cNvCxnSpPr>
            <a:cxnSpLocks/>
          </p:cNvCxnSpPr>
          <p:nvPr/>
        </p:nvCxnSpPr>
        <p:spPr>
          <a:xfrm>
            <a:off x="1023679" y="3200401"/>
            <a:ext cx="618261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1B0D920-6A98-5010-A3E6-1186B22AB152}"/>
              </a:ext>
            </a:extLst>
          </p:cNvPr>
          <p:cNvSpPr txBox="1"/>
          <p:nvPr/>
        </p:nvSpPr>
        <p:spPr>
          <a:xfrm>
            <a:off x="165561" y="2691865"/>
            <a:ext cx="48404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Ice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D4A81F3-DC37-E499-E2D8-E082D1B4EEDC}"/>
              </a:ext>
            </a:extLst>
          </p:cNvPr>
          <p:cNvSpPr txBox="1"/>
          <p:nvPr/>
        </p:nvSpPr>
        <p:spPr>
          <a:xfrm>
            <a:off x="57322" y="3546855"/>
            <a:ext cx="59228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Ocean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D934806-9B14-0AB5-1163-3D4DCDD55D7E}"/>
              </a:ext>
            </a:extLst>
          </p:cNvPr>
          <p:cNvSpPr txBox="1"/>
          <p:nvPr/>
        </p:nvSpPr>
        <p:spPr>
          <a:xfrm>
            <a:off x="57322" y="4658685"/>
            <a:ext cx="59228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Rock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1D95B09-34A3-283A-AE67-DD797F4D69F1}"/>
              </a:ext>
            </a:extLst>
          </p:cNvPr>
          <p:cNvCxnSpPr>
            <a:stCxn id="23" idx="3"/>
            <a:endCxn id="30" idx="1"/>
          </p:cNvCxnSpPr>
          <p:nvPr/>
        </p:nvCxnSpPr>
        <p:spPr>
          <a:xfrm flipV="1">
            <a:off x="2775806" y="1504026"/>
            <a:ext cx="156290" cy="759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DBBAF3E-64B2-88DF-4645-818DE23CB247}"/>
              </a:ext>
            </a:extLst>
          </p:cNvPr>
          <p:cNvCxnSpPr>
            <a:cxnSpLocks/>
            <a:stCxn id="30" idx="3"/>
            <a:endCxn id="105" idx="1"/>
          </p:cNvCxnSpPr>
          <p:nvPr/>
        </p:nvCxnSpPr>
        <p:spPr>
          <a:xfrm flipV="1">
            <a:off x="4708941" y="1497500"/>
            <a:ext cx="210997" cy="65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F498551-B0F7-1C94-56CE-6BEC8166F501}"/>
              </a:ext>
            </a:extLst>
          </p:cNvPr>
          <p:cNvCxnSpPr>
            <a:cxnSpLocks/>
            <a:stCxn id="24" idx="3"/>
            <a:endCxn id="26" idx="1"/>
          </p:cNvCxnSpPr>
          <p:nvPr/>
        </p:nvCxnSpPr>
        <p:spPr>
          <a:xfrm>
            <a:off x="10813911" y="1505125"/>
            <a:ext cx="179291" cy="65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ED166A6E-49EF-BBDC-2867-1FF9F1387081}"/>
              </a:ext>
            </a:extLst>
          </p:cNvPr>
          <p:cNvCxnSpPr>
            <a:cxnSpLocks/>
            <a:stCxn id="26" idx="3"/>
            <a:endCxn id="23" idx="1"/>
          </p:cNvCxnSpPr>
          <p:nvPr/>
        </p:nvCxnSpPr>
        <p:spPr>
          <a:xfrm flipH="1">
            <a:off x="998961" y="1511625"/>
            <a:ext cx="10762535" cy="12700"/>
          </a:xfrm>
          <a:prstGeom prst="bentConnector5">
            <a:avLst>
              <a:gd name="adj1" fmla="val -2124"/>
              <a:gd name="adj2" fmla="val 3617583"/>
              <a:gd name="adj3" fmla="val 10212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35AA62B2-B207-70B3-BE38-C9F265FB79B4}"/>
              </a:ext>
            </a:extLst>
          </p:cNvPr>
          <p:cNvSpPr txBox="1"/>
          <p:nvPr/>
        </p:nvSpPr>
        <p:spPr>
          <a:xfrm>
            <a:off x="1198605" y="5695200"/>
            <a:ext cx="1479531" cy="2000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latin typeface="Courier" pitchFamily="2" charset="0"/>
              </a:rPr>
              <a:t>Cell[0].Heat()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BA7E140-9ED8-63FF-9626-1BDACACC074E}"/>
              </a:ext>
            </a:extLst>
          </p:cNvPr>
          <p:cNvSpPr txBox="1"/>
          <p:nvPr/>
        </p:nvSpPr>
        <p:spPr>
          <a:xfrm>
            <a:off x="2878705" y="2844797"/>
            <a:ext cx="1950626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Frezchem: ice equilibration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9CD4BBD-0EF6-E93A-BA0D-AEEA381FF799}"/>
              </a:ext>
            </a:extLst>
          </p:cNvPr>
          <p:cNvSpPr txBox="1"/>
          <p:nvPr/>
        </p:nvSpPr>
        <p:spPr>
          <a:xfrm>
            <a:off x="7265450" y="4831886"/>
            <a:ext cx="177684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Move extracted fluid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FAB21F4-B6E1-3C46-93F9-6C2969B15ED0}"/>
              </a:ext>
            </a:extLst>
          </p:cNvPr>
          <p:cNvCxnSpPr>
            <a:cxnSpLocks/>
          </p:cNvCxnSpPr>
          <p:nvPr/>
        </p:nvCxnSpPr>
        <p:spPr>
          <a:xfrm flipV="1">
            <a:off x="8121364" y="4312229"/>
            <a:ext cx="0" cy="49876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009B8955-0BF8-FB35-D101-2402E302544A}"/>
              </a:ext>
            </a:extLst>
          </p:cNvPr>
          <p:cNvSpPr txBox="1"/>
          <p:nvPr/>
        </p:nvSpPr>
        <p:spPr>
          <a:xfrm>
            <a:off x="4981580" y="3274688"/>
            <a:ext cx="177684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update intrinsic cell properties: </a:t>
            </a:r>
            <a:br>
              <a:rPr lang="en-US" sz="1200" dirty="0"/>
            </a:br>
            <a:r>
              <a:rPr lang="en-US" sz="1200" dirty="0"/>
              <a:t>Thermal properties, Density, Etc.</a:t>
            </a:r>
          </a:p>
        </p:txBody>
      </p:sp>
      <p:sp>
        <p:nvSpPr>
          <p:cNvPr id="63" name="Title 1">
            <a:extLst>
              <a:ext uri="{FF2B5EF4-FFF2-40B4-BE49-F238E27FC236}">
                <a16:creationId xmlns:a16="http://schemas.microsoft.com/office/drawing/2014/main" id="{A07C9896-0F8B-36DC-8328-C935903B86E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685733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/>
              <a:t>Main program loop (</a:t>
            </a:r>
            <a:r>
              <a:rPr lang="en-US" sz="4400" dirty="0" err="1"/>
              <a:t>Time_step</a:t>
            </a:r>
            <a:r>
              <a:rPr lang="en-US" sz="4400" dirty="0"/>
              <a:t> function)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B1ABF6A-6FA2-64B6-FA79-1AF950B649D6}"/>
              </a:ext>
            </a:extLst>
          </p:cNvPr>
          <p:cNvSpPr txBox="1"/>
          <p:nvPr/>
        </p:nvSpPr>
        <p:spPr>
          <a:xfrm>
            <a:off x="2517208" y="3511700"/>
            <a:ext cx="2591788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EQ36: </a:t>
            </a:r>
          </a:p>
          <a:p>
            <a:pPr algn="ctr"/>
            <a:r>
              <a:rPr lang="en-US" sz="1200" dirty="0"/>
              <a:t>ocean equilibration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38E2CB3-2676-0087-9672-E3C9D6AAFCB0}"/>
              </a:ext>
            </a:extLst>
          </p:cNvPr>
          <p:cNvCxnSpPr>
            <a:cxnSpLocks/>
          </p:cNvCxnSpPr>
          <p:nvPr/>
        </p:nvCxnSpPr>
        <p:spPr>
          <a:xfrm>
            <a:off x="8121364" y="2947580"/>
            <a:ext cx="0" cy="34843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214D0763-4DEA-4C07-B31C-DD05904C753D}"/>
              </a:ext>
            </a:extLst>
          </p:cNvPr>
          <p:cNvSpPr txBox="1"/>
          <p:nvPr/>
        </p:nvSpPr>
        <p:spPr>
          <a:xfrm rot="334715">
            <a:off x="7256194" y="2784902"/>
            <a:ext cx="1776845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Freeze Ice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3B54BD6-8A24-0D61-D5A8-AAFFC6C003BE}"/>
              </a:ext>
            </a:extLst>
          </p:cNvPr>
          <p:cNvSpPr/>
          <p:nvPr/>
        </p:nvSpPr>
        <p:spPr>
          <a:xfrm>
            <a:off x="9234328" y="5406831"/>
            <a:ext cx="259772" cy="2493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130FEF6-C33A-2EF6-8704-5E45E8F5DC2B}"/>
              </a:ext>
            </a:extLst>
          </p:cNvPr>
          <p:cNvSpPr/>
          <p:nvPr/>
        </p:nvSpPr>
        <p:spPr>
          <a:xfrm>
            <a:off x="9234328" y="5157449"/>
            <a:ext cx="259772" cy="2493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E4050E-7A94-E88A-8B64-9C0B6306F9C7}"/>
              </a:ext>
            </a:extLst>
          </p:cNvPr>
          <p:cNvSpPr/>
          <p:nvPr/>
        </p:nvSpPr>
        <p:spPr>
          <a:xfrm>
            <a:off x="9234328" y="4908067"/>
            <a:ext cx="259772" cy="2493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08CEB99-1C77-A275-0274-3402C14E37F5}"/>
              </a:ext>
            </a:extLst>
          </p:cNvPr>
          <p:cNvSpPr/>
          <p:nvPr/>
        </p:nvSpPr>
        <p:spPr>
          <a:xfrm>
            <a:off x="9234328" y="4658685"/>
            <a:ext cx="259772" cy="2493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BD0AD2D-EE06-E738-FC5F-67E21F0B43FB}"/>
              </a:ext>
            </a:extLst>
          </p:cNvPr>
          <p:cNvSpPr/>
          <p:nvPr/>
        </p:nvSpPr>
        <p:spPr>
          <a:xfrm>
            <a:off x="9234328" y="4409303"/>
            <a:ext cx="259772" cy="2493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B174DB8-3815-E0B7-06A2-99207AE21BCF}"/>
              </a:ext>
            </a:extLst>
          </p:cNvPr>
          <p:cNvSpPr/>
          <p:nvPr/>
        </p:nvSpPr>
        <p:spPr>
          <a:xfrm>
            <a:off x="9234328" y="4159921"/>
            <a:ext cx="259772" cy="2493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864C339-9C29-1E17-1BBD-647C8D89894F}"/>
              </a:ext>
            </a:extLst>
          </p:cNvPr>
          <p:cNvSpPr/>
          <p:nvPr/>
        </p:nvSpPr>
        <p:spPr>
          <a:xfrm>
            <a:off x="9234328" y="3920930"/>
            <a:ext cx="259772" cy="249382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402EA12-2521-8A9E-840C-4BA831C9F851}"/>
              </a:ext>
            </a:extLst>
          </p:cNvPr>
          <p:cNvSpPr/>
          <p:nvPr/>
        </p:nvSpPr>
        <p:spPr>
          <a:xfrm>
            <a:off x="9234328" y="3671548"/>
            <a:ext cx="259772" cy="249382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1B19E37-0756-2DF6-2993-EFB99327EC30}"/>
              </a:ext>
            </a:extLst>
          </p:cNvPr>
          <p:cNvSpPr/>
          <p:nvPr/>
        </p:nvSpPr>
        <p:spPr>
          <a:xfrm>
            <a:off x="9234328" y="3422166"/>
            <a:ext cx="259772" cy="249382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473C57A-F5C1-AF77-D725-3A6F9AB72E5D}"/>
              </a:ext>
            </a:extLst>
          </p:cNvPr>
          <p:cNvSpPr/>
          <p:nvPr/>
        </p:nvSpPr>
        <p:spPr>
          <a:xfrm>
            <a:off x="9234328" y="3172784"/>
            <a:ext cx="259772" cy="2493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76C8E26-EAAB-C90F-6512-42B150C0984D}"/>
              </a:ext>
            </a:extLst>
          </p:cNvPr>
          <p:cNvSpPr/>
          <p:nvPr/>
        </p:nvSpPr>
        <p:spPr>
          <a:xfrm>
            <a:off x="9234328" y="2923402"/>
            <a:ext cx="259772" cy="2493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9F1D429-E1BB-EB21-CB5A-099C4AFCC36F}"/>
              </a:ext>
            </a:extLst>
          </p:cNvPr>
          <p:cNvSpPr/>
          <p:nvPr/>
        </p:nvSpPr>
        <p:spPr>
          <a:xfrm>
            <a:off x="9234328" y="2663628"/>
            <a:ext cx="259772" cy="2493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BE20273-B82F-C287-BCA0-878A4EC0E708}"/>
              </a:ext>
            </a:extLst>
          </p:cNvPr>
          <p:cNvSpPr/>
          <p:nvPr/>
        </p:nvSpPr>
        <p:spPr>
          <a:xfrm>
            <a:off x="9234328" y="2403852"/>
            <a:ext cx="259772" cy="2493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C795380-3078-568D-E06C-3A91F6FFB85A}"/>
              </a:ext>
            </a:extLst>
          </p:cNvPr>
          <p:cNvSpPr/>
          <p:nvPr/>
        </p:nvSpPr>
        <p:spPr>
          <a:xfrm>
            <a:off x="9234328" y="5656213"/>
            <a:ext cx="259772" cy="2493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4260C2A-68E2-0B6E-2689-4BE4619BE910}"/>
              </a:ext>
            </a:extLst>
          </p:cNvPr>
          <p:cNvCxnSpPr>
            <a:cxnSpLocks/>
          </p:cNvCxnSpPr>
          <p:nvPr/>
        </p:nvCxnSpPr>
        <p:spPr>
          <a:xfrm>
            <a:off x="7206297" y="2130251"/>
            <a:ext cx="0" cy="389936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1D1A5DFE-CA3A-E00E-17AB-46967498DB56}"/>
              </a:ext>
            </a:extLst>
          </p:cNvPr>
          <p:cNvSpPr/>
          <p:nvPr/>
        </p:nvSpPr>
        <p:spPr>
          <a:xfrm>
            <a:off x="6910673" y="5420022"/>
            <a:ext cx="259772" cy="2493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D7499F6-20A3-47B4-719B-F6EC97B2C679}"/>
              </a:ext>
            </a:extLst>
          </p:cNvPr>
          <p:cNvSpPr/>
          <p:nvPr/>
        </p:nvSpPr>
        <p:spPr>
          <a:xfrm>
            <a:off x="6910673" y="5170640"/>
            <a:ext cx="259772" cy="2493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125F403-7C9D-C1C5-905F-A7997D7F2D8A}"/>
              </a:ext>
            </a:extLst>
          </p:cNvPr>
          <p:cNvSpPr/>
          <p:nvPr/>
        </p:nvSpPr>
        <p:spPr>
          <a:xfrm>
            <a:off x="6910673" y="4921258"/>
            <a:ext cx="259772" cy="2493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FD665BE-D3B7-F183-C4F1-BEBD2EB1BD32}"/>
              </a:ext>
            </a:extLst>
          </p:cNvPr>
          <p:cNvSpPr/>
          <p:nvPr/>
        </p:nvSpPr>
        <p:spPr>
          <a:xfrm>
            <a:off x="6910673" y="4671876"/>
            <a:ext cx="259772" cy="2493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2630A5A-0885-2F6F-84AB-2A5739E05834}"/>
              </a:ext>
            </a:extLst>
          </p:cNvPr>
          <p:cNvSpPr/>
          <p:nvPr/>
        </p:nvSpPr>
        <p:spPr>
          <a:xfrm>
            <a:off x="6910673" y="4422494"/>
            <a:ext cx="259772" cy="2493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E0C1757-3BD3-D601-0B63-A1B9703C166F}"/>
              </a:ext>
            </a:extLst>
          </p:cNvPr>
          <p:cNvSpPr/>
          <p:nvPr/>
        </p:nvSpPr>
        <p:spPr>
          <a:xfrm>
            <a:off x="6910673" y="4173112"/>
            <a:ext cx="259772" cy="2493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FD290B0-426D-A309-7F2A-3404ECF18A78}"/>
              </a:ext>
            </a:extLst>
          </p:cNvPr>
          <p:cNvSpPr/>
          <p:nvPr/>
        </p:nvSpPr>
        <p:spPr>
          <a:xfrm>
            <a:off x="6910673" y="3934121"/>
            <a:ext cx="259772" cy="249382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EDC35ED-E3CF-D857-0534-B47F4AACEFE8}"/>
              </a:ext>
            </a:extLst>
          </p:cNvPr>
          <p:cNvSpPr/>
          <p:nvPr/>
        </p:nvSpPr>
        <p:spPr>
          <a:xfrm>
            <a:off x="6910673" y="3684739"/>
            <a:ext cx="259772" cy="249382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10D98EA-CC3C-C0E6-4388-FE9BD2B5E2A3}"/>
              </a:ext>
            </a:extLst>
          </p:cNvPr>
          <p:cNvSpPr/>
          <p:nvPr/>
        </p:nvSpPr>
        <p:spPr>
          <a:xfrm>
            <a:off x="6910673" y="3435357"/>
            <a:ext cx="259772" cy="249382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A171357-8012-B9D3-28BE-7AB75015F34E}"/>
              </a:ext>
            </a:extLst>
          </p:cNvPr>
          <p:cNvSpPr/>
          <p:nvPr/>
        </p:nvSpPr>
        <p:spPr>
          <a:xfrm>
            <a:off x="6910673" y="3185975"/>
            <a:ext cx="259772" cy="249382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B858CA0-BE3E-EAF3-EDCB-3383E8DF35C7}"/>
              </a:ext>
            </a:extLst>
          </p:cNvPr>
          <p:cNvSpPr/>
          <p:nvPr/>
        </p:nvSpPr>
        <p:spPr>
          <a:xfrm>
            <a:off x="6910673" y="2936593"/>
            <a:ext cx="259772" cy="2493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1196149-C254-0374-E8FC-4B56A3B3DB1B}"/>
              </a:ext>
            </a:extLst>
          </p:cNvPr>
          <p:cNvSpPr/>
          <p:nvPr/>
        </p:nvSpPr>
        <p:spPr>
          <a:xfrm>
            <a:off x="6910673" y="2676819"/>
            <a:ext cx="259772" cy="2493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3D33EBD-C21B-9D92-FFD5-0C9CB419343F}"/>
              </a:ext>
            </a:extLst>
          </p:cNvPr>
          <p:cNvSpPr/>
          <p:nvPr/>
        </p:nvSpPr>
        <p:spPr>
          <a:xfrm>
            <a:off x="6910673" y="2417043"/>
            <a:ext cx="259772" cy="2493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93AE1B5-560C-3464-3E3E-2B7511BCDF89}"/>
              </a:ext>
            </a:extLst>
          </p:cNvPr>
          <p:cNvSpPr/>
          <p:nvPr/>
        </p:nvSpPr>
        <p:spPr>
          <a:xfrm>
            <a:off x="6910673" y="5669404"/>
            <a:ext cx="259772" cy="2493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C885946-7125-5B33-3DF4-62F3D2DEF161}"/>
              </a:ext>
            </a:extLst>
          </p:cNvPr>
          <p:cNvSpPr txBox="1"/>
          <p:nvPr/>
        </p:nvSpPr>
        <p:spPr>
          <a:xfrm>
            <a:off x="1198605" y="5426309"/>
            <a:ext cx="1479531" cy="2000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latin typeface="Courier" pitchFamily="2" charset="0"/>
              </a:rPr>
              <a:t>Cell[1].Heat()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104F6C1-91A6-8AAA-4BE5-877016D72460}"/>
              </a:ext>
            </a:extLst>
          </p:cNvPr>
          <p:cNvSpPr txBox="1"/>
          <p:nvPr/>
        </p:nvSpPr>
        <p:spPr>
          <a:xfrm rot="5400000">
            <a:off x="1340601" y="4638495"/>
            <a:ext cx="177684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Courier" pitchFamily="2" charset="0"/>
              </a:rPr>
              <a:t>…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FFD9064-F6BC-4D84-8082-72A11EDA6DD7}"/>
              </a:ext>
            </a:extLst>
          </p:cNvPr>
          <p:cNvSpPr txBox="1"/>
          <p:nvPr/>
        </p:nvSpPr>
        <p:spPr>
          <a:xfrm>
            <a:off x="1221283" y="2431469"/>
            <a:ext cx="1479531" cy="2000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latin typeface="Courier" pitchFamily="2" charset="0"/>
              </a:rPr>
              <a:t>Cell[nr].Heat()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F17D78F-7F3F-1852-3119-3CBFA0FC2790}"/>
              </a:ext>
            </a:extLst>
          </p:cNvPr>
          <p:cNvSpPr txBox="1"/>
          <p:nvPr/>
        </p:nvSpPr>
        <p:spPr>
          <a:xfrm rot="5400000">
            <a:off x="1342931" y="3343478"/>
            <a:ext cx="177684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Courier" pitchFamily="2" charset="0"/>
              </a:rPr>
              <a:t>…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C4DCA82-57D1-53A6-7E50-91071ABDEC6F}"/>
              </a:ext>
            </a:extLst>
          </p:cNvPr>
          <p:cNvSpPr txBox="1"/>
          <p:nvPr/>
        </p:nvSpPr>
        <p:spPr>
          <a:xfrm>
            <a:off x="2986585" y="5695317"/>
            <a:ext cx="1656535" cy="1999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latin typeface="Courier" pitchFamily="2" charset="0"/>
              </a:rPr>
              <a:t>Cell[0].equilibrate()</a:t>
            </a: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56A8870E-E699-9E93-E27C-07FCFD8450FB}"/>
              </a:ext>
            </a:extLst>
          </p:cNvPr>
          <p:cNvCxnSpPr>
            <a:cxnSpLocks/>
          </p:cNvCxnSpPr>
          <p:nvPr/>
        </p:nvCxnSpPr>
        <p:spPr>
          <a:xfrm>
            <a:off x="10813911" y="2138545"/>
            <a:ext cx="0" cy="389936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7D737110-5FD1-EBCF-256D-13713925F595}"/>
              </a:ext>
            </a:extLst>
          </p:cNvPr>
          <p:cNvSpPr txBox="1"/>
          <p:nvPr/>
        </p:nvSpPr>
        <p:spPr>
          <a:xfrm>
            <a:off x="10276457" y="3413906"/>
            <a:ext cx="282300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Finite </a:t>
            </a:r>
          </a:p>
          <a:p>
            <a:pPr algn="ctr"/>
            <a:r>
              <a:rPr lang="en-US" sz="1200" dirty="0"/>
              <a:t>difference</a:t>
            </a:r>
          </a:p>
          <a:p>
            <a:pPr algn="ctr"/>
            <a:r>
              <a:rPr lang="en-US" sz="1200" dirty="0"/>
              <a:t> heat </a:t>
            </a:r>
          </a:p>
          <a:p>
            <a:pPr algn="ctr"/>
            <a:r>
              <a:rPr lang="en-US" sz="1200" dirty="0"/>
              <a:t>conduction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490EFA8-35A7-F80E-2A6F-41FB6DFB5EE8}"/>
              </a:ext>
            </a:extLst>
          </p:cNvPr>
          <p:cNvSpPr txBox="1"/>
          <p:nvPr/>
        </p:nvSpPr>
        <p:spPr>
          <a:xfrm>
            <a:off x="2976211" y="5434449"/>
            <a:ext cx="1656535" cy="1999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latin typeface="Courier" pitchFamily="2" charset="0"/>
              </a:rPr>
              <a:t>Cell[1].equilibrate()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1D06452-5E13-54D6-E0E3-E30BEBABE6B4}"/>
              </a:ext>
            </a:extLst>
          </p:cNvPr>
          <p:cNvSpPr txBox="1"/>
          <p:nvPr/>
        </p:nvSpPr>
        <p:spPr>
          <a:xfrm>
            <a:off x="2986585" y="2431411"/>
            <a:ext cx="1656535" cy="1999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latin typeface="Courier" pitchFamily="2" charset="0"/>
              </a:rPr>
              <a:t>Cell[nr].equilibrate()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6413A52-D879-13DD-C286-3231510E08FC}"/>
              </a:ext>
            </a:extLst>
          </p:cNvPr>
          <p:cNvSpPr txBox="1"/>
          <p:nvPr/>
        </p:nvSpPr>
        <p:spPr>
          <a:xfrm rot="5400000">
            <a:off x="10021045" y="3804538"/>
            <a:ext cx="2136972" cy="253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Courier" pitchFamily="2" charset="0"/>
              </a:rPr>
              <a:t>Planet.Heat_Transport()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B8EEA6C-EBFD-BDFE-4039-E2E5F93E2214}"/>
              </a:ext>
            </a:extLst>
          </p:cNvPr>
          <p:cNvCxnSpPr>
            <a:cxnSpLocks/>
          </p:cNvCxnSpPr>
          <p:nvPr/>
        </p:nvCxnSpPr>
        <p:spPr>
          <a:xfrm>
            <a:off x="7175853" y="3200401"/>
            <a:ext cx="2279536" cy="2135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70C1DB4B-CB8D-6D0E-9AE7-D636FB427802}"/>
              </a:ext>
            </a:extLst>
          </p:cNvPr>
          <p:cNvCxnSpPr>
            <a:cxnSpLocks/>
          </p:cNvCxnSpPr>
          <p:nvPr/>
        </p:nvCxnSpPr>
        <p:spPr>
          <a:xfrm flipV="1">
            <a:off x="7188173" y="4183055"/>
            <a:ext cx="2267216" cy="346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565F19CC-7B18-385C-EE0E-5B7762ED29AA}"/>
              </a:ext>
            </a:extLst>
          </p:cNvPr>
          <p:cNvSpPr txBox="1"/>
          <p:nvPr/>
        </p:nvSpPr>
        <p:spPr>
          <a:xfrm rot="5400000">
            <a:off x="6242738" y="3518573"/>
            <a:ext cx="2374994" cy="253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Courier" pitchFamily="2" charset="0"/>
              </a:rPr>
              <a:t>Planet.Material_Transport()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8955ED2-5F6E-8BBF-1138-B18B5381B511}"/>
              </a:ext>
            </a:extLst>
          </p:cNvPr>
          <p:cNvSpPr txBox="1"/>
          <p:nvPr/>
        </p:nvSpPr>
        <p:spPr>
          <a:xfrm>
            <a:off x="4967117" y="5695317"/>
            <a:ext cx="1630909" cy="1999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latin typeface="Courier" pitchFamily="2" charset="0"/>
              </a:rPr>
              <a:t>Cell[0].update_Prop()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50335D3-9834-2390-AAF0-31EBB6DBA77E}"/>
              </a:ext>
            </a:extLst>
          </p:cNvPr>
          <p:cNvSpPr txBox="1"/>
          <p:nvPr/>
        </p:nvSpPr>
        <p:spPr>
          <a:xfrm>
            <a:off x="4956743" y="5434449"/>
            <a:ext cx="1630909" cy="1999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latin typeface="Courier" pitchFamily="2" charset="0"/>
              </a:rPr>
              <a:t>Cell[1].update_Prop()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0C5450D-5872-82F6-AAC6-F1CC0A11E37D}"/>
              </a:ext>
            </a:extLst>
          </p:cNvPr>
          <p:cNvSpPr txBox="1"/>
          <p:nvPr/>
        </p:nvSpPr>
        <p:spPr>
          <a:xfrm>
            <a:off x="4967117" y="2431411"/>
            <a:ext cx="1630909" cy="1999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latin typeface="Courier" pitchFamily="2" charset="0"/>
              </a:rPr>
              <a:t>Cell[nr].update_Prop()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250A2875-6B0C-F4FC-BF72-10A84839BAC0}"/>
              </a:ext>
            </a:extLst>
          </p:cNvPr>
          <p:cNvCxnSpPr>
            <a:cxnSpLocks/>
          </p:cNvCxnSpPr>
          <p:nvPr/>
        </p:nvCxnSpPr>
        <p:spPr>
          <a:xfrm>
            <a:off x="2858609" y="2008913"/>
            <a:ext cx="0" cy="3899365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995DA210-9FDB-A70C-F4C9-76E523099219}"/>
              </a:ext>
            </a:extLst>
          </p:cNvPr>
          <p:cNvCxnSpPr>
            <a:cxnSpLocks/>
          </p:cNvCxnSpPr>
          <p:nvPr/>
        </p:nvCxnSpPr>
        <p:spPr>
          <a:xfrm>
            <a:off x="4829331" y="1981814"/>
            <a:ext cx="0" cy="3899365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640DF1F5-121D-0E6A-D7EF-66E9FAE36B45}"/>
              </a:ext>
            </a:extLst>
          </p:cNvPr>
          <p:cNvSpPr txBox="1"/>
          <p:nvPr/>
        </p:nvSpPr>
        <p:spPr>
          <a:xfrm>
            <a:off x="4919938" y="1359000"/>
            <a:ext cx="1776845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3. Update Cell Properties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CC0A66A8-85C9-EBF2-3BD8-C4EE551732A1}"/>
              </a:ext>
            </a:extLst>
          </p:cNvPr>
          <p:cNvCxnSpPr>
            <a:cxnSpLocks/>
            <a:stCxn id="105" idx="3"/>
            <a:endCxn id="115" idx="1"/>
          </p:cNvCxnSpPr>
          <p:nvPr/>
        </p:nvCxnSpPr>
        <p:spPr>
          <a:xfrm flipV="1">
            <a:off x="6696783" y="1497412"/>
            <a:ext cx="449700" cy="8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0A368385-2982-81B9-9BC0-E3FCA01AED0B}"/>
              </a:ext>
            </a:extLst>
          </p:cNvPr>
          <p:cNvSpPr txBox="1"/>
          <p:nvPr/>
        </p:nvSpPr>
        <p:spPr>
          <a:xfrm>
            <a:off x="7146483" y="1358912"/>
            <a:ext cx="156817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5. Material transport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5B0D4547-A026-2456-7390-DCEC0EF2DACD}"/>
              </a:ext>
            </a:extLst>
          </p:cNvPr>
          <p:cNvCxnSpPr>
            <a:cxnSpLocks/>
            <a:stCxn id="115" idx="3"/>
            <a:endCxn id="24" idx="1"/>
          </p:cNvCxnSpPr>
          <p:nvPr/>
        </p:nvCxnSpPr>
        <p:spPr>
          <a:xfrm>
            <a:off x="8714662" y="1497412"/>
            <a:ext cx="322404" cy="77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EEDD2FD4-7A2A-4F51-4019-6493FEB712B6}"/>
              </a:ext>
            </a:extLst>
          </p:cNvPr>
          <p:cNvSpPr txBox="1"/>
          <p:nvPr/>
        </p:nvSpPr>
        <p:spPr>
          <a:xfrm>
            <a:off x="9798501" y="3268949"/>
            <a:ext cx="1099348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For all cells, update bulk dependent properties: </a:t>
            </a:r>
            <a:br>
              <a:rPr lang="en-US" sz="1200" dirty="0"/>
            </a:br>
            <a:r>
              <a:rPr lang="en-US" sz="1200" dirty="0"/>
              <a:t>Pressure</a:t>
            </a:r>
          </a:p>
          <a:p>
            <a:pPr algn="ctr"/>
            <a:r>
              <a:rPr lang="en-US" sz="1200" dirty="0"/>
              <a:t>Location</a:t>
            </a:r>
          </a:p>
          <a:p>
            <a:pPr algn="ctr"/>
            <a:endParaRPr lang="en-US" sz="1200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4F2584ED-AAD0-DDE0-097D-E6BA9B983FC1}"/>
              </a:ext>
            </a:extLst>
          </p:cNvPr>
          <p:cNvSpPr txBox="1"/>
          <p:nvPr/>
        </p:nvSpPr>
        <p:spPr>
          <a:xfrm rot="5400000">
            <a:off x="8564481" y="3523173"/>
            <a:ext cx="2374994" cy="253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Courier" pitchFamily="2" charset="0"/>
              </a:rPr>
              <a:t>Planet.update_bulk()</a:t>
            </a:r>
          </a:p>
        </p:txBody>
      </p:sp>
    </p:spTree>
    <p:extLst>
      <p:ext uri="{BB962C8B-B14F-4D97-AF65-F5344CB8AC3E}">
        <p14:creationId xmlns:p14="http://schemas.microsoft.com/office/powerpoint/2010/main" val="459028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7056188-09EF-07AE-515F-14076D44AA30}"/>
              </a:ext>
            </a:extLst>
          </p:cNvPr>
          <p:cNvSpPr/>
          <p:nvPr/>
        </p:nvSpPr>
        <p:spPr>
          <a:xfrm>
            <a:off x="763907" y="5434448"/>
            <a:ext cx="259772" cy="2493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02E348-43F9-9439-8D0B-402CC005F928}"/>
              </a:ext>
            </a:extLst>
          </p:cNvPr>
          <p:cNvSpPr/>
          <p:nvPr/>
        </p:nvSpPr>
        <p:spPr>
          <a:xfrm>
            <a:off x="763907" y="5185066"/>
            <a:ext cx="259772" cy="2493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47470F-ADA6-AC8B-E602-0425C5C0F488}"/>
              </a:ext>
            </a:extLst>
          </p:cNvPr>
          <p:cNvSpPr/>
          <p:nvPr/>
        </p:nvSpPr>
        <p:spPr>
          <a:xfrm>
            <a:off x="763907" y="4935684"/>
            <a:ext cx="259772" cy="2493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E28F9F-1FE6-B8BC-165B-E4CE5635C1A8}"/>
              </a:ext>
            </a:extLst>
          </p:cNvPr>
          <p:cNvSpPr/>
          <p:nvPr/>
        </p:nvSpPr>
        <p:spPr>
          <a:xfrm>
            <a:off x="763907" y="4686302"/>
            <a:ext cx="259772" cy="2493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3009C2C-6B52-F526-52E2-8277033F2A72}"/>
              </a:ext>
            </a:extLst>
          </p:cNvPr>
          <p:cNvSpPr/>
          <p:nvPr/>
        </p:nvSpPr>
        <p:spPr>
          <a:xfrm>
            <a:off x="763907" y="4436920"/>
            <a:ext cx="259772" cy="2493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03BE81-7D10-CCB6-5196-D1B88D40DB8E}"/>
              </a:ext>
            </a:extLst>
          </p:cNvPr>
          <p:cNvSpPr/>
          <p:nvPr/>
        </p:nvSpPr>
        <p:spPr>
          <a:xfrm>
            <a:off x="763907" y="4187538"/>
            <a:ext cx="259772" cy="2493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0B9D8DB-DAA2-9B96-3802-3FF8125C8586}"/>
              </a:ext>
            </a:extLst>
          </p:cNvPr>
          <p:cNvSpPr/>
          <p:nvPr/>
        </p:nvSpPr>
        <p:spPr>
          <a:xfrm>
            <a:off x="763907" y="3948547"/>
            <a:ext cx="259772" cy="249382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89E85BA-9ED5-ACC6-0B17-82EF62A08507}"/>
              </a:ext>
            </a:extLst>
          </p:cNvPr>
          <p:cNvSpPr/>
          <p:nvPr/>
        </p:nvSpPr>
        <p:spPr>
          <a:xfrm>
            <a:off x="763907" y="3699165"/>
            <a:ext cx="259772" cy="249382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E941735-0260-0121-71C9-A0B50257D94C}"/>
              </a:ext>
            </a:extLst>
          </p:cNvPr>
          <p:cNvSpPr/>
          <p:nvPr/>
        </p:nvSpPr>
        <p:spPr>
          <a:xfrm>
            <a:off x="763907" y="3449783"/>
            <a:ext cx="259772" cy="249382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9B7FE51-B5B1-E5AE-0765-DC0FB3420104}"/>
              </a:ext>
            </a:extLst>
          </p:cNvPr>
          <p:cNvSpPr/>
          <p:nvPr/>
        </p:nvSpPr>
        <p:spPr>
          <a:xfrm>
            <a:off x="763907" y="3200401"/>
            <a:ext cx="259772" cy="249382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25A4BCB-1978-83EA-DF59-56452EBAD425}"/>
              </a:ext>
            </a:extLst>
          </p:cNvPr>
          <p:cNvSpPr/>
          <p:nvPr/>
        </p:nvSpPr>
        <p:spPr>
          <a:xfrm>
            <a:off x="763907" y="2951019"/>
            <a:ext cx="259772" cy="2493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C694A73-0213-3CD0-DD52-18D56FE4803D}"/>
              </a:ext>
            </a:extLst>
          </p:cNvPr>
          <p:cNvSpPr/>
          <p:nvPr/>
        </p:nvSpPr>
        <p:spPr>
          <a:xfrm>
            <a:off x="763907" y="2691245"/>
            <a:ext cx="259772" cy="2493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747836B-0388-18ED-9005-E44C8CFAB121}"/>
              </a:ext>
            </a:extLst>
          </p:cNvPr>
          <p:cNvSpPr/>
          <p:nvPr/>
        </p:nvSpPr>
        <p:spPr>
          <a:xfrm>
            <a:off x="763907" y="2431469"/>
            <a:ext cx="259772" cy="2493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87C3619-7DE8-E90D-D563-9FB7813DC59C}"/>
              </a:ext>
            </a:extLst>
          </p:cNvPr>
          <p:cNvSpPr/>
          <p:nvPr/>
        </p:nvSpPr>
        <p:spPr>
          <a:xfrm>
            <a:off x="763907" y="5683830"/>
            <a:ext cx="259772" cy="2493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8ACD80-6743-698B-7CC6-BF43707778EA}"/>
              </a:ext>
            </a:extLst>
          </p:cNvPr>
          <p:cNvSpPr txBox="1"/>
          <p:nvPr/>
        </p:nvSpPr>
        <p:spPr>
          <a:xfrm>
            <a:off x="998961" y="1373125"/>
            <a:ext cx="1776845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1. Radiogenic heating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1E6405-DDCC-546B-4073-0FAE19F24AED}"/>
              </a:ext>
            </a:extLst>
          </p:cNvPr>
          <p:cNvSpPr txBox="1"/>
          <p:nvPr/>
        </p:nvSpPr>
        <p:spPr>
          <a:xfrm>
            <a:off x="9037066" y="1366625"/>
            <a:ext cx="1776845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6. Update bulk properties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361787F-1977-1CE0-B8F9-12A94E60E6C1}"/>
              </a:ext>
            </a:extLst>
          </p:cNvPr>
          <p:cNvSpPr txBox="1"/>
          <p:nvPr/>
        </p:nvSpPr>
        <p:spPr>
          <a:xfrm>
            <a:off x="10993202" y="1280792"/>
            <a:ext cx="76829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4. Heat transport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FC67A6E-8698-9D29-61BB-FFBE8F84F184}"/>
              </a:ext>
            </a:extLst>
          </p:cNvPr>
          <p:cNvSpPr txBox="1"/>
          <p:nvPr/>
        </p:nvSpPr>
        <p:spPr>
          <a:xfrm>
            <a:off x="2878705" y="4340755"/>
            <a:ext cx="22435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Perplex: Rock Equilibration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F48B933-4539-00A5-D5E8-0B196B56875A}"/>
              </a:ext>
            </a:extLst>
          </p:cNvPr>
          <p:cNvSpPr txBox="1"/>
          <p:nvPr/>
        </p:nvSpPr>
        <p:spPr>
          <a:xfrm>
            <a:off x="2932096" y="1365526"/>
            <a:ext cx="1776845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2. Chemical equilibration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8C8013D-7113-E04C-450B-7E9615F285E7}"/>
              </a:ext>
            </a:extLst>
          </p:cNvPr>
          <p:cNvCxnSpPr>
            <a:cxnSpLocks/>
          </p:cNvCxnSpPr>
          <p:nvPr/>
        </p:nvCxnSpPr>
        <p:spPr>
          <a:xfrm>
            <a:off x="1023679" y="4197929"/>
            <a:ext cx="618261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A05FC0C-850B-34D1-7496-35D06033A2DA}"/>
              </a:ext>
            </a:extLst>
          </p:cNvPr>
          <p:cNvCxnSpPr>
            <a:cxnSpLocks/>
          </p:cNvCxnSpPr>
          <p:nvPr/>
        </p:nvCxnSpPr>
        <p:spPr>
          <a:xfrm>
            <a:off x="1023679" y="3200401"/>
            <a:ext cx="618261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1B0D920-6A98-5010-A3E6-1186B22AB152}"/>
              </a:ext>
            </a:extLst>
          </p:cNvPr>
          <p:cNvSpPr txBox="1"/>
          <p:nvPr/>
        </p:nvSpPr>
        <p:spPr>
          <a:xfrm>
            <a:off x="165561" y="2691865"/>
            <a:ext cx="48404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Ice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D4A81F3-DC37-E499-E2D8-E082D1B4EEDC}"/>
              </a:ext>
            </a:extLst>
          </p:cNvPr>
          <p:cNvSpPr txBox="1"/>
          <p:nvPr/>
        </p:nvSpPr>
        <p:spPr>
          <a:xfrm>
            <a:off x="57322" y="3546855"/>
            <a:ext cx="59228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Ocean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D934806-9B14-0AB5-1163-3D4DCDD55D7E}"/>
              </a:ext>
            </a:extLst>
          </p:cNvPr>
          <p:cNvSpPr txBox="1"/>
          <p:nvPr/>
        </p:nvSpPr>
        <p:spPr>
          <a:xfrm>
            <a:off x="57322" y="4658685"/>
            <a:ext cx="59228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Rock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1D95B09-34A3-283A-AE67-DD797F4D69F1}"/>
              </a:ext>
            </a:extLst>
          </p:cNvPr>
          <p:cNvCxnSpPr>
            <a:stCxn id="23" idx="3"/>
            <a:endCxn id="30" idx="1"/>
          </p:cNvCxnSpPr>
          <p:nvPr/>
        </p:nvCxnSpPr>
        <p:spPr>
          <a:xfrm flipV="1">
            <a:off x="2775806" y="1504026"/>
            <a:ext cx="156290" cy="759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DBBAF3E-64B2-88DF-4645-818DE23CB247}"/>
              </a:ext>
            </a:extLst>
          </p:cNvPr>
          <p:cNvCxnSpPr>
            <a:cxnSpLocks/>
            <a:stCxn id="30" idx="3"/>
            <a:endCxn id="105" idx="1"/>
          </p:cNvCxnSpPr>
          <p:nvPr/>
        </p:nvCxnSpPr>
        <p:spPr>
          <a:xfrm flipV="1">
            <a:off x="4708941" y="1497500"/>
            <a:ext cx="210997" cy="65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F498551-B0F7-1C94-56CE-6BEC8166F501}"/>
              </a:ext>
            </a:extLst>
          </p:cNvPr>
          <p:cNvCxnSpPr>
            <a:cxnSpLocks/>
            <a:stCxn id="24" idx="3"/>
            <a:endCxn id="26" idx="1"/>
          </p:cNvCxnSpPr>
          <p:nvPr/>
        </p:nvCxnSpPr>
        <p:spPr>
          <a:xfrm>
            <a:off x="10813911" y="1505125"/>
            <a:ext cx="179291" cy="65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ED166A6E-49EF-BBDC-2867-1FF9F1387081}"/>
              </a:ext>
            </a:extLst>
          </p:cNvPr>
          <p:cNvCxnSpPr>
            <a:cxnSpLocks/>
            <a:stCxn id="26" idx="3"/>
            <a:endCxn id="23" idx="1"/>
          </p:cNvCxnSpPr>
          <p:nvPr/>
        </p:nvCxnSpPr>
        <p:spPr>
          <a:xfrm flipH="1">
            <a:off x="998961" y="1511625"/>
            <a:ext cx="10762535" cy="12700"/>
          </a:xfrm>
          <a:prstGeom prst="bentConnector5">
            <a:avLst>
              <a:gd name="adj1" fmla="val -2124"/>
              <a:gd name="adj2" fmla="val 3617583"/>
              <a:gd name="adj3" fmla="val 10212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35AA62B2-B207-70B3-BE38-C9F265FB79B4}"/>
              </a:ext>
            </a:extLst>
          </p:cNvPr>
          <p:cNvSpPr txBox="1"/>
          <p:nvPr/>
        </p:nvSpPr>
        <p:spPr>
          <a:xfrm>
            <a:off x="1198605" y="5695200"/>
            <a:ext cx="1479531" cy="2000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latin typeface="Courier" pitchFamily="2" charset="0"/>
              </a:rPr>
              <a:t>Cell[0].Heat()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BA7E140-9ED8-63FF-9626-1BDACACC074E}"/>
              </a:ext>
            </a:extLst>
          </p:cNvPr>
          <p:cNvSpPr txBox="1"/>
          <p:nvPr/>
        </p:nvSpPr>
        <p:spPr>
          <a:xfrm>
            <a:off x="2878705" y="2844797"/>
            <a:ext cx="1950626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Frezchem: ice equilibration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9CD4BBD-0EF6-E93A-BA0D-AEEA381FF799}"/>
              </a:ext>
            </a:extLst>
          </p:cNvPr>
          <p:cNvSpPr txBox="1"/>
          <p:nvPr/>
        </p:nvSpPr>
        <p:spPr>
          <a:xfrm>
            <a:off x="7265450" y="4831886"/>
            <a:ext cx="177684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Move extracted fluid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FAB21F4-B6E1-3C46-93F9-6C2969B15ED0}"/>
              </a:ext>
            </a:extLst>
          </p:cNvPr>
          <p:cNvCxnSpPr>
            <a:cxnSpLocks/>
          </p:cNvCxnSpPr>
          <p:nvPr/>
        </p:nvCxnSpPr>
        <p:spPr>
          <a:xfrm flipV="1">
            <a:off x="8121364" y="4312229"/>
            <a:ext cx="0" cy="49876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009B8955-0BF8-FB35-D101-2402E302544A}"/>
              </a:ext>
            </a:extLst>
          </p:cNvPr>
          <p:cNvSpPr txBox="1"/>
          <p:nvPr/>
        </p:nvSpPr>
        <p:spPr>
          <a:xfrm>
            <a:off x="4981580" y="3274688"/>
            <a:ext cx="177684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update intrinsic cell properties: </a:t>
            </a:r>
            <a:br>
              <a:rPr lang="en-US" sz="1200" dirty="0"/>
            </a:br>
            <a:r>
              <a:rPr lang="en-US" sz="1200" dirty="0"/>
              <a:t>Thermal properties, Density, Etc.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B1ABF6A-6FA2-64B6-FA79-1AF950B649D6}"/>
              </a:ext>
            </a:extLst>
          </p:cNvPr>
          <p:cNvSpPr txBox="1"/>
          <p:nvPr/>
        </p:nvSpPr>
        <p:spPr>
          <a:xfrm>
            <a:off x="2517208" y="3511700"/>
            <a:ext cx="2591788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EQ36: </a:t>
            </a:r>
          </a:p>
          <a:p>
            <a:pPr algn="ctr"/>
            <a:r>
              <a:rPr lang="en-US" sz="1200" dirty="0"/>
              <a:t>ocean equilibration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38E2CB3-2676-0087-9672-E3C9D6AAFCB0}"/>
              </a:ext>
            </a:extLst>
          </p:cNvPr>
          <p:cNvCxnSpPr>
            <a:cxnSpLocks/>
          </p:cNvCxnSpPr>
          <p:nvPr/>
        </p:nvCxnSpPr>
        <p:spPr>
          <a:xfrm>
            <a:off x="8121364" y="2947580"/>
            <a:ext cx="0" cy="34843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214D0763-4DEA-4C07-B31C-DD05904C753D}"/>
              </a:ext>
            </a:extLst>
          </p:cNvPr>
          <p:cNvSpPr txBox="1"/>
          <p:nvPr/>
        </p:nvSpPr>
        <p:spPr>
          <a:xfrm rot="334715">
            <a:off x="7256194" y="2784902"/>
            <a:ext cx="1776845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Freeze Ice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3B54BD6-8A24-0D61-D5A8-AAFFC6C003BE}"/>
              </a:ext>
            </a:extLst>
          </p:cNvPr>
          <p:cNvSpPr/>
          <p:nvPr/>
        </p:nvSpPr>
        <p:spPr>
          <a:xfrm>
            <a:off x="9234328" y="5406831"/>
            <a:ext cx="259772" cy="2493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130FEF6-C33A-2EF6-8704-5E45E8F5DC2B}"/>
              </a:ext>
            </a:extLst>
          </p:cNvPr>
          <p:cNvSpPr/>
          <p:nvPr/>
        </p:nvSpPr>
        <p:spPr>
          <a:xfrm>
            <a:off x="9234328" y="5157449"/>
            <a:ext cx="259772" cy="2493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E4050E-7A94-E88A-8B64-9C0B6306F9C7}"/>
              </a:ext>
            </a:extLst>
          </p:cNvPr>
          <p:cNvSpPr/>
          <p:nvPr/>
        </p:nvSpPr>
        <p:spPr>
          <a:xfrm>
            <a:off x="9234328" y="4908067"/>
            <a:ext cx="259772" cy="2493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08CEB99-1C77-A275-0274-3402C14E37F5}"/>
              </a:ext>
            </a:extLst>
          </p:cNvPr>
          <p:cNvSpPr/>
          <p:nvPr/>
        </p:nvSpPr>
        <p:spPr>
          <a:xfrm>
            <a:off x="9234328" y="4658685"/>
            <a:ext cx="259772" cy="2493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BD0AD2D-EE06-E738-FC5F-67E21F0B43FB}"/>
              </a:ext>
            </a:extLst>
          </p:cNvPr>
          <p:cNvSpPr/>
          <p:nvPr/>
        </p:nvSpPr>
        <p:spPr>
          <a:xfrm>
            <a:off x="9234328" y="4409303"/>
            <a:ext cx="259772" cy="2493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B174DB8-3815-E0B7-06A2-99207AE21BCF}"/>
              </a:ext>
            </a:extLst>
          </p:cNvPr>
          <p:cNvSpPr/>
          <p:nvPr/>
        </p:nvSpPr>
        <p:spPr>
          <a:xfrm>
            <a:off x="9234328" y="4159921"/>
            <a:ext cx="259772" cy="2493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864C339-9C29-1E17-1BBD-647C8D89894F}"/>
              </a:ext>
            </a:extLst>
          </p:cNvPr>
          <p:cNvSpPr/>
          <p:nvPr/>
        </p:nvSpPr>
        <p:spPr>
          <a:xfrm>
            <a:off x="9234328" y="3920930"/>
            <a:ext cx="259772" cy="249382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402EA12-2521-8A9E-840C-4BA831C9F851}"/>
              </a:ext>
            </a:extLst>
          </p:cNvPr>
          <p:cNvSpPr/>
          <p:nvPr/>
        </p:nvSpPr>
        <p:spPr>
          <a:xfrm>
            <a:off x="9234328" y="3671548"/>
            <a:ext cx="259772" cy="249382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1B19E37-0756-2DF6-2993-EFB99327EC30}"/>
              </a:ext>
            </a:extLst>
          </p:cNvPr>
          <p:cNvSpPr/>
          <p:nvPr/>
        </p:nvSpPr>
        <p:spPr>
          <a:xfrm>
            <a:off x="9234328" y="3422166"/>
            <a:ext cx="259772" cy="249382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473C57A-F5C1-AF77-D725-3A6F9AB72E5D}"/>
              </a:ext>
            </a:extLst>
          </p:cNvPr>
          <p:cNvSpPr/>
          <p:nvPr/>
        </p:nvSpPr>
        <p:spPr>
          <a:xfrm>
            <a:off x="9234328" y="3172784"/>
            <a:ext cx="259772" cy="2493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76C8E26-EAAB-C90F-6512-42B150C0984D}"/>
              </a:ext>
            </a:extLst>
          </p:cNvPr>
          <p:cNvSpPr/>
          <p:nvPr/>
        </p:nvSpPr>
        <p:spPr>
          <a:xfrm>
            <a:off x="9234328" y="2923402"/>
            <a:ext cx="259772" cy="2493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9F1D429-E1BB-EB21-CB5A-099C4AFCC36F}"/>
              </a:ext>
            </a:extLst>
          </p:cNvPr>
          <p:cNvSpPr/>
          <p:nvPr/>
        </p:nvSpPr>
        <p:spPr>
          <a:xfrm>
            <a:off x="9234328" y="2663628"/>
            <a:ext cx="259772" cy="2493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BE20273-B82F-C287-BCA0-878A4EC0E708}"/>
              </a:ext>
            </a:extLst>
          </p:cNvPr>
          <p:cNvSpPr/>
          <p:nvPr/>
        </p:nvSpPr>
        <p:spPr>
          <a:xfrm>
            <a:off x="9234328" y="2403852"/>
            <a:ext cx="259772" cy="2493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C795380-3078-568D-E06C-3A91F6FFB85A}"/>
              </a:ext>
            </a:extLst>
          </p:cNvPr>
          <p:cNvSpPr/>
          <p:nvPr/>
        </p:nvSpPr>
        <p:spPr>
          <a:xfrm>
            <a:off x="9234328" y="5656213"/>
            <a:ext cx="259772" cy="2493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4260C2A-68E2-0B6E-2689-4BE4619BE910}"/>
              </a:ext>
            </a:extLst>
          </p:cNvPr>
          <p:cNvCxnSpPr>
            <a:cxnSpLocks/>
          </p:cNvCxnSpPr>
          <p:nvPr/>
        </p:nvCxnSpPr>
        <p:spPr>
          <a:xfrm>
            <a:off x="7206297" y="2130251"/>
            <a:ext cx="0" cy="389936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1D1A5DFE-CA3A-E00E-17AB-46967498DB56}"/>
              </a:ext>
            </a:extLst>
          </p:cNvPr>
          <p:cNvSpPr/>
          <p:nvPr/>
        </p:nvSpPr>
        <p:spPr>
          <a:xfrm>
            <a:off x="6910673" y="5420022"/>
            <a:ext cx="259772" cy="2493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D7499F6-20A3-47B4-719B-F6EC97B2C679}"/>
              </a:ext>
            </a:extLst>
          </p:cNvPr>
          <p:cNvSpPr/>
          <p:nvPr/>
        </p:nvSpPr>
        <p:spPr>
          <a:xfrm>
            <a:off x="6910673" y="5170640"/>
            <a:ext cx="259772" cy="2493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125F403-7C9D-C1C5-905F-A7997D7F2D8A}"/>
              </a:ext>
            </a:extLst>
          </p:cNvPr>
          <p:cNvSpPr/>
          <p:nvPr/>
        </p:nvSpPr>
        <p:spPr>
          <a:xfrm>
            <a:off x="6910673" y="4921258"/>
            <a:ext cx="259772" cy="2493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FD665BE-D3B7-F183-C4F1-BEBD2EB1BD32}"/>
              </a:ext>
            </a:extLst>
          </p:cNvPr>
          <p:cNvSpPr/>
          <p:nvPr/>
        </p:nvSpPr>
        <p:spPr>
          <a:xfrm>
            <a:off x="6910673" y="4671876"/>
            <a:ext cx="259772" cy="2493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2630A5A-0885-2F6F-84AB-2A5739E05834}"/>
              </a:ext>
            </a:extLst>
          </p:cNvPr>
          <p:cNvSpPr/>
          <p:nvPr/>
        </p:nvSpPr>
        <p:spPr>
          <a:xfrm>
            <a:off x="6910673" y="4422494"/>
            <a:ext cx="259772" cy="2493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E0C1757-3BD3-D601-0B63-A1B9703C166F}"/>
              </a:ext>
            </a:extLst>
          </p:cNvPr>
          <p:cNvSpPr/>
          <p:nvPr/>
        </p:nvSpPr>
        <p:spPr>
          <a:xfrm>
            <a:off x="6910673" y="4173112"/>
            <a:ext cx="259772" cy="2493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FD290B0-426D-A309-7F2A-3404ECF18A78}"/>
              </a:ext>
            </a:extLst>
          </p:cNvPr>
          <p:cNvSpPr/>
          <p:nvPr/>
        </p:nvSpPr>
        <p:spPr>
          <a:xfrm>
            <a:off x="6910673" y="3934121"/>
            <a:ext cx="259772" cy="249382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EDC35ED-E3CF-D857-0534-B47F4AACEFE8}"/>
              </a:ext>
            </a:extLst>
          </p:cNvPr>
          <p:cNvSpPr/>
          <p:nvPr/>
        </p:nvSpPr>
        <p:spPr>
          <a:xfrm>
            <a:off x="6910673" y="3684739"/>
            <a:ext cx="259772" cy="249382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10D98EA-CC3C-C0E6-4388-FE9BD2B5E2A3}"/>
              </a:ext>
            </a:extLst>
          </p:cNvPr>
          <p:cNvSpPr/>
          <p:nvPr/>
        </p:nvSpPr>
        <p:spPr>
          <a:xfrm>
            <a:off x="6910673" y="3435357"/>
            <a:ext cx="259772" cy="249382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A171357-8012-B9D3-28BE-7AB75015F34E}"/>
              </a:ext>
            </a:extLst>
          </p:cNvPr>
          <p:cNvSpPr/>
          <p:nvPr/>
        </p:nvSpPr>
        <p:spPr>
          <a:xfrm>
            <a:off x="6910673" y="3185975"/>
            <a:ext cx="259772" cy="249382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B858CA0-BE3E-EAF3-EDCB-3383E8DF35C7}"/>
              </a:ext>
            </a:extLst>
          </p:cNvPr>
          <p:cNvSpPr/>
          <p:nvPr/>
        </p:nvSpPr>
        <p:spPr>
          <a:xfrm>
            <a:off x="6910673" y="2936593"/>
            <a:ext cx="259772" cy="2493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1196149-C254-0374-E8FC-4B56A3B3DB1B}"/>
              </a:ext>
            </a:extLst>
          </p:cNvPr>
          <p:cNvSpPr/>
          <p:nvPr/>
        </p:nvSpPr>
        <p:spPr>
          <a:xfrm>
            <a:off x="6910673" y="2676819"/>
            <a:ext cx="259772" cy="2493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3D33EBD-C21B-9D92-FFD5-0C9CB419343F}"/>
              </a:ext>
            </a:extLst>
          </p:cNvPr>
          <p:cNvSpPr/>
          <p:nvPr/>
        </p:nvSpPr>
        <p:spPr>
          <a:xfrm>
            <a:off x="6910673" y="2417043"/>
            <a:ext cx="259772" cy="2493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93AE1B5-560C-3464-3E3E-2B7511BCDF89}"/>
              </a:ext>
            </a:extLst>
          </p:cNvPr>
          <p:cNvSpPr/>
          <p:nvPr/>
        </p:nvSpPr>
        <p:spPr>
          <a:xfrm>
            <a:off x="6910673" y="5669404"/>
            <a:ext cx="259772" cy="2493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C885946-7125-5B33-3DF4-62F3D2DEF161}"/>
              </a:ext>
            </a:extLst>
          </p:cNvPr>
          <p:cNvSpPr txBox="1"/>
          <p:nvPr/>
        </p:nvSpPr>
        <p:spPr>
          <a:xfrm>
            <a:off x="1198605" y="5426309"/>
            <a:ext cx="1479531" cy="2000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latin typeface="Courier" pitchFamily="2" charset="0"/>
              </a:rPr>
              <a:t>Cell[1].Heat()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104F6C1-91A6-8AAA-4BE5-877016D72460}"/>
              </a:ext>
            </a:extLst>
          </p:cNvPr>
          <p:cNvSpPr txBox="1"/>
          <p:nvPr/>
        </p:nvSpPr>
        <p:spPr>
          <a:xfrm rot="5400000">
            <a:off x="1340601" y="4638495"/>
            <a:ext cx="177684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Courier" pitchFamily="2" charset="0"/>
              </a:rPr>
              <a:t>…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FFD9064-F6BC-4D84-8082-72A11EDA6DD7}"/>
              </a:ext>
            </a:extLst>
          </p:cNvPr>
          <p:cNvSpPr txBox="1"/>
          <p:nvPr/>
        </p:nvSpPr>
        <p:spPr>
          <a:xfrm>
            <a:off x="1221283" y="2431469"/>
            <a:ext cx="1479531" cy="2000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latin typeface="Courier" pitchFamily="2" charset="0"/>
              </a:rPr>
              <a:t>Cell[nr].Heat()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F17D78F-7F3F-1852-3119-3CBFA0FC2790}"/>
              </a:ext>
            </a:extLst>
          </p:cNvPr>
          <p:cNvSpPr txBox="1"/>
          <p:nvPr/>
        </p:nvSpPr>
        <p:spPr>
          <a:xfrm rot="5400000">
            <a:off x="1342931" y="3343478"/>
            <a:ext cx="177684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Courier" pitchFamily="2" charset="0"/>
              </a:rPr>
              <a:t>…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C4DCA82-57D1-53A6-7E50-91071ABDEC6F}"/>
              </a:ext>
            </a:extLst>
          </p:cNvPr>
          <p:cNvSpPr txBox="1"/>
          <p:nvPr/>
        </p:nvSpPr>
        <p:spPr>
          <a:xfrm>
            <a:off x="2986585" y="5695317"/>
            <a:ext cx="1656535" cy="1999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latin typeface="Courier" pitchFamily="2" charset="0"/>
              </a:rPr>
              <a:t>Cell[0].equilibrate()</a:t>
            </a: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56A8870E-E699-9E93-E27C-07FCFD8450FB}"/>
              </a:ext>
            </a:extLst>
          </p:cNvPr>
          <p:cNvCxnSpPr>
            <a:cxnSpLocks/>
          </p:cNvCxnSpPr>
          <p:nvPr/>
        </p:nvCxnSpPr>
        <p:spPr>
          <a:xfrm>
            <a:off x="10813911" y="2138545"/>
            <a:ext cx="0" cy="389936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7D737110-5FD1-EBCF-256D-13713925F595}"/>
              </a:ext>
            </a:extLst>
          </p:cNvPr>
          <p:cNvSpPr txBox="1"/>
          <p:nvPr/>
        </p:nvSpPr>
        <p:spPr>
          <a:xfrm>
            <a:off x="10276457" y="3413906"/>
            <a:ext cx="282300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Finite </a:t>
            </a:r>
          </a:p>
          <a:p>
            <a:pPr algn="ctr"/>
            <a:r>
              <a:rPr lang="en-US" sz="1200" dirty="0"/>
              <a:t>difference</a:t>
            </a:r>
          </a:p>
          <a:p>
            <a:pPr algn="ctr"/>
            <a:r>
              <a:rPr lang="en-US" sz="1200" dirty="0"/>
              <a:t> heat </a:t>
            </a:r>
          </a:p>
          <a:p>
            <a:pPr algn="ctr"/>
            <a:r>
              <a:rPr lang="en-US" sz="1200" dirty="0"/>
              <a:t>conduction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490EFA8-35A7-F80E-2A6F-41FB6DFB5EE8}"/>
              </a:ext>
            </a:extLst>
          </p:cNvPr>
          <p:cNvSpPr txBox="1"/>
          <p:nvPr/>
        </p:nvSpPr>
        <p:spPr>
          <a:xfrm>
            <a:off x="2976211" y="5434449"/>
            <a:ext cx="1656535" cy="1999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latin typeface="Courier" pitchFamily="2" charset="0"/>
              </a:rPr>
              <a:t>Cell[1].equilibrate()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1D06452-5E13-54D6-E0E3-E30BEBABE6B4}"/>
              </a:ext>
            </a:extLst>
          </p:cNvPr>
          <p:cNvSpPr txBox="1"/>
          <p:nvPr/>
        </p:nvSpPr>
        <p:spPr>
          <a:xfrm>
            <a:off x="2986585" y="2431411"/>
            <a:ext cx="1656535" cy="1999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latin typeface="Courier" pitchFamily="2" charset="0"/>
              </a:rPr>
              <a:t>Cell[nr].equilibrate()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6413A52-D879-13DD-C286-3231510E08FC}"/>
              </a:ext>
            </a:extLst>
          </p:cNvPr>
          <p:cNvSpPr txBox="1"/>
          <p:nvPr/>
        </p:nvSpPr>
        <p:spPr>
          <a:xfrm rot="5400000">
            <a:off x="10021045" y="3804538"/>
            <a:ext cx="2136972" cy="253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Courier" pitchFamily="2" charset="0"/>
              </a:rPr>
              <a:t>Planet.Heat_Transport()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B8EEA6C-EBFD-BDFE-4039-E2E5F93E2214}"/>
              </a:ext>
            </a:extLst>
          </p:cNvPr>
          <p:cNvCxnSpPr>
            <a:cxnSpLocks/>
          </p:cNvCxnSpPr>
          <p:nvPr/>
        </p:nvCxnSpPr>
        <p:spPr>
          <a:xfrm>
            <a:off x="7175853" y="3200401"/>
            <a:ext cx="2279536" cy="2135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70C1DB4B-CB8D-6D0E-9AE7-D636FB427802}"/>
              </a:ext>
            </a:extLst>
          </p:cNvPr>
          <p:cNvCxnSpPr>
            <a:cxnSpLocks/>
          </p:cNvCxnSpPr>
          <p:nvPr/>
        </p:nvCxnSpPr>
        <p:spPr>
          <a:xfrm flipV="1">
            <a:off x="7188173" y="4183055"/>
            <a:ext cx="2267216" cy="346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565F19CC-7B18-385C-EE0E-5B7762ED29AA}"/>
              </a:ext>
            </a:extLst>
          </p:cNvPr>
          <p:cNvSpPr txBox="1"/>
          <p:nvPr/>
        </p:nvSpPr>
        <p:spPr>
          <a:xfrm rot="5400000">
            <a:off x="6242738" y="3518573"/>
            <a:ext cx="2374994" cy="253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Courier" pitchFamily="2" charset="0"/>
              </a:rPr>
              <a:t>Planet.Material_Transport()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8955ED2-5F6E-8BBF-1138-B18B5381B511}"/>
              </a:ext>
            </a:extLst>
          </p:cNvPr>
          <p:cNvSpPr txBox="1"/>
          <p:nvPr/>
        </p:nvSpPr>
        <p:spPr>
          <a:xfrm>
            <a:off x="4967117" y="5695317"/>
            <a:ext cx="1630909" cy="1999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latin typeface="Courier" pitchFamily="2" charset="0"/>
              </a:rPr>
              <a:t>Cell[0].update_Prop()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50335D3-9834-2390-AAF0-31EBB6DBA77E}"/>
              </a:ext>
            </a:extLst>
          </p:cNvPr>
          <p:cNvSpPr txBox="1"/>
          <p:nvPr/>
        </p:nvSpPr>
        <p:spPr>
          <a:xfrm>
            <a:off x="4956743" y="5434449"/>
            <a:ext cx="1630909" cy="1999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latin typeface="Courier" pitchFamily="2" charset="0"/>
              </a:rPr>
              <a:t>Cell[1].update_Prop()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0C5450D-5872-82F6-AAC6-F1CC0A11E37D}"/>
              </a:ext>
            </a:extLst>
          </p:cNvPr>
          <p:cNvSpPr txBox="1"/>
          <p:nvPr/>
        </p:nvSpPr>
        <p:spPr>
          <a:xfrm>
            <a:off x="4967117" y="2431411"/>
            <a:ext cx="1630909" cy="1999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latin typeface="Courier" pitchFamily="2" charset="0"/>
              </a:rPr>
              <a:t>Cell[nr].update_Prop()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250A2875-6B0C-F4FC-BF72-10A84839BAC0}"/>
              </a:ext>
            </a:extLst>
          </p:cNvPr>
          <p:cNvCxnSpPr>
            <a:cxnSpLocks/>
          </p:cNvCxnSpPr>
          <p:nvPr/>
        </p:nvCxnSpPr>
        <p:spPr>
          <a:xfrm>
            <a:off x="2858609" y="2008913"/>
            <a:ext cx="0" cy="3899365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995DA210-9FDB-A70C-F4C9-76E523099219}"/>
              </a:ext>
            </a:extLst>
          </p:cNvPr>
          <p:cNvCxnSpPr>
            <a:cxnSpLocks/>
          </p:cNvCxnSpPr>
          <p:nvPr/>
        </p:nvCxnSpPr>
        <p:spPr>
          <a:xfrm>
            <a:off x="4829331" y="1981814"/>
            <a:ext cx="0" cy="3899365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640DF1F5-121D-0E6A-D7EF-66E9FAE36B45}"/>
              </a:ext>
            </a:extLst>
          </p:cNvPr>
          <p:cNvSpPr txBox="1"/>
          <p:nvPr/>
        </p:nvSpPr>
        <p:spPr>
          <a:xfrm>
            <a:off x="4919938" y="1359000"/>
            <a:ext cx="1776845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3. Update Cell Properties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CC0A66A8-85C9-EBF2-3BD8-C4EE551732A1}"/>
              </a:ext>
            </a:extLst>
          </p:cNvPr>
          <p:cNvCxnSpPr>
            <a:cxnSpLocks/>
            <a:stCxn id="105" idx="3"/>
            <a:endCxn id="115" idx="1"/>
          </p:cNvCxnSpPr>
          <p:nvPr/>
        </p:nvCxnSpPr>
        <p:spPr>
          <a:xfrm flipV="1">
            <a:off x="6696783" y="1497412"/>
            <a:ext cx="449700" cy="8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0A368385-2982-81B9-9BC0-E3FCA01AED0B}"/>
              </a:ext>
            </a:extLst>
          </p:cNvPr>
          <p:cNvSpPr txBox="1"/>
          <p:nvPr/>
        </p:nvSpPr>
        <p:spPr>
          <a:xfrm>
            <a:off x="7146483" y="1358912"/>
            <a:ext cx="156817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5. Material transport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5B0D4547-A026-2456-7390-DCEC0EF2DACD}"/>
              </a:ext>
            </a:extLst>
          </p:cNvPr>
          <p:cNvCxnSpPr>
            <a:cxnSpLocks/>
            <a:stCxn id="115" idx="3"/>
            <a:endCxn id="24" idx="1"/>
          </p:cNvCxnSpPr>
          <p:nvPr/>
        </p:nvCxnSpPr>
        <p:spPr>
          <a:xfrm>
            <a:off x="8714662" y="1497412"/>
            <a:ext cx="322404" cy="77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EEDD2FD4-7A2A-4F51-4019-6493FEB712B6}"/>
              </a:ext>
            </a:extLst>
          </p:cNvPr>
          <p:cNvSpPr txBox="1"/>
          <p:nvPr/>
        </p:nvSpPr>
        <p:spPr>
          <a:xfrm>
            <a:off x="9798501" y="3268949"/>
            <a:ext cx="1099348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For all cells, update bulk dependent properties: </a:t>
            </a:r>
            <a:br>
              <a:rPr lang="en-US" sz="1200" dirty="0"/>
            </a:br>
            <a:r>
              <a:rPr lang="en-US" sz="1200" dirty="0"/>
              <a:t>Pressure</a:t>
            </a:r>
          </a:p>
          <a:p>
            <a:pPr algn="ctr"/>
            <a:r>
              <a:rPr lang="en-US" sz="1200" dirty="0"/>
              <a:t>Location</a:t>
            </a:r>
          </a:p>
          <a:p>
            <a:pPr algn="ctr"/>
            <a:endParaRPr lang="en-US" sz="1200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4F2584ED-AAD0-DDE0-097D-E6BA9B983FC1}"/>
              </a:ext>
            </a:extLst>
          </p:cNvPr>
          <p:cNvSpPr txBox="1"/>
          <p:nvPr/>
        </p:nvSpPr>
        <p:spPr>
          <a:xfrm rot="5400000">
            <a:off x="8564481" y="3523173"/>
            <a:ext cx="2374994" cy="253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Courier" pitchFamily="2" charset="0"/>
              </a:rPr>
              <a:t>Planet.update_bulk()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3AC3006-E6AB-729A-21DE-F4E31E8BB2EF}"/>
              </a:ext>
            </a:extLst>
          </p:cNvPr>
          <p:cNvSpPr txBox="1"/>
          <p:nvPr/>
        </p:nvSpPr>
        <p:spPr>
          <a:xfrm>
            <a:off x="8648702" y="140283"/>
            <a:ext cx="2860811" cy="6771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	Done</a:t>
            </a:r>
            <a:br>
              <a:rPr lang="en-US" sz="100" dirty="0"/>
            </a:br>
            <a:endParaRPr lang="en-US" sz="100" dirty="0"/>
          </a:p>
          <a:p>
            <a:r>
              <a:rPr lang="en-US" sz="1200" dirty="0"/>
              <a:t>	Improvements needed</a:t>
            </a:r>
            <a:endParaRPr lang="en-US" sz="100" dirty="0"/>
          </a:p>
          <a:p>
            <a:endParaRPr lang="en-US" sz="100" dirty="0"/>
          </a:p>
          <a:p>
            <a:r>
              <a:rPr lang="en-US" sz="1200" dirty="0"/>
              <a:t>	Incomplete</a:t>
            </a:r>
          </a:p>
        </p:txBody>
      </p:sp>
      <p:pic>
        <p:nvPicPr>
          <p:cNvPr id="47" name="Graphic 46" descr="Checkmark with solid fill">
            <a:extLst>
              <a:ext uri="{FF2B5EF4-FFF2-40B4-BE49-F238E27FC236}">
                <a16:creationId xmlns:a16="http://schemas.microsoft.com/office/drawing/2014/main" id="{3C2A79B6-8851-98F3-B2C5-5CFE1E2AC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67384" y="157288"/>
            <a:ext cx="251018" cy="251018"/>
          </a:xfrm>
          <a:prstGeom prst="rect">
            <a:avLst/>
          </a:prstGeom>
        </p:spPr>
      </p:pic>
      <p:pic>
        <p:nvPicPr>
          <p:cNvPr id="48" name="Graphic 47" descr="Checkmark with solid fill">
            <a:extLst>
              <a:ext uri="{FF2B5EF4-FFF2-40B4-BE49-F238E27FC236}">
                <a16:creationId xmlns:a16="http://schemas.microsoft.com/office/drawing/2014/main" id="{D37A9411-F278-D835-78ED-492429B261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0637" y="324815"/>
            <a:ext cx="304332" cy="304332"/>
          </a:xfrm>
          <a:prstGeom prst="rect">
            <a:avLst/>
          </a:prstGeom>
        </p:spPr>
      </p:pic>
      <p:sp>
        <p:nvSpPr>
          <p:cNvPr id="49" name="Multiply 48">
            <a:extLst>
              <a:ext uri="{FF2B5EF4-FFF2-40B4-BE49-F238E27FC236}">
                <a16:creationId xmlns:a16="http://schemas.microsoft.com/office/drawing/2014/main" id="{D5CCBE5F-B586-CE74-E8F9-BFBE67405C2A}"/>
              </a:ext>
            </a:extLst>
          </p:cNvPr>
          <p:cNvSpPr/>
          <p:nvPr/>
        </p:nvSpPr>
        <p:spPr>
          <a:xfrm>
            <a:off x="8940924" y="508639"/>
            <a:ext cx="303938" cy="353901"/>
          </a:xfrm>
          <a:prstGeom prst="mathMultiply">
            <a:avLst>
              <a:gd name="adj1" fmla="val 1524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8D29E6EA-F6EB-146D-5B1D-955232F16F2D}"/>
              </a:ext>
            </a:extLst>
          </p:cNvPr>
          <p:cNvSpPr txBox="1">
            <a:spLocks/>
          </p:cNvSpPr>
          <p:nvPr/>
        </p:nvSpPr>
        <p:spPr>
          <a:xfrm>
            <a:off x="550560" y="165773"/>
            <a:ext cx="10515600" cy="685733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/>
              <a:t>Main program loop progress</a:t>
            </a:r>
          </a:p>
        </p:txBody>
      </p:sp>
      <p:pic>
        <p:nvPicPr>
          <p:cNvPr id="54" name="Graphic 53" descr="Checkmark with solid fill">
            <a:extLst>
              <a:ext uri="{FF2B5EF4-FFF2-40B4-BE49-F238E27FC236}">
                <a16:creationId xmlns:a16="http://schemas.microsoft.com/office/drawing/2014/main" id="{A511975B-3056-0B1F-9BDE-76E229DD8D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3793" y="1047480"/>
            <a:ext cx="442106" cy="442106"/>
          </a:xfrm>
          <a:prstGeom prst="rect">
            <a:avLst/>
          </a:prstGeom>
        </p:spPr>
      </p:pic>
      <p:pic>
        <p:nvPicPr>
          <p:cNvPr id="77" name="Graphic 76" descr="Checkmark with solid fill">
            <a:extLst>
              <a:ext uri="{FF2B5EF4-FFF2-40B4-BE49-F238E27FC236}">
                <a16:creationId xmlns:a16="http://schemas.microsoft.com/office/drawing/2014/main" id="{6BE71017-D3A0-5A15-C9AC-83F2241968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90340" y="1019172"/>
            <a:ext cx="442106" cy="442106"/>
          </a:xfrm>
          <a:prstGeom prst="rect">
            <a:avLst/>
          </a:prstGeom>
        </p:spPr>
      </p:pic>
      <p:pic>
        <p:nvPicPr>
          <p:cNvPr id="78" name="Graphic 77" descr="Checkmark with solid fill">
            <a:extLst>
              <a:ext uri="{FF2B5EF4-FFF2-40B4-BE49-F238E27FC236}">
                <a16:creationId xmlns:a16="http://schemas.microsoft.com/office/drawing/2014/main" id="{9CFFC433-D088-C2A0-4103-6B6BF75792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60637" y="1034910"/>
            <a:ext cx="442106" cy="442106"/>
          </a:xfrm>
          <a:prstGeom prst="rect">
            <a:avLst/>
          </a:prstGeom>
        </p:spPr>
      </p:pic>
      <p:pic>
        <p:nvPicPr>
          <p:cNvPr id="94" name="Graphic 93" descr="Checkmark with solid fill">
            <a:extLst>
              <a:ext uri="{FF2B5EF4-FFF2-40B4-BE49-F238E27FC236}">
                <a16:creationId xmlns:a16="http://schemas.microsoft.com/office/drawing/2014/main" id="{FC149653-E51D-F288-BDA5-5F3629BD64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56262" y="1040443"/>
            <a:ext cx="442106" cy="442106"/>
          </a:xfrm>
          <a:prstGeom prst="rect">
            <a:avLst/>
          </a:prstGeom>
        </p:spPr>
      </p:pic>
      <p:pic>
        <p:nvPicPr>
          <p:cNvPr id="28" name="Graphic 27" descr="Checkmark with solid fill">
            <a:extLst>
              <a:ext uri="{FF2B5EF4-FFF2-40B4-BE49-F238E27FC236}">
                <a16:creationId xmlns:a16="http://schemas.microsoft.com/office/drawing/2014/main" id="{41D4FB8A-1CE8-F752-F707-8DA1FC2AB8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66547" y="1058500"/>
            <a:ext cx="442106" cy="442106"/>
          </a:xfrm>
          <a:prstGeom prst="rect">
            <a:avLst/>
          </a:prstGeom>
        </p:spPr>
      </p:pic>
      <p:pic>
        <p:nvPicPr>
          <p:cNvPr id="56" name="Graphic 55" descr="Checkmark with solid fill">
            <a:extLst>
              <a:ext uri="{FF2B5EF4-FFF2-40B4-BE49-F238E27FC236}">
                <a16:creationId xmlns:a16="http://schemas.microsoft.com/office/drawing/2014/main" id="{CBAA2E96-61AA-57E2-F4D3-8BFCC9E9F2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03765" y="1016445"/>
            <a:ext cx="442106" cy="44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326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</TotalTime>
  <Words>706</Words>
  <Application>Microsoft Macintosh PowerPoint</Application>
  <PresentationFormat>Widescreen</PresentationFormat>
  <Paragraphs>173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Courier</vt:lpstr>
      <vt:lpstr>Times</vt:lpstr>
      <vt:lpstr>Office Theme</vt:lpstr>
      <vt:lpstr>PowerPoint Presentation</vt:lpstr>
      <vt:lpstr>Code architecture: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Samuel Courville (Student)</dc:creator>
  <cp:lastModifiedBy>Samuel Courville (Student)</cp:lastModifiedBy>
  <cp:revision>3</cp:revision>
  <dcterms:created xsi:type="dcterms:W3CDTF">2023-09-22T07:28:51Z</dcterms:created>
  <dcterms:modified xsi:type="dcterms:W3CDTF">2024-02-02T05:23:03Z</dcterms:modified>
</cp:coreProperties>
</file>