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03"/>
  </p:normalViewPr>
  <p:slideViewPr>
    <p:cSldViewPr snapToGrid="0">
      <p:cViewPr varScale="1">
        <p:scale>
          <a:sx n="123" d="100"/>
          <a:sy n="123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7BE7-FEE2-FE01-1F58-D2D3BEEC3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B9695-378B-F857-BEF0-E94901BAE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347C-B460-34B1-8C72-48058420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E9E7-A781-AFB4-122A-358D3465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2F67-5E20-C435-9576-DBED3F7E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5C61-2960-8C93-264D-62F0D88A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C92C5-501E-FF33-E799-362B212A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92C2-ACBC-17BA-C74A-25611991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C47D-E7E3-D86E-A784-38616C8E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67B8-EF85-54CF-34F4-64A2D144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E0951-17AD-9331-3F43-E1907F0DE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FE03C-AF31-8C99-E512-D51ECE93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6E36-8DA1-AFE1-C9C3-373A704B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DA15-F1C8-6C66-6E6F-BEE3F2C7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5A5F-C73E-5160-B113-818873F8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21D7-EC3A-C05B-8DDB-96C01B0A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0F10-F303-0404-B674-24A6AD0B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0865-7E26-FB8F-7439-8D746405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202D-4629-5137-305C-32B66400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3EE9-9EB7-356D-14BC-8DB7BF5D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EFDA-7A2B-39BA-C3A6-AA536649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FEFF5-68ED-2D3F-1507-AA6E1E8EA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28BA-4431-68F4-D3D0-68581812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73DCC-92C1-6F92-D7EE-603677C2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B849-1296-0BDF-1FAC-65DA08D7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121D-A4CD-6CA2-87F4-4EE7E3CE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5B2E-E572-B51C-A9E8-166C1BE8F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3CF64-AC8A-4EC3-F94F-E5EEE4901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C5AA8-C022-5ADA-0F88-67EFECF0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DF83-ADB0-6FDE-3A89-8222B202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13537-E320-9D18-A961-EBA8243E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AAC8-70E7-64B8-6947-8F9FFF88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0B5D-2F04-555C-03E3-5A203B90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FCF9-66FC-CA30-1EA7-EAE1C4C4A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B4012-D2FC-261F-D1E6-F1607AC94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436DC-19FB-87EB-5F70-69EA44736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9D191-1E18-2C52-5F46-85194F09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4165F-6F9A-3A71-5B0C-95C3CD0C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313D9-B122-BFEC-A499-346DD794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6AB8-FE72-8934-DFE5-B9872168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06347-3E8E-D162-41A4-28A81772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704C1-2222-95A8-6B35-1E45DCBA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78D5-CD06-E136-0026-888285A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84A06-3B96-B879-AD38-1E7F1423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B6285-ACDA-9835-5C3B-3B7C32CD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7B76C-3320-39DE-152B-C5BDE6C5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DDFB-2F27-8A2D-0090-626C4062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448F-4C0A-22E2-03DC-228762F8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60F68-47F6-1E03-44D4-527A2B4A0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4D06-2681-6AFC-72F8-6DB0E9C4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B61C0-BA64-5565-284B-E5768B8F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80239-3F90-5DEA-7FB0-5B2F87C0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5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5543-8B44-11B5-3DD3-177033D6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5D8BB-FA17-CEED-3749-AC8A2C61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A1EA2-18EA-44D6-3185-9BF4BE1F7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D553E-6BF3-4CED-63FE-C50F9490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2B87F-2650-0A1F-750E-5322CDAF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04C5-1831-5781-F30F-0DFA2257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6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DFEBA-2A58-9F8A-9242-DB55D82C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531EE-E8A0-7C63-BA90-0012A33D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DEBB-3E28-F611-C856-E3058F61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624F-C034-1A44-92C3-6F2AD22793ED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100AD-7D39-461A-EBDA-AB309EDDD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102BD-7E25-1395-0106-6A9382F43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0E71BFE4-7864-5F8D-C4DC-2F6382EF89AB}"/>
              </a:ext>
            </a:extLst>
          </p:cNvPr>
          <p:cNvSpPr/>
          <p:nvPr/>
        </p:nvSpPr>
        <p:spPr>
          <a:xfrm>
            <a:off x="323188" y="2116596"/>
            <a:ext cx="11464611" cy="3072014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CD02D5-DEB6-5F2E-3CCB-BFCFF492B2F2}"/>
              </a:ext>
            </a:extLst>
          </p:cNvPr>
          <p:cNvSpPr/>
          <p:nvPr/>
        </p:nvSpPr>
        <p:spPr>
          <a:xfrm>
            <a:off x="635877" y="2521108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67C415-30BB-B484-3C7C-3C3B0BD3EDC6}"/>
              </a:ext>
            </a:extLst>
          </p:cNvPr>
          <p:cNvSpPr/>
          <p:nvPr/>
        </p:nvSpPr>
        <p:spPr>
          <a:xfrm>
            <a:off x="2843047" y="2521108"/>
            <a:ext cx="1671145" cy="24755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5ACB98-59A7-1D7C-FF34-D0C5F64DE51D}"/>
              </a:ext>
            </a:extLst>
          </p:cNvPr>
          <p:cNvSpPr/>
          <p:nvPr/>
        </p:nvSpPr>
        <p:spPr>
          <a:xfrm>
            <a:off x="5260427" y="2521107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2F804C-8D86-5765-7501-17A19E6A3F17}"/>
              </a:ext>
            </a:extLst>
          </p:cNvPr>
          <p:cNvSpPr/>
          <p:nvPr/>
        </p:nvSpPr>
        <p:spPr>
          <a:xfrm>
            <a:off x="9863955" y="2521107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0BBC2-F5C2-0325-5DCE-254239F888E8}"/>
              </a:ext>
            </a:extLst>
          </p:cNvPr>
          <p:cNvSpPr txBox="1"/>
          <p:nvPr/>
        </p:nvSpPr>
        <p:spPr>
          <a:xfrm>
            <a:off x="641133" y="2598789"/>
            <a:ext cx="177099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Radiogenic heat production: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</a:t>
            </a:r>
          </a:p>
          <a:p>
            <a:r>
              <a:rPr lang="en-US" sz="1050" dirty="0">
                <a:latin typeface="Times" pitchFamily="2" charset="0"/>
              </a:rPr>
              <a:t>radioisotope abundances (</a:t>
            </a:r>
            <a:r>
              <a:rPr lang="en-US" sz="1050" baseline="30000" dirty="0">
                <a:latin typeface="Times" pitchFamily="2" charset="0"/>
              </a:rPr>
              <a:t>40</a:t>
            </a:r>
            <a:r>
              <a:rPr lang="en-US" sz="1050" dirty="0">
                <a:latin typeface="Times" pitchFamily="2" charset="0"/>
              </a:rPr>
              <a:t>K, </a:t>
            </a:r>
            <a:r>
              <a:rPr lang="en-US" sz="1050" baseline="30000" dirty="0">
                <a:latin typeface="Times" pitchFamily="2" charset="0"/>
              </a:rPr>
              <a:t>232</a:t>
            </a:r>
            <a:r>
              <a:rPr lang="en-US" sz="1050" dirty="0">
                <a:latin typeface="Times" pitchFamily="2" charset="0"/>
              </a:rPr>
              <a:t>Th, </a:t>
            </a:r>
            <a:r>
              <a:rPr lang="en-US" sz="1050" baseline="30000" dirty="0">
                <a:latin typeface="Times" pitchFamily="2" charset="0"/>
              </a:rPr>
              <a:t>235</a:t>
            </a:r>
            <a:r>
              <a:rPr lang="en-US" sz="1050" dirty="0">
                <a:latin typeface="Times" pitchFamily="2" charset="0"/>
              </a:rPr>
              <a:t>Ur, </a:t>
            </a:r>
            <a:r>
              <a:rPr lang="en-US" sz="1050" baseline="30000" dirty="0">
                <a:latin typeface="Times" pitchFamily="2" charset="0"/>
              </a:rPr>
              <a:t>238</a:t>
            </a:r>
            <a:r>
              <a:rPr lang="en-US" sz="1050" dirty="0">
                <a:latin typeface="Times" pitchFamily="2" charset="0"/>
              </a:rPr>
              <a:t>Ur, </a:t>
            </a:r>
            <a:r>
              <a:rPr lang="en-US" sz="1050" baseline="30000" dirty="0">
                <a:latin typeface="Times" pitchFamily="2" charset="0"/>
              </a:rPr>
              <a:t>27</a:t>
            </a:r>
            <a:r>
              <a:rPr lang="en-US" sz="1050" dirty="0">
                <a:latin typeface="Times" pitchFamily="2" charset="0"/>
              </a:rPr>
              <a:t>Al)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Outputs: decay heat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00043-8F77-AA54-C330-DE445A6F7E09}"/>
              </a:ext>
            </a:extLst>
          </p:cNvPr>
          <p:cNvSpPr txBox="1"/>
          <p:nvPr/>
        </p:nvSpPr>
        <p:spPr>
          <a:xfrm>
            <a:off x="2885088" y="2577171"/>
            <a:ext cx="158180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Chemical equilibration: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</a:t>
            </a:r>
          </a:p>
          <a:p>
            <a:r>
              <a:rPr lang="en-US" sz="1050" dirty="0">
                <a:latin typeface="Times" pitchFamily="2" charset="0"/>
              </a:rPr>
              <a:t>pressure, temperature, elemental composition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</a:t>
            </a:r>
          </a:p>
          <a:p>
            <a:r>
              <a:rPr lang="en-US" sz="1050" dirty="0">
                <a:latin typeface="Times" pitchFamily="2" charset="0"/>
              </a:rPr>
              <a:t>- rocky core mineral phase assemblage</a:t>
            </a:r>
          </a:p>
          <a:p>
            <a:r>
              <a:rPr lang="en-US" sz="1050" dirty="0">
                <a:latin typeface="Times" pitchFamily="2" charset="0"/>
              </a:rPr>
              <a:t>- ocean’s aqueous composition and precipitates</a:t>
            </a:r>
          </a:p>
          <a:p>
            <a:r>
              <a:rPr lang="en-US" sz="1050" dirty="0">
                <a:latin typeface="Times" pitchFamily="2" charset="0"/>
              </a:rPr>
              <a:t>- ices crystallized in ice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D1ADD-5D97-1A48-E9B1-6AE2CD43765C}"/>
              </a:ext>
            </a:extLst>
          </p:cNvPr>
          <p:cNvSpPr txBox="1"/>
          <p:nvPr/>
        </p:nvSpPr>
        <p:spPr>
          <a:xfrm>
            <a:off x="9863955" y="2598945"/>
            <a:ext cx="17709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Heat transport: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time step duration, temperature within each radius bin.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 Temperature within each radius bin after conductive heat transport. </a:t>
            </a:r>
          </a:p>
          <a:p>
            <a:endParaRPr lang="en-US" sz="1050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0BD21-0CDA-49E0-4FBA-7BD4AE8FC3CA}"/>
              </a:ext>
            </a:extLst>
          </p:cNvPr>
          <p:cNvSpPr txBox="1"/>
          <p:nvPr/>
        </p:nvSpPr>
        <p:spPr>
          <a:xfrm>
            <a:off x="5287845" y="2582801"/>
            <a:ext cx="1460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Material transport: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equilibrated composition in each radius bin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 fluids, melts, and volatiles extracted from each radius bin and moved to higher or lower bins depending on their density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EC245E-B97E-CFC1-BF5F-CEE5B3DC3683}"/>
              </a:ext>
            </a:extLst>
          </p:cNvPr>
          <p:cNvSpPr/>
          <p:nvPr/>
        </p:nvSpPr>
        <p:spPr>
          <a:xfrm>
            <a:off x="7567447" y="2521107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295F3-C1EA-A957-8289-91CE3DB61BFD}"/>
              </a:ext>
            </a:extLst>
          </p:cNvPr>
          <p:cNvSpPr txBox="1"/>
          <p:nvPr/>
        </p:nvSpPr>
        <p:spPr>
          <a:xfrm>
            <a:off x="7564816" y="2598789"/>
            <a:ext cx="1560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Update material properties: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composition, temperature, and pressure within each radius bin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 updated material properties in each radius bin. E.g., density, heat capacity, thermal conductivity, etc.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2C03278-9EDA-7A2D-6DB3-B1B86D9577F3}"/>
              </a:ext>
            </a:extLst>
          </p:cNvPr>
          <p:cNvSpPr/>
          <p:nvPr/>
        </p:nvSpPr>
        <p:spPr>
          <a:xfrm>
            <a:off x="5260423" y="1401025"/>
            <a:ext cx="1671145" cy="5770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B05FB53-C752-297F-4185-BF949B06F48C}"/>
              </a:ext>
            </a:extLst>
          </p:cNvPr>
          <p:cNvSpPr/>
          <p:nvPr/>
        </p:nvSpPr>
        <p:spPr>
          <a:xfrm>
            <a:off x="5260427" y="5296249"/>
            <a:ext cx="1671145" cy="2665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AC8D8C-D8AC-C3C8-053F-49B8B0A15B07}"/>
              </a:ext>
            </a:extLst>
          </p:cNvPr>
          <p:cNvCxnSpPr>
            <a:cxnSpLocks/>
            <a:stCxn id="115" idx="2"/>
            <a:endCxn id="16" idx="0"/>
          </p:cNvCxnSpPr>
          <p:nvPr/>
        </p:nvCxnSpPr>
        <p:spPr>
          <a:xfrm>
            <a:off x="6095995" y="1159928"/>
            <a:ext cx="1" cy="241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1E17EE-1EDD-86CF-8088-07E01802238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307022" y="3758873"/>
            <a:ext cx="536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489553-770F-6302-9586-8573B37375D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14192" y="3758872"/>
            <a:ext cx="7462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49DE12-D08E-B871-5772-56F638764B7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6931572" y="3758872"/>
            <a:ext cx="635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9BAA47-1418-D7B0-BED4-2B9BE50ABD12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9238592" y="3758872"/>
            <a:ext cx="6253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F58C2CA-A705-9910-AFB0-A1B02740B00F}"/>
              </a:ext>
            </a:extLst>
          </p:cNvPr>
          <p:cNvCxnSpPr>
            <a:cxnSpLocks/>
            <a:stCxn id="8" idx="2"/>
            <a:endCxn id="17" idx="3"/>
          </p:cNvCxnSpPr>
          <p:nvPr/>
        </p:nvCxnSpPr>
        <p:spPr>
          <a:xfrm rot="5400000">
            <a:off x="8599100" y="3329109"/>
            <a:ext cx="432900" cy="376795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6F5BC637-4EA5-CE12-0159-8EE2086E5F42}"/>
              </a:ext>
            </a:extLst>
          </p:cNvPr>
          <p:cNvCxnSpPr>
            <a:cxnSpLocks/>
            <a:stCxn id="17" idx="1"/>
            <a:endCxn id="5" idx="2"/>
          </p:cNvCxnSpPr>
          <p:nvPr/>
        </p:nvCxnSpPr>
        <p:spPr>
          <a:xfrm rot="10800000">
            <a:off x="1471451" y="4996639"/>
            <a:ext cx="3788977" cy="43289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58EC3F-46E7-5E6F-039F-C97E7D4F33F9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095997" y="5562825"/>
            <a:ext cx="3" cy="231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A8EC94-D748-7097-C52F-50D349E3636F}"/>
              </a:ext>
            </a:extLst>
          </p:cNvPr>
          <p:cNvSpPr txBox="1"/>
          <p:nvPr/>
        </p:nvSpPr>
        <p:spPr>
          <a:xfrm>
            <a:off x="5260423" y="1422990"/>
            <a:ext cx="1671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Setup model:</a:t>
            </a:r>
          </a:p>
          <a:p>
            <a:r>
              <a:rPr lang="en-US" sz="1050" dirty="0">
                <a:latin typeface="Times" pitchFamily="2" charset="0"/>
              </a:rPr>
              <a:t>Define radius bins and number of time steps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EB3598-73F6-AA29-5A1B-6DC2872DF2FD}"/>
              </a:ext>
            </a:extLst>
          </p:cNvPr>
          <p:cNvSpPr txBox="1"/>
          <p:nvPr/>
        </p:nvSpPr>
        <p:spPr>
          <a:xfrm>
            <a:off x="5323020" y="5313653"/>
            <a:ext cx="1770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Time step</a:t>
            </a:r>
          </a:p>
          <a:p>
            <a:endParaRPr lang="en-US" sz="1050" b="1" dirty="0">
              <a:latin typeface="Times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D64AA3-040A-1E3E-54D3-706E7FA27555}"/>
              </a:ext>
            </a:extLst>
          </p:cNvPr>
          <p:cNvSpPr txBox="1"/>
          <p:nvPr/>
        </p:nvSpPr>
        <p:spPr>
          <a:xfrm>
            <a:off x="4128793" y="5829401"/>
            <a:ext cx="393439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Model outputs:</a:t>
            </a:r>
            <a:r>
              <a:rPr lang="en-US" sz="1050" dirty="0">
                <a:latin typeface="Times" pitchFamily="2" charset="0"/>
              </a:rPr>
              <a:t> </a:t>
            </a:r>
          </a:p>
          <a:p>
            <a:r>
              <a:rPr lang="en-US" sz="1050" dirty="0">
                <a:latin typeface="Times" pitchFamily="2" charset="0"/>
              </a:rPr>
              <a:t>	rocky core, ocean, and ice shell composition, 	pressure, and temperature at every time and location 	in body.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D8B69D-B813-D62D-3882-90A4CEB858CC}"/>
              </a:ext>
            </a:extLst>
          </p:cNvPr>
          <p:cNvSpPr txBox="1"/>
          <p:nvPr/>
        </p:nvSpPr>
        <p:spPr>
          <a:xfrm>
            <a:off x="4128794" y="98099"/>
            <a:ext cx="3934402" cy="1061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Model inputs:</a:t>
            </a:r>
          </a:p>
          <a:p>
            <a:r>
              <a:rPr lang="en-US" sz="1050" dirty="0">
                <a:latin typeface="Times" pitchFamily="2" charset="0"/>
              </a:rPr>
              <a:t>	Formation time (</a:t>
            </a:r>
            <a:r>
              <a:rPr lang="en-US" sz="1050" dirty="0" err="1">
                <a:latin typeface="Times" pitchFamily="2" charset="0"/>
              </a:rPr>
              <a:t>Myr</a:t>
            </a:r>
            <a:r>
              <a:rPr lang="en-US" sz="1050" dirty="0">
                <a:latin typeface="Times" pitchFamily="2" charset="0"/>
              </a:rPr>
              <a:t> after CAIs)</a:t>
            </a:r>
          </a:p>
          <a:p>
            <a:r>
              <a:rPr lang="en-US" sz="1050" dirty="0">
                <a:latin typeface="Times" pitchFamily="2" charset="0"/>
              </a:rPr>
              <a:t>	Radioisotope abundances (ppm at 0 </a:t>
            </a:r>
            <a:r>
              <a:rPr lang="en-US" sz="1050" dirty="0" err="1">
                <a:latin typeface="Times" pitchFamily="2" charset="0"/>
              </a:rPr>
              <a:t>Myrs</a:t>
            </a:r>
            <a:r>
              <a:rPr lang="en-US" sz="1050" dirty="0">
                <a:latin typeface="Times" pitchFamily="2" charset="0"/>
              </a:rPr>
              <a:t>)</a:t>
            </a:r>
          </a:p>
          <a:p>
            <a:r>
              <a:rPr lang="en-US" sz="1050" dirty="0">
                <a:latin typeface="Times" pitchFamily="2" charset="0"/>
              </a:rPr>
              <a:t>	Rock elemental abundances (%)</a:t>
            </a:r>
          </a:p>
          <a:p>
            <a:r>
              <a:rPr lang="en-US" sz="1050" dirty="0">
                <a:latin typeface="Times" pitchFamily="2" charset="0"/>
              </a:rPr>
              <a:t>	Volatile abundances (wt. % relative to water ice)</a:t>
            </a:r>
          </a:p>
          <a:p>
            <a:r>
              <a:rPr lang="en-US" sz="1050" dirty="0">
                <a:latin typeface="Times" pitchFamily="2" charset="0"/>
              </a:rPr>
              <a:t>	Object radius (km)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C4C82D8-DC44-2C75-A767-69B8A83079A0}"/>
              </a:ext>
            </a:extLst>
          </p:cNvPr>
          <p:cNvSpPr txBox="1"/>
          <p:nvPr/>
        </p:nvSpPr>
        <p:spPr>
          <a:xfrm>
            <a:off x="5169996" y="2145149"/>
            <a:ext cx="1770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" pitchFamily="2" charset="0"/>
              </a:rPr>
              <a:t>Main model loop</a:t>
            </a:r>
          </a:p>
        </p:txBody>
      </p: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B34B15AE-6EB8-86CC-BF45-5A02AC23EA90}"/>
              </a:ext>
            </a:extLst>
          </p:cNvPr>
          <p:cNvCxnSpPr>
            <a:cxnSpLocks/>
            <a:stCxn id="16" idx="1"/>
            <a:endCxn id="5" idx="0"/>
          </p:cNvCxnSpPr>
          <p:nvPr/>
        </p:nvCxnSpPr>
        <p:spPr>
          <a:xfrm rot="10800000" flipV="1">
            <a:off x="1471451" y="1689566"/>
            <a:ext cx="3788973" cy="83154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5CC3-C095-432E-211D-718B419E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68" y="123704"/>
            <a:ext cx="10515600" cy="1325563"/>
          </a:xfrm>
        </p:spPr>
        <p:txBody>
          <a:bodyPr/>
          <a:lstStyle/>
          <a:p>
            <a:r>
              <a:rPr lang="en-US" dirty="0"/>
              <a:t>Code architecture: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A56268-809D-0E0F-9F60-944E0B1F40C3}"/>
              </a:ext>
            </a:extLst>
          </p:cNvPr>
          <p:cNvSpPr/>
          <p:nvPr/>
        </p:nvSpPr>
        <p:spPr>
          <a:xfrm>
            <a:off x="5735785" y="503959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E7BA33-B0F2-A171-D89C-BADE694F29DD}"/>
              </a:ext>
            </a:extLst>
          </p:cNvPr>
          <p:cNvSpPr/>
          <p:nvPr/>
        </p:nvSpPr>
        <p:spPr>
          <a:xfrm>
            <a:off x="5735785" y="479021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281346-1FF9-07ED-F616-6F3CAD568537}"/>
              </a:ext>
            </a:extLst>
          </p:cNvPr>
          <p:cNvSpPr/>
          <p:nvPr/>
        </p:nvSpPr>
        <p:spPr>
          <a:xfrm>
            <a:off x="5735785" y="4540828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0CE0CA-8ECB-EB1D-4B60-DF9448641746}"/>
              </a:ext>
            </a:extLst>
          </p:cNvPr>
          <p:cNvSpPr/>
          <p:nvPr/>
        </p:nvSpPr>
        <p:spPr>
          <a:xfrm>
            <a:off x="5735785" y="4291446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3A77D4-8C73-6320-F38A-2A12498CB788}"/>
              </a:ext>
            </a:extLst>
          </p:cNvPr>
          <p:cNvSpPr/>
          <p:nvPr/>
        </p:nvSpPr>
        <p:spPr>
          <a:xfrm>
            <a:off x="5735785" y="404206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A12CE1-838F-87BE-0375-932C924D192D}"/>
              </a:ext>
            </a:extLst>
          </p:cNvPr>
          <p:cNvSpPr/>
          <p:nvPr/>
        </p:nvSpPr>
        <p:spPr>
          <a:xfrm>
            <a:off x="5735785" y="379268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946747-110A-ADA0-5A51-CE2B47ECD667}"/>
              </a:ext>
            </a:extLst>
          </p:cNvPr>
          <p:cNvSpPr/>
          <p:nvPr/>
        </p:nvSpPr>
        <p:spPr>
          <a:xfrm>
            <a:off x="5735785" y="355369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F47605-8A4D-D63C-79B0-BCAC58C4AC9F}"/>
              </a:ext>
            </a:extLst>
          </p:cNvPr>
          <p:cNvSpPr/>
          <p:nvPr/>
        </p:nvSpPr>
        <p:spPr>
          <a:xfrm>
            <a:off x="5735785" y="330430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91C28D-8C4E-2B54-A6A0-394DAD0DC9DC}"/>
              </a:ext>
            </a:extLst>
          </p:cNvPr>
          <p:cNvSpPr/>
          <p:nvPr/>
        </p:nvSpPr>
        <p:spPr>
          <a:xfrm>
            <a:off x="5735785" y="305492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77CED8-1D9C-F676-48A2-5C82E99C14E1}"/>
              </a:ext>
            </a:extLst>
          </p:cNvPr>
          <p:cNvSpPr/>
          <p:nvPr/>
        </p:nvSpPr>
        <p:spPr>
          <a:xfrm>
            <a:off x="5735785" y="2805545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30AC86-FF16-A538-CF08-75BCC899398E}"/>
              </a:ext>
            </a:extLst>
          </p:cNvPr>
          <p:cNvSpPr/>
          <p:nvPr/>
        </p:nvSpPr>
        <p:spPr>
          <a:xfrm>
            <a:off x="5735785" y="255616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0B9FFD-6987-1403-3923-985299B6FBDA}"/>
              </a:ext>
            </a:extLst>
          </p:cNvPr>
          <p:cNvSpPr/>
          <p:nvPr/>
        </p:nvSpPr>
        <p:spPr>
          <a:xfrm>
            <a:off x="5735785" y="229638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34ECF1-74C9-2A2D-07D4-FB44F66C15AC}"/>
              </a:ext>
            </a:extLst>
          </p:cNvPr>
          <p:cNvSpPr/>
          <p:nvPr/>
        </p:nvSpPr>
        <p:spPr>
          <a:xfrm>
            <a:off x="5735785" y="203661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C87A1B-3BB1-F277-DF3A-4B4BD9E4517F}"/>
              </a:ext>
            </a:extLst>
          </p:cNvPr>
          <p:cNvSpPr/>
          <p:nvPr/>
        </p:nvSpPr>
        <p:spPr>
          <a:xfrm>
            <a:off x="5735785" y="528897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7A0210-3E85-4E98-81B9-197A28C89962}"/>
              </a:ext>
            </a:extLst>
          </p:cNvPr>
          <p:cNvCxnSpPr>
            <a:cxnSpLocks/>
          </p:cNvCxnSpPr>
          <p:nvPr/>
        </p:nvCxnSpPr>
        <p:spPr>
          <a:xfrm>
            <a:off x="3209047" y="3151999"/>
            <a:ext cx="2490374" cy="2386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83A5C2-7C5E-C2B2-A08D-60368141A06C}"/>
              </a:ext>
            </a:extLst>
          </p:cNvPr>
          <p:cNvCxnSpPr>
            <a:cxnSpLocks/>
          </p:cNvCxnSpPr>
          <p:nvPr/>
        </p:nvCxnSpPr>
        <p:spPr>
          <a:xfrm flipV="1">
            <a:off x="3209048" y="2007625"/>
            <a:ext cx="2526736" cy="1144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B1FAE8-75E3-1754-E31B-E1146530EC09}"/>
              </a:ext>
            </a:extLst>
          </p:cNvPr>
          <p:cNvSpPr txBox="1"/>
          <p:nvPr/>
        </p:nvSpPr>
        <p:spPr>
          <a:xfrm>
            <a:off x="5182351" y="5357721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C5F386-969E-7097-5EED-A96E4549BC7F}"/>
              </a:ext>
            </a:extLst>
          </p:cNvPr>
          <p:cNvSpPr txBox="1"/>
          <p:nvPr/>
        </p:nvSpPr>
        <p:spPr>
          <a:xfrm>
            <a:off x="5001015" y="1871325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Surface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993E0-7ECB-7F19-4564-8FFDAB8E1261}"/>
              </a:ext>
            </a:extLst>
          </p:cNvPr>
          <p:cNvSpPr txBox="1"/>
          <p:nvPr/>
        </p:nvSpPr>
        <p:spPr>
          <a:xfrm>
            <a:off x="760209" y="1736227"/>
            <a:ext cx="3235341" cy="33855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Class Planet: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Attributes</a:t>
            </a:r>
          </a:p>
          <a:p>
            <a:r>
              <a:rPr lang="en-US" sz="1600" dirty="0">
                <a:latin typeface="Courier" pitchFamily="2" charset="0"/>
              </a:rPr>
              <a:t>Nr - # of radii steps</a:t>
            </a:r>
          </a:p>
          <a:p>
            <a:r>
              <a:rPr lang="en-US" sz="1600" dirty="0">
                <a:latin typeface="Courier" pitchFamily="2" charset="0"/>
              </a:rPr>
              <a:t>Nt – # of time steps</a:t>
            </a:r>
          </a:p>
          <a:p>
            <a:r>
              <a:rPr lang="en-US" sz="1600" dirty="0">
                <a:latin typeface="Courier" pitchFamily="2" charset="0"/>
              </a:rPr>
              <a:t>CellGrid (Nt,Nr)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Functions</a:t>
            </a:r>
          </a:p>
          <a:p>
            <a:r>
              <a:rPr lang="en-US" sz="1600" dirty="0">
                <a:latin typeface="Courier" pitchFamily="2" charset="0"/>
              </a:rPr>
              <a:t>Time_step()</a:t>
            </a:r>
          </a:p>
          <a:p>
            <a:r>
              <a:rPr lang="en-US" sz="1600" dirty="0">
                <a:latin typeface="Courier" pitchFamily="2" charset="0"/>
              </a:rPr>
              <a:t>Heat_Transport()</a:t>
            </a:r>
          </a:p>
          <a:p>
            <a:r>
              <a:rPr lang="en-US" sz="1600" dirty="0">
                <a:latin typeface="Courier" pitchFamily="2" charset="0"/>
              </a:rPr>
              <a:t>Material_Transport()</a:t>
            </a:r>
          </a:p>
          <a:p>
            <a:r>
              <a:rPr lang="en-US" sz="1600" dirty="0">
                <a:latin typeface="Courier" pitchFamily="2" charset="0"/>
              </a:rPr>
              <a:t>Update_bulk()</a:t>
            </a:r>
          </a:p>
          <a:p>
            <a:r>
              <a:rPr lang="en-US" sz="1600" dirty="0">
                <a:latin typeface="Courier" pitchFamily="2" charset="0"/>
              </a:rPr>
              <a:t>Initialize()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40EA7B-6618-3219-A3D9-82F6DA82C70C}"/>
              </a:ext>
            </a:extLst>
          </p:cNvPr>
          <p:cNvSpPr txBox="1"/>
          <p:nvPr/>
        </p:nvSpPr>
        <p:spPr>
          <a:xfrm>
            <a:off x="7537766" y="1628505"/>
            <a:ext cx="1932694" cy="3600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Class GridCell: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Attributes</a:t>
            </a:r>
          </a:p>
          <a:p>
            <a:r>
              <a:rPr lang="en-US" sz="1200" dirty="0">
                <a:latin typeface="Courier" pitchFamily="2" charset="0"/>
              </a:rPr>
              <a:t>Temp</a:t>
            </a:r>
          </a:p>
          <a:p>
            <a:r>
              <a:rPr lang="en-US" sz="1200" dirty="0">
                <a:latin typeface="Courier" pitchFamily="2" charset="0"/>
              </a:rPr>
              <a:t>Press</a:t>
            </a:r>
          </a:p>
          <a:p>
            <a:r>
              <a:rPr lang="en-US" sz="1200" dirty="0">
                <a:latin typeface="Courier" pitchFamily="2" charset="0"/>
              </a:rPr>
              <a:t>Location</a:t>
            </a:r>
          </a:p>
          <a:p>
            <a:r>
              <a:rPr lang="en-US" sz="1200" dirty="0">
                <a:latin typeface="Courier" pitchFamily="2" charset="0"/>
              </a:rPr>
              <a:t>Aqcomp = dict()</a:t>
            </a:r>
          </a:p>
          <a:p>
            <a:r>
              <a:rPr lang="en-US" sz="1200" dirty="0">
                <a:latin typeface="Courier" pitchFamily="2" charset="0"/>
              </a:rPr>
              <a:t>Rock_comp =dict()</a:t>
            </a:r>
          </a:p>
          <a:p>
            <a:r>
              <a:rPr lang="en-US" sz="1200" dirty="0">
                <a:latin typeface="Courier" pitchFamily="2" charset="0"/>
              </a:rPr>
              <a:t>Ice_comp =dict()</a:t>
            </a:r>
          </a:p>
          <a:p>
            <a:r>
              <a:rPr lang="en-US" sz="1200" dirty="0">
                <a:latin typeface="Courier" pitchFamily="2" charset="0"/>
              </a:rPr>
              <a:t>Isotopes = dict()</a:t>
            </a:r>
          </a:p>
          <a:p>
            <a:r>
              <a:rPr lang="en-US" sz="1200" dirty="0">
                <a:latin typeface="Courier" pitchFamily="2" charset="0"/>
              </a:rPr>
              <a:t>Dens</a:t>
            </a:r>
          </a:p>
          <a:p>
            <a:r>
              <a:rPr lang="en-US" sz="1200" dirty="0">
                <a:latin typeface="Courier" pitchFamily="2" charset="0"/>
              </a:rPr>
              <a:t>K</a:t>
            </a:r>
          </a:p>
          <a:p>
            <a:r>
              <a:rPr lang="en-US" sz="1200" dirty="0">
                <a:latin typeface="Courier" pitchFamily="2" charset="0"/>
              </a:rPr>
              <a:t>Cp</a:t>
            </a:r>
          </a:p>
          <a:p>
            <a:r>
              <a:rPr lang="en-US" sz="1200" dirty="0">
                <a:latin typeface="Courier" pitchFamily="2" charset="0"/>
              </a:rPr>
              <a:t>Etc.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Functions</a:t>
            </a:r>
          </a:p>
          <a:p>
            <a:pPr algn="r"/>
            <a:r>
              <a:rPr lang="en-US" sz="1200" dirty="0">
                <a:latin typeface="Courier" pitchFamily="2" charset="0"/>
              </a:rPr>
              <a:t>Heat()</a:t>
            </a:r>
          </a:p>
          <a:p>
            <a:pPr algn="r"/>
            <a:r>
              <a:rPr lang="en-US" sz="1200" dirty="0">
                <a:latin typeface="Courier" pitchFamily="2" charset="0"/>
              </a:rPr>
              <a:t>Equilibrate()</a:t>
            </a:r>
          </a:p>
          <a:p>
            <a:pPr algn="r"/>
            <a:r>
              <a:rPr lang="en-US" sz="1200" dirty="0">
                <a:latin typeface="Courier" pitchFamily="2" charset="0"/>
              </a:rPr>
              <a:t>Update_properties()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D45157-AF8A-4774-58C1-A72B71FB9E2C}"/>
              </a:ext>
            </a:extLst>
          </p:cNvPr>
          <p:cNvSpPr/>
          <p:nvPr/>
        </p:nvSpPr>
        <p:spPr>
          <a:xfrm>
            <a:off x="6018813" y="504127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5C7DF1-01BD-3917-98E8-4E0E26645C25}"/>
              </a:ext>
            </a:extLst>
          </p:cNvPr>
          <p:cNvSpPr/>
          <p:nvPr/>
        </p:nvSpPr>
        <p:spPr>
          <a:xfrm>
            <a:off x="6018813" y="4791888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1F539F-1A49-7395-D5E6-2AE1D977676D}"/>
              </a:ext>
            </a:extLst>
          </p:cNvPr>
          <p:cNvSpPr/>
          <p:nvPr/>
        </p:nvSpPr>
        <p:spPr>
          <a:xfrm>
            <a:off x="6018813" y="4542506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BFB7BB-3BB7-2486-42BB-BA07248320F2}"/>
              </a:ext>
            </a:extLst>
          </p:cNvPr>
          <p:cNvSpPr/>
          <p:nvPr/>
        </p:nvSpPr>
        <p:spPr>
          <a:xfrm>
            <a:off x="6018813" y="429312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EBE322-6239-ACD8-AB6E-10AF59C3A750}"/>
              </a:ext>
            </a:extLst>
          </p:cNvPr>
          <p:cNvSpPr/>
          <p:nvPr/>
        </p:nvSpPr>
        <p:spPr>
          <a:xfrm>
            <a:off x="6018813" y="404374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A9F6A4-8974-EC06-988A-9DA55E0796F5}"/>
              </a:ext>
            </a:extLst>
          </p:cNvPr>
          <p:cNvSpPr/>
          <p:nvPr/>
        </p:nvSpPr>
        <p:spPr>
          <a:xfrm>
            <a:off x="6018813" y="379436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48E62C-A49D-6F98-BAAF-DC6177FE9DE8}"/>
              </a:ext>
            </a:extLst>
          </p:cNvPr>
          <p:cNvSpPr/>
          <p:nvPr/>
        </p:nvSpPr>
        <p:spPr>
          <a:xfrm>
            <a:off x="6018813" y="355536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423B64-1F4C-6AF9-C827-197056F158E6}"/>
              </a:ext>
            </a:extLst>
          </p:cNvPr>
          <p:cNvSpPr/>
          <p:nvPr/>
        </p:nvSpPr>
        <p:spPr>
          <a:xfrm>
            <a:off x="6018813" y="330598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41080B-576F-1557-0F6E-C32FF996CC46}"/>
              </a:ext>
            </a:extLst>
          </p:cNvPr>
          <p:cNvSpPr/>
          <p:nvPr/>
        </p:nvSpPr>
        <p:spPr>
          <a:xfrm>
            <a:off x="6018813" y="3056605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0E8B4B-7E9B-94D1-6DB7-E783BD25E1E7}"/>
              </a:ext>
            </a:extLst>
          </p:cNvPr>
          <p:cNvSpPr/>
          <p:nvPr/>
        </p:nvSpPr>
        <p:spPr>
          <a:xfrm>
            <a:off x="6018813" y="280722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6AC7CA-58A1-BA12-1164-4D3CE31F6ED9}"/>
              </a:ext>
            </a:extLst>
          </p:cNvPr>
          <p:cNvSpPr/>
          <p:nvPr/>
        </p:nvSpPr>
        <p:spPr>
          <a:xfrm>
            <a:off x="6018813" y="255784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714ACB-CCBE-EC7E-79C4-8796C8AE1330}"/>
              </a:ext>
            </a:extLst>
          </p:cNvPr>
          <p:cNvSpPr/>
          <p:nvPr/>
        </p:nvSpPr>
        <p:spPr>
          <a:xfrm>
            <a:off x="6018813" y="229806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D32E2F-5F85-3ECF-9491-21A26F95F59F}"/>
              </a:ext>
            </a:extLst>
          </p:cNvPr>
          <p:cNvSpPr/>
          <p:nvPr/>
        </p:nvSpPr>
        <p:spPr>
          <a:xfrm>
            <a:off x="6018813" y="203829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1DC488-FDE1-4432-CC5E-2C47BBDC8CE2}"/>
              </a:ext>
            </a:extLst>
          </p:cNvPr>
          <p:cNvSpPr/>
          <p:nvPr/>
        </p:nvSpPr>
        <p:spPr>
          <a:xfrm>
            <a:off x="6018813" y="529065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2CB74-FF58-B1E2-D27E-F792B0A512A5}"/>
              </a:ext>
            </a:extLst>
          </p:cNvPr>
          <p:cNvSpPr/>
          <p:nvPr/>
        </p:nvSpPr>
        <p:spPr>
          <a:xfrm>
            <a:off x="6290118" y="504127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93ADDC-EA71-5CAF-92F0-5F7F6651DD75}"/>
              </a:ext>
            </a:extLst>
          </p:cNvPr>
          <p:cNvSpPr/>
          <p:nvPr/>
        </p:nvSpPr>
        <p:spPr>
          <a:xfrm>
            <a:off x="6290118" y="4791888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181356A-C303-6CDD-A87B-B9557EF12A87}"/>
              </a:ext>
            </a:extLst>
          </p:cNvPr>
          <p:cNvSpPr/>
          <p:nvPr/>
        </p:nvSpPr>
        <p:spPr>
          <a:xfrm>
            <a:off x="6290118" y="4542506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EB780A-2962-0A60-5041-2CAE15F394B1}"/>
              </a:ext>
            </a:extLst>
          </p:cNvPr>
          <p:cNvSpPr/>
          <p:nvPr/>
        </p:nvSpPr>
        <p:spPr>
          <a:xfrm>
            <a:off x="6290118" y="429312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E219A9-0DD8-168A-5558-BF89CE550E75}"/>
              </a:ext>
            </a:extLst>
          </p:cNvPr>
          <p:cNvSpPr/>
          <p:nvPr/>
        </p:nvSpPr>
        <p:spPr>
          <a:xfrm>
            <a:off x="6290118" y="404374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AA90A39-732B-50AA-95B2-B9B1E237F7F9}"/>
              </a:ext>
            </a:extLst>
          </p:cNvPr>
          <p:cNvSpPr/>
          <p:nvPr/>
        </p:nvSpPr>
        <p:spPr>
          <a:xfrm>
            <a:off x="6290118" y="379436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D80D48-1AB5-66B3-57AF-AC7E2983E455}"/>
              </a:ext>
            </a:extLst>
          </p:cNvPr>
          <p:cNvSpPr/>
          <p:nvPr/>
        </p:nvSpPr>
        <p:spPr>
          <a:xfrm>
            <a:off x="6290118" y="355536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F9C0D7B-C553-9D80-DADA-733D4419D269}"/>
              </a:ext>
            </a:extLst>
          </p:cNvPr>
          <p:cNvSpPr/>
          <p:nvPr/>
        </p:nvSpPr>
        <p:spPr>
          <a:xfrm>
            <a:off x="6290118" y="330598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A20F51-30BF-E5B6-B2C2-E08751DB88D1}"/>
              </a:ext>
            </a:extLst>
          </p:cNvPr>
          <p:cNvSpPr/>
          <p:nvPr/>
        </p:nvSpPr>
        <p:spPr>
          <a:xfrm>
            <a:off x="6290118" y="3056605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A1EA12-FFB0-AE61-BA9F-EBD28D61AB64}"/>
              </a:ext>
            </a:extLst>
          </p:cNvPr>
          <p:cNvSpPr/>
          <p:nvPr/>
        </p:nvSpPr>
        <p:spPr>
          <a:xfrm>
            <a:off x="6290118" y="280722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75FC0DB-A1EE-C57E-4B57-C6321515FDD6}"/>
              </a:ext>
            </a:extLst>
          </p:cNvPr>
          <p:cNvSpPr/>
          <p:nvPr/>
        </p:nvSpPr>
        <p:spPr>
          <a:xfrm>
            <a:off x="6290118" y="255784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F2C305-337D-02AA-A4BB-910CB5BD61D9}"/>
              </a:ext>
            </a:extLst>
          </p:cNvPr>
          <p:cNvSpPr/>
          <p:nvPr/>
        </p:nvSpPr>
        <p:spPr>
          <a:xfrm>
            <a:off x="6290118" y="229806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EB8D76-19CB-966D-FB46-BEDEE5586860}"/>
              </a:ext>
            </a:extLst>
          </p:cNvPr>
          <p:cNvSpPr/>
          <p:nvPr/>
        </p:nvSpPr>
        <p:spPr>
          <a:xfrm>
            <a:off x="6290118" y="203829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4D8B12E-0B67-C0FD-AC79-CC34737DB84C}"/>
              </a:ext>
            </a:extLst>
          </p:cNvPr>
          <p:cNvSpPr/>
          <p:nvPr/>
        </p:nvSpPr>
        <p:spPr>
          <a:xfrm>
            <a:off x="6290118" y="529065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DA4275-169F-4EC7-D500-63B4C48C51B7}"/>
              </a:ext>
            </a:extLst>
          </p:cNvPr>
          <p:cNvSpPr txBox="1"/>
          <p:nvPr/>
        </p:nvSpPr>
        <p:spPr>
          <a:xfrm rot="16200000">
            <a:off x="4524902" y="2737547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D61BB1-6DBD-0998-C696-054AAB00F23D}"/>
              </a:ext>
            </a:extLst>
          </p:cNvPr>
          <p:cNvSpPr txBox="1"/>
          <p:nvPr/>
        </p:nvSpPr>
        <p:spPr>
          <a:xfrm>
            <a:off x="5967362" y="5614648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C88C9FB-25D7-4FBA-9F06-F42F85917D29}"/>
              </a:ext>
            </a:extLst>
          </p:cNvPr>
          <p:cNvCxnSpPr/>
          <p:nvPr/>
        </p:nvCxnSpPr>
        <p:spPr>
          <a:xfrm>
            <a:off x="743478" y="2047817"/>
            <a:ext cx="32532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7EC6600-7002-FB1A-F101-D221EC45A5C9}"/>
              </a:ext>
            </a:extLst>
          </p:cNvPr>
          <p:cNvCxnSpPr/>
          <p:nvPr/>
        </p:nvCxnSpPr>
        <p:spPr>
          <a:xfrm>
            <a:off x="760209" y="3428998"/>
            <a:ext cx="3253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C75B2E3-12F2-6F51-D5E8-837D24AA4EEB}"/>
              </a:ext>
            </a:extLst>
          </p:cNvPr>
          <p:cNvCxnSpPr>
            <a:cxnSpLocks/>
          </p:cNvCxnSpPr>
          <p:nvPr/>
        </p:nvCxnSpPr>
        <p:spPr>
          <a:xfrm>
            <a:off x="7537765" y="1909699"/>
            <a:ext cx="19326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22F80D-4A3A-63FA-9D4D-2314455EB2CD}"/>
              </a:ext>
            </a:extLst>
          </p:cNvPr>
          <p:cNvCxnSpPr>
            <a:cxnSpLocks/>
          </p:cNvCxnSpPr>
          <p:nvPr/>
        </p:nvCxnSpPr>
        <p:spPr>
          <a:xfrm>
            <a:off x="7537765" y="4305679"/>
            <a:ext cx="1932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035E093-602C-47F0-2C24-92D0C59910FC}"/>
              </a:ext>
            </a:extLst>
          </p:cNvPr>
          <p:cNvCxnSpPr>
            <a:cxnSpLocks/>
          </p:cNvCxnSpPr>
          <p:nvPr/>
        </p:nvCxnSpPr>
        <p:spPr>
          <a:xfrm flipV="1">
            <a:off x="6571252" y="1628505"/>
            <a:ext cx="955832" cy="463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C13D723-55AE-7741-80FA-6423412A1EC7}"/>
              </a:ext>
            </a:extLst>
          </p:cNvPr>
          <p:cNvCxnSpPr>
            <a:cxnSpLocks/>
          </p:cNvCxnSpPr>
          <p:nvPr/>
        </p:nvCxnSpPr>
        <p:spPr>
          <a:xfrm>
            <a:off x="6560572" y="2108356"/>
            <a:ext cx="977192" cy="3110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25F7FF-F204-F257-7DAE-1B5C8C72E573}"/>
              </a:ext>
            </a:extLst>
          </p:cNvPr>
          <p:cNvSpPr txBox="1"/>
          <p:nvPr/>
        </p:nvSpPr>
        <p:spPr>
          <a:xfrm>
            <a:off x="9856317" y="2680854"/>
            <a:ext cx="2242164" cy="3600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Wrapper function to call other modeling software or data tables: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getSpecificHeatProd()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calcHeat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callAqEquil()</a:t>
            </a:r>
          </a:p>
          <a:p>
            <a:r>
              <a:rPr lang="en-US" sz="1200" dirty="0">
                <a:latin typeface="Courier" pitchFamily="2" charset="0"/>
              </a:rPr>
              <a:t>    (EQ3)</a:t>
            </a:r>
          </a:p>
          <a:p>
            <a:r>
              <a:rPr lang="en-US" sz="1200" dirty="0">
                <a:latin typeface="Courier" pitchFamily="2" charset="0"/>
              </a:rPr>
              <a:t>callAqRockEquil()</a:t>
            </a:r>
          </a:p>
          <a:p>
            <a:r>
              <a:rPr lang="en-US" sz="1200" dirty="0">
                <a:latin typeface="Courier" pitchFamily="2" charset="0"/>
              </a:rPr>
              <a:t>    (EQ6)</a:t>
            </a:r>
          </a:p>
          <a:p>
            <a:r>
              <a:rPr lang="en-US" sz="1200" dirty="0">
                <a:latin typeface="Courier" pitchFamily="2" charset="0"/>
              </a:rPr>
              <a:t>callIceEquil()</a:t>
            </a:r>
          </a:p>
          <a:p>
            <a:r>
              <a:rPr lang="en-US" sz="1200" dirty="0">
                <a:latin typeface="Courier" pitchFamily="2" charset="0"/>
              </a:rPr>
              <a:t>    (FREZCHEM)</a:t>
            </a:r>
          </a:p>
          <a:p>
            <a:r>
              <a:rPr lang="en-US" sz="1200" dirty="0">
                <a:latin typeface="Courier" pitchFamily="2" charset="0"/>
              </a:rPr>
              <a:t>callRockEquil()</a:t>
            </a:r>
          </a:p>
          <a:p>
            <a:r>
              <a:rPr lang="en-US" sz="1200" dirty="0">
                <a:latin typeface="Courier" pitchFamily="2" charset="0"/>
              </a:rPr>
              <a:t>    (PerpleX)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calcThermalCond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D121E-2BDD-E3D3-C981-49CF40D7433C}"/>
              </a:ext>
            </a:extLst>
          </p:cNvPr>
          <p:cNvCxnSpPr>
            <a:cxnSpLocks/>
          </p:cNvCxnSpPr>
          <p:nvPr/>
        </p:nvCxnSpPr>
        <p:spPr>
          <a:xfrm flipV="1">
            <a:off x="9405946" y="3792682"/>
            <a:ext cx="450371" cy="87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2CBC65-4AC4-274E-A0C9-3BAFBE97FC2C}"/>
              </a:ext>
            </a:extLst>
          </p:cNvPr>
          <p:cNvCxnSpPr>
            <a:cxnSpLocks/>
          </p:cNvCxnSpPr>
          <p:nvPr/>
        </p:nvCxnSpPr>
        <p:spPr>
          <a:xfrm flipV="1">
            <a:off x="9405946" y="4166755"/>
            <a:ext cx="450371" cy="498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ED69B5-B76B-98A2-4054-185EF9C3716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9405946" y="4481347"/>
            <a:ext cx="450371" cy="389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56F4E-6661-F903-72D1-DEB4C9AD9778}"/>
              </a:ext>
            </a:extLst>
          </p:cNvPr>
          <p:cNvCxnSpPr>
            <a:cxnSpLocks/>
          </p:cNvCxnSpPr>
          <p:nvPr/>
        </p:nvCxnSpPr>
        <p:spPr>
          <a:xfrm>
            <a:off x="9405944" y="4870792"/>
            <a:ext cx="450373" cy="15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9FC0E8-6A21-13F4-3DB5-7223125836AB}"/>
              </a:ext>
            </a:extLst>
          </p:cNvPr>
          <p:cNvCxnSpPr>
            <a:cxnSpLocks/>
          </p:cNvCxnSpPr>
          <p:nvPr/>
        </p:nvCxnSpPr>
        <p:spPr>
          <a:xfrm>
            <a:off x="9438202" y="4896981"/>
            <a:ext cx="418115" cy="442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E6FC75-D6FB-E53C-1822-0E719D456EC0}"/>
              </a:ext>
            </a:extLst>
          </p:cNvPr>
          <p:cNvCxnSpPr>
            <a:cxnSpLocks/>
          </p:cNvCxnSpPr>
          <p:nvPr/>
        </p:nvCxnSpPr>
        <p:spPr>
          <a:xfrm>
            <a:off x="9422073" y="4883908"/>
            <a:ext cx="466502" cy="85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A4F910-23E3-FD3A-5AC4-81D3622709D2}"/>
              </a:ext>
            </a:extLst>
          </p:cNvPr>
          <p:cNvCxnSpPr>
            <a:cxnSpLocks/>
          </p:cNvCxnSpPr>
          <p:nvPr/>
        </p:nvCxnSpPr>
        <p:spPr>
          <a:xfrm>
            <a:off x="9405944" y="5089181"/>
            <a:ext cx="450373" cy="123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4" grpId="0"/>
      <p:bldP spid="55" grpId="0"/>
      <p:bldP spid="46" grpId="0" animBg="1"/>
      <p:bldP spid="47" grpId="0" animBg="1"/>
      <p:bldP spid="49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56188-09EF-07AE-515F-14076D44AA30}"/>
              </a:ext>
            </a:extLst>
          </p:cNvPr>
          <p:cNvSpPr/>
          <p:nvPr/>
        </p:nvSpPr>
        <p:spPr>
          <a:xfrm>
            <a:off x="763907" y="543444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2E348-43F9-9439-8D0B-402CC005F928}"/>
              </a:ext>
            </a:extLst>
          </p:cNvPr>
          <p:cNvSpPr/>
          <p:nvPr/>
        </p:nvSpPr>
        <p:spPr>
          <a:xfrm>
            <a:off x="763907" y="518506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7470F-ADA6-AC8B-E602-0425C5C0F488}"/>
              </a:ext>
            </a:extLst>
          </p:cNvPr>
          <p:cNvSpPr/>
          <p:nvPr/>
        </p:nvSpPr>
        <p:spPr>
          <a:xfrm>
            <a:off x="763907" y="493568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28F9F-1FE6-B8BC-165B-E4CE5635C1A8}"/>
              </a:ext>
            </a:extLst>
          </p:cNvPr>
          <p:cNvSpPr/>
          <p:nvPr/>
        </p:nvSpPr>
        <p:spPr>
          <a:xfrm>
            <a:off x="763907" y="468630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09C2C-6B52-F526-52E2-8277033F2A72}"/>
              </a:ext>
            </a:extLst>
          </p:cNvPr>
          <p:cNvSpPr/>
          <p:nvPr/>
        </p:nvSpPr>
        <p:spPr>
          <a:xfrm>
            <a:off x="763907" y="443692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03BE81-7D10-CCB6-5196-D1B88D40DB8E}"/>
              </a:ext>
            </a:extLst>
          </p:cNvPr>
          <p:cNvSpPr/>
          <p:nvPr/>
        </p:nvSpPr>
        <p:spPr>
          <a:xfrm>
            <a:off x="763907" y="418753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B9D8DB-DAA2-9B96-3802-3FF8125C8586}"/>
              </a:ext>
            </a:extLst>
          </p:cNvPr>
          <p:cNvSpPr/>
          <p:nvPr/>
        </p:nvSpPr>
        <p:spPr>
          <a:xfrm>
            <a:off x="763907" y="394854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E85BA-9ED5-ACC6-0B17-82EF62A08507}"/>
              </a:ext>
            </a:extLst>
          </p:cNvPr>
          <p:cNvSpPr/>
          <p:nvPr/>
        </p:nvSpPr>
        <p:spPr>
          <a:xfrm>
            <a:off x="763907" y="369916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41735-0260-0121-71C9-A0B50257D94C}"/>
              </a:ext>
            </a:extLst>
          </p:cNvPr>
          <p:cNvSpPr/>
          <p:nvPr/>
        </p:nvSpPr>
        <p:spPr>
          <a:xfrm>
            <a:off x="763907" y="3449783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B7FE51-B5B1-E5AE-0765-DC0FB3420104}"/>
              </a:ext>
            </a:extLst>
          </p:cNvPr>
          <p:cNvSpPr/>
          <p:nvPr/>
        </p:nvSpPr>
        <p:spPr>
          <a:xfrm>
            <a:off x="763907" y="320040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A4BCB-1978-83EA-DF59-56452EBAD425}"/>
              </a:ext>
            </a:extLst>
          </p:cNvPr>
          <p:cNvSpPr/>
          <p:nvPr/>
        </p:nvSpPr>
        <p:spPr>
          <a:xfrm>
            <a:off x="763907" y="29510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94A73-0213-3CD0-DD52-18D56FE4803D}"/>
              </a:ext>
            </a:extLst>
          </p:cNvPr>
          <p:cNvSpPr/>
          <p:nvPr/>
        </p:nvSpPr>
        <p:spPr>
          <a:xfrm>
            <a:off x="763907" y="2691245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7836B-0388-18ED-9005-E44C8CFAB121}"/>
              </a:ext>
            </a:extLst>
          </p:cNvPr>
          <p:cNvSpPr/>
          <p:nvPr/>
        </p:nvSpPr>
        <p:spPr>
          <a:xfrm>
            <a:off x="763907" y="243146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C3619-7DE8-E90D-D563-9FB7813DC59C}"/>
              </a:ext>
            </a:extLst>
          </p:cNvPr>
          <p:cNvSpPr/>
          <p:nvPr/>
        </p:nvSpPr>
        <p:spPr>
          <a:xfrm>
            <a:off x="763907" y="568383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ACD80-6743-698B-7CC6-BF43707778EA}"/>
              </a:ext>
            </a:extLst>
          </p:cNvPr>
          <p:cNvSpPr txBox="1"/>
          <p:nvPr/>
        </p:nvSpPr>
        <p:spPr>
          <a:xfrm>
            <a:off x="998961" y="13731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1. Radiogenic heating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E6405-DDCC-546B-4073-0FAE19F24AED}"/>
              </a:ext>
            </a:extLst>
          </p:cNvPr>
          <p:cNvSpPr txBox="1"/>
          <p:nvPr/>
        </p:nvSpPr>
        <p:spPr>
          <a:xfrm>
            <a:off x="9037066" y="13666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6. Update bulk properties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61787F-1977-1CE0-B8F9-12A94E60E6C1}"/>
              </a:ext>
            </a:extLst>
          </p:cNvPr>
          <p:cNvSpPr txBox="1"/>
          <p:nvPr/>
        </p:nvSpPr>
        <p:spPr>
          <a:xfrm>
            <a:off x="10993202" y="1280792"/>
            <a:ext cx="7682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4. Heat transport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C67A6E-8698-9D29-61BB-FFBE8F84F184}"/>
              </a:ext>
            </a:extLst>
          </p:cNvPr>
          <p:cNvSpPr txBox="1"/>
          <p:nvPr/>
        </p:nvSpPr>
        <p:spPr>
          <a:xfrm>
            <a:off x="2878705" y="4340755"/>
            <a:ext cx="22435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Perplex: Rock Equilibration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B933-4539-00A5-D5E8-0B196B56875A}"/>
              </a:ext>
            </a:extLst>
          </p:cNvPr>
          <p:cNvSpPr txBox="1"/>
          <p:nvPr/>
        </p:nvSpPr>
        <p:spPr>
          <a:xfrm>
            <a:off x="2932096" y="1365526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2. Chemical equilibration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C8013D-7113-E04C-450B-7E9615F285E7}"/>
              </a:ext>
            </a:extLst>
          </p:cNvPr>
          <p:cNvCxnSpPr>
            <a:cxnSpLocks/>
          </p:cNvCxnSpPr>
          <p:nvPr/>
        </p:nvCxnSpPr>
        <p:spPr>
          <a:xfrm>
            <a:off x="1023679" y="4197929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05FC0C-850B-34D1-7496-35D06033A2DA}"/>
              </a:ext>
            </a:extLst>
          </p:cNvPr>
          <p:cNvCxnSpPr>
            <a:cxnSpLocks/>
          </p:cNvCxnSpPr>
          <p:nvPr/>
        </p:nvCxnSpPr>
        <p:spPr>
          <a:xfrm>
            <a:off x="1023679" y="3200401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B0D920-6A98-5010-A3E6-1186B22AB152}"/>
              </a:ext>
            </a:extLst>
          </p:cNvPr>
          <p:cNvSpPr txBox="1"/>
          <p:nvPr/>
        </p:nvSpPr>
        <p:spPr>
          <a:xfrm>
            <a:off x="165561" y="2691865"/>
            <a:ext cx="4840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4A81F3-DC37-E499-E2D8-E082D1B4EEDC}"/>
              </a:ext>
            </a:extLst>
          </p:cNvPr>
          <p:cNvSpPr txBox="1"/>
          <p:nvPr/>
        </p:nvSpPr>
        <p:spPr>
          <a:xfrm>
            <a:off x="57322" y="354685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Ocean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34806-9B14-0AB5-1163-3D4DCDD55D7E}"/>
              </a:ext>
            </a:extLst>
          </p:cNvPr>
          <p:cNvSpPr txBox="1"/>
          <p:nvPr/>
        </p:nvSpPr>
        <p:spPr>
          <a:xfrm>
            <a:off x="57322" y="465868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Rock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D95B09-34A3-283A-AE67-DD797F4D69F1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 flipV="1">
            <a:off x="2775806" y="1504026"/>
            <a:ext cx="156290" cy="7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BBAF3E-64B2-88DF-4645-818DE23CB247}"/>
              </a:ext>
            </a:extLst>
          </p:cNvPr>
          <p:cNvCxnSpPr>
            <a:cxnSpLocks/>
            <a:stCxn id="30" idx="3"/>
            <a:endCxn id="105" idx="1"/>
          </p:cNvCxnSpPr>
          <p:nvPr/>
        </p:nvCxnSpPr>
        <p:spPr>
          <a:xfrm flipV="1">
            <a:off x="4708941" y="1497500"/>
            <a:ext cx="210997" cy="6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498551-B0F7-1C94-56CE-6BEC8166F50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10813911" y="1505125"/>
            <a:ext cx="179291" cy="6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166A6E-49EF-BBDC-2867-1FF9F1387081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H="1">
            <a:off x="998961" y="1511625"/>
            <a:ext cx="10762535" cy="12700"/>
          </a:xfrm>
          <a:prstGeom prst="bentConnector5">
            <a:avLst>
              <a:gd name="adj1" fmla="val -2124"/>
              <a:gd name="adj2" fmla="val 3617583"/>
              <a:gd name="adj3" fmla="val 1021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AA62B2-B207-70B3-BE38-C9F265FB79B4}"/>
              </a:ext>
            </a:extLst>
          </p:cNvPr>
          <p:cNvSpPr txBox="1"/>
          <p:nvPr/>
        </p:nvSpPr>
        <p:spPr>
          <a:xfrm>
            <a:off x="1198605" y="5695200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Cell[0].Heat()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A7E140-9ED8-63FF-9626-1BDACACC074E}"/>
              </a:ext>
            </a:extLst>
          </p:cNvPr>
          <p:cNvSpPr txBox="1"/>
          <p:nvPr/>
        </p:nvSpPr>
        <p:spPr>
          <a:xfrm>
            <a:off x="2878705" y="2844797"/>
            <a:ext cx="195062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Frezchem: ice equilibration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CD4BBD-0EF6-E93A-BA0D-AEEA381FF799}"/>
              </a:ext>
            </a:extLst>
          </p:cNvPr>
          <p:cNvSpPr txBox="1"/>
          <p:nvPr/>
        </p:nvSpPr>
        <p:spPr>
          <a:xfrm>
            <a:off x="7265450" y="4831886"/>
            <a:ext cx="17768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Move extracted fluid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AB21F4-B6E1-3C46-93F9-6C2969B15ED0}"/>
              </a:ext>
            </a:extLst>
          </p:cNvPr>
          <p:cNvCxnSpPr>
            <a:cxnSpLocks/>
          </p:cNvCxnSpPr>
          <p:nvPr/>
        </p:nvCxnSpPr>
        <p:spPr>
          <a:xfrm flipV="1">
            <a:off x="8121364" y="4312229"/>
            <a:ext cx="0" cy="498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9B8955-0BF8-FB35-D101-2402E302544A}"/>
              </a:ext>
            </a:extLst>
          </p:cNvPr>
          <p:cNvSpPr txBox="1"/>
          <p:nvPr/>
        </p:nvSpPr>
        <p:spPr>
          <a:xfrm>
            <a:off x="4981580" y="3274688"/>
            <a:ext cx="177684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update intrinsic cell properties: </a:t>
            </a:r>
            <a:br>
              <a:rPr lang="en-US" sz="1200" dirty="0"/>
            </a:br>
            <a:r>
              <a:rPr lang="en-US" sz="1200" dirty="0"/>
              <a:t>Thermal properties, Density, Etc.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A07C9896-0F8B-36DC-8328-C935903B86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85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Main program loop (</a:t>
            </a:r>
            <a:r>
              <a:rPr lang="en-US" sz="4400" dirty="0" err="1"/>
              <a:t>Time_step</a:t>
            </a:r>
            <a:r>
              <a:rPr lang="en-US" sz="4400" dirty="0"/>
              <a:t> function)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1ABF6A-6FA2-64B6-FA79-1AF950B649D6}"/>
              </a:ext>
            </a:extLst>
          </p:cNvPr>
          <p:cNvSpPr txBox="1"/>
          <p:nvPr/>
        </p:nvSpPr>
        <p:spPr>
          <a:xfrm>
            <a:off x="2517208" y="3511700"/>
            <a:ext cx="259178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EQ36: </a:t>
            </a:r>
          </a:p>
          <a:p>
            <a:pPr algn="ctr"/>
            <a:r>
              <a:rPr lang="en-US" sz="1200" dirty="0"/>
              <a:t>ocean equilibration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8E2CB3-2676-0087-9672-E3C9D6AAFCB0}"/>
              </a:ext>
            </a:extLst>
          </p:cNvPr>
          <p:cNvCxnSpPr>
            <a:cxnSpLocks/>
          </p:cNvCxnSpPr>
          <p:nvPr/>
        </p:nvCxnSpPr>
        <p:spPr>
          <a:xfrm>
            <a:off x="8121364" y="2947580"/>
            <a:ext cx="0" cy="348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14D0763-4DEA-4C07-B31C-DD05904C753D}"/>
              </a:ext>
            </a:extLst>
          </p:cNvPr>
          <p:cNvSpPr txBox="1"/>
          <p:nvPr/>
        </p:nvSpPr>
        <p:spPr>
          <a:xfrm rot="334715">
            <a:off x="7256194" y="2784902"/>
            <a:ext cx="177684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Freeze 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54BD6-8A24-0D61-D5A8-AAFFC6C003BE}"/>
              </a:ext>
            </a:extLst>
          </p:cNvPr>
          <p:cNvSpPr/>
          <p:nvPr/>
        </p:nvSpPr>
        <p:spPr>
          <a:xfrm>
            <a:off x="9234328" y="540683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0FEF6-C33A-2EF6-8704-5E45E8F5DC2B}"/>
              </a:ext>
            </a:extLst>
          </p:cNvPr>
          <p:cNvSpPr/>
          <p:nvPr/>
        </p:nvSpPr>
        <p:spPr>
          <a:xfrm>
            <a:off x="9234328" y="5157449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E4050E-7A94-E88A-8B64-9C0B6306F9C7}"/>
              </a:ext>
            </a:extLst>
          </p:cNvPr>
          <p:cNvSpPr/>
          <p:nvPr/>
        </p:nvSpPr>
        <p:spPr>
          <a:xfrm>
            <a:off x="9234328" y="4908067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8CEB99-1C77-A275-0274-3402C14E37F5}"/>
              </a:ext>
            </a:extLst>
          </p:cNvPr>
          <p:cNvSpPr/>
          <p:nvPr/>
        </p:nvSpPr>
        <p:spPr>
          <a:xfrm>
            <a:off x="9234328" y="4658685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0AD2D-EE06-E738-FC5F-67E21F0B43FB}"/>
              </a:ext>
            </a:extLst>
          </p:cNvPr>
          <p:cNvSpPr/>
          <p:nvPr/>
        </p:nvSpPr>
        <p:spPr>
          <a:xfrm>
            <a:off x="9234328" y="440930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74DB8-3815-E0B7-06A2-99207AE21BCF}"/>
              </a:ext>
            </a:extLst>
          </p:cNvPr>
          <p:cNvSpPr/>
          <p:nvPr/>
        </p:nvSpPr>
        <p:spPr>
          <a:xfrm>
            <a:off x="9234328" y="415992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4C339-9C29-1E17-1BBD-647C8D89894F}"/>
              </a:ext>
            </a:extLst>
          </p:cNvPr>
          <p:cNvSpPr/>
          <p:nvPr/>
        </p:nvSpPr>
        <p:spPr>
          <a:xfrm>
            <a:off x="9234328" y="3920930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02EA12-2521-8A9E-840C-4BA831C9F851}"/>
              </a:ext>
            </a:extLst>
          </p:cNvPr>
          <p:cNvSpPr/>
          <p:nvPr/>
        </p:nvSpPr>
        <p:spPr>
          <a:xfrm>
            <a:off x="9234328" y="3671548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B19E37-0756-2DF6-2993-EFB99327EC30}"/>
              </a:ext>
            </a:extLst>
          </p:cNvPr>
          <p:cNvSpPr/>
          <p:nvPr/>
        </p:nvSpPr>
        <p:spPr>
          <a:xfrm>
            <a:off x="9234328" y="3422166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3C57A-F5C1-AF77-D725-3A6F9AB72E5D}"/>
              </a:ext>
            </a:extLst>
          </p:cNvPr>
          <p:cNvSpPr/>
          <p:nvPr/>
        </p:nvSpPr>
        <p:spPr>
          <a:xfrm>
            <a:off x="9234328" y="3172784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6C8E26-EAAB-C90F-6512-42B150C0984D}"/>
              </a:ext>
            </a:extLst>
          </p:cNvPr>
          <p:cNvSpPr/>
          <p:nvPr/>
        </p:nvSpPr>
        <p:spPr>
          <a:xfrm>
            <a:off x="9234328" y="292340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F1D429-E1BB-EB21-CB5A-099C4AFCC36F}"/>
              </a:ext>
            </a:extLst>
          </p:cNvPr>
          <p:cNvSpPr/>
          <p:nvPr/>
        </p:nvSpPr>
        <p:spPr>
          <a:xfrm>
            <a:off x="9234328" y="2663628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20273-B82F-C287-BCA0-878A4EC0E708}"/>
              </a:ext>
            </a:extLst>
          </p:cNvPr>
          <p:cNvSpPr/>
          <p:nvPr/>
        </p:nvSpPr>
        <p:spPr>
          <a:xfrm>
            <a:off x="9234328" y="240385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795380-3078-568D-E06C-3A91F6FFB85A}"/>
              </a:ext>
            </a:extLst>
          </p:cNvPr>
          <p:cNvSpPr/>
          <p:nvPr/>
        </p:nvSpPr>
        <p:spPr>
          <a:xfrm>
            <a:off x="9234328" y="565621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260C2A-68E2-0B6E-2689-4BE4619BE910}"/>
              </a:ext>
            </a:extLst>
          </p:cNvPr>
          <p:cNvCxnSpPr>
            <a:cxnSpLocks/>
          </p:cNvCxnSpPr>
          <p:nvPr/>
        </p:nvCxnSpPr>
        <p:spPr>
          <a:xfrm>
            <a:off x="7206297" y="2130251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D1A5DFE-CA3A-E00E-17AB-46967498DB56}"/>
              </a:ext>
            </a:extLst>
          </p:cNvPr>
          <p:cNvSpPr/>
          <p:nvPr/>
        </p:nvSpPr>
        <p:spPr>
          <a:xfrm>
            <a:off x="6910673" y="542002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7499F6-20A3-47B4-719B-F6EC97B2C679}"/>
              </a:ext>
            </a:extLst>
          </p:cNvPr>
          <p:cNvSpPr/>
          <p:nvPr/>
        </p:nvSpPr>
        <p:spPr>
          <a:xfrm>
            <a:off x="6910673" y="517064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25F403-7C9D-C1C5-905F-A7997D7F2D8A}"/>
              </a:ext>
            </a:extLst>
          </p:cNvPr>
          <p:cNvSpPr/>
          <p:nvPr/>
        </p:nvSpPr>
        <p:spPr>
          <a:xfrm>
            <a:off x="6910673" y="492125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D665BE-D3B7-F183-C4F1-BEBD2EB1BD32}"/>
              </a:ext>
            </a:extLst>
          </p:cNvPr>
          <p:cNvSpPr/>
          <p:nvPr/>
        </p:nvSpPr>
        <p:spPr>
          <a:xfrm>
            <a:off x="6910673" y="467187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630A5A-0885-2F6F-84AB-2A5739E05834}"/>
              </a:ext>
            </a:extLst>
          </p:cNvPr>
          <p:cNvSpPr/>
          <p:nvPr/>
        </p:nvSpPr>
        <p:spPr>
          <a:xfrm>
            <a:off x="6910673" y="442249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0C1757-3BD3-D601-0B63-A1B9703C166F}"/>
              </a:ext>
            </a:extLst>
          </p:cNvPr>
          <p:cNvSpPr/>
          <p:nvPr/>
        </p:nvSpPr>
        <p:spPr>
          <a:xfrm>
            <a:off x="6910673" y="417311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D290B0-426D-A309-7F2A-3404ECF18A78}"/>
              </a:ext>
            </a:extLst>
          </p:cNvPr>
          <p:cNvSpPr/>
          <p:nvPr/>
        </p:nvSpPr>
        <p:spPr>
          <a:xfrm>
            <a:off x="6910673" y="393412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DC35ED-E3CF-D857-0534-B47F4AACEFE8}"/>
              </a:ext>
            </a:extLst>
          </p:cNvPr>
          <p:cNvSpPr/>
          <p:nvPr/>
        </p:nvSpPr>
        <p:spPr>
          <a:xfrm>
            <a:off x="6910673" y="3684739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0D98EA-CC3C-C0E6-4388-FE9BD2B5E2A3}"/>
              </a:ext>
            </a:extLst>
          </p:cNvPr>
          <p:cNvSpPr/>
          <p:nvPr/>
        </p:nvSpPr>
        <p:spPr>
          <a:xfrm>
            <a:off x="6910673" y="343535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171357-8012-B9D3-28BE-7AB75015F34E}"/>
              </a:ext>
            </a:extLst>
          </p:cNvPr>
          <p:cNvSpPr/>
          <p:nvPr/>
        </p:nvSpPr>
        <p:spPr>
          <a:xfrm>
            <a:off x="6910673" y="318597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858CA0-BE3E-EAF3-EDCB-3383E8DF35C7}"/>
              </a:ext>
            </a:extLst>
          </p:cNvPr>
          <p:cNvSpPr/>
          <p:nvPr/>
        </p:nvSpPr>
        <p:spPr>
          <a:xfrm>
            <a:off x="6910673" y="293659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1196149-C254-0374-E8FC-4B56A3B3DB1B}"/>
              </a:ext>
            </a:extLst>
          </p:cNvPr>
          <p:cNvSpPr/>
          <p:nvPr/>
        </p:nvSpPr>
        <p:spPr>
          <a:xfrm>
            <a:off x="6910673" y="26768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D33EBD-C21B-9D92-FFD5-0C9CB419343F}"/>
              </a:ext>
            </a:extLst>
          </p:cNvPr>
          <p:cNvSpPr/>
          <p:nvPr/>
        </p:nvSpPr>
        <p:spPr>
          <a:xfrm>
            <a:off x="6910673" y="241704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3AE1B5-560C-3464-3E3E-2B7511BCDF89}"/>
              </a:ext>
            </a:extLst>
          </p:cNvPr>
          <p:cNvSpPr/>
          <p:nvPr/>
        </p:nvSpPr>
        <p:spPr>
          <a:xfrm>
            <a:off x="6910673" y="566940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885946-7125-5B33-3DF4-62F3D2DEF161}"/>
              </a:ext>
            </a:extLst>
          </p:cNvPr>
          <p:cNvSpPr txBox="1"/>
          <p:nvPr/>
        </p:nvSpPr>
        <p:spPr>
          <a:xfrm>
            <a:off x="1198605" y="542630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Cell[1].Heat()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04F6C1-91A6-8AAA-4BE5-877016D72460}"/>
              </a:ext>
            </a:extLst>
          </p:cNvPr>
          <p:cNvSpPr txBox="1"/>
          <p:nvPr/>
        </p:nvSpPr>
        <p:spPr>
          <a:xfrm rot="5400000">
            <a:off x="1340601" y="4638495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FD9064-F6BC-4D84-8082-72A11EDA6DD7}"/>
              </a:ext>
            </a:extLst>
          </p:cNvPr>
          <p:cNvSpPr txBox="1"/>
          <p:nvPr/>
        </p:nvSpPr>
        <p:spPr>
          <a:xfrm>
            <a:off x="1221283" y="243146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Cell[nr].Heat()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17D78F-7F3F-1852-3119-3CBFA0FC2790}"/>
              </a:ext>
            </a:extLst>
          </p:cNvPr>
          <p:cNvSpPr txBox="1"/>
          <p:nvPr/>
        </p:nvSpPr>
        <p:spPr>
          <a:xfrm rot="5400000">
            <a:off x="1342931" y="3343478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4DCA82-57D1-53A6-7E50-91071ABDEC6F}"/>
              </a:ext>
            </a:extLst>
          </p:cNvPr>
          <p:cNvSpPr txBox="1"/>
          <p:nvPr/>
        </p:nvSpPr>
        <p:spPr>
          <a:xfrm>
            <a:off x="2986585" y="5695317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Cell[0].equilibrate()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A8870E-E699-9E93-E27C-07FCFD8450FB}"/>
              </a:ext>
            </a:extLst>
          </p:cNvPr>
          <p:cNvCxnSpPr>
            <a:cxnSpLocks/>
          </p:cNvCxnSpPr>
          <p:nvPr/>
        </p:nvCxnSpPr>
        <p:spPr>
          <a:xfrm>
            <a:off x="10813911" y="2138545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D737110-5FD1-EBCF-256D-13713925F595}"/>
              </a:ext>
            </a:extLst>
          </p:cNvPr>
          <p:cNvSpPr txBox="1"/>
          <p:nvPr/>
        </p:nvSpPr>
        <p:spPr>
          <a:xfrm>
            <a:off x="10276457" y="3413906"/>
            <a:ext cx="28230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Finite </a:t>
            </a:r>
          </a:p>
          <a:p>
            <a:pPr algn="ctr"/>
            <a:r>
              <a:rPr lang="en-US" sz="1200" dirty="0"/>
              <a:t>difference</a:t>
            </a:r>
          </a:p>
          <a:p>
            <a:pPr algn="ctr"/>
            <a:r>
              <a:rPr lang="en-US" sz="1200" dirty="0"/>
              <a:t> heat </a:t>
            </a:r>
          </a:p>
          <a:p>
            <a:pPr algn="ctr"/>
            <a:r>
              <a:rPr lang="en-US" sz="1200" dirty="0"/>
              <a:t>conduction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90EFA8-35A7-F80E-2A6F-41FB6DFB5EE8}"/>
              </a:ext>
            </a:extLst>
          </p:cNvPr>
          <p:cNvSpPr txBox="1"/>
          <p:nvPr/>
        </p:nvSpPr>
        <p:spPr>
          <a:xfrm>
            <a:off x="2976211" y="5434449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Cell[1].equilibrate()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D06452-5E13-54D6-E0E3-E30BEBABE6B4}"/>
              </a:ext>
            </a:extLst>
          </p:cNvPr>
          <p:cNvSpPr txBox="1"/>
          <p:nvPr/>
        </p:nvSpPr>
        <p:spPr>
          <a:xfrm>
            <a:off x="2986585" y="2431411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Cell[nr].equilibrate()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13A52-D879-13DD-C286-3231510E08FC}"/>
              </a:ext>
            </a:extLst>
          </p:cNvPr>
          <p:cNvSpPr txBox="1"/>
          <p:nvPr/>
        </p:nvSpPr>
        <p:spPr>
          <a:xfrm rot="5400000">
            <a:off x="10021045" y="3804538"/>
            <a:ext cx="213697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Planet.Heat_Transport()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8EEA6C-EBFD-BDFE-4039-E2E5F93E2214}"/>
              </a:ext>
            </a:extLst>
          </p:cNvPr>
          <p:cNvCxnSpPr>
            <a:cxnSpLocks/>
          </p:cNvCxnSpPr>
          <p:nvPr/>
        </p:nvCxnSpPr>
        <p:spPr>
          <a:xfrm>
            <a:off x="7175853" y="3200401"/>
            <a:ext cx="2279536" cy="213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0C1DB4B-CB8D-6D0E-9AE7-D636FB427802}"/>
              </a:ext>
            </a:extLst>
          </p:cNvPr>
          <p:cNvCxnSpPr>
            <a:cxnSpLocks/>
          </p:cNvCxnSpPr>
          <p:nvPr/>
        </p:nvCxnSpPr>
        <p:spPr>
          <a:xfrm flipV="1">
            <a:off x="7188173" y="4183055"/>
            <a:ext cx="2267216" cy="34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65F19CC-7B18-385C-EE0E-5B7762ED29AA}"/>
              </a:ext>
            </a:extLst>
          </p:cNvPr>
          <p:cNvSpPr txBox="1"/>
          <p:nvPr/>
        </p:nvSpPr>
        <p:spPr>
          <a:xfrm rot="5400000">
            <a:off x="6242738" y="35185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Planet.Material_Transport()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8955ED2-5F6E-8BBF-1138-B18B5381B511}"/>
              </a:ext>
            </a:extLst>
          </p:cNvPr>
          <p:cNvSpPr txBox="1"/>
          <p:nvPr/>
        </p:nvSpPr>
        <p:spPr>
          <a:xfrm>
            <a:off x="4967117" y="5695317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Cell[0].update_Prop()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0335D3-9834-2390-AAF0-31EBB6DBA77E}"/>
              </a:ext>
            </a:extLst>
          </p:cNvPr>
          <p:cNvSpPr txBox="1"/>
          <p:nvPr/>
        </p:nvSpPr>
        <p:spPr>
          <a:xfrm>
            <a:off x="4956743" y="5434449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Cell[1].update_Prop()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5450D-5872-82F6-AAC6-F1CC0A11E37D}"/>
              </a:ext>
            </a:extLst>
          </p:cNvPr>
          <p:cNvSpPr txBox="1"/>
          <p:nvPr/>
        </p:nvSpPr>
        <p:spPr>
          <a:xfrm>
            <a:off x="4967117" y="2431411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Cell[nr].update_Prop()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50A2875-6B0C-F4FC-BF72-10A84839BAC0}"/>
              </a:ext>
            </a:extLst>
          </p:cNvPr>
          <p:cNvCxnSpPr>
            <a:cxnSpLocks/>
          </p:cNvCxnSpPr>
          <p:nvPr/>
        </p:nvCxnSpPr>
        <p:spPr>
          <a:xfrm>
            <a:off x="2858609" y="2008913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5DA210-9FDB-A70C-F4C9-76E523099219}"/>
              </a:ext>
            </a:extLst>
          </p:cNvPr>
          <p:cNvCxnSpPr>
            <a:cxnSpLocks/>
          </p:cNvCxnSpPr>
          <p:nvPr/>
        </p:nvCxnSpPr>
        <p:spPr>
          <a:xfrm>
            <a:off x="4829331" y="1981814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40DF1F5-121D-0E6A-D7EF-66E9FAE36B45}"/>
              </a:ext>
            </a:extLst>
          </p:cNvPr>
          <p:cNvSpPr txBox="1"/>
          <p:nvPr/>
        </p:nvSpPr>
        <p:spPr>
          <a:xfrm>
            <a:off x="4919938" y="1359000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3. Update Cell Properties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0A66A8-85C9-EBF2-3BD8-C4EE551732A1}"/>
              </a:ext>
            </a:extLst>
          </p:cNvPr>
          <p:cNvCxnSpPr>
            <a:cxnSpLocks/>
            <a:stCxn id="105" idx="3"/>
            <a:endCxn id="115" idx="1"/>
          </p:cNvCxnSpPr>
          <p:nvPr/>
        </p:nvCxnSpPr>
        <p:spPr>
          <a:xfrm flipV="1">
            <a:off x="6696783" y="1497412"/>
            <a:ext cx="449700" cy="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A368385-2982-81B9-9BC0-E3FCA01AED0B}"/>
              </a:ext>
            </a:extLst>
          </p:cNvPr>
          <p:cNvSpPr txBox="1"/>
          <p:nvPr/>
        </p:nvSpPr>
        <p:spPr>
          <a:xfrm>
            <a:off x="7146483" y="1358912"/>
            <a:ext cx="15681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5. Material transport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B0D4547-A026-2456-7390-DCEC0EF2DACD}"/>
              </a:ext>
            </a:extLst>
          </p:cNvPr>
          <p:cNvCxnSpPr>
            <a:cxnSpLocks/>
            <a:stCxn id="115" idx="3"/>
            <a:endCxn id="24" idx="1"/>
          </p:cNvCxnSpPr>
          <p:nvPr/>
        </p:nvCxnSpPr>
        <p:spPr>
          <a:xfrm>
            <a:off x="8714662" y="1497412"/>
            <a:ext cx="322404" cy="7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EDD2FD4-7A2A-4F51-4019-6493FEB712B6}"/>
              </a:ext>
            </a:extLst>
          </p:cNvPr>
          <p:cNvSpPr txBox="1"/>
          <p:nvPr/>
        </p:nvSpPr>
        <p:spPr>
          <a:xfrm>
            <a:off x="9798501" y="3268949"/>
            <a:ext cx="109934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all cells, update bulk dependent properties: </a:t>
            </a:r>
            <a:br>
              <a:rPr lang="en-US" sz="1200" dirty="0"/>
            </a:br>
            <a:r>
              <a:rPr lang="en-US" sz="1200" dirty="0"/>
              <a:t>Pressure</a:t>
            </a:r>
          </a:p>
          <a:p>
            <a:pPr algn="ctr"/>
            <a:r>
              <a:rPr lang="en-US" sz="1200" dirty="0"/>
              <a:t>Location</a:t>
            </a:r>
          </a:p>
          <a:p>
            <a:pPr algn="ctr"/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2584ED-AAD0-DDE0-097D-E6BA9B983FC1}"/>
              </a:ext>
            </a:extLst>
          </p:cNvPr>
          <p:cNvSpPr txBox="1"/>
          <p:nvPr/>
        </p:nvSpPr>
        <p:spPr>
          <a:xfrm rot="5400000">
            <a:off x="8564481" y="35231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Planet.update_bulk()</a:t>
            </a:r>
          </a:p>
        </p:txBody>
      </p:sp>
    </p:spTree>
    <p:extLst>
      <p:ext uri="{BB962C8B-B14F-4D97-AF65-F5344CB8AC3E}">
        <p14:creationId xmlns:p14="http://schemas.microsoft.com/office/powerpoint/2010/main" val="45902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538</Words>
  <Application>Microsoft Macintosh PowerPoint</Application>
  <PresentationFormat>Widescreen</PresentationFormat>
  <Paragraphs>132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Times</vt:lpstr>
      <vt:lpstr>Office Theme</vt:lpstr>
      <vt:lpstr>PowerPoint Presentation</vt:lpstr>
      <vt:lpstr>Code architecture: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Courville (Student)</dc:creator>
  <cp:lastModifiedBy>Samuel Courville</cp:lastModifiedBy>
  <cp:revision>4</cp:revision>
  <dcterms:created xsi:type="dcterms:W3CDTF">2023-09-22T07:28:51Z</dcterms:created>
  <dcterms:modified xsi:type="dcterms:W3CDTF">2024-11-04T23:59:20Z</dcterms:modified>
</cp:coreProperties>
</file>