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138" d="100"/>
          <a:sy n="138" d="100"/>
        </p:scale>
        <p:origin x="34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E171-BAF1-47A9-9087-37EFA2281C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F9E756-9B9D-4536-A4FF-A230C0293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A1FC83-5C01-447C-803B-F4BED131475D}"/>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07CFB004-E7FD-418F-BCD8-1343A11AB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4B45-8B8F-4A00-99EC-3CBF3355B7D4}"/>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1248256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2E69-A6E1-49FB-89A1-1B62C6916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5C64BE-5F20-4A39-8ED5-94FF46B0AD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62DDE-5E5C-42D7-A813-046F637F7C11}"/>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1D712803-061A-49FE-9279-03CB5E053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9BC8F-8AF0-4C56-86C8-022F62065ADB}"/>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82150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82A6AC-BE36-4B3A-8A06-BC503111F9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ADC15-F7D3-4DDB-A2DE-8CC1C65F9A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0CBB3-C568-41D5-B156-9069696E9CD7}"/>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38D6CE9E-B6CD-4539-9E97-0CE571107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BEE9C-C30B-4FE9-95ED-2B0EC52D12C1}"/>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26133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91F3-E090-4BD6-95B1-75BD0EAC7F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D981B-5924-4AE4-AF6C-4F38710B90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A114B-B7A4-40D6-93F2-123F30A78946}"/>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123341B0-0193-4CA2-BD7F-B624208CD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F6CB3-151E-4C15-BE2D-02E0F4A419DA}"/>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76267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6783-8BB8-4AB7-99C1-976EE809C0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924CA1-F17E-4C85-92A8-5FEE022739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91C88B-7E39-4BD0-8C52-0A54D4D6F2E4}"/>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FFA01769-7757-4E16-9D2E-2AE42A87F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5D270-691F-4891-B10F-FCBB59D9C5CD}"/>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91625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022F-4BA1-4A09-9D90-DB33CB31CF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87898-C7BC-4557-B32D-74810CB3D3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D07B55-19C6-4A83-992B-EBC05990C3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737207-07A1-416B-95A5-0F26DB5997A1}"/>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6" name="Footer Placeholder 5">
            <a:extLst>
              <a:ext uri="{FF2B5EF4-FFF2-40B4-BE49-F238E27FC236}">
                <a16:creationId xmlns:a16="http://schemas.microsoft.com/office/drawing/2014/main" id="{00199A70-FCD9-4D13-B033-D4BCC4F9C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AA5FA-A532-4493-A2BD-C6CF50539C3D}"/>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5015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ECD3-D594-43DB-81C1-7C91807C0A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363DF-DB8E-4F6B-ABE0-56B8D1EC7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261E22-CB93-4A27-B4B2-5CA3758989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F7DE07-83C6-46C9-90B4-5B730A08C6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2CBA5C-C065-4D3B-9CFC-7EA5385895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180799-5D82-4D8F-BB15-965115D91118}"/>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8" name="Footer Placeholder 7">
            <a:extLst>
              <a:ext uri="{FF2B5EF4-FFF2-40B4-BE49-F238E27FC236}">
                <a16:creationId xmlns:a16="http://schemas.microsoft.com/office/drawing/2014/main" id="{766058DD-1CF7-422C-9960-160D1ED5C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4CA955-CD1E-44D1-A951-E5D4870AA589}"/>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27242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C7B7-BA5E-4545-918C-3719D2A37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13DCFB-8DC4-4FDD-9527-B482FDB01DA7}"/>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4" name="Footer Placeholder 3">
            <a:extLst>
              <a:ext uri="{FF2B5EF4-FFF2-40B4-BE49-F238E27FC236}">
                <a16:creationId xmlns:a16="http://schemas.microsoft.com/office/drawing/2014/main" id="{4767D6C3-7F70-4A3D-A38E-2F1ED1E66F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90D28-3825-41CD-BD08-734491C6590C}"/>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434179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C50416-E29D-4DC2-92A0-6564E6590319}"/>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3" name="Footer Placeholder 2">
            <a:extLst>
              <a:ext uri="{FF2B5EF4-FFF2-40B4-BE49-F238E27FC236}">
                <a16:creationId xmlns:a16="http://schemas.microsoft.com/office/drawing/2014/main" id="{47152ED1-53C1-41A3-8BF2-91B827ECAF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CCACD-3890-4438-88AF-BC6306B0EDA7}"/>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115307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65DE-A340-4D27-A190-E719F17A6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A5A92E-C585-4504-9615-D4D9E3EE6B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695C7A-59B7-4D53-94CD-0FE0935A0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02D94D-50EE-4924-9B82-6867920AA72D}"/>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6" name="Footer Placeholder 5">
            <a:extLst>
              <a:ext uri="{FF2B5EF4-FFF2-40B4-BE49-F238E27FC236}">
                <a16:creationId xmlns:a16="http://schemas.microsoft.com/office/drawing/2014/main" id="{37B2F13F-B8A8-4CC6-AB0B-66119973D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6FF87-0619-4CA7-9CB5-310EB9C6C202}"/>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27153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1C83-F122-4D9E-8845-0BDD224A4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EBCC19-E695-410E-9AC3-178AA14D0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AEBD28-F3AF-49D5-AC4D-382C66603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10683B-D521-45EF-99DA-E5A6B6A0D925}"/>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6" name="Footer Placeholder 5">
            <a:extLst>
              <a:ext uri="{FF2B5EF4-FFF2-40B4-BE49-F238E27FC236}">
                <a16:creationId xmlns:a16="http://schemas.microsoft.com/office/drawing/2014/main" id="{39D6DF9E-08E0-4169-8B76-C352ECA149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85F82-E8B7-4E68-AAF5-0B6B6BA71D47}"/>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140730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11E011-1F94-40BA-B2F8-F5358F32E6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149753-F9A4-4C8B-A936-F4E3EE1D9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EDA53-30F8-4C47-A72D-089E0EF483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D49E41E1-0165-4580-8F5F-CDD23C23C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433493-7C5C-4244-BD88-2E1F845C7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85F16-AFE9-4862-803A-84F49F8AF012}" type="slidenum">
              <a:rPr lang="en-US" smtClean="0"/>
              <a:t>‹#›</a:t>
            </a:fld>
            <a:endParaRPr lang="en-US"/>
          </a:p>
        </p:txBody>
      </p:sp>
    </p:spTree>
    <p:extLst>
      <p:ext uri="{BB962C8B-B14F-4D97-AF65-F5344CB8AC3E}">
        <p14:creationId xmlns:p14="http://schemas.microsoft.com/office/powerpoint/2010/main" val="101439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8" Type="http://schemas.openxmlformats.org/officeDocument/2006/relationships/image" Target="../media/image25.jpg"/><Relationship Id="rId13" Type="http://schemas.openxmlformats.org/officeDocument/2006/relationships/image" Target="../media/image30.jpg"/><Relationship Id="rId18" Type="http://schemas.openxmlformats.org/officeDocument/2006/relationships/image" Target="../media/image35.jpg"/><Relationship Id="rId3" Type="http://schemas.openxmlformats.org/officeDocument/2006/relationships/image" Target="../media/image20.jpg"/><Relationship Id="rId7" Type="http://schemas.openxmlformats.org/officeDocument/2006/relationships/image" Target="../media/image24.jpg"/><Relationship Id="rId12" Type="http://schemas.openxmlformats.org/officeDocument/2006/relationships/image" Target="../media/image29.jpg"/><Relationship Id="rId17" Type="http://schemas.openxmlformats.org/officeDocument/2006/relationships/image" Target="../media/image34.jpg"/><Relationship Id="rId2" Type="http://schemas.openxmlformats.org/officeDocument/2006/relationships/image" Target="../media/image19.jpg"/><Relationship Id="rId16" Type="http://schemas.openxmlformats.org/officeDocument/2006/relationships/image" Target="../media/image33.jp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5" Type="http://schemas.openxmlformats.org/officeDocument/2006/relationships/image" Target="../media/image32.jpg"/><Relationship Id="rId10" Type="http://schemas.openxmlformats.org/officeDocument/2006/relationships/image" Target="../media/image27.jpg"/><Relationship Id="rId19" Type="http://schemas.openxmlformats.org/officeDocument/2006/relationships/image" Target="../media/image36.jpg"/><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image" Target="../media/image31.jpg"/></Relationships>
</file>

<file path=ppt/slides/_rels/slide1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2.jpg"/><Relationship Id="rId3" Type="http://schemas.openxmlformats.org/officeDocument/2006/relationships/image" Target="../media/image4.jpg"/><Relationship Id="rId7" Type="http://schemas.openxmlformats.org/officeDocument/2006/relationships/image" Target="../media/image1.jpg"/><Relationship Id="rId12"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11" Type="http://schemas.openxmlformats.org/officeDocument/2006/relationships/image" Target="../media/image11.jpg"/><Relationship Id="rId5" Type="http://schemas.openxmlformats.org/officeDocument/2006/relationships/image" Target="../media/image6.jpg"/><Relationship Id="rId10" Type="http://schemas.openxmlformats.org/officeDocument/2006/relationships/image" Target="../media/image10.jpg"/><Relationship Id="rId4" Type="http://schemas.openxmlformats.org/officeDocument/2006/relationships/image" Target="../media/image5.jp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A1E46B-B652-4800-9E1D-19BF0800D09C}"/>
              </a:ext>
            </a:extLst>
          </p:cNvPr>
          <p:cNvSpPr>
            <a:spLocks noGrp="1"/>
          </p:cNvSpPr>
          <p:nvPr>
            <p:ph type="ctrTitle"/>
          </p:nvPr>
        </p:nvSpPr>
        <p:spPr>
          <a:xfrm>
            <a:off x="838199" y="4525347"/>
            <a:ext cx="6801321" cy="1737360"/>
          </a:xfrm>
        </p:spPr>
        <p:txBody>
          <a:bodyPr anchor="ctr">
            <a:normAutofit/>
          </a:bodyPr>
          <a:lstStyle/>
          <a:p>
            <a:pPr algn="r"/>
            <a:r>
              <a:rPr lang="en-US" sz="4200"/>
              <a:t>Machine Learning to Segment a Corpus Callosum PDM</a:t>
            </a:r>
          </a:p>
        </p:txBody>
      </p:sp>
      <p:sp>
        <p:nvSpPr>
          <p:cNvPr id="3" name="Subtitle 2">
            <a:extLst>
              <a:ext uri="{FF2B5EF4-FFF2-40B4-BE49-F238E27FC236}">
                <a16:creationId xmlns:a16="http://schemas.microsoft.com/office/drawing/2014/main" id="{6277BCAC-DC02-4D7B-83FC-AC362E94B3BC}"/>
              </a:ext>
            </a:extLst>
          </p:cNvPr>
          <p:cNvSpPr>
            <a:spLocks noGrp="1"/>
          </p:cNvSpPr>
          <p:nvPr>
            <p:ph type="subTitle" idx="1"/>
          </p:nvPr>
        </p:nvSpPr>
        <p:spPr>
          <a:xfrm>
            <a:off x="7961258" y="4525347"/>
            <a:ext cx="3258675" cy="1737360"/>
          </a:xfrm>
        </p:spPr>
        <p:txBody>
          <a:bodyPr anchor="ctr">
            <a:normAutofit/>
          </a:bodyPr>
          <a:lstStyle/>
          <a:p>
            <a:pPr algn="l"/>
            <a:r>
              <a:rPr lang="en-US"/>
              <a:t>Samuel George</a:t>
            </a:r>
          </a:p>
          <a:p>
            <a:pPr algn="l"/>
            <a:r>
              <a:rPr lang="en-US"/>
              <a:t>Comp 775, Fall 2018</a:t>
            </a:r>
          </a:p>
        </p:txBody>
      </p:sp>
      <p:sp>
        <p:nvSpPr>
          <p:cNvPr id="17"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55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2: Pre-Training Network– Summary</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5407883"/>
          </a:xfrm>
        </p:spPr>
        <p:txBody>
          <a:bodyPr>
            <a:normAutofit/>
          </a:bodyPr>
          <a:lstStyle/>
          <a:p>
            <a:r>
              <a:rPr lang="en-US" sz="2400" dirty="0"/>
              <a:t>The use of a pre-trained network should help combat overfitting as well as help us get better results with our relatively small amount of training data. </a:t>
            </a:r>
          </a:p>
          <a:p>
            <a:endParaRPr lang="en-US" sz="2400" dirty="0"/>
          </a:p>
          <a:p>
            <a:r>
              <a:rPr lang="en-US" sz="2400" dirty="0"/>
              <a:t>With this we are now ready to design our full network that estimates our PDM. </a:t>
            </a:r>
          </a:p>
          <a:p>
            <a:endParaRPr lang="en-US" sz="2400" dirty="0"/>
          </a:p>
          <a:p>
            <a:r>
              <a:rPr lang="en-US" sz="2400" dirty="0"/>
              <a:t>I tried 4 different pre-trained networks and settled on the PNASNet-5_Large_331 as the best network. Statistics on these networks is given below:</a:t>
            </a:r>
            <a:endParaRPr lang="en-US" sz="1800" dirty="0"/>
          </a:p>
          <a:p>
            <a:pPr lvl="2"/>
            <a:endParaRPr lang="en-US" sz="1600" dirty="0"/>
          </a:p>
        </p:txBody>
      </p:sp>
      <p:graphicFrame>
        <p:nvGraphicFramePr>
          <p:cNvPr id="4" name="Table 3">
            <a:extLst>
              <a:ext uri="{FF2B5EF4-FFF2-40B4-BE49-F238E27FC236}">
                <a16:creationId xmlns:a16="http://schemas.microsoft.com/office/drawing/2014/main" id="{67236F43-0415-4EB7-B258-A4395D04E1CA}"/>
              </a:ext>
            </a:extLst>
          </p:cNvPr>
          <p:cNvGraphicFramePr>
            <a:graphicFrameLocks noGrp="1"/>
          </p:cNvGraphicFramePr>
          <p:nvPr>
            <p:extLst>
              <p:ext uri="{D42A27DB-BD31-4B8C-83A1-F6EECF244321}">
                <p14:modId xmlns:p14="http://schemas.microsoft.com/office/powerpoint/2010/main" val="2982568472"/>
              </p:ext>
            </p:extLst>
          </p:nvPr>
        </p:nvGraphicFramePr>
        <p:xfrm>
          <a:off x="1811020" y="4415366"/>
          <a:ext cx="8127999" cy="185420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469970312"/>
                    </a:ext>
                  </a:extLst>
                </a:gridCol>
                <a:gridCol w="2709333">
                  <a:extLst>
                    <a:ext uri="{9D8B030D-6E8A-4147-A177-3AD203B41FA5}">
                      <a16:colId xmlns:a16="http://schemas.microsoft.com/office/drawing/2014/main" val="551615388"/>
                    </a:ext>
                  </a:extLst>
                </a:gridCol>
                <a:gridCol w="2709333">
                  <a:extLst>
                    <a:ext uri="{9D8B030D-6E8A-4147-A177-3AD203B41FA5}">
                      <a16:colId xmlns:a16="http://schemas.microsoft.com/office/drawing/2014/main" val="209962461"/>
                    </a:ext>
                  </a:extLst>
                </a:gridCol>
              </a:tblGrid>
              <a:tr h="370840">
                <a:tc>
                  <a:txBody>
                    <a:bodyPr/>
                    <a:lstStyle/>
                    <a:p>
                      <a:r>
                        <a:rPr lang="en-US" dirty="0"/>
                        <a:t>Network</a:t>
                      </a:r>
                    </a:p>
                  </a:txBody>
                  <a:tcPr/>
                </a:tc>
                <a:tc>
                  <a:txBody>
                    <a:bodyPr/>
                    <a:lstStyle/>
                    <a:p>
                      <a:r>
                        <a:rPr lang="en-US" dirty="0"/>
                        <a:t>ImageNet Top-5 Accuracy</a:t>
                      </a:r>
                    </a:p>
                  </a:txBody>
                  <a:tcPr/>
                </a:tc>
                <a:tc>
                  <a:txBody>
                    <a:bodyPr/>
                    <a:lstStyle/>
                    <a:p>
                      <a:r>
                        <a:rPr lang="en-US" dirty="0"/>
                        <a:t>ImageNet Top-1 Accuracy</a:t>
                      </a:r>
                    </a:p>
                  </a:txBody>
                  <a:tcPr/>
                </a:tc>
                <a:extLst>
                  <a:ext uri="{0D108BD9-81ED-4DB2-BD59-A6C34878D82A}">
                    <a16:rowId xmlns:a16="http://schemas.microsoft.com/office/drawing/2014/main" val="1369577126"/>
                  </a:ext>
                </a:extLst>
              </a:tr>
              <a:tr h="370840">
                <a:tc>
                  <a:txBody>
                    <a:bodyPr/>
                    <a:lstStyle/>
                    <a:p>
                      <a:r>
                        <a:rPr lang="en-US" dirty="0"/>
                        <a:t>Inception V4</a:t>
                      </a:r>
                    </a:p>
                  </a:txBody>
                  <a:tcPr/>
                </a:tc>
                <a:tc>
                  <a:txBody>
                    <a:bodyPr/>
                    <a:lstStyle/>
                    <a:p>
                      <a:r>
                        <a:rPr lang="en-US" dirty="0"/>
                        <a:t>95.2%</a:t>
                      </a:r>
                    </a:p>
                  </a:txBody>
                  <a:tcPr/>
                </a:tc>
                <a:tc>
                  <a:txBody>
                    <a:bodyPr/>
                    <a:lstStyle/>
                    <a:p>
                      <a:r>
                        <a:rPr lang="en-US" dirty="0"/>
                        <a:t>80.2%s</a:t>
                      </a:r>
                    </a:p>
                  </a:txBody>
                  <a:tcPr/>
                </a:tc>
                <a:extLst>
                  <a:ext uri="{0D108BD9-81ED-4DB2-BD59-A6C34878D82A}">
                    <a16:rowId xmlns:a16="http://schemas.microsoft.com/office/drawing/2014/main" val="1310589866"/>
                  </a:ext>
                </a:extLst>
              </a:tr>
              <a:tr h="370840">
                <a:tc>
                  <a:txBody>
                    <a:bodyPr/>
                    <a:lstStyle/>
                    <a:p>
                      <a:r>
                        <a:rPr lang="en-US" dirty="0" err="1"/>
                        <a:t>ResNet</a:t>
                      </a:r>
                      <a:r>
                        <a:rPr lang="en-US" dirty="0"/>
                        <a:t> V2 50</a:t>
                      </a:r>
                    </a:p>
                  </a:txBody>
                  <a:tcPr/>
                </a:tc>
                <a:tc>
                  <a:txBody>
                    <a:bodyPr/>
                    <a:lstStyle/>
                    <a:p>
                      <a:r>
                        <a:rPr lang="en-US" dirty="0"/>
                        <a:t>92.8%</a:t>
                      </a:r>
                    </a:p>
                  </a:txBody>
                  <a:tcPr/>
                </a:tc>
                <a:tc>
                  <a:txBody>
                    <a:bodyPr/>
                    <a:lstStyle/>
                    <a:p>
                      <a:r>
                        <a:rPr lang="en-US" dirty="0"/>
                        <a:t>75.6%</a:t>
                      </a:r>
                    </a:p>
                  </a:txBody>
                  <a:tcPr/>
                </a:tc>
                <a:extLst>
                  <a:ext uri="{0D108BD9-81ED-4DB2-BD59-A6C34878D82A}">
                    <a16:rowId xmlns:a16="http://schemas.microsoft.com/office/drawing/2014/main" val="289982274"/>
                  </a:ext>
                </a:extLst>
              </a:tr>
              <a:tr h="370840">
                <a:tc>
                  <a:txBody>
                    <a:bodyPr/>
                    <a:lstStyle/>
                    <a:p>
                      <a:r>
                        <a:rPr lang="en-US" dirty="0" err="1"/>
                        <a:t>ResNet</a:t>
                      </a:r>
                      <a:r>
                        <a:rPr lang="en-US" dirty="0"/>
                        <a:t> V2 152</a:t>
                      </a:r>
                    </a:p>
                  </a:txBody>
                  <a:tcPr/>
                </a:tc>
                <a:tc>
                  <a:txBody>
                    <a:bodyPr/>
                    <a:lstStyle/>
                    <a:p>
                      <a:r>
                        <a:rPr lang="en-US" dirty="0"/>
                        <a:t>94.1%</a:t>
                      </a:r>
                    </a:p>
                  </a:txBody>
                  <a:tcPr/>
                </a:tc>
                <a:tc>
                  <a:txBody>
                    <a:bodyPr/>
                    <a:lstStyle/>
                    <a:p>
                      <a:r>
                        <a:rPr lang="en-US" dirty="0"/>
                        <a:t>77.8%</a:t>
                      </a:r>
                    </a:p>
                  </a:txBody>
                  <a:tcPr/>
                </a:tc>
                <a:extLst>
                  <a:ext uri="{0D108BD9-81ED-4DB2-BD59-A6C34878D82A}">
                    <a16:rowId xmlns:a16="http://schemas.microsoft.com/office/drawing/2014/main" val="198238504"/>
                  </a:ext>
                </a:extLst>
              </a:tr>
              <a:tr h="370840">
                <a:tc>
                  <a:txBody>
                    <a:bodyPr/>
                    <a:lstStyle/>
                    <a:p>
                      <a:r>
                        <a:rPr lang="en-US" dirty="0"/>
                        <a:t>PNASNet-5_Large_331</a:t>
                      </a:r>
                    </a:p>
                  </a:txBody>
                  <a:tcPr/>
                </a:tc>
                <a:tc>
                  <a:txBody>
                    <a:bodyPr/>
                    <a:lstStyle/>
                    <a:p>
                      <a:r>
                        <a:rPr lang="en-US" dirty="0"/>
                        <a:t>96.2%</a:t>
                      </a:r>
                    </a:p>
                  </a:txBody>
                  <a:tcPr/>
                </a:tc>
                <a:tc>
                  <a:txBody>
                    <a:bodyPr/>
                    <a:lstStyle/>
                    <a:p>
                      <a:r>
                        <a:rPr lang="en-US" dirty="0"/>
                        <a:t>82.7%</a:t>
                      </a:r>
                    </a:p>
                  </a:txBody>
                  <a:tcPr/>
                </a:tc>
                <a:extLst>
                  <a:ext uri="{0D108BD9-81ED-4DB2-BD59-A6C34878D82A}">
                    <a16:rowId xmlns:a16="http://schemas.microsoft.com/office/drawing/2014/main" val="2668545495"/>
                  </a:ext>
                </a:extLst>
              </a:tr>
            </a:tbl>
          </a:graphicData>
        </a:graphic>
      </p:graphicFrame>
    </p:spTree>
    <p:extLst>
      <p:ext uri="{BB962C8B-B14F-4D97-AF65-F5344CB8AC3E}">
        <p14:creationId xmlns:p14="http://schemas.microsoft.com/office/powerpoint/2010/main" val="218648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Concept</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842221"/>
          </a:xfrm>
        </p:spPr>
        <p:txBody>
          <a:bodyPr>
            <a:normAutofit/>
          </a:bodyPr>
          <a:lstStyle/>
          <a:p>
            <a:r>
              <a:rPr lang="en-US" sz="2400" dirty="0"/>
              <a:t>At this point, I built a neural network like a network designed to put a bounding box around a desired object. It estimates the eight values (4 points) in the PDM. </a:t>
            </a:r>
            <a:endParaRPr lang="en-US" sz="1800" dirty="0"/>
          </a:p>
          <a:p>
            <a:pPr lvl="2"/>
            <a:endParaRPr lang="en-US" sz="1600" dirty="0"/>
          </a:p>
        </p:txBody>
      </p:sp>
      <p:sp>
        <p:nvSpPr>
          <p:cNvPr id="4" name="Rectangle 3">
            <a:extLst>
              <a:ext uri="{FF2B5EF4-FFF2-40B4-BE49-F238E27FC236}">
                <a16:creationId xmlns:a16="http://schemas.microsoft.com/office/drawing/2014/main" id="{DF483C02-D812-4F19-9F00-6FC10B9755F8}"/>
              </a:ext>
            </a:extLst>
          </p:cNvPr>
          <p:cNvSpPr/>
          <p:nvPr/>
        </p:nvSpPr>
        <p:spPr>
          <a:xfrm>
            <a:off x="605952" y="3916572"/>
            <a:ext cx="1874322" cy="18698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Pre-Trained PNASNet-5_Large_331 Convolution Layers</a:t>
            </a:r>
          </a:p>
        </p:txBody>
      </p:sp>
      <p:cxnSp>
        <p:nvCxnSpPr>
          <p:cNvPr id="5" name="Straight Arrow Connector 4">
            <a:extLst>
              <a:ext uri="{FF2B5EF4-FFF2-40B4-BE49-F238E27FC236}">
                <a16:creationId xmlns:a16="http://schemas.microsoft.com/office/drawing/2014/main" id="{B39B5A46-68F6-42D4-B6C0-C01E125F2F7A}"/>
              </a:ext>
            </a:extLst>
          </p:cNvPr>
          <p:cNvCxnSpPr>
            <a:cxnSpLocks/>
            <a:stCxn id="25" idx="2"/>
            <a:endCxn id="4" idx="0"/>
          </p:cNvCxnSpPr>
          <p:nvPr/>
        </p:nvCxnSpPr>
        <p:spPr>
          <a:xfrm>
            <a:off x="1543113" y="3607749"/>
            <a:ext cx="0" cy="308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Google Shape;79;p16">
            <a:extLst>
              <a:ext uri="{FF2B5EF4-FFF2-40B4-BE49-F238E27FC236}">
                <a16:creationId xmlns:a16="http://schemas.microsoft.com/office/drawing/2014/main" id="{9ED0A3CC-4AFF-4F3B-AE03-C34B59ED1982}"/>
              </a:ext>
            </a:extLst>
          </p:cNvPr>
          <p:cNvSpPr txBox="1"/>
          <p:nvPr/>
        </p:nvSpPr>
        <p:spPr>
          <a:xfrm>
            <a:off x="2771420" y="2800845"/>
            <a:ext cx="1715133" cy="450275"/>
          </a:xfrm>
          <a:prstGeom prst="rect">
            <a:avLst/>
          </a:prstGeom>
          <a:noFill/>
          <a:ln>
            <a:noFill/>
          </a:ln>
        </p:spPr>
        <p:txBody>
          <a:bodyPr spcFirstLastPara="1" wrap="square" lIns="91425" tIns="91425" rIns="91425" bIns="91425" anchor="t" anchorCtr="0">
            <a:noAutofit/>
          </a:bodyPr>
          <a:lstStyle/>
          <a:p>
            <a:pPr lvl="0" algn="ctr"/>
            <a:r>
              <a:rPr lang="en-US" dirty="0"/>
              <a:t>Final Code Layer </a:t>
            </a:r>
          </a:p>
        </p:txBody>
      </p:sp>
      <p:sp>
        <p:nvSpPr>
          <p:cNvPr id="7" name="Rectangle 6">
            <a:extLst>
              <a:ext uri="{FF2B5EF4-FFF2-40B4-BE49-F238E27FC236}">
                <a16:creationId xmlns:a16="http://schemas.microsoft.com/office/drawing/2014/main" id="{889C4B4E-C1BA-4E20-A993-B5156A3624D6}"/>
              </a:ext>
            </a:extLst>
          </p:cNvPr>
          <p:cNvSpPr/>
          <p:nvPr/>
        </p:nvSpPr>
        <p:spPr>
          <a:xfrm>
            <a:off x="3459674" y="3203206"/>
            <a:ext cx="338626" cy="329660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7C66F543-F4A7-4F0C-A38C-9E110DF58787}"/>
              </a:ext>
            </a:extLst>
          </p:cNvPr>
          <p:cNvCxnSpPr>
            <a:cxnSpLocks/>
            <a:stCxn id="4" idx="3"/>
            <a:endCxn id="14" idx="1"/>
          </p:cNvCxnSpPr>
          <p:nvPr/>
        </p:nvCxnSpPr>
        <p:spPr>
          <a:xfrm flipV="1">
            <a:off x="2480274" y="4851507"/>
            <a:ext cx="3406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B4DDEA8-16A8-4437-A891-BC2AF7667811}"/>
              </a:ext>
            </a:extLst>
          </p:cNvPr>
          <p:cNvCxnSpPr>
            <a:cxnSpLocks/>
            <a:stCxn id="7" idx="3"/>
            <a:endCxn id="10" idx="1"/>
          </p:cNvCxnSpPr>
          <p:nvPr/>
        </p:nvCxnSpPr>
        <p:spPr>
          <a:xfrm flipV="1">
            <a:off x="3798300" y="4162743"/>
            <a:ext cx="498491" cy="688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A4A4760-412C-4503-958D-1DBF102B14E2}"/>
              </a:ext>
            </a:extLst>
          </p:cNvPr>
          <p:cNvSpPr/>
          <p:nvPr/>
        </p:nvSpPr>
        <p:spPr>
          <a:xfrm>
            <a:off x="4296791" y="3557239"/>
            <a:ext cx="2066746" cy="12110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Hidden Layers</a:t>
            </a:r>
          </a:p>
          <a:p>
            <a:pPr algn="ctr"/>
            <a:r>
              <a:rPr lang="en-US" dirty="0"/>
              <a:t>(1000,500,100,50)</a:t>
            </a:r>
          </a:p>
        </p:txBody>
      </p:sp>
      <p:cxnSp>
        <p:nvCxnSpPr>
          <p:cNvPr id="11" name="Straight Arrow Connector 10">
            <a:extLst>
              <a:ext uri="{FF2B5EF4-FFF2-40B4-BE49-F238E27FC236}">
                <a16:creationId xmlns:a16="http://schemas.microsoft.com/office/drawing/2014/main" id="{77E6280F-9DCA-4370-A6CE-15547CA2048C}"/>
              </a:ext>
            </a:extLst>
          </p:cNvPr>
          <p:cNvCxnSpPr>
            <a:cxnSpLocks/>
            <a:endCxn id="12" idx="1"/>
          </p:cNvCxnSpPr>
          <p:nvPr/>
        </p:nvCxnSpPr>
        <p:spPr>
          <a:xfrm flipV="1">
            <a:off x="6363537" y="3658736"/>
            <a:ext cx="595800" cy="328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B9CC82D7-BF68-48F0-81FB-96DA28F76D05}"/>
              </a:ext>
            </a:extLst>
          </p:cNvPr>
          <p:cNvSpPr/>
          <p:nvPr/>
        </p:nvSpPr>
        <p:spPr>
          <a:xfrm>
            <a:off x="6959337" y="2807194"/>
            <a:ext cx="287382" cy="17030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Google Shape;79;p16">
            <a:extLst>
              <a:ext uri="{FF2B5EF4-FFF2-40B4-BE49-F238E27FC236}">
                <a16:creationId xmlns:a16="http://schemas.microsoft.com/office/drawing/2014/main" id="{BAF89CD1-589F-4F33-B144-528D15012D92}"/>
              </a:ext>
            </a:extLst>
          </p:cNvPr>
          <p:cNvSpPr txBox="1"/>
          <p:nvPr/>
        </p:nvSpPr>
        <p:spPr>
          <a:xfrm>
            <a:off x="6239198" y="4470251"/>
            <a:ext cx="1715133" cy="806089"/>
          </a:xfrm>
          <a:prstGeom prst="rect">
            <a:avLst/>
          </a:prstGeom>
          <a:noFill/>
          <a:ln>
            <a:noFill/>
          </a:ln>
        </p:spPr>
        <p:txBody>
          <a:bodyPr spcFirstLastPara="1" wrap="square" lIns="91425" tIns="91425" rIns="91425" bIns="91425" anchor="t" anchorCtr="0">
            <a:noAutofit/>
          </a:bodyPr>
          <a:lstStyle/>
          <a:p>
            <a:pPr lvl="0" algn="ctr"/>
            <a:r>
              <a:rPr lang="en-US" dirty="0"/>
              <a:t>PDM Points</a:t>
            </a:r>
          </a:p>
          <a:p>
            <a:pPr lvl="0" algn="ctr"/>
            <a:r>
              <a:rPr lang="en-US" dirty="0"/>
              <a:t>(8 Points)</a:t>
            </a:r>
          </a:p>
        </p:txBody>
      </p:sp>
      <p:sp>
        <p:nvSpPr>
          <p:cNvPr id="14" name="Rectangle 13">
            <a:extLst>
              <a:ext uri="{FF2B5EF4-FFF2-40B4-BE49-F238E27FC236}">
                <a16:creationId xmlns:a16="http://schemas.microsoft.com/office/drawing/2014/main" id="{1773E013-ED60-408D-A865-255E225427D3}"/>
              </a:ext>
            </a:extLst>
          </p:cNvPr>
          <p:cNvSpPr/>
          <p:nvPr/>
        </p:nvSpPr>
        <p:spPr>
          <a:xfrm>
            <a:off x="2820927" y="4235650"/>
            <a:ext cx="287382" cy="1231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BB44290-8242-4185-8C3F-E236D4E6192B}"/>
              </a:ext>
            </a:extLst>
          </p:cNvPr>
          <p:cNvCxnSpPr>
            <a:cxnSpLocks/>
            <a:stCxn id="14" idx="3"/>
            <a:endCxn id="7" idx="1"/>
          </p:cNvCxnSpPr>
          <p:nvPr/>
        </p:nvCxnSpPr>
        <p:spPr>
          <a:xfrm>
            <a:off x="3108309" y="4851507"/>
            <a:ext cx="351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Google Shape;79;p16">
            <a:extLst>
              <a:ext uri="{FF2B5EF4-FFF2-40B4-BE49-F238E27FC236}">
                <a16:creationId xmlns:a16="http://schemas.microsoft.com/office/drawing/2014/main" id="{C4AF596E-E13E-4D3E-86F4-29CF1A015881}"/>
              </a:ext>
            </a:extLst>
          </p:cNvPr>
          <p:cNvSpPr txBox="1"/>
          <p:nvPr/>
        </p:nvSpPr>
        <p:spPr>
          <a:xfrm>
            <a:off x="2509274" y="3534077"/>
            <a:ext cx="917785" cy="691146"/>
          </a:xfrm>
          <a:prstGeom prst="rect">
            <a:avLst/>
          </a:prstGeom>
          <a:noFill/>
          <a:ln>
            <a:noFill/>
          </a:ln>
        </p:spPr>
        <p:txBody>
          <a:bodyPr spcFirstLastPara="1" wrap="square" lIns="91425" tIns="91425" rIns="91425" bIns="91425" anchor="t" anchorCtr="0">
            <a:noAutofit/>
          </a:bodyPr>
          <a:lstStyle/>
          <a:p>
            <a:pPr lvl="0" algn="ctr"/>
            <a:r>
              <a:rPr lang="en-US" dirty="0"/>
              <a:t>Freeze</a:t>
            </a:r>
          </a:p>
          <a:p>
            <a:pPr lvl="0" algn="ctr"/>
            <a:r>
              <a:rPr lang="en-US" dirty="0"/>
              <a:t>Layer</a:t>
            </a:r>
          </a:p>
        </p:txBody>
      </p:sp>
      <p:pic>
        <p:nvPicPr>
          <p:cNvPr id="25" name="Picture 24" descr="A picture containing indoor&#10;&#10;Description automatically generated">
            <a:extLst>
              <a:ext uri="{FF2B5EF4-FFF2-40B4-BE49-F238E27FC236}">
                <a16:creationId xmlns:a16="http://schemas.microsoft.com/office/drawing/2014/main" id="{A167B90D-84B2-411A-A267-DCD08D856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99" y="2300921"/>
            <a:ext cx="1306828" cy="1306828"/>
          </a:xfrm>
          <a:prstGeom prst="rect">
            <a:avLst/>
          </a:prstGeom>
        </p:spPr>
      </p:pic>
      <p:sp>
        <p:nvSpPr>
          <p:cNvPr id="28" name="Google Shape;79;p16">
            <a:extLst>
              <a:ext uri="{FF2B5EF4-FFF2-40B4-BE49-F238E27FC236}">
                <a16:creationId xmlns:a16="http://schemas.microsoft.com/office/drawing/2014/main" id="{2DDDA8A6-B9AE-4343-8FD4-056E24344752}"/>
              </a:ext>
            </a:extLst>
          </p:cNvPr>
          <p:cNvSpPr txBox="1"/>
          <p:nvPr/>
        </p:nvSpPr>
        <p:spPr>
          <a:xfrm>
            <a:off x="685546" y="1905162"/>
            <a:ext cx="1715133" cy="482695"/>
          </a:xfrm>
          <a:prstGeom prst="rect">
            <a:avLst/>
          </a:prstGeom>
          <a:noFill/>
          <a:ln>
            <a:noFill/>
          </a:ln>
        </p:spPr>
        <p:txBody>
          <a:bodyPr spcFirstLastPara="1" wrap="square" lIns="91425" tIns="91425" rIns="91425" bIns="91425" anchor="t" anchorCtr="0">
            <a:noAutofit/>
          </a:bodyPr>
          <a:lstStyle/>
          <a:p>
            <a:pPr lvl="0" algn="ctr"/>
            <a:r>
              <a:rPr lang="en-US" dirty="0"/>
              <a:t>Input Image</a:t>
            </a:r>
          </a:p>
        </p:txBody>
      </p:sp>
      <p:sp>
        <p:nvSpPr>
          <p:cNvPr id="29" name="Rectangle 28">
            <a:extLst>
              <a:ext uri="{FF2B5EF4-FFF2-40B4-BE49-F238E27FC236}">
                <a16:creationId xmlns:a16="http://schemas.microsoft.com/office/drawing/2014/main" id="{671015B9-DA19-4170-8575-6DDBACE9008C}"/>
              </a:ext>
            </a:extLst>
          </p:cNvPr>
          <p:cNvSpPr/>
          <p:nvPr/>
        </p:nvSpPr>
        <p:spPr>
          <a:xfrm>
            <a:off x="8586679" y="2807194"/>
            <a:ext cx="287382" cy="1703084"/>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Google Shape;79;p16">
            <a:extLst>
              <a:ext uri="{FF2B5EF4-FFF2-40B4-BE49-F238E27FC236}">
                <a16:creationId xmlns:a16="http://schemas.microsoft.com/office/drawing/2014/main" id="{73AEE1C7-D6EF-40AE-B674-D156E5FECD69}"/>
              </a:ext>
            </a:extLst>
          </p:cNvPr>
          <p:cNvSpPr txBox="1"/>
          <p:nvPr/>
        </p:nvSpPr>
        <p:spPr>
          <a:xfrm>
            <a:off x="7916848" y="4491404"/>
            <a:ext cx="1809923" cy="806089"/>
          </a:xfrm>
          <a:prstGeom prst="rect">
            <a:avLst/>
          </a:prstGeom>
          <a:noFill/>
          <a:ln>
            <a:noFill/>
          </a:ln>
        </p:spPr>
        <p:txBody>
          <a:bodyPr spcFirstLastPara="1" wrap="square" lIns="91425" tIns="91425" rIns="91425" bIns="91425" anchor="t" anchorCtr="0">
            <a:noAutofit/>
          </a:bodyPr>
          <a:lstStyle/>
          <a:p>
            <a:pPr lvl="0" algn="ctr"/>
            <a:r>
              <a:rPr lang="en-US" dirty="0"/>
              <a:t>True PDM Points</a:t>
            </a:r>
          </a:p>
          <a:p>
            <a:pPr lvl="0" algn="ctr"/>
            <a:r>
              <a:rPr lang="en-US" dirty="0"/>
              <a:t>(8 Points)</a:t>
            </a:r>
          </a:p>
        </p:txBody>
      </p:sp>
      <p:cxnSp>
        <p:nvCxnSpPr>
          <p:cNvPr id="34" name="Straight Arrow Connector 33">
            <a:extLst>
              <a:ext uri="{FF2B5EF4-FFF2-40B4-BE49-F238E27FC236}">
                <a16:creationId xmlns:a16="http://schemas.microsoft.com/office/drawing/2014/main" id="{1F135A4B-D6B8-4B1A-B962-F8C3535851EB}"/>
              </a:ext>
            </a:extLst>
          </p:cNvPr>
          <p:cNvCxnSpPr>
            <a:stCxn id="12" idx="3"/>
            <a:endCxn id="29" idx="1"/>
          </p:cNvCxnSpPr>
          <p:nvPr/>
        </p:nvCxnSpPr>
        <p:spPr>
          <a:xfrm>
            <a:off x="7246719" y="3658736"/>
            <a:ext cx="133996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5" name="Google Shape;79;p16">
            <a:extLst>
              <a:ext uri="{FF2B5EF4-FFF2-40B4-BE49-F238E27FC236}">
                <a16:creationId xmlns:a16="http://schemas.microsoft.com/office/drawing/2014/main" id="{C2210397-95B6-452C-882B-5E467072D98B}"/>
              </a:ext>
            </a:extLst>
          </p:cNvPr>
          <p:cNvSpPr txBox="1"/>
          <p:nvPr/>
        </p:nvSpPr>
        <p:spPr>
          <a:xfrm>
            <a:off x="7047128" y="3305045"/>
            <a:ext cx="1715133" cy="806089"/>
          </a:xfrm>
          <a:prstGeom prst="rect">
            <a:avLst/>
          </a:prstGeom>
          <a:noFill/>
          <a:ln>
            <a:noFill/>
          </a:ln>
        </p:spPr>
        <p:txBody>
          <a:bodyPr spcFirstLastPara="1" wrap="square" lIns="91425" tIns="91425" rIns="91425" bIns="91425" anchor="t" anchorCtr="0">
            <a:noAutofit/>
          </a:bodyPr>
          <a:lstStyle/>
          <a:p>
            <a:pPr lvl="0" algn="ctr"/>
            <a:r>
              <a:rPr lang="en-US" dirty="0"/>
              <a:t>L2-loss</a:t>
            </a:r>
          </a:p>
        </p:txBody>
      </p:sp>
      <p:sp>
        <p:nvSpPr>
          <p:cNvPr id="36" name="Rectangle 35">
            <a:extLst>
              <a:ext uri="{FF2B5EF4-FFF2-40B4-BE49-F238E27FC236}">
                <a16:creationId xmlns:a16="http://schemas.microsoft.com/office/drawing/2014/main" id="{05D67FF8-80BD-4E03-BD93-BD38538EECE9}"/>
              </a:ext>
            </a:extLst>
          </p:cNvPr>
          <p:cNvSpPr/>
          <p:nvPr/>
        </p:nvSpPr>
        <p:spPr>
          <a:xfrm>
            <a:off x="5536665" y="5413788"/>
            <a:ext cx="2066746" cy="7633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Backpropagation</a:t>
            </a:r>
          </a:p>
        </p:txBody>
      </p:sp>
      <p:cxnSp>
        <p:nvCxnSpPr>
          <p:cNvPr id="38" name="Connector: Elbow 37">
            <a:extLst>
              <a:ext uri="{FF2B5EF4-FFF2-40B4-BE49-F238E27FC236}">
                <a16:creationId xmlns:a16="http://schemas.microsoft.com/office/drawing/2014/main" id="{735BA02F-C068-4718-8956-E28C82B35A69}"/>
              </a:ext>
            </a:extLst>
          </p:cNvPr>
          <p:cNvCxnSpPr>
            <a:cxnSpLocks/>
            <a:endCxn id="36" idx="3"/>
          </p:cNvCxnSpPr>
          <p:nvPr/>
        </p:nvCxnSpPr>
        <p:spPr>
          <a:xfrm rot="5400000">
            <a:off x="6681035" y="4581112"/>
            <a:ext cx="2136742" cy="2919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E8728D7E-4676-4E30-BC41-2046D8F3BD5C}"/>
              </a:ext>
            </a:extLst>
          </p:cNvPr>
          <p:cNvCxnSpPr>
            <a:cxnSpLocks/>
            <a:stCxn id="36" idx="1"/>
            <a:endCxn id="10" idx="2"/>
          </p:cNvCxnSpPr>
          <p:nvPr/>
        </p:nvCxnSpPr>
        <p:spPr>
          <a:xfrm rot="10800000">
            <a:off x="5330165" y="4768246"/>
            <a:ext cx="206501" cy="10272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411DD476-9D1A-4D28-90B2-DD86E5DB7057}"/>
              </a:ext>
            </a:extLst>
          </p:cNvPr>
          <p:cNvPicPr>
            <a:picLocks noChangeAspect="1"/>
          </p:cNvPicPr>
          <p:nvPr/>
        </p:nvPicPr>
        <p:blipFill rotWithShape="1">
          <a:blip r:embed="rId3">
            <a:extLst>
              <a:ext uri="{28A0092B-C50C-407E-A947-70E740481C1C}">
                <a14:useLocalDpi xmlns:a14="http://schemas.microsoft.com/office/drawing/2010/main" val="0"/>
              </a:ext>
            </a:extLst>
          </a:blip>
          <a:srcRect l="26292" t="12131" r="23599" b="12152"/>
          <a:stretch/>
        </p:blipFill>
        <p:spPr>
          <a:xfrm>
            <a:off x="10122475" y="2937503"/>
            <a:ext cx="1313774" cy="1323428"/>
          </a:xfrm>
          <a:prstGeom prst="rect">
            <a:avLst/>
          </a:prstGeom>
        </p:spPr>
      </p:pic>
      <p:sp>
        <p:nvSpPr>
          <p:cNvPr id="48" name="Google Shape;79;p16">
            <a:extLst>
              <a:ext uri="{FF2B5EF4-FFF2-40B4-BE49-F238E27FC236}">
                <a16:creationId xmlns:a16="http://schemas.microsoft.com/office/drawing/2014/main" id="{CB237BEB-96F5-43CE-8C3A-E6EE25DE344D}"/>
              </a:ext>
            </a:extLst>
          </p:cNvPr>
          <p:cNvSpPr txBox="1"/>
          <p:nvPr/>
        </p:nvSpPr>
        <p:spPr>
          <a:xfrm>
            <a:off x="9874400" y="4260931"/>
            <a:ext cx="1809923" cy="507315"/>
          </a:xfrm>
          <a:prstGeom prst="rect">
            <a:avLst/>
          </a:prstGeom>
          <a:noFill/>
          <a:ln>
            <a:noFill/>
          </a:ln>
        </p:spPr>
        <p:txBody>
          <a:bodyPr spcFirstLastPara="1" wrap="square" lIns="91425" tIns="91425" rIns="91425" bIns="91425" anchor="t" anchorCtr="0">
            <a:noAutofit/>
          </a:bodyPr>
          <a:lstStyle/>
          <a:p>
            <a:pPr lvl="0" algn="ctr"/>
            <a:r>
              <a:rPr lang="en-US" dirty="0"/>
              <a:t>Final Image</a:t>
            </a:r>
          </a:p>
        </p:txBody>
      </p:sp>
      <p:cxnSp>
        <p:nvCxnSpPr>
          <p:cNvPr id="50" name="Connector: Elbow 49">
            <a:extLst>
              <a:ext uri="{FF2B5EF4-FFF2-40B4-BE49-F238E27FC236}">
                <a16:creationId xmlns:a16="http://schemas.microsoft.com/office/drawing/2014/main" id="{00688621-192B-437A-BD57-825BE7B6B154}"/>
              </a:ext>
            </a:extLst>
          </p:cNvPr>
          <p:cNvCxnSpPr>
            <a:stCxn id="12" idx="0"/>
            <a:endCxn id="47" idx="1"/>
          </p:cNvCxnSpPr>
          <p:nvPr/>
        </p:nvCxnSpPr>
        <p:spPr>
          <a:xfrm rot="16200000" flipH="1">
            <a:off x="8216739" y="1693482"/>
            <a:ext cx="792023" cy="3019447"/>
          </a:xfrm>
          <a:prstGeom prst="bentConnector4">
            <a:avLst>
              <a:gd name="adj1" fmla="val -28863"/>
              <a:gd name="adj2" fmla="val 6954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759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Failure</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318036"/>
            <a:ext cx="10515600" cy="5133564"/>
          </a:xfrm>
        </p:spPr>
        <p:txBody>
          <a:bodyPr>
            <a:normAutofit/>
          </a:bodyPr>
          <a:lstStyle/>
          <a:p>
            <a:r>
              <a:rPr lang="en-US" sz="2400" dirty="0"/>
              <a:t>However, after tuning all kinds of hyperparameters such as batch normalization, dropout rate, activation function, and number of layers at each step I was still unable to get a convincing PDM for the dataset. </a:t>
            </a:r>
          </a:p>
          <a:p>
            <a:endParaRPr lang="en-US" sz="2400" dirty="0"/>
          </a:p>
          <a:p>
            <a:r>
              <a:rPr lang="en-US" sz="2400" dirty="0"/>
              <a:t>It was at this point I decided to try and get a more accurate view of loss using the concept of Multi-Task Learning (MTL). </a:t>
            </a:r>
          </a:p>
          <a:p>
            <a:endParaRPr lang="en-US" sz="2400" dirty="0"/>
          </a:p>
          <a:p>
            <a:r>
              <a:rPr lang="en-US" sz="2400" dirty="0"/>
              <a:t>To implement MTL I freed the PDM points and had the network estimate the 4 points in the PDM separately.  </a:t>
            </a:r>
            <a:endParaRPr lang="en-US" sz="1800" dirty="0"/>
          </a:p>
          <a:p>
            <a:pPr lvl="2"/>
            <a:endParaRPr lang="en-US" sz="1600" dirty="0"/>
          </a:p>
        </p:txBody>
      </p:sp>
    </p:spTree>
    <p:extLst>
      <p:ext uri="{BB962C8B-B14F-4D97-AF65-F5344CB8AC3E}">
        <p14:creationId xmlns:p14="http://schemas.microsoft.com/office/powerpoint/2010/main" val="312753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MTL</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842221"/>
          </a:xfrm>
        </p:spPr>
        <p:txBody>
          <a:bodyPr>
            <a:normAutofit/>
          </a:bodyPr>
          <a:lstStyle/>
          <a:p>
            <a:r>
              <a:rPr lang="en-US" sz="2400" dirty="0"/>
              <a:t>Freeing all the points gives you a more accurate view of loss and allows the network to fit a much better PDM.</a:t>
            </a:r>
            <a:endParaRPr lang="en-US" sz="1800" dirty="0"/>
          </a:p>
          <a:p>
            <a:pPr lvl="2"/>
            <a:endParaRPr lang="en-US" sz="1600" dirty="0"/>
          </a:p>
        </p:txBody>
      </p:sp>
      <p:sp>
        <p:nvSpPr>
          <p:cNvPr id="4" name="Rectangle 3">
            <a:extLst>
              <a:ext uri="{FF2B5EF4-FFF2-40B4-BE49-F238E27FC236}">
                <a16:creationId xmlns:a16="http://schemas.microsoft.com/office/drawing/2014/main" id="{DF483C02-D812-4F19-9F00-6FC10B9755F8}"/>
              </a:ext>
            </a:extLst>
          </p:cNvPr>
          <p:cNvSpPr/>
          <p:nvPr/>
        </p:nvSpPr>
        <p:spPr>
          <a:xfrm>
            <a:off x="605952" y="3916572"/>
            <a:ext cx="1874322" cy="18698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Pre-Trained PNASNet-5_Large_331 Convolution Layers</a:t>
            </a:r>
          </a:p>
        </p:txBody>
      </p:sp>
      <p:cxnSp>
        <p:nvCxnSpPr>
          <p:cNvPr id="5" name="Straight Arrow Connector 4">
            <a:extLst>
              <a:ext uri="{FF2B5EF4-FFF2-40B4-BE49-F238E27FC236}">
                <a16:creationId xmlns:a16="http://schemas.microsoft.com/office/drawing/2014/main" id="{B39B5A46-68F6-42D4-B6C0-C01E125F2F7A}"/>
              </a:ext>
            </a:extLst>
          </p:cNvPr>
          <p:cNvCxnSpPr>
            <a:cxnSpLocks/>
            <a:stCxn id="25" idx="2"/>
            <a:endCxn id="4" idx="0"/>
          </p:cNvCxnSpPr>
          <p:nvPr/>
        </p:nvCxnSpPr>
        <p:spPr>
          <a:xfrm>
            <a:off x="1543113" y="3607749"/>
            <a:ext cx="0" cy="308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Google Shape;79;p16">
            <a:extLst>
              <a:ext uri="{FF2B5EF4-FFF2-40B4-BE49-F238E27FC236}">
                <a16:creationId xmlns:a16="http://schemas.microsoft.com/office/drawing/2014/main" id="{9ED0A3CC-4AFF-4F3B-AE03-C34B59ED1982}"/>
              </a:ext>
            </a:extLst>
          </p:cNvPr>
          <p:cNvSpPr txBox="1"/>
          <p:nvPr/>
        </p:nvSpPr>
        <p:spPr>
          <a:xfrm>
            <a:off x="2820927" y="2745830"/>
            <a:ext cx="1715133" cy="413168"/>
          </a:xfrm>
          <a:prstGeom prst="rect">
            <a:avLst/>
          </a:prstGeom>
          <a:noFill/>
          <a:ln>
            <a:noFill/>
          </a:ln>
        </p:spPr>
        <p:txBody>
          <a:bodyPr spcFirstLastPara="1" wrap="square" lIns="91425" tIns="91425" rIns="91425" bIns="91425" anchor="t" anchorCtr="0">
            <a:noAutofit/>
          </a:bodyPr>
          <a:lstStyle/>
          <a:p>
            <a:pPr lvl="0" algn="ctr"/>
            <a:r>
              <a:rPr lang="en-US" dirty="0"/>
              <a:t>Final Code Layer </a:t>
            </a:r>
          </a:p>
        </p:txBody>
      </p:sp>
      <p:sp>
        <p:nvSpPr>
          <p:cNvPr id="7" name="Rectangle 6">
            <a:extLst>
              <a:ext uri="{FF2B5EF4-FFF2-40B4-BE49-F238E27FC236}">
                <a16:creationId xmlns:a16="http://schemas.microsoft.com/office/drawing/2014/main" id="{889C4B4E-C1BA-4E20-A993-B5156A3624D6}"/>
              </a:ext>
            </a:extLst>
          </p:cNvPr>
          <p:cNvSpPr/>
          <p:nvPr/>
        </p:nvSpPr>
        <p:spPr>
          <a:xfrm>
            <a:off x="3459674" y="3203206"/>
            <a:ext cx="338626" cy="329660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7C66F543-F4A7-4F0C-A38C-9E110DF58787}"/>
              </a:ext>
            </a:extLst>
          </p:cNvPr>
          <p:cNvCxnSpPr>
            <a:cxnSpLocks/>
            <a:stCxn id="4" idx="3"/>
            <a:endCxn id="14" idx="1"/>
          </p:cNvCxnSpPr>
          <p:nvPr/>
        </p:nvCxnSpPr>
        <p:spPr>
          <a:xfrm flipV="1">
            <a:off x="2480274" y="4851507"/>
            <a:ext cx="3406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B4DDEA8-16A8-4437-A891-BC2AF7667811}"/>
              </a:ext>
            </a:extLst>
          </p:cNvPr>
          <p:cNvCxnSpPr>
            <a:cxnSpLocks/>
            <a:stCxn id="7" idx="3"/>
            <a:endCxn id="10" idx="1"/>
          </p:cNvCxnSpPr>
          <p:nvPr/>
        </p:nvCxnSpPr>
        <p:spPr>
          <a:xfrm flipV="1">
            <a:off x="3798300" y="4526949"/>
            <a:ext cx="498491" cy="324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A4A4760-412C-4503-958D-1DBF102B14E2}"/>
              </a:ext>
            </a:extLst>
          </p:cNvPr>
          <p:cNvSpPr/>
          <p:nvPr/>
        </p:nvSpPr>
        <p:spPr>
          <a:xfrm>
            <a:off x="4296791" y="3921445"/>
            <a:ext cx="2066746" cy="12110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Shared Hidden Layers</a:t>
            </a:r>
          </a:p>
          <a:p>
            <a:pPr algn="ctr"/>
            <a:r>
              <a:rPr lang="en-US" dirty="0"/>
              <a:t>(1000,500,100)</a:t>
            </a:r>
          </a:p>
        </p:txBody>
      </p:sp>
      <p:cxnSp>
        <p:nvCxnSpPr>
          <p:cNvPr id="11" name="Straight Arrow Connector 10">
            <a:extLst>
              <a:ext uri="{FF2B5EF4-FFF2-40B4-BE49-F238E27FC236}">
                <a16:creationId xmlns:a16="http://schemas.microsoft.com/office/drawing/2014/main" id="{77E6280F-9DCA-4370-A6CE-15547CA2048C}"/>
              </a:ext>
            </a:extLst>
          </p:cNvPr>
          <p:cNvCxnSpPr>
            <a:cxnSpLocks/>
            <a:stCxn id="10" idx="3"/>
            <a:endCxn id="12" idx="1"/>
          </p:cNvCxnSpPr>
          <p:nvPr/>
        </p:nvCxnSpPr>
        <p:spPr>
          <a:xfrm flipV="1">
            <a:off x="6363537" y="2513935"/>
            <a:ext cx="421788" cy="2013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B9CC82D7-BF68-48F0-81FB-96DA28F76D05}"/>
              </a:ext>
            </a:extLst>
          </p:cNvPr>
          <p:cNvSpPr/>
          <p:nvPr/>
        </p:nvSpPr>
        <p:spPr>
          <a:xfrm>
            <a:off x="6785325" y="2231497"/>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P1</a:t>
            </a:r>
          </a:p>
          <a:p>
            <a:pPr algn="ctr"/>
            <a:r>
              <a:rPr lang="en-US" dirty="0"/>
              <a:t>(50,2)</a:t>
            </a:r>
          </a:p>
        </p:txBody>
      </p:sp>
      <p:sp>
        <p:nvSpPr>
          <p:cNvPr id="14" name="Rectangle 13">
            <a:extLst>
              <a:ext uri="{FF2B5EF4-FFF2-40B4-BE49-F238E27FC236}">
                <a16:creationId xmlns:a16="http://schemas.microsoft.com/office/drawing/2014/main" id="{1773E013-ED60-408D-A865-255E225427D3}"/>
              </a:ext>
            </a:extLst>
          </p:cNvPr>
          <p:cNvSpPr/>
          <p:nvPr/>
        </p:nvSpPr>
        <p:spPr>
          <a:xfrm>
            <a:off x="2820927" y="4235650"/>
            <a:ext cx="287382" cy="1231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BB44290-8242-4185-8C3F-E236D4E6192B}"/>
              </a:ext>
            </a:extLst>
          </p:cNvPr>
          <p:cNvCxnSpPr>
            <a:cxnSpLocks/>
            <a:stCxn id="14" idx="3"/>
            <a:endCxn id="7" idx="1"/>
          </p:cNvCxnSpPr>
          <p:nvPr/>
        </p:nvCxnSpPr>
        <p:spPr>
          <a:xfrm>
            <a:off x="3108309" y="4851507"/>
            <a:ext cx="351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Google Shape;79;p16">
            <a:extLst>
              <a:ext uri="{FF2B5EF4-FFF2-40B4-BE49-F238E27FC236}">
                <a16:creationId xmlns:a16="http://schemas.microsoft.com/office/drawing/2014/main" id="{C4AF596E-E13E-4D3E-86F4-29CF1A015881}"/>
              </a:ext>
            </a:extLst>
          </p:cNvPr>
          <p:cNvSpPr txBox="1"/>
          <p:nvPr/>
        </p:nvSpPr>
        <p:spPr>
          <a:xfrm>
            <a:off x="2509274" y="3534077"/>
            <a:ext cx="917785" cy="691146"/>
          </a:xfrm>
          <a:prstGeom prst="rect">
            <a:avLst/>
          </a:prstGeom>
          <a:noFill/>
          <a:ln>
            <a:noFill/>
          </a:ln>
        </p:spPr>
        <p:txBody>
          <a:bodyPr spcFirstLastPara="1" wrap="square" lIns="91425" tIns="91425" rIns="91425" bIns="91425" anchor="t" anchorCtr="0">
            <a:noAutofit/>
          </a:bodyPr>
          <a:lstStyle/>
          <a:p>
            <a:pPr lvl="0" algn="ctr"/>
            <a:r>
              <a:rPr lang="en-US" dirty="0"/>
              <a:t>Freeze</a:t>
            </a:r>
          </a:p>
          <a:p>
            <a:pPr lvl="0" algn="ctr"/>
            <a:r>
              <a:rPr lang="en-US" dirty="0"/>
              <a:t>Layer</a:t>
            </a:r>
          </a:p>
        </p:txBody>
      </p:sp>
      <p:pic>
        <p:nvPicPr>
          <p:cNvPr id="25" name="Picture 24" descr="A picture containing indoor&#10;&#10;Description automatically generated">
            <a:extLst>
              <a:ext uri="{FF2B5EF4-FFF2-40B4-BE49-F238E27FC236}">
                <a16:creationId xmlns:a16="http://schemas.microsoft.com/office/drawing/2014/main" id="{A167B90D-84B2-411A-A267-DCD08D856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99" y="2300921"/>
            <a:ext cx="1306828" cy="1306828"/>
          </a:xfrm>
          <a:prstGeom prst="rect">
            <a:avLst/>
          </a:prstGeom>
        </p:spPr>
      </p:pic>
      <p:sp>
        <p:nvSpPr>
          <p:cNvPr id="28" name="Google Shape;79;p16">
            <a:extLst>
              <a:ext uri="{FF2B5EF4-FFF2-40B4-BE49-F238E27FC236}">
                <a16:creationId xmlns:a16="http://schemas.microsoft.com/office/drawing/2014/main" id="{2DDDA8A6-B9AE-4343-8FD4-056E24344752}"/>
              </a:ext>
            </a:extLst>
          </p:cNvPr>
          <p:cNvSpPr txBox="1"/>
          <p:nvPr/>
        </p:nvSpPr>
        <p:spPr>
          <a:xfrm>
            <a:off x="685546" y="1905162"/>
            <a:ext cx="1715133" cy="482695"/>
          </a:xfrm>
          <a:prstGeom prst="rect">
            <a:avLst/>
          </a:prstGeom>
          <a:noFill/>
          <a:ln>
            <a:noFill/>
          </a:ln>
        </p:spPr>
        <p:txBody>
          <a:bodyPr spcFirstLastPara="1" wrap="square" lIns="91425" tIns="91425" rIns="91425" bIns="91425" anchor="t" anchorCtr="0">
            <a:noAutofit/>
          </a:bodyPr>
          <a:lstStyle/>
          <a:p>
            <a:pPr lvl="0" algn="ctr"/>
            <a:r>
              <a:rPr lang="en-US" dirty="0"/>
              <a:t>Input Image</a:t>
            </a:r>
          </a:p>
        </p:txBody>
      </p:sp>
      <p:sp>
        <p:nvSpPr>
          <p:cNvPr id="29" name="Rectangle 28">
            <a:extLst>
              <a:ext uri="{FF2B5EF4-FFF2-40B4-BE49-F238E27FC236}">
                <a16:creationId xmlns:a16="http://schemas.microsoft.com/office/drawing/2014/main" id="{671015B9-DA19-4170-8575-6DDBACE9008C}"/>
              </a:ext>
            </a:extLst>
          </p:cNvPr>
          <p:cNvSpPr/>
          <p:nvPr/>
        </p:nvSpPr>
        <p:spPr>
          <a:xfrm>
            <a:off x="8371703" y="2231497"/>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P1 True</a:t>
            </a:r>
          </a:p>
        </p:txBody>
      </p:sp>
      <p:cxnSp>
        <p:nvCxnSpPr>
          <p:cNvPr id="34" name="Straight Arrow Connector 33">
            <a:extLst>
              <a:ext uri="{FF2B5EF4-FFF2-40B4-BE49-F238E27FC236}">
                <a16:creationId xmlns:a16="http://schemas.microsoft.com/office/drawing/2014/main" id="{1F135A4B-D6B8-4B1A-B962-F8C3535851EB}"/>
              </a:ext>
            </a:extLst>
          </p:cNvPr>
          <p:cNvCxnSpPr>
            <a:cxnSpLocks/>
            <a:stCxn id="12" idx="3"/>
            <a:endCxn id="29" idx="1"/>
          </p:cNvCxnSpPr>
          <p:nvPr/>
        </p:nvCxnSpPr>
        <p:spPr>
          <a:xfrm>
            <a:off x="7520878" y="2513935"/>
            <a:ext cx="85082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5" name="Google Shape;79;p16">
            <a:extLst>
              <a:ext uri="{FF2B5EF4-FFF2-40B4-BE49-F238E27FC236}">
                <a16:creationId xmlns:a16="http://schemas.microsoft.com/office/drawing/2014/main" id="{C2210397-95B6-452C-882B-5E467072D98B}"/>
              </a:ext>
            </a:extLst>
          </p:cNvPr>
          <p:cNvSpPr txBox="1"/>
          <p:nvPr/>
        </p:nvSpPr>
        <p:spPr>
          <a:xfrm>
            <a:off x="7507728" y="2116871"/>
            <a:ext cx="867786" cy="403045"/>
          </a:xfrm>
          <a:prstGeom prst="rect">
            <a:avLst/>
          </a:prstGeom>
          <a:noFill/>
          <a:ln>
            <a:noFill/>
          </a:ln>
        </p:spPr>
        <p:txBody>
          <a:bodyPr spcFirstLastPara="1" wrap="square" lIns="91425" tIns="91425" rIns="91425" bIns="91425" anchor="t" anchorCtr="0">
            <a:noAutofit/>
          </a:bodyPr>
          <a:lstStyle/>
          <a:p>
            <a:pPr lvl="0" algn="ctr"/>
            <a:r>
              <a:rPr lang="en-US" dirty="0"/>
              <a:t>L2-loss</a:t>
            </a:r>
          </a:p>
        </p:txBody>
      </p:sp>
      <p:sp>
        <p:nvSpPr>
          <p:cNvPr id="36" name="Rectangle 35">
            <a:extLst>
              <a:ext uri="{FF2B5EF4-FFF2-40B4-BE49-F238E27FC236}">
                <a16:creationId xmlns:a16="http://schemas.microsoft.com/office/drawing/2014/main" id="{05D67FF8-80BD-4E03-BD93-BD38538EECE9}"/>
              </a:ext>
            </a:extLst>
          </p:cNvPr>
          <p:cNvSpPr/>
          <p:nvPr/>
        </p:nvSpPr>
        <p:spPr>
          <a:xfrm>
            <a:off x="5536665" y="5777994"/>
            <a:ext cx="2066746" cy="7633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Backpropagation</a:t>
            </a:r>
          </a:p>
        </p:txBody>
      </p:sp>
      <p:cxnSp>
        <p:nvCxnSpPr>
          <p:cNvPr id="38" name="Connector: Elbow 37">
            <a:extLst>
              <a:ext uri="{FF2B5EF4-FFF2-40B4-BE49-F238E27FC236}">
                <a16:creationId xmlns:a16="http://schemas.microsoft.com/office/drawing/2014/main" id="{735BA02F-C068-4718-8956-E28C82B35A69}"/>
              </a:ext>
            </a:extLst>
          </p:cNvPr>
          <p:cNvCxnSpPr>
            <a:cxnSpLocks/>
            <a:stCxn id="35" idx="2"/>
            <a:endCxn id="36" idx="3"/>
          </p:cNvCxnSpPr>
          <p:nvPr/>
        </p:nvCxnSpPr>
        <p:spPr>
          <a:xfrm rot="5400000">
            <a:off x="5952632" y="4170695"/>
            <a:ext cx="3639768" cy="33821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E8728D7E-4676-4E30-BC41-2046D8F3BD5C}"/>
              </a:ext>
            </a:extLst>
          </p:cNvPr>
          <p:cNvCxnSpPr>
            <a:cxnSpLocks/>
            <a:stCxn id="36" idx="1"/>
            <a:endCxn id="10" idx="2"/>
          </p:cNvCxnSpPr>
          <p:nvPr/>
        </p:nvCxnSpPr>
        <p:spPr>
          <a:xfrm rot="10800000">
            <a:off x="5330165" y="5132452"/>
            <a:ext cx="206501" cy="10272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411DD476-9D1A-4D28-90B2-DD86E5DB7057}"/>
              </a:ext>
            </a:extLst>
          </p:cNvPr>
          <p:cNvPicPr>
            <a:picLocks noChangeAspect="1"/>
          </p:cNvPicPr>
          <p:nvPr/>
        </p:nvPicPr>
        <p:blipFill rotWithShape="1">
          <a:blip r:embed="rId3">
            <a:extLst>
              <a:ext uri="{28A0092B-C50C-407E-A947-70E740481C1C}">
                <a14:useLocalDpi xmlns:a14="http://schemas.microsoft.com/office/drawing/2010/main" val="0"/>
              </a:ext>
            </a:extLst>
          </a:blip>
          <a:srcRect l="26292" t="12131" r="23599" b="12152"/>
          <a:stretch/>
        </p:blipFill>
        <p:spPr>
          <a:xfrm>
            <a:off x="10122475" y="3301709"/>
            <a:ext cx="1313774" cy="1323428"/>
          </a:xfrm>
          <a:prstGeom prst="rect">
            <a:avLst/>
          </a:prstGeom>
        </p:spPr>
      </p:pic>
      <p:sp>
        <p:nvSpPr>
          <p:cNvPr id="48" name="Google Shape;79;p16">
            <a:extLst>
              <a:ext uri="{FF2B5EF4-FFF2-40B4-BE49-F238E27FC236}">
                <a16:creationId xmlns:a16="http://schemas.microsoft.com/office/drawing/2014/main" id="{CB237BEB-96F5-43CE-8C3A-E6EE25DE344D}"/>
              </a:ext>
            </a:extLst>
          </p:cNvPr>
          <p:cNvSpPr txBox="1"/>
          <p:nvPr/>
        </p:nvSpPr>
        <p:spPr>
          <a:xfrm>
            <a:off x="9874400" y="4625137"/>
            <a:ext cx="1809923" cy="507315"/>
          </a:xfrm>
          <a:prstGeom prst="rect">
            <a:avLst/>
          </a:prstGeom>
          <a:noFill/>
          <a:ln>
            <a:noFill/>
          </a:ln>
        </p:spPr>
        <p:txBody>
          <a:bodyPr spcFirstLastPara="1" wrap="square" lIns="91425" tIns="91425" rIns="91425" bIns="91425" anchor="t" anchorCtr="0">
            <a:noAutofit/>
          </a:bodyPr>
          <a:lstStyle/>
          <a:p>
            <a:pPr lvl="0" algn="ctr"/>
            <a:r>
              <a:rPr lang="en-US" dirty="0"/>
              <a:t>Final Image</a:t>
            </a:r>
          </a:p>
        </p:txBody>
      </p:sp>
      <p:cxnSp>
        <p:nvCxnSpPr>
          <p:cNvPr id="50" name="Connector: Elbow 49">
            <a:extLst>
              <a:ext uri="{FF2B5EF4-FFF2-40B4-BE49-F238E27FC236}">
                <a16:creationId xmlns:a16="http://schemas.microsoft.com/office/drawing/2014/main" id="{00688621-192B-437A-BD57-825BE7B6B154}"/>
              </a:ext>
            </a:extLst>
          </p:cNvPr>
          <p:cNvCxnSpPr>
            <a:cxnSpLocks/>
            <a:stCxn id="12" idx="0"/>
            <a:endCxn id="47" idx="1"/>
          </p:cNvCxnSpPr>
          <p:nvPr/>
        </p:nvCxnSpPr>
        <p:spPr>
          <a:xfrm rot="16200000" flipH="1">
            <a:off x="7771825" y="1612774"/>
            <a:ext cx="1731926" cy="2969373"/>
          </a:xfrm>
          <a:prstGeom prst="bentConnector4">
            <a:avLst>
              <a:gd name="adj1" fmla="val -13199"/>
              <a:gd name="adj2" fmla="val 81855"/>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A09C3FD9-5EF8-46E3-A78D-B4617B59CC39}"/>
              </a:ext>
            </a:extLst>
          </p:cNvPr>
          <p:cNvSpPr/>
          <p:nvPr/>
        </p:nvSpPr>
        <p:spPr>
          <a:xfrm>
            <a:off x="6785316" y="3066078"/>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P2</a:t>
            </a:r>
          </a:p>
          <a:p>
            <a:pPr algn="ctr"/>
            <a:r>
              <a:rPr lang="en-US" dirty="0"/>
              <a:t>(50,2)</a:t>
            </a:r>
          </a:p>
        </p:txBody>
      </p:sp>
      <p:sp>
        <p:nvSpPr>
          <p:cNvPr id="43" name="Rectangle 42">
            <a:extLst>
              <a:ext uri="{FF2B5EF4-FFF2-40B4-BE49-F238E27FC236}">
                <a16:creationId xmlns:a16="http://schemas.microsoft.com/office/drawing/2014/main" id="{EBDCFD16-EB33-4516-AC10-5C5245D63A26}"/>
              </a:ext>
            </a:extLst>
          </p:cNvPr>
          <p:cNvSpPr/>
          <p:nvPr/>
        </p:nvSpPr>
        <p:spPr>
          <a:xfrm>
            <a:off x="6785327" y="3900659"/>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P3</a:t>
            </a:r>
          </a:p>
          <a:p>
            <a:pPr algn="ctr"/>
            <a:r>
              <a:rPr lang="en-US" dirty="0"/>
              <a:t>(50,2)</a:t>
            </a:r>
          </a:p>
        </p:txBody>
      </p:sp>
      <p:sp>
        <p:nvSpPr>
          <p:cNvPr id="44" name="Rectangle 43">
            <a:extLst>
              <a:ext uri="{FF2B5EF4-FFF2-40B4-BE49-F238E27FC236}">
                <a16:creationId xmlns:a16="http://schemas.microsoft.com/office/drawing/2014/main" id="{2AB57709-E7B6-4242-B83C-F2025A183980}"/>
              </a:ext>
            </a:extLst>
          </p:cNvPr>
          <p:cNvSpPr/>
          <p:nvPr/>
        </p:nvSpPr>
        <p:spPr>
          <a:xfrm>
            <a:off x="6785327" y="4741314"/>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P4</a:t>
            </a:r>
          </a:p>
          <a:p>
            <a:pPr algn="ctr"/>
            <a:r>
              <a:rPr lang="en-US" dirty="0"/>
              <a:t>(50,2)</a:t>
            </a:r>
          </a:p>
        </p:txBody>
      </p:sp>
      <p:cxnSp>
        <p:nvCxnSpPr>
          <p:cNvPr id="45" name="Straight Arrow Connector 44">
            <a:extLst>
              <a:ext uri="{FF2B5EF4-FFF2-40B4-BE49-F238E27FC236}">
                <a16:creationId xmlns:a16="http://schemas.microsoft.com/office/drawing/2014/main" id="{EB561FBA-CCCA-42AE-8A8C-185BC3D80272}"/>
              </a:ext>
            </a:extLst>
          </p:cNvPr>
          <p:cNvCxnSpPr>
            <a:stCxn id="10" idx="3"/>
            <a:endCxn id="42" idx="1"/>
          </p:cNvCxnSpPr>
          <p:nvPr/>
        </p:nvCxnSpPr>
        <p:spPr>
          <a:xfrm flipV="1">
            <a:off x="6363537" y="3348516"/>
            <a:ext cx="421779" cy="11784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7CE1FAD-2A19-423E-AC01-80BFD68C8E13}"/>
              </a:ext>
            </a:extLst>
          </p:cNvPr>
          <p:cNvCxnSpPr>
            <a:stCxn id="10" idx="3"/>
            <a:endCxn id="43" idx="1"/>
          </p:cNvCxnSpPr>
          <p:nvPr/>
        </p:nvCxnSpPr>
        <p:spPr>
          <a:xfrm flipV="1">
            <a:off x="6363537" y="4183097"/>
            <a:ext cx="421790" cy="343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2E977DB-2D27-4405-9F82-91D023AF683C}"/>
              </a:ext>
            </a:extLst>
          </p:cNvPr>
          <p:cNvCxnSpPr>
            <a:stCxn id="10" idx="3"/>
            <a:endCxn id="44" idx="1"/>
          </p:cNvCxnSpPr>
          <p:nvPr/>
        </p:nvCxnSpPr>
        <p:spPr>
          <a:xfrm>
            <a:off x="6363537" y="4526949"/>
            <a:ext cx="421790" cy="496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Connector: Elbow 63">
            <a:extLst>
              <a:ext uri="{FF2B5EF4-FFF2-40B4-BE49-F238E27FC236}">
                <a16:creationId xmlns:a16="http://schemas.microsoft.com/office/drawing/2014/main" id="{5CA9B45F-8C03-4990-BCA7-138AD0CAE7B5}"/>
              </a:ext>
            </a:extLst>
          </p:cNvPr>
          <p:cNvCxnSpPr>
            <a:stCxn id="36" idx="0"/>
            <a:endCxn id="44" idx="2"/>
          </p:cNvCxnSpPr>
          <p:nvPr/>
        </p:nvCxnSpPr>
        <p:spPr>
          <a:xfrm rot="5400000" flipH="1" flipV="1">
            <a:off x="6625669" y="5250559"/>
            <a:ext cx="471805" cy="58306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A49C222F-DFAF-4EA5-B99F-448FC9BF2C9F}"/>
              </a:ext>
            </a:extLst>
          </p:cNvPr>
          <p:cNvSpPr/>
          <p:nvPr/>
        </p:nvSpPr>
        <p:spPr>
          <a:xfrm>
            <a:off x="8371703" y="3060056"/>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P2 True</a:t>
            </a:r>
          </a:p>
        </p:txBody>
      </p:sp>
      <p:sp>
        <p:nvSpPr>
          <p:cNvPr id="68" name="Rectangle 67">
            <a:extLst>
              <a:ext uri="{FF2B5EF4-FFF2-40B4-BE49-F238E27FC236}">
                <a16:creationId xmlns:a16="http://schemas.microsoft.com/office/drawing/2014/main" id="{6AAAED2A-D046-4193-976D-3FE7AC797452}"/>
              </a:ext>
            </a:extLst>
          </p:cNvPr>
          <p:cNvSpPr/>
          <p:nvPr/>
        </p:nvSpPr>
        <p:spPr>
          <a:xfrm>
            <a:off x="8371703" y="3900659"/>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P3 True</a:t>
            </a:r>
          </a:p>
        </p:txBody>
      </p:sp>
      <p:sp>
        <p:nvSpPr>
          <p:cNvPr id="69" name="Rectangle 68">
            <a:extLst>
              <a:ext uri="{FF2B5EF4-FFF2-40B4-BE49-F238E27FC236}">
                <a16:creationId xmlns:a16="http://schemas.microsoft.com/office/drawing/2014/main" id="{C730FD70-1E8E-4737-B65F-20D4BE4FDCA2}"/>
              </a:ext>
            </a:extLst>
          </p:cNvPr>
          <p:cNvSpPr/>
          <p:nvPr/>
        </p:nvSpPr>
        <p:spPr>
          <a:xfrm>
            <a:off x="8371703" y="4741262"/>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P4 True</a:t>
            </a:r>
          </a:p>
        </p:txBody>
      </p:sp>
      <p:cxnSp>
        <p:nvCxnSpPr>
          <p:cNvPr id="71" name="Straight Arrow Connector 70">
            <a:extLst>
              <a:ext uri="{FF2B5EF4-FFF2-40B4-BE49-F238E27FC236}">
                <a16:creationId xmlns:a16="http://schemas.microsoft.com/office/drawing/2014/main" id="{15F81F5D-AC31-4526-8B5A-8C5093161854}"/>
              </a:ext>
            </a:extLst>
          </p:cNvPr>
          <p:cNvCxnSpPr>
            <a:stCxn id="42" idx="3"/>
            <a:endCxn id="67" idx="1"/>
          </p:cNvCxnSpPr>
          <p:nvPr/>
        </p:nvCxnSpPr>
        <p:spPr>
          <a:xfrm flipV="1">
            <a:off x="7520869" y="3342494"/>
            <a:ext cx="850834" cy="602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E78E2FF8-FE86-43D1-91B3-F8AE62AA1B99}"/>
              </a:ext>
            </a:extLst>
          </p:cNvPr>
          <p:cNvCxnSpPr>
            <a:stCxn id="43" idx="3"/>
            <a:endCxn id="68" idx="1"/>
          </p:cNvCxnSpPr>
          <p:nvPr/>
        </p:nvCxnSpPr>
        <p:spPr>
          <a:xfrm>
            <a:off x="7520880" y="4183097"/>
            <a:ext cx="85082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5638120-1C16-45C6-961A-83C949C02E8B}"/>
              </a:ext>
            </a:extLst>
          </p:cNvPr>
          <p:cNvCxnSpPr>
            <a:stCxn id="44" idx="3"/>
            <a:endCxn id="69" idx="1"/>
          </p:cNvCxnSpPr>
          <p:nvPr/>
        </p:nvCxnSpPr>
        <p:spPr>
          <a:xfrm flipV="1">
            <a:off x="7520880" y="5023700"/>
            <a:ext cx="850823" cy="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706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Summary</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52936"/>
            <a:ext cx="10515600" cy="2207484"/>
          </a:xfrm>
        </p:spPr>
        <p:txBody>
          <a:bodyPr>
            <a:normAutofit/>
          </a:bodyPr>
          <a:lstStyle/>
          <a:p>
            <a:r>
              <a:rPr lang="en-US" sz="2400" dirty="0"/>
              <a:t>Using MTL I was able to get good results for my dataset. </a:t>
            </a:r>
          </a:p>
          <a:p>
            <a:endParaRPr lang="en-US" sz="2400" dirty="0"/>
          </a:p>
          <a:p>
            <a:r>
              <a:rPr lang="en-US" sz="2400" dirty="0"/>
              <a:t>Below are some of the other architectural features that I tuned and what values ended up getting me the best PDM: </a:t>
            </a:r>
            <a:endParaRPr lang="en-US" sz="1800" dirty="0"/>
          </a:p>
          <a:p>
            <a:pPr lvl="2"/>
            <a:endParaRPr lang="en-US" sz="1600" dirty="0"/>
          </a:p>
        </p:txBody>
      </p:sp>
      <p:graphicFrame>
        <p:nvGraphicFramePr>
          <p:cNvPr id="13" name="Table 12">
            <a:extLst>
              <a:ext uri="{FF2B5EF4-FFF2-40B4-BE49-F238E27FC236}">
                <a16:creationId xmlns:a16="http://schemas.microsoft.com/office/drawing/2014/main" id="{F60B594E-5973-4B93-8D24-EEB94D08552F}"/>
              </a:ext>
            </a:extLst>
          </p:cNvPr>
          <p:cNvGraphicFramePr>
            <a:graphicFrameLocks noGrp="1"/>
          </p:cNvGraphicFramePr>
          <p:nvPr>
            <p:extLst>
              <p:ext uri="{D42A27DB-BD31-4B8C-83A1-F6EECF244321}">
                <p14:modId xmlns:p14="http://schemas.microsoft.com/office/powerpoint/2010/main" val="1926621595"/>
              </p:ext>
            </p:extLst>
          </p:nvPr>
        </p:nvGraphicFramePr>
        <p:xfrm>
          <a:off x="2032000" y="3261360"/>
          <a:ext cx="8128000" cy="3337560"/>
        </p:xfrm>
        <a:graphic>
          <a:graphicData uri="http://schemas.openxmlformats.org/drawingml/2006/table">
            <a:tbl>
              <a:tblPr firstRow="1" bandRow="1">
                <a:tableStyleId>{073A0DAA-6AF3-43AB-8588-CEC1D06C72B9}</a:tableStyleId>
              </a:tblPr>
              <a:tblGrid>
                <a:gridCol w="2768600">
                  <a:extLst>
                    <a:ext uri="{9D8B030D-6E8A-4147-A177-3AD203B41FA5}">
                      <a16:colId xmlns:a16="http://schemas.microsoft.com/office/drawing/2014/main" val="1347279926"/>
                    </a:ext>
                  </a:extLst>
                </a:gridCol>
                <a:gridCol w="5359400">
                  <a:extLst>
                    <a:ext uri="{9D8B030D-6E8A-4147-A177-3AD203B41FA5}">
                      <a16:colId xmlns:a16="http://schemas.microsoft.com/office/drawing/2014/main" val="4141606876"/>
                    </a:ext>
                  </a:extLst>
                </a:gridCol>
              </a:tblGrid>
              <a:tr h="370840">
                <a:tc>
                  <a:txBody>
                    <a:bodyPr/>
                    <a:lstStyle/>
                    <a:p>
                      <a:r>
                        <a:rPr lang="en-US" dirty="0"/>
                        <a:t>Item</a:t>
                      </a:r>
                    </a:p>
                  </a:txBody>
                  <a:tcPr/>
                </a:tc>
                <a:tc>
                  <a:txBody>
                    <a:bodyPr/>
                    <a:lstStyle/>
                    <a:p>
                      <a:r>
                        <a:rPr lang="en-US" dirty="0"/>
                        <a:t>Value</a:t>
                      </a:r>
                    </a:p>
                  </a:txBody>
                  <a:tcPr/>
                </a:tc>
                <a:extLst>
                  <a:ext uri="{0D108BD9-81ED-4DB2-BD59-A6C34878D82A}">
                    <a16:rowId xmlns:a16="http://schemas.microsoft.com/office/drawing/2014/main" val="1334455054"/>
                  </a:ext>
                </a:extLst>
              </a:tr>
              <a:tr h="370840">
                <a:tc>
                  <a:txBody>
                    <a:bodyPr/>
                    <a:lstStyle/>
                    <a:p>
                      <a:r>
                        <a:rPr lang="en-US" dirty="0"/>
                        <a:t>Convolutional Layers</a:t>
                      </a:r>
                    </a:p>
                  </a:txBody>
                  <a:tcPr/>
                </a:tc>
                <a:tc>
                  <a:txBody>
                    <a:bodyPr/>
                    <a:lstStyle/>
                    <a:p>
                      <a:r>
                        <a:rPr lang="en-US" dirty="0"/>
                        <a:t>PNASNet-5_Large_331</a:t>
                      </a:r>
                    </a:p>
                  </a:txBody>
                  <a:tcPr/>
                </a:tc>
                <a:extLst>
                  <a:ext uri="{0D108BD9-81ED-4DB2-BD59-A6C34878D82A}">
                    <a16:rowId xmlns:a16="http://schemas.microsoft.com/office/drawing/2014/main" val="282057243"/>
                  </a:ext>
                </a:extLst>
              </a:tr>
              <a:tr h="370840">
                <a:tc>
                  <a:txBody>
                    <a:bodyPr/>
                    <a:lstStyle/>
                    <a:p>
                      <a:r>
                        <a:rPr lang="en-US" dirty="0"/>
                        <a:t>Dropout Rate</a:t>
                      </a:r>
                    </a:p>
                  </a:txBody>
                  <a:tcPr/>
                </a:tc>
                <a:tc>
                  <a:txBody>
                    <a:bodyPr/>
                    <a:lstStyle/>
                    <a:p>
                      <a:r>
                        <a:rPr lang="en-US" dirty="0"/>
                        <a:t>.01 (Basically None)</a:t>
                      </a:r>
                    </a:p>
                  </a:txBody>
                  <a:tcPr/>
                </a:tc>
                <a:extLst>
                  <a:ext uri="{0D108BD9-81ED-4DB2-BD59-A6C34878D82A}">
                    <a16:rowId xmlns:a16="http://schemas.microsoft.com/office/drawing/2014/main" val="42788926"/>
                  </a:ext>
                </a:extLst>
              </a:tr>
              <a:tr h="370840">
                <a:tc>
                  <a:txBody>
                    <a:bodyPr/>
                    <a:lstStyle/>
                    <a:p>
                      <a:r>
                        <a:rPr lang="en-US" dirty="0"/>
                        <a:t>Batch Normalization</a:t>
                      </a:r>
                    </a:p>
                  </a:txBody>
                  <a:tcPr/>
                </a:tc>
                <a:tc>
                  <a:txBody>
                    <a:bodyPr/>
                    <a:lstStyle/>
                    <a:p>
                      <a:r>
                        <a:rPr lang="en-US" dirty="0"/>
                        <a:t>Yes (All but last layer)</a:t>
                      </a:r>
                    </a:p>
                  </a:txBody>
                  <a:tcPr/>
                </a:tc>
                <a:extLst>
                  <a:ext uri="{0D108BD9-81ED-4DB2-BD59-A6C34878D82A}">
                    <a16:rowId xmlns:a16="http://schemas.microsoft.com/office/drawing/2014/main" val="931412088"/>
                  </a:ext>
                </a:extLst>
              </a:tr>
              <a:tr h="370840">
                <a:tc>
                  <a:txBody>
                    <a:bodyPr/>
                    <a:lstStyle/>
                    <a:p>
                      <a:r>
                        <a:rPr lang="en-US" dirty="0"/>
                        <a:t>Loss Function</a:t>
                      </a:r>
                    </a:p>
                  </a:txBody>
                  <a:tcPr/>
                </a:tc>
                <a:tc>
                  <a:txBody>
                    <a:bodyPr/>
                    <a:lstStyle/>
                    <a:p>
                      <a:r>
                        <a:rPr lang="en-US" dirty="0"/>
                        <a:t>L2-loss</a:t>
                      </a:r>
                    </a:p>
                  </a:txBody>
                  <a:tcPr/>
                </a:tc>
                <a:extLst>
                  <a:ext uri="{0D108BD9-81ED-4DB2-BD59-A6C34878D82A}">
                    <a16:rowId xmlns:a16="http://schemas.microsoft.com/office/drawing/2014/main" val="15809982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Optimizer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Adam Optimizer </a:t>
                      </a:r>
                      <a:r>
                        <a:rPr lang="en-US" dirty="0"/>
                        <a:t>(Learning Rate = 1) </a:t>
                      </a:r>
                    </a:p>
                  </a:txBody>
                  <a:tcPr/>
                </a:tc>
                <a:extLst>
                  <a:ext uri="{0D108BD9-81ED-4DB2-BD59-A6C34878D82A}">
                    <a16:rowId xmlns:a16="http://schemas.microsoft.com/office/drawing/2014/main" val="10226141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Relu</a:t>
                      </a:r>
                      <a:endParaRPr lang="en-US" dirty="0"/>
                    </a:p>
                  </a:txBody>
                  <a:tcPr/>
                </a:tc>
                <a:extLst>
                  <a:ext uri="{0D108BD9-81ED-4DB2-BD59-A6C34878D82A}">
                    <a16:rowId xmlns:a16="http://schemas.microsoft.com/office/drawing/2014/main" val="3799499153"/>
                  </a:ext>
                </a:extLst>
              </a:tr>
              <a:tr h="370840">
                <a:tc>
                  <a:txBody>
                    <a:bodyPr/>
                    <a:lstStyle/>
                    <a:p>
                      <a:r>
                        <a:rPr lang="en-US" dirty="0"/>
                        <a:t>Parameters Trained</a:t>
                      </a:r>
                    </a:p>
                  </a:txBody>
                  <a:tcPr/>
                </a:tc>
                <a:tc>
                  <a:txBody>
                    <a:bodyPr/>
                    <a:lstStyle/>
                    <a:p>
                      <a:r>
                        <a:rPr lang="en-US" dirty="0"/>
                        <a:t>2.55 Million</a:t>
                      </a:r>
                    </a:p>
                  </a:txBody>
                  <a:tcPr/>
                </a:tc>
                <a:extLst>
                  <a:ext uri="{0D108BD9-81ED-4DB2-BD59-A6C34878D82A}">
                    <a16:rowId xmlns:a16="http://schemas.microsoft.com/office/drawing/2014/main" val="454829062"/>
                  </a:ext>
                </a:extLst>
              </a:tr>
              <a:tr h="370840">
                <a:tc>
                  <a:txBody>
                    <a:bodyPr/>
                    <a:lstStyle/>
                    <a:p>
                      <a:r>
                        <a:rPr lang="en-US" dirty="0"/>
                        <a:t>Total Parameters</a:t>
                      </a:r>
                    </a:p>
                  </a:txBody>
                  <a:tcPr/>
                </a:tc>
                <a:tc>
                  <a:txBody>
                    <a:bodyPr/>
                    <a:lstStyle/>
                    <a:p>
                      <a:r>
                        <a:rPr lang="en-US" dirty="0"/>
                        <a:t>91.77 Million</a:t>
                      </a:r>
                    </a:p>
                  </a:txBody>
                  <a:tcPr/>
                </a:tc>
                <a:extLst>
                  <a:ext uri="{0D108BD9-81ED-4DB2-BD59-A6C34878D82A}">
                    <a16:rowId xmlns:a16="http://schemas.microsoft.com/office/drawing/2014/main" val="1913609083"/>
                  </a:ext>
                </a:extLst>
              </a:tr>
            </a:tbl>
          </a:graphicData>
        </a:graphic>
      </p:graphicFrame>
    </p:spTree>
    <p:extLst>
      <p:ext uri="{BB962C8B-B14F-4D97-AF65-F5344CB8AC3E}">
        <p14:creationId xmlns:p14="http://schemas.microsoft.com/office/powerpoint/2010/main" val="214245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C6DFF47A-844A-4762-A4FE-56B6E0B9DD8B}"/>
              </a:ext>
            </a:extLst>
          </p:cNvPr>
          <p:cNvPicPr>
            <a:picLocks noChangeAspect="1"/>
          </p:cNvPicPr>
          <p:nvPr/>
        </p:nvPicPr>
        <p:blipFill rotWithShape="1">
          <a:blip r:embed="rId2">
            <a:extLst>
              <a:ext uri="{28A0092B-C50C-407E-A947-70E740481C1C}">
                <a14:useLocalDpi xmlns:a14="http://schemas.microsoft.com/office/drawing/2010/main" val="0"/>
              </a:ext>
            </a:extLst>
          </a:blip>
          <a:srcRect b="5746"/>
          <a:stretch/>
        </p:blipFill>
        <p:spPr>
          <a:xfrm>
            <a:off x="592925" y="4119969"/>
            <a:ext cx="3567405" cy="22416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2FB78CF-1C18-4C1D-BE23-563C206525B0}"/>
              </a:ext>
            </a:extLst>
          </p:cNvPr>
          <p:cNvPicPr>
            <a:picLocks noChangeAspect="1"/>
          </p:cNvPicPr>
          <p:nvPr/>
        </p:nvPicPr>
        <p:blipFill rotWithShape="1">
          <a:blip r:embed="rId3">
            <a:extLst>
              <a:ext uri="{28A0092B-C50C-407E-A947-70E740481C1C}">
                <a14:useLocalDpi xmlns:a14="http://schemas.microsoft.com/office/drawing/2010/main" val="0"/>
              </a:ext>
            </a:extLst>
          </a:blip>
          <a:srcRect b="5746"/>
          <a:stretch/>
        </p:blipFill>
        <p:spPr>
          <a:xfrm>
            <a:off x="4160330" y="1878369"/>
            <a:ext cx="3567405" cy="2241600"/>
          </a:xfrm>
          <a:prstGeom prst="rect">
            <a:avLst/>
          </a:prstGeom>
        </p:spPr>
      </p:pic>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98120" y="0"/>
            <a:ext cx="10515600" cy="1325563"/>
          </a:xfrm>
        </p:spPr>
        <p:txBody>
          <a:bodyPr/>
          <a:lstStyle/>
          <a:p>
            <a:r>
              <a:rPr lang="en-US" dirty="0"/>
              <a:t>Results - Training</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937092"/>
            <a:ext cx="10515600" cy="1211750"/>
          </a:xfrm>
        </p:spPr>
        <p:txBody>
          <a:bodyPr>
            <a:normAutofit fontScale="92500" lnSpcReduction="10000"/>
          </a:bodyPr>
          <a:lstStyle/>
          <a:p>
            <a:r>
              <a:rPr lang="en-US" sz="2400" dirty="0"/>
              <a:t>Looking at the graphs below we can see that each point, along with the total loss is learning where it belongs in the images. Note that these loss values come from the validation set, not the training data. </a:t>
            </a:r>
            <a:endParaRPr lang="en-US" sz="1800" dirty="0"/>
          </a:p>
          <a:p>
            <a:pPr marL="914400" lvl="2" indent="0">
              <a:buNone/>
            </a:pPr>
            <a:r>
              <a:rPr lang="en-US" sz="1600" dirty="0"/>
              <a:t> </a:t>
            </a:r>
          </a:p>
          <a:p>
            <a:pPr lvl="2"/>
            <a:endParaRPr lang="en-US" sz="1600" dirty="0"/>
          </a:p>
        </p:txBody>
      </p:sp>
      <p:pic>
        <p:nvPicPr>
          <p:cNvPr id="5" name="Picture 4" descr="A screenshot of a cell phone&#10;&#10;Description automatically generated">
            <a:extLst>
              <a:ext uri="{FF2B5EF4-FFF2-40B4-BE49-F238E27FC236}">
                <a16:creationId xmlns:a16="http://schemas.microsoft.com/office/drawing/2014/main" id="{C593A22E-2705-4533-877B-B4229143523C}"/>
              </a:ext>
            </a:extLst>
          </p:cNvPr>
          <p:cNvPicPr>
            <a:picLocks noChangeAspect="1"/>
          </p:cNvPicPr>
          <p:nvPr/>
        </p:nvPicPr>
        <p:blipFill rotWithShape="1">
          <a:blip r:embed="rId4">
            <a:extLst>
              <a:ext uri="{28A0092B-C50C-407E-A947-70E740481C1C}">
                <a14:useLocalDpi xmlns:a14="http://schemas.microsoft.com/office/drawing/2010/main" val="0"/>
              </a:ext>
            </a:extLst>
          </a:blip>
          <a:srcRect b="5746"/>
          <a:stretch/>
        </p:blipFill>
        <p:spPr>
          <a:xfrm>
            <a:off x="592925" y="1878369"/>
            <a:ext cx="3567405" cy="2241600"/>
          </a:xfrm>
          <a:prstGeom prst="rect">
            <a:avLst/>
          </a:prstGeom>
        </p:spPr>
      </p:pic>
      <p:pic>
        <p:nvPicPr>
          <p:cNvPr id="11" name="Picture 10">
            <a:extLst>
              <a:ext uri="{FF2B5EF4-FFF2-40B4-BE49-F238E27FC236}">
                <a16:creationId xmlns:a16="http://schemas.microsoft.com/office/drawing/2014/main" id="{4AFA69E3-B66C-4534-959E-13BA9C9DA605}"/>
              </a:ext>
            </a:extLst>
          </p:cNvPr>
          <p:cNvPicPr>
            <a:picLocks noChangeAspect="1"/>
          </p:cNvPicPr>
          <p:nvPr/>
        </p:nvPicPr>
        <p:blipFill rotWithShape="1">
          <a:blip r:embed="rId5">
            <a:extLst>
              <a:ext uri="{28A0092B-C50C-407E-A947-70E740481C1C}">
                <a14:useLocalDpi xmlns:a14="http://schemas.microsoft.com/office/drawing/2010/main" val="0"/>
              </a:ext>
            </a:extLst>
          </a:blip>
          <a:srcRect b="5746"/>
          <a:stretch/>
        </p:blipFill>
        <p:spPr>
          <a:xfrm>
            <a:off x="4160329" y="4119969"/>
            <a:ext cx="3567405" cy="224160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1D796B38-4E42-4D24-80D5-A163CE102502}"/>
              </a:ext>
            </a:extLst>
          </p:cNvPr>
          <p:cNvPicPr>
            <a:picLocks noChangeAspect="1"/>
          </p:cNvPicPr>
          <p:nvPr/>
        </p:nvPicPr>
        <p:blipFill rotWithShape="1">
          <a:blip r:embed="rId6">
            <a:extLst>
              <a:ext uri="{28A0092B-C50C-407E-A947-70E740481C1C}">
                <a14:useLocalDpi xmlns:a14="http://schemas.microsoft.com/office/drawing/2010/main" val="0"/>
              </a:ext>
            </a:extLst>
          </a:blip>
          <a:srcRect b="6197"/>
          <a:stretch/>
        </p:blipFill>
        <p:spPr>
          <a:xfrm>
            <a:off x="7601214" y="2562041"/>
            <a:ext cx="4578843" cy="2863399"/>
          </a:xfrm>
          <a:prstGeom prst="rect">
            <a:avLst/>
          </a:prstGeom>
        </p:spPr>
      </p:pic>
      <p:sp>
        <p:nvSpPr>
          <p:cNvPr id="14" name="TextBox 13">
            <a:extLst>
              <a:ext uri="{FF2B5EF4-FFF2-40B4-BE49-F238E27FC236}">
                <a16:creationId xmlns:a16="http://schemas.microsoft.com/office/drawing/2014/main" id="{8B36A217-13F5-492A-80D7-6AE875CEFE96}"/>
              </a:ext>
            </a:extLst>
          </p:cNvPr>
          <p:cNvSpPr txBox="1"/>
          <p:nvPr/>
        </p:nvSpPr>
        <p:spPr>
          <a:xfrm>
            <a:off x="1791980" y="1845107"/>
            <a:ext cx="1169294" cy="338554"/>
          </a:xfrm>
          <a:prstGeom prst="rect">
            <a:avLst/>
          </a:prstGeom>
          <a:noFill/>
        </p:spPr>
        <p:txBody>
          <a:bodyPr wrap="none" rtlCol="0">
            <a:spAutoFit/>
          </a:bodyPr>
          <a:lstStyle/>
          <a:p>
            <a:r>
              <a:rPr lang="en-US" sz="1600" dirty="0"/>
              <a:t>Point 1 Loss</a:t>
            </a:r>
          </a:p>
        </p:txBody>
      </p:sp>
      <p:sp>
        <p:nvSpPr>
          <p:cNvPr id="15" name="TextBox 14">
            <a:extLst>
              <a:ext uri="{FF2B5EF4-FFF2-40B4-BE49-F238E27FC236}">
                <a16:creationId xmlns:a16="http://schemas.microsoft.com/office/drawing/2014/main" id="{ED547F31-79CB-4FEB-83A4-D27A487F873A}"/>
              </a:ext>
            </a:extLst>
          </p:cNvPr>
          <p:cNvSpPr txBox="1"/>
          <p:nvPr/>
        </p:nvSpPr>
        <p:spPr>
          <a:xfrm>
            <a:off x="5359384" y="1863215"/>
            <a:ext cx="1169294" cy="338554"/>
          </a:xfrm>
          <a:prstGeom prst="rect">
            <a:avLst/>
          </a:prstGeom>
          <a:noFill/>
        </p:spPr>
        <p:txBody>
          <a:bodyPr wrap="none" rtlCol="0">
            <a:spAutoFit/>
          </a:bodyPr>
          <a:lstStyle/>
          <a:p>
            <a:r>
              <a:rPr lang="en-US" sz="1600" dirty="0"/>
              <a:t>Point 2 Loss</a:t>
            </a:r>
          </a:p>
        </p:txBody>
      </p:sp>
      <p:sp>
        <p:nvSpPr>
          <p:cNvPr id="16" name="TextBox 15">
            <a:extLst>
              <a:ext uri="{FF2B5EF4-FFF2-40B4-BE49-F238E27FC236}">
                <a16:creationId xmlns:a16="http://schemas.microsoft.com/office/drawing/2014/main" id="{E89C9599-F78C-4C72-AA96-7DEA614808EA}"/>
              </a:ext>
            </a:extLst>
          </p:cNvPr>
          <p:cNvSpPr txBox="1"/>
          <p:nvPr/>
        </p:nvSpPr>
        <p:spPr>
          <a:xfrm>
            <a:off x="5359384" y="4090120"/>
            <a:ext cx="1169294" cy="338554"/>
          </a:xfrm>
          <a:prstGeom prst="rect">
            <a:avLst/>
          </a:prstGeom>
          <a:noFill/>
        </p:spPr>
        <p:txBody>
          <a:bodyPr wrap="none" rtlCol="0">
            <a:spAutoFit/>
          </a:bodyPr>
          <a:lstStyle/>
          <a:p>
            <a:r>
              <a:rPr lang="en-US" sz="1600" dirty="0"/>
              <a:t>Point 4 Loss</a:t>
            </a:r>
          </a:p>
        </p:txBody>
      </p:sp>
      <p:sp>
        <p:nvSpPr>
          <p:cNvPr id="17" name="TextBox 16">
            <a:extLst>
              <a:ext uri="{FF2B5EF4-FFF2-40B4-BE49-F238E27FC236}">
                <a16:creationId xmlns:a16="http://schemas.microsoft.com/office/drawing/2014/main" id="{183C41DA-735A-437E-BC89-82207AB906DE}"/>
              </a:ext>
            </a:extLst>
          </p:cNvPr>
          <p:cNvSpPr txBox="1"/>
          <p:nvPr/>
        </p:nvSpPr>
        <p:spPr>
          <a:xfrm>
            <a:off x="1791980" y="4119969"/>
            <a:ext cx="1169294" cy="338554"/>
          </a:xfrm>
          <a:prstGeom prst="rect">
            <a:avLst/>
          </a:prstGeom>
          <a:noFill/>
        </p:spPr>
        <p:txBody>
          <a:bodyPr wrap="none" rtlCol="0">
            <a:spAutoFit/>
          </a:bodyPr>
          <a:lstStyle/>
          <a:p>
            <a:r>
              <a:rPr lang="en-US" sz="1600" dirty="0"/>
              <a:t>Point 3 Loss</a:t>
            </a:r>
          </a:p>
        </p:txBody>
      </p:sp>
      <p:cxnSp>
        <p:nvCxnSpPr>
          <p:cNvPr id="19" name="Straight Arrow Connector 18">
            <a:extLst>
              <a:ext uri="{FF2B5EF4-FFF2-40B4-BE49-F238E27FC236}">
                <a16:creationId xmlns:a16="http://schemas.microsoft.com/office/drawing/2014/main" id="{E0C68892-CD9A-4466-A56F-DE5AF04EF5FD}"/>
              </a:ext>
            </a:extLst>
          </p:cNvPr>
          <p:cNvCxnSpPr>
            <a:cxnSpLocks/>
          </p:cNvCxnSpPr>
          <p:nvPr/>
        </p:nvCxnSpPr>
        <p:spPr>
          <a:xfrm>
            <a:off x="502920" y="6430149"/>
            <a:ext cx="70982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F4B8339-853F-448D-AB9E-4D314D1E8295}"/>
              </a:ext>
            </a:extLst>
          </p:cNvPr>
          <p:cNvCxnSpPr>
            <a:cxnSpLocks/>
          </p:cNvCxnSpPr>
          <p:nvPr/>
        </p:nvCxnSpPr>
        <p:spPr>
          <a:xfrm flipV="1">
            <a:off x="502920" y="1996442"/>
            <a:ext cx="0" cy="4433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B5F1D0C4-60AA-4438-BE0E-3AB98AC346F9}"/>
              </a:ext>
            </a:extLst>
          </p:cNvPr>
          <p:cNvSpPr txBox="1"/>
          <p:nvPr/>
        </p:nvSpPr>
        <p:spPr>
          <a:xfrm>
            <a:off x="3876436" y="6384429"/>
            <a:ext cx="567784" cy="276999"/>
          </a:xfrm>
          <a:prstGeom prst="rect">
            <a:avLst/>
          </a:prstGeom>
          <a:noFill/>
        </p:spPr>
        <p:txBody>
          <a:bodyPr wrap="none" rtlCol="0">
            <a:spAutoFit/>
          </a:bodyPr>
          <a:lstStyle/>
          <a:p>
            <a:r>
              <a:rPr lang="en-US" sz="1200" dirty="0"/>
              <a:t>Epoch</a:t>
            </a:r>
          </a:p>
        </p:txBody>
      </p:sp>
      <p:sp>
        <p:nvSpPr>
          <p:cNvPr id="26" name="TextBox 25">
            <a:extLst>
              <a:ext uri="{FF2B5EF4-FFF2-40B4-BE49-F238E27FC236}">
                <a16:creationId xmlns:a16="http://schemas.microsoft.com/office/drawing/2014/main" id="{635EA83A-A2A5-4FEB-876A-9BF7996DCE35}"/>
              </a:ext>
            </a:extLst>
          </p:cNvPr>
          <p:cNvSpPr txBox="1"/>
          <p:nvPr/>
        </p:nvSpPr>
        <p:spPr>
          <a:xfrm rot="16200000">
            <a:off x="69498" y="3927337"/>
            <a:ext cx="612668" cy="276999"/>
          </a:xfrm>
          <a:prstGeom prst="rect">
            <a:avLst/>
          </a:prstGeom>
          <a:noFill/>
        </p:spPr>
        <p:txBody>
          <a:bodyPr wrap="none" rtlCol="0">
            <a:spAutoFit/>
          </a:bodyPr>
          <a:lstStyle/>
          <a:p>
            <a:r>
              <a:rPr lang="en-US" sz="1200" dirty="0"/>
              <a:t>L2-loss</a:t>
            </a:r>
          </a:p>
        </p:txBody>
      </p:sp>
      <p:sp>
        <p:nvSpPr>
          <p:cNvPr id="27" name="TextBox 26">
            <a:extLst>
              <a:ext uri="{FF2B5EF4-FFF2-40B4-BE49-F238E27FC236}">
                <a16:creationId xmlns:a16="http://schemas.microsoft.com/office/drawing/2014/main" id="{F3FC471D-BB0C-4C3D-899E-FAFE1A1CB771}"/>
              </a:ext>
            </a:extLst>
          </p:cNvPr>
          <p:cNvSpPr txBox="1"/>
          <p:nvPr/>
        </p:nvSpPr>
        <p:spPr>
          <a:xfrm>
            <a:off x="9606743" y="5426987"/>
            <a:ext cx="567784" cy="276999"/>
          </a:xfrm>
          <a:prstGeom prst="rect">
            <a:avLst/>
          </a:prstGeom>
          <a:noFill/>
        </p:spPr>
        <p:txBody>
          <a:bodyPr wrap="none" rtlCol="0">
            <a:spAutoFit/>
          </a:bodyPr>
          <a:lstStyle/>
          <a:p>
            <a:r>
              <a:rPr lang="en-US" sz="1200" dirty="0"/>
              <a:t>Epoch</a:t>
            </a:r>
          </a:p>
        </p:txBody>
      </p:sp>
      <p:sp>
        <p:nvSpPr>
          <p:cNvPr id="28" name="TextBox 27">
            <a:extLst>
              <a:ext uri="{FF2B5EF4-FFF2-40B4-BE49-F238E27FC236}">
                <a16:creationId xmlns:a16="http://schemas.microsoft.com/office/drawing/2014/main" id="{00887C3D-A521-4132-ADC9-A4BC6121A16B}"/>
              </a:ext>
            </a:extLst>
          </p:cNvPr>
          <p:cNvSpPr txBox="1"/>
          <p:nvPr/>
        </p:nvSpPr>
        <p:spPr>
          <a:xfrm>
            <a:off x="9305988" y="2560494"/>
            <a:ext cx="987899" cy="338554"/>
          </a:xfrm>
          <a:prstGeom prst="rect">
            <a:avLst/>
          </a:prstGeom>
          <a:noFill/>
        </p:spPr>
        <p:txBody>
          <a:bodyPr wrap="none" rtlCol="0">
            <a:spAutoFit/>
          </a:bodyPr>
          <a:lstStyle/>
          <a:p>
            <a:r>
              <a:rPr lang="en-US" sz="1600" dirty="0"/>
              <a:t>Total Loss</a:t>
            </a:r>
          </a:p>
        </p:txBody>
      </p:sp>
      <p:sp>
        <p:nvSpPr>
          <p:cNvPr id="29" name="TextBox 28">
            <a:extLst>
              <a:ext uri="{FF2B5EF4-FFF2-40B4-BE49-F238E27FC236}">
                <a16:creationId xmlns:a16="http://schemas.microsoft.com/office/drawing/2014/main" id="{C1423F3D-C13F-44DC-83C3-8046BEA72E06}"/>
              </a:ext>
            </a:extLst>
          </p:cNvPr>
          <p:cNvSpPr txBox="1"/>
          <p:nvPr/>
        </p:nvSpPr>
        <p:spPr>
          <a:xfrm rot="16200000">
            <a:off x="7421398" y="3912890"/>
            <a:ext cx="612668" cy="276999"/>
          </a:xfrm>
          <a:prstGeom prst="rect">
            <a:avLst/>
          </a:prstGeom>
          <a:noFill/>
        </p:spPr>
        <p:txBody>
          <a:bodyPr wrap="none" rtlCol="0">
            <a:spAutoFit/>
          </a:bodyPr>
          <a:lstStyle/>
          <a:p>
            <a:r>
              <a:rPr lang="en-US" sz="1200" dirty="0"/>
              <a:t>L2-loss</a:t>
            </a:r>
          </a:p>
        </p:txBody>
      </p:sp>
      <p:sp>
        <p:nvSpPr>
          <p:cNvPr id="30" name="Rectangle 29">
            <a:extLst>
              <a:ext uri="{FF2B5EF4-FFF2-40B4-BE49-F238E27FC236}">
                <a16:creationId xmlns:a16="http://schemas.microsoft.com/office/drawing/2014/main" id="{86C5181C-593A-49EB-B4FC-98F66DDD892E}"/>
              </a:ext>
            </a:extLst>
          </p:cNvPr>
          <p:cNvSpPr/>
          <p:nvPr/>
        </p:nvSpPr>
        <p:spPr>
          <a:xfrm>
            <a:off x="3192780" y="2201769"/>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084AC4-9DDF-4FD8-AFF9-DF9F51CC1624}"/>
              </a:ext>
            </a:extLst>
          </p:cNvPr>
          <p:cNvSpPr/>
          <p:nvPr/>
        </p:nvSpPr>
        <p:spPr>
          <a:xfrm>
            <a:off x="3192780" y="4443369"/>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0E73B8C-A1AF-4746-9443-1320173B9C2E}"/>
              </a:ext>
            </a:extLst>
          </p:cNvPr>
          <p:cNvSpPr/>
          <p:nvPr/>
        </p:nvSpPr>
        <p:spPr>
          <a:xfrm>
            <a:off x="6760185" y="4452223"/>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186E169-734E-4584-BC88-96EF7DAE05AD}"/>
              </a:ext>
            </a:extLst>
          </p:cNvPr>
          <p:cNvSpPr/>
          <p:nvPr/>
        </p:nvSpPr>
        <p:spPr>
          <a:xfrm>
            <a:off x="6760185" y="2204241"/>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F12D49D-3FBF-4EE2-9420-7E15D9E3FFE0}"/>
              </a:ext>
            </a:extLst>
          </p:cNvPr>
          <p:cNvSpPr/>
          <p:nvPr/>
        </p:nvSpPr>
        <p:spPr>
          <a:xfrm>
            <a:off x="10911840" y="2956560"/>
            <a:ext cx="77724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33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98120" y="-135800"/>
            <a:ext cx="10515600" cy="1325563"/>
          </a:xfrm>
        </p:spPr>
        <p:txBody>
          <a:bodyPr/>
          <a:lstStyle/>
          <a:p>
            <a:r>
              <a:rPr lang="en-US" dirty="0"/>
              <a:t>Results - Visual</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801292"/>
            <a:ext cx="10515600" cy="1211750"/>
          </a:xfrm>
        </p:spPr>
        <p:txBody>
          <a:bodyPr>
            <a:normAutofit/>
          </a:bodyPr>
          <a:lstStyle/>
          <a:p>
            <a:r>
              <a:rPr lang="en-US" sz="2400" dirty="0"/>
              <a:t>Looking at a variety of fits from the test data, we see that some images worked better than others.</a:t>
            </a:r>
            <a:endParaRPr lang="en-US" sz="1800" dirty="0"/>
          </a:p>
          <a:p>
            <a:pPr marL="914400" lvl="2" indent="0">
              <a:buNone/>
            </a:pPr>
            <a:r>
              <a:rPr lang="en-US" sz="1600" dirty="0"/>
              <a:t> </a:t>
            </a:r>
          </a:p>
          <a:p>
            <a:pPr lvl="2"/>
            <a:endParaRPr lang="en-US" sz="1600" dirty="0"/>
          </a:p>
        </p:txBody>
      </p:sp>
      <p:pic>
        <p:nvPicPr>
          <p:cNvPr id="6" name="Picture 5" descr="A picture containing photo&#10;&#10;Description automatically generated">
            <a:extLst>
              <a:ext uri="{FF2B5EF4-FFF2-40B4-BE49-F238E27FC236}">
                <a16:creationId xmlns:a16="http://schemas.microsoft.com/office/drawing/2014/main" id="{5DBDE173-9402-4D97-B35E-FB0CC10B23CA}"/>
              </a:ext>
            </a:extLst>
          </p:cNvPr>
          <p:cNvPicPr>
            <a:picLocks noChangeAspect="1"/>
          </p:cNvPicPr>
          <p:nvPr/>
        </p:nvPicPr>
        <p:blipFill rotWithShape="1">
          <a:blip r:embed="rId2">
            <a:extLst>
              <a:ext uri="{28A0092B-C50C-407E-A947-70E740481C1C}">
                <a14:useLocalDpi xmlns:a14="http://schemas.microsoft.com/office/drawing/2010/main" val="0"/>
              </a:ext>
            </a:extLst>
          </a:blip>
          <a:srcRect l="26390" t="12042" r="23445" b="12710"/>
          <a:stretch/>
        </p:blipFill>
        <p:spPr>
          <a:xfrm>
            <a:off x="1097562" y="1875458"/>
            <a:ext cx="1556924" cy="1556924"/>
          </a:xfrm>
          <a:prstGeom prst="rect">
            <a:avLst/>
          </a:prstGeom>
        </p:spPr>
      </p:pic>
      <p:pic>
        <p:nvPicPr>
          <p:cNvPr id="10" name="Picture 9" descr="A picture containing indoor&#10;&#10;Description automatically generated">
            <a:extLst>
              <a:ext uri="{FF2B5EF4-FFF2-40B4-BE49-F238E27FC236}">
                <a16:creationId xmlns:a16="http://schemas.microsoft.com/office/drawing/2014/main" id="{402A657F-2284-4EF2-BC27-3D029B285CF7}"/>
              </a:ext>
            </a:extLst>
          </p:cNvPr>
          <p:cNvPicPr>
            <a:picLocks noChangeAspect="1"/>
          </p:cNvPicPr>
          <p:nvPr/>
        </p:nvPicPr>
        <p:blipFill rotWithShape="1">
          <a:blip r:embed="rId3">
            <a:extLst>
              <a:ext uri="{28A0092B-C50C-407E-A947-70E740481C1C}">
                <a14:useLocalDpi xmlns:a14="http://schemas.microsoft.com/office/drawing/2010/main" val="0"/>
              </a:ext>
            </a:extLst>
          </a:blip>
          <a:srcRect l="26430" t="12042" r="23404" b="12710"/>
          <a:stretch/>
        </p:blipFill>
        <p:spPr>
          <a:xfrm>
            <a:off x="2709723" y="1872610"/>
            <a:ext cx="1556924" cy="1556924"/>
          </a:xfrm>
          <a:prstGeom prst="rect">
            <a:avLst/>
          </a:prstGeom>
        </p:spPr>
      </p:pic>
      <p:pic>
        <p:nvPicPr>
          <p:cNvPr id="18" name="Picture 17" descr="A picture containing indoor&#10;&#10;Description automatically generated">
            <a:extLst>
              <a:ext uri="{FF2B5EF4-FFF2-40B4-BE49-F238E27FC236}">
                <a16:creationId xmlns:a16="http://schemas.microsoft.com/office/drawing/2014/main" id="{D47FB425-7338-461A-938B-C1287F50DE24}"/>
              </a:ext>
            </a:extLst>
          </p:cNvPr>
          <p:cNvPicPr>
            <a:picLocks noChangeAspect="1"/>
          </p:cNvPicPr>
          <p:nvPr/>
        </p:nvPicPr>
        <p:blipFill rotWithShape="1">
          <a:blip r:embed="rId4">
            <a:extLst>
              <a:ext uri="{28A0092B-C50C-407E-A947-70E740481C1C}">
                <a14:useLocalDpi xmlns:a14="http://schemas.microsoft.com/office/drawing/2010/main" val="0"/>
              </a:ext>
            </a:extLst>
          </a:blip>
          <a:srcRect l="27062" t="11547" r="22772" b="13207"/>
          <a:stretch/>
        </p:blipFill>
        <p:spPr>
          <a:xfrm>
            <a:off x="4312424" y="1853833"/>
            <a:ext cx="1556924" cy="1556924"/>
          </a:xfrm>
          <a:prstGeom prst="rect">
            <a:avLst/>
          </a:prstGeom>
        </p:spPr>
      </p:pic>
      <p:sp>
        <p:nvSpPr>
          <p:cNvPr id="30" name="TextBox 29">
            <a:extLst>
              <a:ext uri="{FF2B5EF4-FFF2-40B4-BE49-F238E27FC236}">
                <a16:creationId xmlns:a16="http://schemas.microsoft.com/office/drawing/2014/main" id="{AE1DBC09-88CE-4AEC-A7A4-385EBB4A6514}"/>
              </a:ext>
            </a:extLst>
          </p:cNvPr>
          <p:cNvSpPr txBox="1"/>
          <p:nvPr/>
        </p:nvSpPr>
        <p:spPr>
          <a:xfrm>
            <a:off x="1284035" y="1530742"/>
            <a:ext cx="1183978" cy="369332"/>
          </a:xfrm>
          <a:prstGeom prst="rect">
            <a:avLst/>
          </a:prstGeom>
          <a:noFill/>
        </p:spPr>
        <p:txBody>
          <a:bodyPr wrap="none" rtlCol="0">
            <a:spAutoFit/>
          </a:bodyPr>
          <a:lstStyle/>
          <a:p>
            <a:r>
              <a:rPr lang="en-US" dirty="0"/>
              <a:t>Test Image</a:t>
            </a:r>
          </a:p>
        </p:txBody>
      </p:sp>
      <p:sp>
        <p:nvSpPr>
          <p:cNvPr id="31" name="TextBox 30">
            <a:extLst>
              <a:ext uri="{FF2B5EF4-FFF2-40B4-BE49-F238E27FC236}">
                <a16:creationId xmlns:a16="http://schemas.microsoft.com/office/drawing/2014/main" id="{71E351A1-EBCB-44B6-B350-28436AA5160B}"/>
              </a:ext>
            </a:extLst>
          </p:cNvPr>
          <p:cNvSpPr txBox="1"/>
          <p:nvPr/>
        </p:nvSpPr>
        <p:spPr>
          <a:xfrm>
            <a:off x="2858846" y="1530742"/>
            <a:ext cx="1258678" cy="369332"/>
          </a:xfrm>
          <a:prstGeom prst="rect">
            <a:avLst/>
          </a:prstGeom>
          <a:noFill/>
        </p:spPr>
        <p:txBody>
          <a:bodyPr wrap="none" rtlCol="0">
            <a:spAutoFit/>
          </a:bodyPr>
          <a:lstStyle/>
          <a:p>
            <a:r>
              <a:rPr lang="en-US" dirty="0"/>
              <a:t>Guess PDM</a:t>
            </a:r>
          </a:p>
        </p:txBody>
      </p:sp>
      <p:sp>
        <p:nvSpPr>
          <p:cNvPr id="32" name="TextBox 31">
            <a:extLst>
              <a:ext uri="{FF2B5EF4-FFF2-40B4-BE49-F238E27FC236}">
                <a16:creationId xmlns:a16="http://schemas.microsoft.com/office/drawing/2014/main" id="{F5440D30-0F9A-49CE-8F72-09ABE2A88730}"/>
              </a:ext>
            </a:extLst>
          </p:cNvPr>
          <p:cNvSpPr txBox="1"/>
          <p:nvPr/>
        </p:nvSpPr>
        <p:spPr>
          <a:xfrm>
            <a:off x="4508555" y="1530742"/>
            <a:ext cx="1111330" cy="369332"/>
          </a:xfrm>
          <a:prstGeom prst="rect">
            <a:avLst/>
          </a:prstGeom>
          <a:noFill/>
        </p:spPr>
        <p:txBody>
          <a:bodyPr wrap="none" rtlCol="0">
            <a:spAutoFit/>
          </a:bodyPr>
          <a:lstStyle/>
          <a:p>
            <a:r>
              <a:rPr lang="en-US" dirty="0"/>
              <a:t>True PDM</a:t>
            </a:r>
          </a:p>
        </p:txBody>
      </p:sp>
      <p:pic>
        <p:nvPicPr>
          <p:cNvPr id="22" name="Picture 21">
            <a:extLst>
              <a:ext uri="{FF2B5EF4-FFF2-40B4-BE49-F238E27FC236}">
                <a16:creationId xmlns:a16="http://schemas.microsoft.com/office/drawing/2014/main" id="{9ED04A29-3D5A-4612-91F8-763AE16F4AD2}"/>
              </a:ext>
            </a:extLst>
          </p:cNvPr>
          <p:cNvPicPr>
            <a:picLocks noChangeAspect="1"/>
          </p:cNvPicPr>
          <p:nvPr/>
        </p:nvPicPr>
        <p:blipFill rotWithShape="1">
          <a:blip r:embed="rId5">
            <a:extLst>
              <a:ext uri="{28A0092B-C50C-407E-A947-70E740481C1C}">
                <a14:useLocalDpi xmlns:a14="http://schemas.microsoft.com/office/drawing/2010/main" val="0"/>
              </a:ext>
            </a:extLst>
          </a:blip>
          <a:srcRect l="26072" t="12156" r="23432" b="12349"/>
          <a:stretch/>
        </p:blipFill>
        <p:spPr>
          <a:xfrm>
            <a:off x="1080828" y="3455573"/>
            <a:ext cx="1572287" cy="1567149"/>
          </a:xfrm>
          <a:prstGeom prst="rect">
            <a:avLst/>
          </a:prstGeom>
        </p:spPr>
      </p:pic>
      <p:pic>
        <p:nvPicPr>
          <p:cNvPr id="24" name="Picture 23">
            <a:extLst>
              <a:ext uri="{FF2B5EF4-FFF2-40B4-BE49-F238E27FC236}">
                <a16:creationId xmlns:a16="http://schemas.microsoft.com/office/drawing/2014/main" id="{BB65865D-43E7-4A8C-B3F6-3E008C24FD72}"/>
              </a:ext>
            </a:extLst>
          </p:cNvPr>
          <p:cNvPicPr>
            <a:picLocks noChangeAspect="1"/>
          </p:cNvPicPr>
          <p:nvPr/>
        </p:nvPicPr>
        <p:blipFill rotWithShape="1">
          <a:blip r:embed="rId6">
            <a:extLst>
              <a:ext uri="{28A0092B-C50C-407E-A947-70E740481C1C}">
                <a14:useLocalDpi xmlns:a14="http://schemas.microsoft.com/office/drawing/2010/main" val="0"/>
              </a:ext>
            </a:extLst>
          </a:blip>
          <a:srcRect l="26073" t="12195" r="23267" b="12311"/>
          <a:stretch/>
        </p:blipFill>
        <p:spPr>
          <a:xfrm>
            <a:off x="2698142" y="3455574"/>
            <a:ext cx="1567134" cy="1556924"/>
          </a:xfrm>
          <a:prstGeom prst="rect">
            <a:avLst/>
          </a:prstGeom>
        </p:spPr>
      </p:pic>
      <p:pic>
        <p:nvPicPr>
          <p:cNvPr id="34" name="Picture 33">
            <a:extLst>
              <a:ext uri="{FF2B5EF4-FFF2-40B4-BE49-F238E27FC236}">
                <a16:creationId xmlns:a16="http://schemas.microsoft.com/office/drawing/2014/main" id="{6A21B33E-F461-409B-96EB-33ECB98EF643}"/>
              </a:ext>
            </a:extLst>
          </p:cNvPr>
          <p:cNvPicPr>
            <a:picLocks noChangeAspect="1"/>
          </p:cNvPicPr>
          <p:nvPr/>
        </p:nvPicPr>
        <p:blipFill rotWithShape="1">
          <a:blip r:embed="rId7">
            <a:extLst>
              <a:ext uri="{28A0092B-C50C-407E-A947-70E740481C1C}">
                <a14:useLocalDpi xmlns:a14="http://schemas.microsoft.com/office/drawing/2010/main" val="0"/>
              </a:ext>
            </a:extLst>
          </a:blip>
          <a:srcRect l="26138" t="12360" r="23491" b="12393"/>
          <a:stretch/>
        </p:blipFill>
        <p:spPr>
          <a:xfrm>
            <a:off x="4304640" y="3455574"/>
            <a:ext cx="1563361" cy="1556924"/>
          </a:xfrm>
          <a:prstGeom prst="rect">
            <a:avLst/>
          </a:prstGeom>
        </p:spPr>
      </p:pic>
      <p:pic>
        <p:nvPicPr>
          <p:cNvPr id="36" name="Picture 35">
            <a:extLst>
              <a:ext uri="{FF2B5EF4-FFF2-40B4-BE49-F238E27FC236}">
                <a16:creationId xmlns:a16="http://schemas.microsoft.com/office/drawing/2014/main" id="{5729B319-9379-4198-93CB-A37BA20D8DC2}"/>
              </a:ext>
            </a:extLst>
          </p:cNvPr>
          <p:cNvPicPr>
            <a:picLocks noChangeAspect="1"/>
          </p:cNvPicPr>
          <p:nvPr/>
        </p:nvPicPr>
        <p:blipFill rotWithShape="1">
          <a:blip r:embed="rId8">
            <a:extLst>
              <a:ext uri="{28A0092B-C50C-407E-A947-70E740481C1C}">
                <a14:useLocalDpi xmlns:a14="http://schemas.microsoft.com/office/drawing/2010/main" val="0"/>
              </a:ext>
            </a:extLst>
          </a:blip>
          <a:srcRect l="25795" t="11963" r="23446" b="12295"/>
          <a:stretch/>
        </p:blipFill>
        <p:spPr>
          <a:xfrm>
            <a:off x="1068741" y="5045913"/>
            <a:ext cx="1591697" cy="1567149"/>
          </a:xfrm>
          <a:prstGeom prst="rect">
            <a:avLst/>
          </a:prstGeom>
        </p:spPr>
      </p:pic>
      <p:pic>
        <p:nvPicPr>
          <p:cNvPr id="38" name="Picture 37">
            <a:extLst>
              <a:ext uri="{FF2B5EF4-FFF2-40B4-BE49-F238E27FC236}">
                <a16:creationId xmlns:a16="http://schemas.microsoft.com/office/drawing/2014/main" id="{258A5630-0570-4F6C-A130-3429F6B7A01F}"/>
              </a:ext>
            </a:extLst>
          </p:cNvPr>
          <p:cNvPicPr>
            <a:picLocks noChangeAspect="1"/>
          </p:cNvPicPr>
          <p:nvPr/>
        </p:nvPicPr>
        <p:blipFill rotWithShape="1">
          <a:blip r:embed="rId9">
            <a:extLst>
              <a:ext uri="{28A0092B-C50C-407E-A947-70E740481C1C}">
                <a14:useLocalDpi xmlns:a14="http://schemas.microsoft.com/office/drawing/2010/main" val="0"/>
              </a:ext>
            </a:extLst>
          </a:blip>
          <a:srcRect l="26061" t="12438" r="23876" b="12562"/>
          <a:stretch/>
        </p:blipFill>
        <p:spPr>
          <a:xfrm>
            <a:off x="2698143" y="5045913"/>
            <a:ext cx="1569132" cy="1567149"/>
          </a:xfrm>
          <a:prstGeom prst="rect">
            <a:avLst/>
          </a:prstGeom>
        </p:spPr>
      </p:pic>
      <p:pic>
        <p:nvPicPr>
          <p:cNvPr id="40" name="Picture 39">
            <a:extLst>
              <a:ext uri="{FF2B5EF4-FFF2-40B4-BE49-F238E27FC236}">
                <a16:creationId xmlns:a16="http://schemas.microsoft.com/office/drawing/2014/main" id="{0C7B37F0-042D-4FBC-BDDF-F7E0C61443FF}"/>
              </a:ext>
            </a:extLst>
          </p:cNvPr>
          <p:cNvPicPr>
            <a:picLocks noChangeAspect="1"/>
          </p:cNvPicPr>
          <p:nvPr/>
        </p:nvPicPr>
        <p:blipFill rotWithShape="1">
          <a:blip r:embed="rId10">
            <a:extLst>
              <a:ext uri="{28A0092B-C50C-407E-A947-70E740481C1C}">
                <a14:useLocalDpi xmlns:a14="http://schemas.microsoft.com/office/drawing/2010/main" val="0"/>
              </a:ext>
            </a:extLst>
          </a:blip>
          <a:srcRect l="26412" t="11960" r="23918" b="13040"/>
          <a:stretch/>
        </p:blipFill>
        <p:spPr>
          <a:xfrm>
            <a:off x="4314203" y="5038538"/>
            <a:ext cx="1564131" cy="1574524"/>
          </a:xfrm>
          <a:prstGeom prst="rect">
            <a:avLst/>
          </a:prstGeom>
        </p:spPr>
      </p:pic>
      <p:sp>
        <p:nvSpPr>
          <p:cNvPr id="56" name="TextBox 55">
            <a:extLst>
              <a:ext uri="{FF2B5EF4-FFF2-40B4-BE49-F238E27FC236}">
                <a16:creationId xmlns:a16="http://schemas.microsoft.com/office/drawing/2014/main" id="{F425486E-ED0F-4383-85E5-952641EA75A4}"/>
              </a:ext>
            </a:extLst>
          </p:cNvPr>
          <p:cNvSpPr txBox="1"/>
          <p:nvPr/>
        </p:nvSpPr>
        <p:spPr>
          <a:xfrm>
            <a:off x="6514676" y="1530208"/>
            <a:ext cx="1183978" cy="369332"/>
          </a:xfrm>
          <a:prstGeom prst="rect">
            <a:avLst/>
          </a:prstGeom>
          <a:noFill/>
        </p:spPr>
        <p:txBody>
          <a:bodyPr wrap="none" rtlCol="0">
            <a:spAutoFit/>
          </a:bodyPr>
          <a:lstStyle/>
          <a:p>
            <a:r>
              <a:rPr lang="en-US" dirty="0"/>
              <a:t>Test Image</a:t>
            </a:r>
          </a:p>
        </p:txBody>
      </p:sp>
      <p:sp>
        <p:nvSpPr>
          <p:cNvPr id="57" name="TextBox 56">
            <a:extLst>
              <a:ext uri="{FF2B5EF4-FFF2-40B4-BE49-F238E27FC236}">
                <a16:creationId xmlns:a16="http://schemas.microsoft.com/office/drawing/2014/main" id="{07024830-23F8-4E80-8B9F-F0F76586A68A}"/>
              </a:ext>
            </a:extLst>
          </p:cNvPr>
          <p:cNvSpPr txBox="1"/>
          <p:nvPr/>
        </p:nvSpPr>
        <p:spPr>
          <a:xfrm>
            <a:off x="8089487" y="1530208"/>
            <a:ext cx="1258678" cy="369332"/>
          </a:xfrm>
          <a:prstGeom prst="rect">
            <a:avLst/>
          </a:prstGeom>
          <a:noFill/>
        </p:spPr>
        <p:txBody>
          <a:bodyPr wrap="none" rtlCol="0">
            <a:spAutoFit/>
          </a:bodyPr>
          <a:lstStyle/>
          <a:p>
            <a:r>
              <a:rPr lang="en-US" dirty="0"/>
              <a:t>Guess PDM</a:t>
            </a:r>
          </a:p>
        </p:txBody>
      </p:sp>
      <p:sp>
        <p:nvSpPr>
          <p:cNvPr id="58" name="TextBox 57">
            <a:extLst>
              <a:ext uri="{FF2B5EF4-FFF2-40B4-BE49-F238E27FC236}">
                <a16:creationId xmlns:a16="http://schemas.microsoft.com/office/drawing/2014/main" id="{46B59FEA-3EE1-4BC1-99DF-1BA0DE79FC0D}"/>
              </a:ext>
            </a:extLst>
          </p:cNvPr>
          <p:cNvSpPr txBox="1"/>
          <p:nvPr/>
        </p:nvSpPr>
        <p:spPr>
          <a:xfrm>
            <a:off x="9739196" y="1530208"/>
            <a:ext cx="1111330" cy="369332"/>
          </a:xfrm>
          <a:prstGeom prst="rect">
            <a:avLst/>
          </a:prstGeom>
          <a:noFill/>
        </p:spPr>
        <p:txBody>
          <a:bodyPr wrap="none" rtlCol="0">
            <a:spAutoFit/>
          </a:bodyPr>
          <a:lstStyle/>
          <a:p>
            <a:r>
              <a:rPr lang="en-US" dirty="0"/>
              <a:t>True PDM</a:t>
            </a:r>
          </a:p>
        </p:txBody>
      </p:sp>
      <p:pic>
        <p:nvPicPr>
          <p:cNvPr id="66" name="Picture 65" descr="A picture containing animal, invertebrate, arthropod&#10;&#10;Description automatically generated">
            <a:extLst>
              <a:ext uri="{FF2B5EF4-FFF2-40B4-BE49-F238E27FC236}">
                <a16:creationId xmlns:a16="http://schemas.microsoft.com/office/drawing/2014/main" id="{7CD2B830-508D-4A0F-B437-CF8BBDC2F0F2}"/>
              </a:ext>
            </a:extLst>
          </p:cNvPr>
          <p:cNvPicPr>
            <a:picLocks noChangeAspect="1"/>
          </p:cNvPicPr>
          <p:nvPr/>
        </p:nvPicPr>
        <p:blipFill rotWithShape="1">
          <a:blip r:embed="rId11">
            <a:extLst>
              <a:ext uri="{28A0092B-C50C-407E-A947-70E740481C1C}">
                <a14:useLocalDpi xmlns:a14="http://schemas.microsoft.com/office/drawing/2010/main" val="0"/>
              </a:ext>
            </a:extLst>
          </a:blip>
          <a:srcRect l="26671" t="12433" r="23751" b="13199"/>
          <a:stretch/>
        </p:blipFill>
        <p:spPr>
          <a:xfrm>
            <a:off x="6326418" y="1872610"/>
            <a:ext cx="1540890" cy="1540890"/>
          </a:xfrm>
          <a:prstGeom prst="rect">
            <a:avLst/>
          </a:prstGeom>
        </p:spPr>
      </p:pic>
      <p:pic>
        <p:nvPicPr>
          <p:cNvPr id="68" name="Picture 67">
            <a:extLst>
              <a:ext uri="{FF2B5EF4-FFF2-40B4-BE49-F238E27FC236}">
                <a16:creationId xmlns:a16="http://schemas.microsoft.com/office/drawing/2014/main" id="{262E42FF-CDF3-426D-819D-58756D4ECB35}"/>
              </a:ext>
            </a:extLst>
          </p:cNvPr>
          <p:cNvPicPr>
            <a:picLocks noChangeAspect="1"/>
          </p:cNvPicPr>
          <p:nvPr/>
        </p:nvPicPr>
        <p:blipFill rotWithShape="1">
          <a:blip r:embed="rId12">
            <a:extLst>
              <a:ext uri="{28A0092B-C50C-407E-A947-70E740481C1C}">
                <a14:useLocalDpi xmlns:a14="http://schemas.microsoft.com/office/drawing/2010/main" val="0"/>
              </a:ext>
            </a:extLst>
          </a:blip>
          <a:srcRect l="26786" t="13174" r="24303" b="13456"/>
          <a:stretch/>
        </p:blipFill>
        <p:spPr>
          <a:xfrm>
            <a:off x="7942856" y="1872611"/>
            <a:ext cx="1544140" cy="1544140"/>
          </a:xfrm>
          <a:prstGeom prst="rect">
            <a:avLst/>
          </a:prstGeom>
        </p:spPr>
      </p:pic>
      <p:pic>
        <p:nvPicPr>
          <p:cNvPr id="70" name="Picture 69">
            <a:extLst>
              <a:ext uri="{FF2B5EF4-FFF2-40B4-BE49-F238E27FC236}">
                <a16:creationId xmlns:a16="http://schemas.microsoft.com/office/drawing/2014/main" id="{BE8077AC-B664-4D72-9C94-AF9DD1822CB2}"/>
              </a:ext>
            </a:extLst>
          </p:cNvPr>
          <p:cNvPicPr>
            <a:picLocks noChangeAspect="1"/>
          </p:cNvPicPr>
          <p:nvPr/>
        </p:nvPicPr>
        <p:blipFill rotWithShape="1">
          <a:blip r:embed="rId13">
            <a:extLst>
              <a:ext uri="{28A0092B-C50C-407E-A947-70E740481C1C}">
                <a14:useLocalDpi xmlns:a14="http://schemas.microsoft.com/office/drawing/2010/main" val="0"/>
              </a:ext>
            </a:extLst>
          </a:blip>
          <a:srcRect l="27143" t="12021" r="24722" b="15774"/>
          <a:stretch/>
        </p:blipFill>
        <p:spPr>
          <a:xfrm>
            <a:off x="9570344" y="1853833"/>
            <a:ext cx="1551446" cy="1551446"/>
          </a:xfrm>
          <a:prstGeom prst="rect">
            <a:avLst/>
          </a:prstGeom>
        </p:spPr>
      </p:pic>
      <p:pic>
        <p:nvPicPr>
          <p:cNvPr id="72" name="Picture 71" descr="A picture containing photo&#10;&#10;Description automatically generated">
            <a:extLst>
              <a:ext uri="{FF2B5EF4-FFF2-40B4-BE49-F238E27FC236}">
                <a16:creationId xmlns:a16="http://schemas.microsoft.com/office/drawing/2014/main" id="{25818C22-DAEC-4C88-9E81-2D6CEDCABD17}"/>
              </a:ext>
            </a:extLst>
          </p:cNvPr>
          <p:cNvPicPr>
            <a:picLocks noChangeAspect="1"/>
          </p:cNvPicPr>
          <p:nvPr/>
        </p:nvPicPr>
        <p:blipFill rotWithShape="1">
          <a:blip r:embed="rId14">
            <a:extLst>
              <a:ext uri="{28A0092B-C50C-407E-A947-70E740481C1C}">
                <a14:useLocalDpi xmlns:a14="http://schemas.microsoft.com/office/drawing/2010/main" val="0"/>
              </a:ext>
            </a:extLst>
          </a:blip>
          <a:srcRect l="27058" t="13889" r="25110" b="14364"/>
          <a:stretch/>
        </p:blipFill>
        <p:spPr>
          <a:xfrm>
            <a:off x="6328371" y="3452162"/>
            <a:ext cx="1540890" cy="1540890"/>
          </a:xfrm>
          <a:prstGeom prst="rect">
            <a:avLst/>
          </a:prstGeom>
        </p:spPr>
      </p:pic>
      <p:pic>
        <p:nvPicPr>
          <p:cNvPr id="74" name="Picture 73">
            <a:extLst>
              <a:ext uri="{FF2B5EF4-FFF2-40B4-BE49-F238E27FC236}">
                <a16:creationId xmlns:a16="http://schemas.microsoft.com/office/drawing/2014/main" id="{48EC14A6-8366-4CA3-BC11-A13E185C22D4}"/>
              </a:ext>
            </a:extLst>
          </p:cNvPr>
          <p:cNvPicPr>
            <a:picLocks noChangeAspect="1"/>
          </p:cNvPicPr>
          <p:nvPr/>
        </p:nvPicPr>
        <p:blipFill rotWithShape="1">
          <a:blip r:embed="rId15">
            <a:extLst>
              <a:ext uri="{28A0092B-C50C-407E-A947-70E740481C1C}">
                <a14:useLocalDpi xmlns:a14="http://schemas.microsoft.com/office/drawing/2010/main" val="0"/>
              </a:ext>
            </a:extLst>
          </a:blip>
          <a:srcRect l="27034" t="13036" r="23960" b="13456"/>
          <a:stretch/>
        </p:blipFill>
        <p:spPr>
          <a:xfrm>
            <a:off x="7949410" y="3452162"/>
            <a:ext cx="1540890" cy="1540890"/>
          </a:xfrm>
          <a:prstGeom prst="rect">
            <a:avLst/>
          </a:prstGeom>
        </p:spPr>
      </p:pic>
      <p:pic>
        <p:nvPicPr>
          <p:cNvPr id="76" name="Picture 75">
            <a:extLst>
              <a:ext uri="{FF2B5EF4-FFF2-40B4-BE49-F238E27FC236}">
                <a16:creationId xmlns:a16="http://schemas.microsoft.com/office/drawing/2014/main" id="{05679581-A698-4518-B97D-C873612D40EC}"/>
              </a:ext>
            </a:extLst>
          </p:cNvPr>
          <p:cNvPicPr>
            <a:picLocks noChangeAspect="1"/>
          </p:cNvPicPr>
          <p:nvPr/>
        </p:nvPicPr>
        <p:blipFill rotWithShape="1">
          <a:blip r:embed="rId16">
            <a:extLst>
              <a:ext uri="{28A0092B-C50C-407E-A947-70E740481C1C}">
                <a14:useLocalDpi xmlns:a14="http://schemas.microsoft.com/office/drawing/2010/main" val="0"/>
              </a:ext>
            </a:extLst>
          </a:blip>
          <a:srcRect l="26240" t="12657" r="24545" b="13519"/>
          <a:stretch/>
        </p:blipFill>
        <p:spPr>
          <a:xfrm>
            <a:off x="9570344" y="3450123"/>
            <a:ext cx="1551447" cy="1551447"/>
          </a:xfrm>
          <a:prstGeom prst="rect">
            <a:avLst/>
          </a:prstGeom>
        </p:spPr>
      </p:pic>
      <p:pic>
        <p:nvPicPr>
          <p:cNvPr id="78" name="Picture 77" descr="A picture containing photo&#10;&#10;Description automatically generated">
            <a:extLst>
              <a:ext uri="{FF2B5EF4-FFF2-40B4-BE49-F238E27FC236}">
                <a16:creationId xmlns:a16="http://schemas.microsoft.com/office/drawing/2014/main" id="{B665F529-23CF-4384-9C09-C7D2A877CA7B}"/>
              </a:ext>
            </a:extLst>
          </p:cNvPr>
          <p:cNvPicPr>
            <a:picLocks noChangeAspect="1"/>
          </p:cNvPicPr>
          <p:nvPr/>
        </p:nvPicPr>
        <p:blipFill rotWithShape="1">
          <a:blip r:embed="rId17">
            <a:extLst>
              <a:ext uri="{28A0092B-C50C-407E-A947-70E740481C1C}">
                <a14:useLocalDpi xmlns:a14="http://schemas.microsoft.com/office/drawing/2010/main" val="0"/>
              </a:ext>
            </a:extLst>
          </a:blip>
          <a:srcRect l="26197" t="12317" r="23480" b="12197"/>
          <a:stretch/>
        </p:blipFill>
        <p:spPr>
          <a:xfrm>
            <a:off x="6326418" y="5045913"/>
            <a:ext cx="1540890" cy="1546671"/>
          </a:xfrm>
          <a:prstGeom prst="rect">
            <a:avLst/>
          </a:prstGeom>
        </p:spPr>
      </p:pic>
      <p:pic>
        <p:nvPicPr>
          <p:cNvPr id="80" name="Picture 79" descr="A picture containing person&#10;&#10;Description automatically generated">
            <a:extLst>
              <a:ext uri="{FF2B5EF4-FFF2-40B4-BE49-F238E27FC236}">
                <a16:creationId xmlns:a16="http://schemas.microsoft.com/office/drawing/2014/main" id="{DADF6ACB-CD50-4D96-BCE2-0F1DC3E68406}"/>
              </a:ext>
            </a:extLst>
          </p:cNvPr>
          <p:cNvPicPr>
            <a:picLocks noChangeAspect="1"/>
          </p:cNvPicPr>
          <p:nvPr/>
        </p:nvPicPr>
        <p:blipFill rotWithShape="1">
          <a:blip r:embed="rId18">
            <a:extLst>
              <a:ext uri="{28A0092B-C50C-407E-A947-70E740481C1C}">
                <a14:useLocalDpi xmlns:a14="http://schemas.microsoft.com/office/drawing/2010/main" val="0"/>
              </a:ext>
            </a:extLst>
          </a:blip>
          <a:srcRect l="26527" t="12681" r="23635" b="12563"/>
          <a:stretch/>
        </p:blipFill>
        <p:spPr>
          <a:xfrm>
            <a:off x="7949410" y="5045913"/>
            <a:ext cx="1540891" cy="1540891"/>
          </a:xfrm>
          <a:prstGeom prst="rect">
            <a:avLst/>
          </a:prstGeom>
        </p:spPr>
      </p:pic>
      <p:pic>
        <p:nvPicPr>
          <p:cNvPr id="82" name="Picture 81">
            <a:extLst>
              <a:ext uri="{FF2B5EF4-FFF2-40B4-BE49-F238E27FC236}">
                <a16:creationId xmlns:a16="http://schemas.microsoft.com/office/drawing/2014/main" id="{C6002677-B54E-430F-92CA-C68DC9BD6AA4}"/>
              </a:ext>
            </a:extLst>
          </p:cNvPr>
          <p:cNvPicPr>
            <a:picLocks noChangeAspect="1"/>
          </p:cNvPicPr>
          <p:nvPr/>
        </p:nvPicPr>
        <p:blipFill rotWithShape="1">
          <a:blip r:embed="rId19">
            <a:extLst>
              <a:ext uri="{28A0092B-C50C-407E-A947-70E740481C1C}">
                <a14:useLocalDpi xmlns:a14="http://schemas.microsoft.com/office/drawing/2010/main" val="0"/>
              </a:ext>
            </a:extLst>
          </a:blip>
          <a:srcRect l="26569" t="11953" r="23816" b="13625"/>
          <a:stretch/>
        </p:blipFill>
        <p:spPr>
          <a:xfrm>
            <a:off x="9570345" y="5038539"/>
            <a:ext cx="1551446" cy="1551446"/>
          </a:xfrm>
          <a:prstGeom prst="rect">
            <a:avLst/>
          </a:prstGeom>
        </p:spPr>
      </p:pic>
    </p:spTree>
    <p:extLst>
      <p:ext uri="{BB962C8B-B14F-4D97-AF65-F5344CB8AC3E}">
        <p14:creationId xmlns:p14="http://schemas.microsoft.com/office/powerpoint/2010/main" val="350584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25F9CFD5-1005-4A17-9F51-CA041B598AB4}"/>
              </a:ext>
            </a:extLst>
          </p:cNvPr>
          <p:cNvSpPr txBox="1"/>
          <p:nvPr/>
        </p:nvSpPr>
        <p:spPr>
          <a:xfrm>
            <a:off x="4845253" y="4009111"/>
            <a:ext cx="1785361" cy="338554"/>
          </a:xfrm>
          <a:prstGeom prst="rect">
            <a:avLst/>
          </a:prstGeom>
          <a:noFill/>
        </p:spPr>
        <p:txBody>
          <a:bodyPr wrap="none" rtlCol="0">
            <a:spAutoFit/>
          </a:bodyPr>
          <a:lstStyle/>
          <a:p>
            <a:r>
              <a:rPr lang="en-US" sz="1600" dirty="0"/>
              <a:t>L2-loss Distribution</a:t>
            </a:r>
          </a:p>
        </p:txBody>
      </p:sp>
      <p:pic>
        <p:nvPicPr>
          <p:cNvPr id="5" name="Picture 4" descr="A screenshot of a cell phone&#10;&#10;Description automatically generated">
            <a:extLst>
              <a:ext uri="{FF2B5EF4-FFF2-40B4-BE49-F238E27FC236}">
                <a16:creationId xmlns:a16="http://schemas.microsoft.com/office/drawing/2014/main" id="{625EA5C3-036C-4529-9F3F-1514392D5261}"/>
              </a:ext>
            </a:extLst>
          </p:cNvPr>
          <p:cNvPicPr>
            <a:picLocks noChangeAspect="1"/>
          </p:cNvPicPr>
          <p:nvPr/>
        </p:nvPicPr>
        <p:blipFill rotWithShape="1">
          <a:blip r:embed="rId2">
            <a:extLst>
              <a:ext uri="{28A0092B-C50C-407E-A947-70E740481C1C}">
                <a14:useLocalDpi xmlns:a14="http://schemas.microsoft.com/office/drawing/2010/main" val="0"/>
              </a:ext>
            </a:extLst>
          </a:blip>
          <a:srcRect t="11027"/>
          <a:stretch/>
        </p:blipFill>
        <p:spPr>
          <a:xfrm>
            <a:off x="3728621" y="4294397"/>
            <a:ext cx="4018626" cy="2383654"/>
          </a:xfrm>
          <a:prstGeom prst="rect">
            <a:avLst/>
          </a:prstGeom>
        </p:spPr>
      </p:pic>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98120" y="-135800"/>
            <a:ext cx="10515600" cy="1325563"/>
          </a:xfrm>
        </p:spPr>
        <p:txBody>
          <a:bodyPr/>
          <a:lstStyle/>
          <a:p>
            <a:r>
              <a:rPr lang="en-US" dirty="0"/>
              <a:t>Results - Statistics</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915105"/>
            <a:ext cx="10515600" cy="1211750"/>
          </a:xfrm>
        </p:spPr>
        <p:txBody>
          <a:bodyPr>
            <a:normAutofit/>
          </a:bodyPr>
          <a:lstStyle/>
          <a:p>
            <a:r>
              <a:rPr lang="en-US" sz="2400" dirty="0"/>
              <a:t>Looking at the statistics mean and median L2-loss of the data we see that in general we are fitting a pretty good PDM. </a:t>
            </a:r>
            <a:endParaRPr lang="en-US" sz="1800" dirty="0"/>
          </a:p>
          <a:p>
            <a:pPr marL="914400" lvl="2" indent="0">
              <a:buNone/>
            </a:pPr>
            <a:r>
              <a:rPr lang="en-US" sz="1600" dirty="0"/>
              <a:t> </a:t>
            </a:r>
          </a:p>
          <a:p>
            <a:pPr lvl="2"/>
            <a:endParaRPr lang="en-US" sz="1600" dirty="0"/>
          </a:p>
        </p:txBody>
      </p:sp>
      <p:graphicFrame>
        <p:nvGraphicFramePr>
          <p:cNvPr id="28" name="Table 27">
            <a:extLst>
              <a:ext uri="{FF2B5EF4-FFF2-40B4-BE49-F238E27FC236}">
                <a16:creationId xmlns:a16="http://schemas.microsoft.com/office/drawing/2014/main" id="{67FBBBE0-3CCA-4645-9381-CD8E63B64D62}"/>
              </a:ext>
            </a:extLst>
          </p:cNvPr>
          <p:cNvGraphicFramePr>
            <a:graphicFrameLocks noGrp="1"/>
          </p:cNvGraphicFramePr>
          <p:nvPr>
            <p:extLst>
              <p:ext uri="{D42A27DB-BD31-4B8C-83A1-F6EECF244321}">
                <p14:modId xmlns:p14="http://schemas.microsoft.com/office/powerpoint/2010/main" val="481578021"/>
              </p:ext>
            </p:extLst>
          </p:nvPr>
        </p:nvGraphicFramePr>
        <p:xfrm>
          <a:off x="2032000" y="1931547"/>
          <a:ext cx="8128000" cy="1112520"/>
        </p:xfrm>
        <a:graphic>
          <a:graphicData uri="http://schemas.openxmlformats.org/drawingml/2006/table">
            <a:tbl>
              <a:tblPr firstRow="1" bandRow="1">
                <a:tableStyleId>{073A0DAA-6AF3-43AB-8588-CEC1D06C72B9}</a:tableStyleId>
              </a:tblPr>
              <a:tblGrid>
                <a:gridCol w="2768600">
                  <a:extLst>
                    <a:ext uri="{9D8B030D-6E8A-4147-A177-3AD203B41FA5}">
                      <a16:colId xmlns:a16="http://schemas.microsoft.com/office/drawing/2014/main" val="1347279926"/>
                    </a:ext>
                  </a:extLst>
                </a:gridCol>
                <a:gridCol w="5359400">
                  <a:extLst>
                    <a:ext uri="{9D8B030D-6E8A-4147-A177-3AD203B41FA5}">
                      <a16:colId xmlns:a16="http://schemas.microsoft.com/office/drawing/2014/main" val="4141606876"/>
                    </a:ext>
                  </a:extLst>
                </a:gridCol>
              </a:tblGrid>
              <a:tr h="370840">
                <a:tc>
                  <a:txBody>
                    <a:bodyPr/>
                    <a:lstStyle/>
                    <a:p>
                      <a:r>
                        <a:rPr lang="en-US" dirty="0"/>
                        <a:t>Statistic</a:t>
                      </a:r>
                    </a:p>
                  </a:txBody>
                  <a:tcPr/>
                </a:tc>
                <a:tc>
                  <a:txBody>
                    <a:bodyPr/>
                    <a:lstStyle/>
                    <a:p>
                      <a:r>
                        <a:rPr lang="en-US" dirty="0"/>
                        <a:t>Value</a:t>
                      </a:r>
                    </a:p>
                  </a:txBody>
                  <a:tcPr/>
                </a:tc>
                <a:extLst>
                  <a:ext uri="{0D108BD9-81ED-4DB2-BD59-A6C34878D82A}">
                    <a16:rowId xmlns:a16="http://schemas.microsoft.com/office/drawing/2014/main" val="1334455054"/>
                  </a:ext>
                </a:extLst>
              </a:tr>
              <a:tr h="370840">
                <a:tc>
                  <a:txBody>
                    <a:bodyPr/>
                    <a:lstStyle/>
                    <a:p>
                      <a:r>
                        <a:rPr lang="en-US" dirty="0"/>
                        <a:t>Test Set Average L2-loss</a:t>
                      </a:r>
                    </a:p>
                  </a:txBody>
                  <a:tcPr/>
                </a:tc>
                <a:tc>
                  <a:txBody>
                    <a:bodyPr/>
                    <a:lstStyle/>
                    <a:p>
                      <a:r>
                        <a:rPr lang="en-US" dirty="0"/>
                        <a:t>427 (Each pixel is off by about 5 pixels)</a:t>
                      </a:r>
                    </a:p>
                  </a:txBody>
                  <a:tcPr/>
                </a:tc>
                <a:extLst>
                  <a:ext uri="{0D108BD9-81ED-4DB2-BD59-A6C34878D82A}">
                    <a16:rowId xmlns:a16="http://schemas.microsoft.com/office/drawing/2014/main" val="282057243"/>
                  </a:ext>
                </a:extLst>
              </a:tr>
              <a:tr h="370840">
                <a:tc>
                  <a:txBody>
                    <a:bodyPr/>
                    <a:lstStyle/>
                    <a:p>
                      <a:r>
                        <a:rPr lang="en-US" dirty="0"/>
                        <a:t>Test Set Median L2-loss</a:t>
                      </a:r>
                    </a:p>
                  </a:txBody>
                  <a:tcPr/>
                </a:tc>
                <a:tc>
                  <a:txBody>
                    <a:bodyPr/>
                    <a:lstStyle/>
                    <a:p>
                      <a:r>
                        <a:rPr lang="en-US" dirty="0"/>
                        <a:t>391 (Each Pixel is off by about 4 pixels)</a:t>
                      </a:r>
                    </a:p>
                  </a:txBody>
                  <a:tcPr/>
                </a:tc>
                <a:extLst>
                  <a:ext uri="{0D108BD9-81ED-4DB2-BD59-A6C34878D82A}">
                    <a16:rowId xmlns:a16="http://schemas.microsoft.com/office/drawing/2014/main" val="42788926"/>
                  </a:ext>
                </a:extLst>
              </a:tr>
            </a:tbl>
          </a:graphicData>
        </a:graphic>
      </p:graphicFrame>
      <p:sp>
        <p:nvSpPr>
          <p:cNvPr id="29" name="Content Placeholder 2">
            <a:extLst>
              <a:ext uri="{FF2B5EF4-FFF2-40B4-BE49-F238E27FC236}">
                <a16:creationId xmlns:a16="http://schemas.microsoft.com/office/drawing/2014/main" id="{4FC16C32-AC25-452A-9C37-5AFFD3DBC79A}"/>
              </a:ext>
            </a:extLst>
          </p:cNvPr>
          <p:cNvSpPr txBox="1">
            <a:spLocks/>
          </p:cNvSpPr>
          <p:nvPr/>
        </p:nvSpPr>
        <p:spPr>
          <a:xfrm>
            <a:off x="838200" y="3277304"/>
            <a:ext cx="10515600" cy="1017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distribution of L2-loss for the images also shows us that a couple of images are just fitting very poorly, while most are fitting a PDM very well. </a:t>
            </a:r>
            <a:endParaRPr lang="en-US" sz="1600" dirty="0"/>
          </a:p>
          <a:p>
            <a:pPr lvl="2"/>
            <a:endParaRPr lang="en-US" sz="1600" dirty="0"/>
          </a:p>
        </p:txBody>
      </p:sp>
      <p:sp>
        <p:nvSpPr>
          <p:cNvPr id="35" name="TextBox 34">
            <a:extLst>
              <a:ext uri="{FF2B5EF4-FFF2-40B4-BE49-F238E27FC236}">
                <a16:creationId xmlns:a16="http://schemas.microsoft.com/office/drawing/2014/main" id="{E3EADBFA-09B0-4A62-AF7D-EFD4772B6B31}"/>
              </a:ext>
            </a:extLst>
          </p:cNvPr>
          <p:cNvSpPr txBox="1"/>
          <p:nvPr/>
        </p:nvSpPr>
        <p:spPr>
          <a:xfrm>
            <a:off x="5483332" y="6473206"/>
            <a:ext cx="612668" cy="276999"/>
          </a:xfrm>
          <a:prstGeom prst="rect">
            <a:avLst/>
          </a:prstGeom>
          <a:noFill/>
        </p:spPr>
        <p:txBody>
          <a:bodyPr wrap="none" rtlCol="0">
            <a:spAutoFit/>
          </a:bodyPr>
          <a:lstStyle/>
          <a:p>
            <a:r>
              <a:rPr lang="en-US" sz="1200" dirty="0"/>
              <a:t>L2-loss</a:t>
            </a:r>
          </a:p>
        </p:txBody>
      </p:sp>
      <p:sp>
        <p:nvSpPr>
          <p:cNvPr id="37" name="TextBox 36">
            <a:extLst>
              <a:ext uri="{FF2B5EF4-FFF2-40B4-BE49-F238E27FC236}">
                <a16:creationId xmlns:a16="http://schemas.microsoft.com/office/drawing/2014/main" id="{33787C63-94EA-4A83-BF7A-D84D052ACDE1}"/>
              </a:ext>
            </a:extLst>
          </p:cNvPr>
          <p:cNvSpPr txBox="1"/>
          <p:nvPr/>
        </p:nvSpPr>
        <p:spPr>
          <a:xfrm rot="16200000">
            <a:off x="3187868" y="5172990"/>
            <a:ext cx="1340752" cy="276999"/>
          </a:xfrm>
          <a:prstGeom prst="rect">
            <a:avLst/>
          </a:prstGeom>
          <a:noFill/>
        </p:spPr>
        <p:txBody>
          <a:bodyPr wrap="none" rtlCol="0">
            <a:spAutoFit/>
          </a:bodyPr>
          <a:lstStyle/>
          <a:p>
            <a:r>
              <a:rPr lang="en-US" sz="1200" dirty="0"/>
              <a:t>Number of Images</a:t>
            </a:r>
          </a:p>
        </p:txBody>
      </p:sp>
    </p:spTree>
    <p:extLst>
      <p:ext uri="{BB962C8B-B14F-4D97-AF65-F5344CB8AC3E}">
        <p14:creationId xmlns:p14="http://schemas.microsoft.com/office/powerpoint/2010/main" val="127275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61374" y="0"/>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5407883"/>
          </a:xfrm>
        </p:spPr>
        <p:txBody>
          <a:bodyPr>
            <a:normAutofit/>
          </a:bodyPr>
          <a:lstStyle/>
          <a:p>
            <a:r>
              <a:rPr lang="en-US" sz="2400" dirty="0"/>
              <a:t>Overall, considering that I only had 32 unique images to begin with, I think the project was very successful in finding points on the Corpus Callosum.</a:t>
            </a:r>
          </a:p>
          <a:p>
            <a:endParaRPr lang="en-US" sz="2400" dirty="0"/>
          </a:p>
          <a:p>
            <a:r>
              <a:rPr lang="en-US" sz="2400" dirty="0"/>
              <a:t>Using pre-trained layers of an existing neural network as well as implementing a Multi-Task Learning model for my network proved effective in getting accurate results with very little training data. </a:t>
            </a:r>
          </a:p>
          <a:p>
            <a:endParaRPr lang="en-US" sz="2400" dirty="0"/>
          </a:p>
          <a:p>
            <a:r>
              <a:rPr lang="en-US" sz="2400" dirty="0"/>
              <a:t>As with most neural network projects, it is hard to tell if I reached an optimum solution. Given the amount of training data I had, it would make a lot of sense to use an architecture like this as a precursor to some of the other algorithms we studied. Using a neural network to find a good center of gravity for the PDM for example, would be a great starting point for many of the algorithms, such as ASM, that we have studied this semester. </a:t>
            </a:r>
            <a:endParaRPr lang="en-US" sz="1600" dirty="0"/>
          </a:p>
          <a:p>
            <a:pPr marL="914400" lvl="2" indent="0">
              <a:buNone/>
            </a:pPr>
            <a:r>
              <a:rPr lang="en-US" sz="1600" dirty="0"/>
              <a:t> </a:t>
            </a:r>
          </a:p>
          <a:p>
            <a:pPr lvl="2"/>
            <a:endParaRPr lang="en-US" sz="1600" dirty="0"/>
          </a:p>
        </p:txBody>
      </p:sp>
    </p:spTree>
    <p:extLst>
      <p:ext uri="{BB962C8B-B14F-4D97-AF65-F5344CB8AC3E}">
        <p14:creationId xmlns:p14="http://schemas.microsoft.com/office/powerpoint/2010/main" val="231630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82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8600" y="49877"/>
            <a:ext cx="10515600" cy="1325563"/>
          </a:xfrm>
        </p:spPr>
        <p:txBody>
          <a:bodyPr/>
          <a:lstStyle/>
          <a:p>
            <a:r>
              <a:rPr lang="en-US" dirty="0"/>
              <a:t>Project Goal</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7"/>
            <a:ext cx="10515600" cy="2145484"/>
          </a:xfrm>
        </p:spPr>
        <p:txBody>
          <a:bodyPr>
            <a:normAutofit/>
          </a:bodyPr>
          <a:lstStyle/>
          <a:p>
            <a:r>
              <a:rPr lang="en-US" sz="2400"/>
              <a:t>Simply put, the goal of my project was to predict a point distribution model (PDM) that would segment the Corpus Callosum using a neural network (NN) based object detection model (ODM). This PDM would be derived entirely from the image and require no additional tuning after the prediction was made. To simplify the problem at the start I only sought to learn four key landmarks on the Corpus Callosum. From here, if this performed well, I can expand to a full PDM.</a:t>
            </a:r>
          </a:p>
        </p:txBody>
      </p:sp>
      <p:pic>
        <p:nvPicPr>
          <p:cNvPr id="5" name="Picture 4">
            <a:extLst>
              <a:ext uri="{FF2B5EF4-FFF2-40B4-BE49-F238E27FC236}">
                <a16:creationId xmlns:a16="http://schemas.microsoft.com/office/drawing/2014/main" id="{9B3C8E40-41C3-4029-909B-B2710C1B2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536374"/>
            <a:ext cx="2438400" cy="2438400"/>
          </a:xfrm>
          <a:prstGeom prst="rect">
            <a:avLst/>
          </a:prstGeom>
        </p:spPr>
      </p:pic>
      <p:pic>
        <p:nvPicPr>
          <p:cNvPr id="6" name="Picture 5">
            <a:extLst>
              <a:ext uri="{FF2B5EF4-FFF2-40B4-BE49-F238E27FC236}">
                <a16:creationId xmlns:a16="http://schemas.microsoft.com/office/drawing/2014/main" id="{903C57A3-CE0A-45C2-931E-F272EDC08B65}"/>
              </a:ext>
            </a:extLst>
          </p:cNvPr>
          <p:cNvPicPr>
            <a:picLocks noChangeAspect="1"/>
          </p:cNvPicPr>
          <p:nvPr/>
        </p:nvPicPr>
        <p:blipFill rotWithShape="1">
          <a:blip r:embed="rId3">
            <a:extLst>
              <a:ext uri="{28A0092B-C50C-407E-A947-70E740481C1C}">
                <a14:useLocalDpi xmlns:a14="http://schemas.microsoft.com/office/drawing/2010/main" val="0"/>
              </a:ext>
            </a:extLst>
          </a:blip>
          <a:srcRect l="26011" t="11874" r="23017" b="11876"/>
          <a:stretch/>
        </p:blipFill>
        <p:spPr>
          <a:xfrm>
            <a:off x="7056372" y="3536374"/>
            <a:ext cx="2513831" cy="2506981"/>
          </a:xfrm>
          <a:prstGeom prst="rect">
            <a:avLst/>
          </a:prstGeom>
        </p:spPr>
      </p:pic>
      <p:cxnSp>
        <p:nvCxnSpPr>
          <p:cNvPr id="8" name="Straight Arrow Connector 7">
            <a:extLst>
              <a:ext uri="{FF2B5EF4-FFF2-40B4-BE49-F238E27FC236}">
                <a16:creationId xmlns:a16="http://schemas.microsoft.com/office/drawing/2014/main" id="{A3D81AE1-7F4B-4F17-8EA8-D3C7E57B8C0E}"/>
              </a:ext>
            </a:extLst>
          </p:cNvPr>
          <p:cNvCxnSpPr>
            <a:stCxn id="5" idx="3"/>
            <a:endCxn id="6" idx="1"/>
          </p:cNvCxnSpPr>
          <p:nvPr/>
        </p:nvCxnSpPr>
        <p:spPr>
          <a:xfrm>
            <a:off x="4800600" y="4755574"/>
            <a:ext cx="2255772" cy="34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EFFC0B1-82E9-4363-A4D3-44E1AB1BA548}"/>
              </a:ext>
            </a:extLst>
          </p:cNvPr>
          <p:cNvSpPr txBox="1"/>
          <p:nvPr/>
        </p:nvSpPr>
        <p:spPr>
          <a:xfrm>
            <a:off x="5062704" y="4109242"/>
            <a:ext cx="1731564" cy="646331"/>
          </a:xfrm>
          <a:prstGeom prst="rect">
            <a:avLst/>
          </a:prstGeom>
          <a:noFill/>
        </p:spPr>
        <p:txBody>
          <a:bodyPr wrap="none" rtlCol="0">
            <a:spAutoFit/>
          </a:bodyPr>
          <a:lstStyle/>
          <a:p>
            <a:r>
              <a:rPr lang="en-US" dirty="0"/>
              <a:t>Neural Network </a:t>
            </a:r>
          </a:p>
          <a:p>
            <a:r>
              <a:rPr lang="en-US" dirty="0"/>
              <a:t>Based Algorithm</a:t>
            </a:r>
          </a:p>
        </p:txBody>
      </p:sp>
    </p:spTree>
    <p:extLst>
      <p:ext uri="{BB962C8B-B14F-4D97-AF65-F5344CB8AC3E}">
        <p14:creationId xmlns:p14="http://schemas.microsoft.com/office/powerpoint/2010/main" val="388133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63720" y="0"/>
            <a:ext cx="10515600" cy="1325563"/>
          </a:xfrm>
        </p:spPr>
        <p:txBody>
          <a:bodyPr/>
          <a:lstStyle/>
          <a:p>
            <a:r>
              <a:rPr lang="en-US" dirty="0"/>
              <a:t>Challenges</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012151"/>
            <a:ext cx="10515600" cy="5407883"/>
          </a:xfrm>
        </p:spPr>
        <p:txBody>
          <a:bodyPr>
            <a:normAutofit/>
          </a:bodyPr>
          <a:lstStyle/>
          <a:p>
            <a:r>
              <a:rPr lang="en-US" sz="2400" dirty="0"/>
              <a:t>While NNs can be powerful tools for performing this kind of task, they present several challenges:</a:t>
            </a:r>
          </a:p>
          <a:p>
            <a:endParaRPr lang="en-US" sz="2400" dirty="0"/>
          </a:p>
          <a:p>
            <a:pPr marL="914400" lvl="1" indent="-457200">
              <a:buFont typeface="+mj-lt"/>
              <a:buAutoNum type="arabicPeriod"/>
            </a:pPr>
            <a:r>
              <a:rPr lang="en-US" sz="2000" dirty="0"/>
              <a:t>How do we get enough training data?</a:t>
            </a:r>
          </a:p>
          <a:p>
            <a:pPr lvl="2"/>
            <a:r>
              <a:rPr lang="en-US" sz="1600" dirty="0"/>
              <a:t>Usually training a NN takes at least thousands of examples, but I only started with the 32 images and corresponding PDMs provided for Assignment 2. </a:t>
            </a:r>
          </a:p>
          <a:p>
            <a:pPr lvl="2"/>
            <a:endParaRPr lang="en-US" sz="1600" dirty="0"/>
          </a:p>
          <a:p>
            <a:pPr marL="914400" lvl="1" indent="-457200">
              <a:buFont typeface="+mj-lt"/>
              <a:buAutoNum type="arabicPeriod"/>
            </a:pPr>
            <a:r>
              <a:rPr lang="en-US" sz="2000" dirty="0"/>
              <a:t>Can we use a pre-trained network to alleviate the need for large amounts of training data?</a:t>
            </a:r>
          </a:p>
          <a:p>
            <a:pPr lvl="2"/>
            <a:r>
              <a:rPr lang="en-US" sz="1600" dirty="0"/>
              <a:t>A network that has already been trained to recognize image structures may vastly improve performance with less training images. This may alleviate our need for the thousands of images usually required for an accurate object detection task.</a:t>
            </a:r>
          </a:p>
          <a:p>
            <a:pPr lvl="2"/>
            <a:endParaRPr lang="en-US" sz="1600" dirty="0"/>
          </a:p>
          <a:p>
            <a:pPr marL="914400" lvl="1" indent="-457200">
              <a:buFont typeface="+mj-lt"/>
              <a:buAutoNum type="arabicPeriod"/>
            </a:pPr>
            <a:r>
              <a:rPr lang="en-US" sz="2000" dirty="0"/>
              <a:t>What Architecture and hyper-parameters should we use for our NN?</a:t>
            </a:r>
          </a:p>
          <a:p>
            <a:pPr lvl="2"/>
            <a:r>
              <a:rPr lang="en-US" sz="1600" dirty="0"/>
              <a:t>Both Convolutional Neural Networks (CNNs) and Dense Neural Networks (DNNs) have many design decisions to be considered. </a:t>
            </a:r>
          </a:p>
          <a:p>
            <a:pPr lvl="2"/>
            <a:r>
              <a:rPr lang="en-US" sz="1600" dirty="0"/>
              <a:t>How many of each layer should we have? What activation, loss function, and optimizer should we use for our network? All these present challenging parameters to tune.</a:t>
            </a:r>
          </a:p>
          <a:p>
            <a:pPr marL="914400" lvl="2" indent="0">
              <a:buNone/>
            </a:pPr>
            <a:r>
              <a:rPr lang="en-US" sz="1600" dirty="0"/>
              <a:t> </a:t>
            </a:r>
          </a:p>
          <a:p>
            <a:pPr lvl="2"/>
            <a:endParaRPr lang="en-US" sz="1600" dirty="0"/>
          </a:p>
        </p:txBody>
      </p:sp>
    </p:spTree>
    <p:extLst>
      <p:ext uri="{BB962C8B-B14F-4D97-AF65-F5344CB8AC3E}">
        <p14:creationId xmlns:p14="http://schemas.microsoft.com/office/powerpoint/2010/main" val="325809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1: Training Data - Concept</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624710"/>
            <a:ext cx="10515600" cy="3879445"/>
          </a:xfrm>
        </p:spPr>
        <p:txBody>
          <a:bodyPr>
            <a:normAutofit/>
          </a:bodyPr>
          <a:lstStyle/>
          <a:p>
            <a:r>
              <a:rPr lang="en-US" sz="2400" dirty="0"/>
              <a:t>As discussed, 32 images will not be enough to train a neural network. How will I get more training data?</a:t>
            </a:r>
          </a:p>
          <a:p>
            <a:endParaRPr lang="en-US" sz="2400" dirty="0"/>
          </a:p>
          <a:p>
            <a:r>
              <a:rPr lang="en-US" sz="2400" dirty="0"/>
              <a:t>My solution here was to generate 72 rotated versions of each of the given images and PDM. This gave me 2304 images from the 32 original images given. </a:t>
            </a:r>
          </a:p>
          <a:p>
            <a:endParaRPr lang="en-US" sz="2400" dirty="0"/>
          </a:p>
          <a:p>
            <a:r>
              <a:rPr lang="en-US" sz="2400" dirty="0"/>
              <a:t>I then split the data into a training and test set:</a:t>
            </a:r>
            <a:endParaRPr lang="en-US" sz="1800" dirty="0"/>
          </a:p>
          <a:p>
            <a:pPr lvl="1"/>
            <a:r>
              <a:rPr lang="en-US" sz="1800" dirty="0"/>
              <a:t>Dataset: 24 original images were selected and rotated to produce the 1728 images (75%) for training, while the remaining 8 original images are rotated to produce the 576 images (25%) for validation.</a:t>
            </a:r>
          </a:p>
          <a:p>
            <a:pPr lvl="2"/>
            <a:endParaRPr lang="en-US" sz="1600" dirty="0"/>
          </a:p>
        </p:txBody>
      </p:sp>
    </p:spTree>
    <p:extLst>
      <p:ext uri="{BB962C8B-B14F-4D97-AF65-F5344CB8AC3E}">
        <p14:creationId xmlns:p14="http://schemas.microsoft.com/office/powerpoint/2010/main" val="274987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1: Training Data - Example</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225215"/>
            <a:ext cx="10515600" cy="957804"/>
          </a:xfrm>
        </p:spPr>
        <p:txBody>
          <a:bodyPr>
            <a:normAutofit/>
          </a:bodyPr>
          <a:lstStyle/>
          <a:p>
            <a:r>
              <a:rPr lang="en-US" sz="2400" dirty="0"/>
              <a:t>Below is an example of the samples generated from the rotation of the image and its respective PDM:</a:t>
            </a:r>
            <a:endParaRPr lang="en-US" sz="1800" dirty="0"/>
          </a:p>
          <a:p>
            <a:pPr lvl="2"/>
            <a:endParaRPr lang="en-US" sz="1600" dirty="0"/>
          </a:p>
        </p:txBody>
      </p:sp>
      <p:sp>
        <p:nvSpPr>
          <p:cNvPr id="4" name="TextBox 3">
            <a:extLst>
              <a:ext uri="{FF2B5EF4-FFF2-40B4-BE49-F238E27FC236}">
                <a16:creationId xmlns:a16="http://schemas.microsoft.com/office/drawing/2014/main" id="{C23634CD-CC73-496E-B6EF-D1A76C661C6E}"/>
              </a:ext>
            </a:extLst>
          </p:cNvPr>
          <p:cNvSpPr txBox="1"/>
          <p:nvPr/>
        </p:nvSpPr>
        <p:spPr>
          <a:xfrm>
            <a:off x="2813585" y="2290933"/>
            <a:ext cx="1109663" cy="369332"/>
          </a:xfrm>
          <a:prstGeom prst="rect">
            <a:avLst/>
          </a:prstGeom>
          <a:noFill/>
        </p:spPr>
        <p:txBody>
          <a:bodyPr wrap="none" rtlCol="0">
            <a:spAutoFit/>
          </a:bodyPr>
          <a:lstStyle/>
          <a:p>
            <a:r>
              <a:rPr lang="en-US" dirty="0"/>
              <a:t>Image Set</a:t>
            </a:r>
          </a:p>
        </p:txBody>
      </p:sp>
      <p:sp>
        <p:nvSpPr>
          <p:cNvPr id="5" name="TextBox 4">
            <a:extLst>
              <a:ext uri="{FF2B5EF4-FFF2-40B4-BE49-F238E27FC236}">
                <a16:creationId xmlns:a16="http://schemas.microsoft.com/office/drawing/2014/main" id="{79FEE9E3-5663-4A61-89E3-A764F33F7590}"/>
              </a:ext>
            </a:extLst>
          </p:cNvPr>
          <p:cNvSpPr txBox="1"/>
          <p:nvPr/>
        </p:nvSpPr>
        <p:spPr>
          <a:xfrm>
            <a:off x="8370942" y="2296462"/>
            <a:ext cx="1579150" cy="369332"/>
          </a:xfrm>
          <a:prstGeom prst="rect">
            <a:avLst/>
          </a:prstGeom>
          <a:noFill/>
        </p:spPr>
        <p:txBody>
          <a:bodyPr wrap="none" rtlCol="0">
            <a:spAutoFit/>
          </a:bodyPr>
          <a:lstStyle/>
          <a:p>
            <a:r>
              <a:rPr lang="en-US" dirty="0"/>
              <a:t>Matching PDM</a:t>
            </a:r>
          </a:p>
        </p:txBody>
      </p:sp>
      <p:pic>
        <p:nvPicPr>
          <p:cNvPr id="7" name="Picture 6" descr="A picture containing indoor&#10;&#10;Description automatically generated">
            <a:extLst>
              <a:ext uri="{FF2B5EF4-FFF2-40B4-BE49-F238E27FC236}">
                <a16:creationId xmlns:a16="http://schemas.microsoft.com/office/drawing/2014/main" id="{F50C3D4E-105B-4C0A-8213-377B5B2EC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081" y="2793066"/>
            <a:ext cx="1325563" cy="1325563"/>
          </a:xfrm>
          <a:prstGeom prst="rect">
            <a:avLst/>
          </a:prstGeom>
        </p:spPr>
      </p:pic>
      <p:pic>
        <p:nvPicPr>
          <p:cNvPr id="9" name="Picture 8" descr="A picture containing indoor&#10;&#10;Description automatically generated">
            <a:extLst>
              <a:ext uri="{FF2B5EF4-FFF2-40B4-BE49-F238E27FC236}">
                <a16:creationId xmlns:a16="http://schemas.microsoft.com/office/drawing/2014/main" id="{2C2E5F2A-1CA3-4D5C-A702-3AD9073E6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636" y="2793066"/>
            <a:ext cx="1325563" cy="1325563"/>
          </a:xfrm>
          <a:prstGeom prst="rect">
            <a:avLst/>
          </a:prstGeom>
        </p:spPr>
      </p:pic>
      <p:pic>
        <p:nvPicPr>
          <p:cNvPr id="11" name="Picture 10" descr="A cut in half&#10;&#10;Description automatically generated">
            <a:extLst>
              <a:ext uri="{FF2B5EF4-FFF2-40B4-BE49-F238E27FC236}">
                <a16:creationId xmlns:a16="http://schemas.microsoft.com/office/drawing/2014/main" id="{3D43E23D-A1E7-43A2-BD83-B5B199146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6191" y="2793066"/>
            <a:ext cx="1325563" cy="1325563"/>
          </a:xfrm>
          <a:prstGeom prst="rect">
            <a:avLst/>
          </a:prstGeom>
        </p:spPr>
      </p:pic>
      <p:pic>
        <p:nvPicPr>
          <p:cNvPr id="13" name="Picture 12" descr="A picture containing indoor&#10;&#10;Description automatically generated">
            <a:extLst>
              <a:ext uri="{FF2B5EF4-FFF2-40B4-BE49-F238E27FC236}">
                <a16:creationId xmlns:a16="http://schemas.microsoft.com/office/drawing/2014/main" id="{BECAFF6C-68D3-41CA-9694-A8A7CA6BB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081" y="4251643"/>
            <a:ext cx="1325563" cy="1325563"/>
          </a:xfrm>
          <a:prstGeom prst="rect">
            <a:avLst/>
          </a:prstGeom>
        </p:spPr>
      </p:pic>
      <p:pic>
        <p:nvPicPr>
          <p:cNvPr id="15" name="Picture 14" descr="A picture containing indoor&#10;&#10;Description automatically generated">
            <a:extLst>
              <a:ext uri="{FF2B5EF4-FFF2-40B4-BE49-F238E27FC236}">
                <a16:creationId xmlns:a16="http://schemas.microsoft.com/office/drawing/2014/main" id="{CA8F1A6B-9EFD-43F4-A1D9-300BF85C41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5636" y="4251643"/>
            <a:ext cx="1325563" cy="1325563"/>
          </a:xfrm>
          <a:prstGeom prst="rect">
            <a:avLst/>
          </a:prstGeom>
        </p:spPr>
      </p:pic>
      <p:pic>
        <p:nvPicPr>
          <p:cNvPr id="17" name="Picture 16">
            <a:extLst>
              <a:ext uri="{FF2B5EF4-FFF2-40B4-BE49-F238E27FC236}">
                <a16:creationId xmlns:a16="http://schemas.microsoft.com/office/drawing/2014/main" id="{623B58F9-D79C-41F4-BDD0-08C294EBED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6191" y="4251643"/>
            <a:ext cx="1325563" cy="1325563"/>
          </a:xfrm>
          <a:prstGeom prst="rect">
            <a:avLst/>
          </a:prstGeom>
        </p:spPr>
      </p:pic>
      <p:pic>
        <p:nvPicPr>
          <p:cNvPr id="19" name="Picture 18">
            <a:extLst>
              <a:ext uri="{FF2B5EF4-FFF2-40B4-BE49-F238E27FC236}">
                <a16:creationId xmlns:a16="http://schemas.microsoft.com/office/drawing/2014/main" id="{A34E3CA3-B889-412B-BF2C-081E1BE2CE2C}"/>
              </a:ext>
            </a:extLst>
          </p:cNvPr>
          <p:cNvPicPr>
            <a:picLocks noChangeAspect="1"/>
          </p:cNvPicPr>
          <p:nvPr/>
        </p:nvPicPr>
        <p:blipFill rotWithShape="1">
          <a:blip r:embed="rId8">
            <a:extLst>
              <a:ext uri="{28A0092B-C50C-407E-A947-70E740481C1C}">
                <a14:useLocalDpi xmlns:a14="http://schemas.microsoft.com/office/drawing/2010/main" val="0"/>
              </a:ext>
            </a:extLst>
          </a:blip>
          <a:srcRect l="25972" t="11877" r="23611" b="13159"/>
          <a:stretch/>
        </p:blipFill>
        <p:spPr>
          <a:xfrm>
            <a:off x="7026029" y="2793066"/>
            <a:ext cx="1344913" cy="1333183"/>
          </a:xfrm>
          <a:prstGeom prst="rect">
            <a:avLst/>
          </a:prstGeom>
        </p:spPr>
      </p:pic>
      <p:pic>
        <p:nvPicPr>
          <p:cNvPr id="24" name="Picture 23">
            <a:extLst>
              <a:ext uri="{FF2B5EF4-FFF2-40B4-BE49-F238E27FC236}">
                <a16:creationId xmlns:a16="http://schemas.microsoft.com/office/drawing/2014/main" id="{F713B02B-F4C7-4D6B-8E3C-C56B557C6C06}"/>
              </a:ext>
            </a:extLst>
          </p:cNvPr>
          <p:cNvPicPr>
            <a:picLocks noChangeAspect="1"/>
          </p:cNvPicPr>
          <p:nvPr/>
        </p:nvPicPr>
        <p:blipFill rotWithShape="1">
          <a:blip r:embed="rId9">
            <a:extLst>
              <a:ext uri="{28A0092B-C50C-407E-A947-70E740481C1C}">
                <a14:useLocalDpi xmlns:a14="http://schemas.microsoft.com/office/drawing/2010/main" val="0"/>
              </a:ext>
            </a:extLst>
          </a:blip>
          <a:srcRect l="26182" t="12438" r="23157" b="12315"/>
          <a:stretch/>
        </p:blipFill>
        <p:spPr>
          <a:xfrm>
            <a:off x="8477432" y="2793066"/>
            <a:ext cx="1346340" cy="1333183"/>
          </a:xfrm>
          <a:prstGeom prst="rect">
            <a:avLst/>
          </a:prstGeom>
        </p:spPr>
      </p:pic>
      <p:pic>
        <p:nvPicPr>
          <p:cNvPr id="26" name="Picture 25">
            <a:extLst>
              <a:ext uri="{FF2B5EF4-FFF2-40B4-BE49-F238E27FC236}">
                <a16:creationId xmlns:a16="http://schemas.microsoft.com/office/drawing/2014/main" id="{223F21EC-5279-4A4C-856A-C8D0FE3B4E1D}"/>
              </a:ext>
            </a:extLst>
          </p:cNvPr>
          <p:cNvPicPr>
            <a:picLocks noChangeAspect="1"/>
          </p:cNvPicPr>
          <p:nvPr/>
        </p:nvPicPr>
        <p:blipFill rotWithShape="1">
          <a:blip r:embed="rId10">
            <a:extLst>
              <a:ext uri="{28A0092B-C50C-407E-A947-70E740481C1C}">
                <a14:useLocalDpi xmlns:a14="http://schemas.microsoft.com/office/drawing/2010/main" val="0"/>
              </a:ext>
            </a:extLst>
          </a:blip>
          <a:srcRect l="26183" t="11942" r="23322" b="12315"/>
          <a:stretch/>
        </p:blipFill>
        <p:spPr>
          <a:xfrm>
            <a:off x="9930262" y="2793066"/>
            <a:ext cx="1333184" cy="1333183"/>
          </a:xfrm>
          <a:prstGeom prst="rect">
            <a:avLst/>
          </a:prstGeom>
        </p:spPr>
      </p:pic>
      <p:pic>
        <p:nvPicPr>
          <p:cNvPr id="28" name="Picture 27" descr="A picture containing person&#10;&#10;Description automatically generated">
            <a:extLst>
              <a:ext uri="{FF2B5EF4-FFF2-40B4-BE49-F238E27FC236}">
                <a16:creationId xmlns:a16="http://schemas.microsoft.com/office/drawing/2014/main" id="{380D0F85-53E5-484D-AD4A-949102177D6D}"/>
              </a:ext>
            </a:extLst>
          </p:cNvPr>
          <p:cNvPicPr>
            <a:picLocks noChangeAspect="1"/>
          </p:cNvPicPr>
          <p:nvPr/>
        </p:nvPicPr>
        <p:blipFill rotWithShape="1">
          <a:blip r:embed="rId11">
            <a:extLst>
              <a:ext uri="{28A0092B-C50C-407E-A947-70E740481C1C}">
                <a14:useLocalDpi xmlns:a14="http://schemas.microsoft.com/office/drawing/2010/main" val="0"/>
              </a:ext>
            </a:extLst>
          </a:blip>
          <a:srcRect l="26183" t="12250" r="23157" b="12749"/>
          <a:stretch/>
        </p:blipFill>
        <p:spPr>
          <a:xfrm>
            <a:off x="7026029" y="4268657"/>
            <a:ext cx="1344913" cy="1327389"/>
          </a:xfrm>
          <a:prstGeom prst="rect">
            <a:avLst/>
          </a:prstGeom>
        </p:spPr>
      </p:pic>
      <p:pic>
        <p:nvPicPr>
          <p:cNvPr id="30" name="Picture 29">
            <a:extLst>
              <a:ext uri="{FF2B5EF4-FFF2-40B4-BE49-F238E27FC236}">
                <a16:creationId xmlns:a16="http://schemas.microsoft.com/office/drawing/2014/main" id="{FF18DD1A-A168-4963-B9A4-33706127E9B3}"/>
              </a:ext>
            </a:extLst>
          </p:cNvPr>
          <p:cNvPicPr>
            <a:picLocks noChangeAspect="1"/>
          </p:cNvPicPr>
          <p:nvPr/>
        </p:nvPicPr>
        <p:blipFill rotWithShape="1">
          <a:blip r:embed="rId12">
            <a:extLst>
              <a:ext uri="{28A0092B-C50C-407E-A947-70E740481C1C}">
                <a14:useLocalDpi xmlns:a14="http://schemas.microsoft.com/office/drawing/2010/main" val="0"/>
              </a:ext>
            </a:extLst>
          </a:blip>
          <a:srcRect l="26018" t="12250" r="23487" b="12997"/>
          <a:stretch/>
        </p:blipFill>
        <p:spPr>
          <a:xfrm>
            <a:off x="8474802" y="4268657"/>
            <a:ext cx="1344970" cy="1327389"/>
          </a:xfrm>
          <a:prstGeom prst="rect">
            <a:avLst/>
          </a:prstGeom>
        </p:spPr>
      </p:pic>
      <p:pic>
        <p:nvPicPr>
          <p:cNvPr id="32" name="Picture 31">
            <a:extLst>
              <a:ext uri="{FF2B5EF4-FFF2-40B4-BE49-F238E27FC236}">
                <a16:creationId xmlns:a16="http://schemas.microsoft.com/office/drawing/2014/main" id="{1B336C4A-D5F9-45CD-825E-7B862B6610A5}"/>
              </a:ext>
            </a:extLst>
          </p:cNvPr>
          <p:cNvPicPr>
            <a:picLocks noChangeAspect="1"/>
          </p:cNvPicPr>
          <p:nvPr/>
        </p:nvPicPr>
        <p:blipFill rotWithShape="1">
          <a:blip r:embed="rId13">
            <a:extLst>
              <a:ext uri="{28A0092B-C50C-407E-A947-70E740481C1C}">
                <a14:useLocalDpi xmlns:a14="http://schemas.microsoft.com/office/drawing/2010/main" val="0"/>
              </a:ext>
            </a:extLst>
          </a:blip>
          <a:srcRect l="26018" t="11943" r="23322" b="11819"/>
          <a:stretch/>
        </p:blipFill>
        <p:spPr>
          <a:xfrm>
            <a:off x="9941039" y="4268657"/>
            <a:ext cx="1323080" cy="1327389"/>
          </a:xfrm>
          <a:prstGeom prst="rect">
            <a:avLst/>
          </a:prstGeom>
        </p:spPr>
      </p:pic>
    </p:spTree>
    <p:extLst>
      <p:ext uri="{BB962C8B-B14F-4D97-AF65-F5344CB8AC3E}">
        <p14:creationId xmlns:p14="http://schemas.microsoft.com/office/powerpoint/2010/main" val="324808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1: Training Data – Summary</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958117"/>
            <a:ext cx="10515600" cy="3152364"/>
          </a:xfrm>
        </p:spPr>
        <p:txBody>
          <a:bodyPr>
            <a:normAutofit/>
          </a:bodyPr>
          <a:lstStyle/>
          <a:p>
            <a:r>
              <a:rPr lang="en-US" sz="2400" dirty="0"/>
              <a:t>Overall, this method gives me a way to produce the necessary number of training samples to even hope for machine learning to work well. Techniques such as this are often used to generate more samples and have been shown to be a low-cost way to get more samples compared to techniques such as Generative Adversarial Networks. </a:t>
            </a:r>
          </a:p>
          <a:p>
            <a:endParaRPr lang="en-US" sz="2400" dirty="0"/>
          </a:p>
          <a:p>
            <a:r>
              <a:rPr lang="en-US" sz="2400" dirty="0"/>
              <a:t>With the training data in place, I then started to consider what type of neural network would be best for estimating the PDM points. </a:t>
            </a:r>
            <a:endParaRPr lang="en-US" sz="1800" dirty="0"/>
          </a:p>
          <a:p>
            <a:pPr lvl="2"/>
            <a:endParaRPr lang="en-US" sz="1600" dirty="0"/>
          </a:p>
        </p:txBody>
      </p:sp>
    </p:spTree>
    <p:extLst>
      <p:ext uri="{BB962C8B-B14F-4D97-AF65-F5344CB8AC3E}">
        <p14:creationId xmlns:p14="http://schemas.microsoft.com/office/powerpoint/2010/main" val="142073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2: Pre-Training Network - Concept</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377321"/>
            <a:ext cx="10515600" cy="4871080"/>
          </a:xfrm>
        </p:spPr>
        <p:txBody>
          <a:bodyPr>
            <a:normAutofit/>
          </a:bodyPr>
          <a:lstStyle/>
          <a:p>
            <a:r>
              <a:rPr lang="en-US" sz="2400" dirty="0"/>
              <a:t>One way to greatly improve performance on smaller datasets is to use a neural network that has been pre-trained on a similar task. If that original task had a much larger pool of training data, then the reused layers and weights should generalize better and combat many of the problems of overfitting that exists when using a smaller dataset. </a:t>
            </a:r>
          </a:p>
          <a:p>
            <a:endParaRPr lang="en-US" sz="2400" dirty="0"/>
          </a:p>
          <a:p>
            <a:r>
              <a:rPr lang="en-US" sz="2400" dirty="0"/>
              <a:t>Here I choose to re-use the convolutional layers and weights from a network that had already been trained on ImageNet. </a:t>
            </a:r>
          </a:p>
          <a:p>
            <a:pPr lvl="1"/>
            <a:r>
              <a:rPr lang="en-US" sz="1800" dirty="0"/>
              <a:t>ImageNet networks have been trained to recognize over 1000 different categories of image and have seen over 1 million images in training. </a:t>
            </a:r>
          </a:p>
          <a:p>
            <a:pPr lvl="1"/>
            <a:r>
              <a:rPr lang="en-US" sz="1800" dirty="0"/>
              <a:t>I choose to check performance using four different ImageNet trained networks:</a:t>
            </a:r>
          </a:p>
          <a:p>
            <a:pPr lvl="2"/>
            <a:r>
              <a:rPr lang="en-US" sz="1400" dirty="0"/>
              <a:t>Inception V4</a:t>
            </a:r>
          </a:p>
          <a:p>
            <a:pPr lvl="2"/>
            <a:r>
              <a:rPr lang="en-US" sz="1400" dirty="0" err="1"/>
              <a:t>ResNet</a:t>
            </a:r>
            <a:r>
              <a:rPr lang="en-US" sz="1400" dirty="0"/>
              <a:t> V2 50</a:t>
            </a:r>
          </a:p>
          <a:p>
            <a:pPr lvl="2"/>
            <a:r>
              <a:rPr lang="en-US" sz="1400" dirty="0" err="1"/>
              <a:t>ResNet</a:t>
            </a:r>
            <a:r>
              <a:rPr lang="en-US" sz="1400" dirty="0"/>
              <a:t> V2 152</a:t>
            </a:r>
          </a:p>
          <a:p>
            <a:pPr lvl="2"/>
            <a:r>
              <a:rPr lang="en-US" sz="1400" dirty="0"/>
              <a:t>PNASNet-5_Large_331</a:t>
            </a:r>
          </a:p>
          <a:p>
            <a:pPr lvl="2"/>
            <a:endParaRPr lang="en-US" sz="1600" dirty="0"/>
          </a:p>
        </p:txBody>
      </p:sp>
    </p:spTree>
    <p:extLst>
      <p:ext uri="{BB962C8B-B14F-4D97-AF65-F5344CB8AC3E}">
        <p14:creationId xmlns:p14="http://schemas.microsoft.com/office/powerpoint/2010/main" val="54961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nvolutional Neural Network with many layers">
            <a:extLst>
              <a:ext uri="{FF2B5EF4-FFF2-40B4-BE49-F238E27FC236}">
                <a16:creationId xmlns:a16="http://schemas.microsoft.com/office/drawing/2014/main" id="{F244680E-A1B3-4422-B863-C323C1965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294" y="2892206"/>
            <a:ext cx="9601286" cy="32437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2: Pre-Training Network - Premise</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7"/>
            <a:ext cx="10515600" cy="855499"/>
          </a:xfrm>
        </p:spPr>
        <p:txBody>
          <a:bodyPr>
            <a:normAutofit/>
          </a:bodyPr>
          <a:lstStyle/>
          <a:p>
            <a:r>
              <a:rPr lang="en-US" sz="2400" dirty="0"/>
              <a:t>Neural Networks for doing image classification have a structure that is like the one shown below:</a:t>
            </a:r>
            <a:endParaRPr lang="en-US" sz="1400" dirty="0"/>
          </a:p>
          <a:p>
            <a:pPr lvl="2"/>
            <a:endParaRPr lang="en-US" sz="1600" dirty="0"/>
          </a:p>
        </p:txBody>
      </p:sp>
      <p:sp>
        <p:nvSpPr>
          <p:cNvPr id="4" name="TextBox 3">
            <a:extLst>
              <a:ext uri="{FF2B5EF4-FFF2-40B4-BE49-F238E27FC236}">
                <a16:creationId xmlns:a16="http://schemas.microsoft.com/office/drawing/2014/main" id="{1760D117-90E2-4ADB-9587-96C4BFFBA1EC}"/>
              </a:ext>
            </a:extLst>
          </p:cNvPr>
          <p:cNvSpPr txBox="1"/>
          <p:nvPr/>
        </p:nvSpPr>
        <p:spPr>
          <a:xfrm>
            <a:off x="5196055" y="6355533"/>
            <a:ext cx="6876883" cy="307777"/>
          </a:xfrm>
          <a:prstGeom prst="rect">
            <a:avLst/>
          </a:prstGeom>
          <a:noFill/>
        </p:spPr>
        <p:txBody>
          <a:bodyPr wrap="none" rtlCol="0">
            <a:spAutoFit/>
          </a:bodyPr>
          <a:lstStyle/>
          <a:p>
            <a:r>
              <a:rPr lang="en-US" sz="1400" dirty="0"/>
              <a:t>*https://www.mathworks.com/solutions/deep-learning/convolutional-neural-network.html</a:t>
            </a:r>
          </a:p>
        </p:txBody>
      </p:sp>
      <p:sp>
        <p:nvSpPr>
          <p:cNvPr id="8" name="TextBox 7">
            <a:extLst>
              <a:ext uri="{FF2B5EF4-FFF2-40B4-BE49-F238E27FC236}">
                <a16:creationId xmlns:a16="http://schemas.microsoft.com/office/drawing/2014/main" id="{67B2364B-BEEC-432D-9529-5695A01355E7}"/>
              </a:ext>
            </a:extLst>
          </p:cNvPr>
          <p:cNvSpPr txBox="1"/>
          <p:nvPr/>
        </p:nvSpPr>
        <p:spPr>
          <a:xfrm>
            <a:off x="8803707" y="1707847"/>
            <a:ext cx="2900613" cy="1477328"/>
          </a:xfrm>
          <a:prstGeom prst="rect">
            <a:avLst/>
          </a:prstGeom>
          <a:noFill/>
          <a:ln>
            <a:solidFill>
              <a:prstClr val="ltGray"/>
            </a:solidFill>
          </a:ln>
        </p:spPr>
        <p:txBody>
          <a:bodyPr wrap="square" rtlCol="0">
            <a:spAutoFit/>
          </a:bodyPr>
          <a:lstStyle/>
          <a:p>
            <a:r>
              <a:rPr lang="en-US" dirty="0"/>
              <a:t>Final Feature Layer:</a:t>
            </a:r>
          </a:p>
          <a:p>
            <a:r>
              <a:rPr lang="en-US" dirty="0"/>
              <a:t>The last layer before the fully connected layers is generally understood to be a coding of object features.  </a:t>
            </a:r>
          </a:p>
        </p:txBody>
      </p:sp>
      <p:cxnSp>
        <p:nvCxnSpPr>
          <p:cNvPr id="7" name="Straight Arrow Connector 6">
            <a:extLst>
              <a:ext uri="{FF2B5EF4-FFF2-40B4-BE49-F238E27FC236}">
                <a16:creationId xmlns:a16="http://schemas.microsoft.com/office/drawing/2014/main" id="{F74EC5E5-A2D0-4E9E-A4B9-909A3FC86BC5}"/>
              </a:ext>
            </a:extLst>
          </p:cNvPr>
          <p:cNvCxnSpPr>
            <a:stCxn id="8" idx="1"/>
          </p:cNvCxnSpPr>
          <p:nvPr/>
        </p:nvCxnSpPr>
        <p:spPr>
          <a:xfrm flipH="1">
            <a:off x="8549640" y="2446511"/>
            <a:ext cx="254067" cy="992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BC189218-51B0-465C-8BEB-AEAFF43BE6CC}"/>
              </a:ext>
            </a:extLst>
          </p:cNvPr>
          <p:cNvSpPr txBox="1"/>
          <p:nvPr/>
        </p:nvSpPr>
        <p:spPr>
          <a:xfrm>
            <a:off x="4028473" y="1968876"/>
            <a:ext cx="2900613" cy="923330"/>
          </a:xfrm>
          <a:prstGeom prst="rect">
            <a:avLst/>
          </a:prstGeom>
          <a:noFill/>
          <a:ln>
            <a:solidFill>
              <a:prstClr val="ltGray"/>
            </a:solidFill>
          </a:ln>
        </p:spPr>
        <p:txBody>
          <a:bodyPr wrap="square" rtlCol="0">
            <a:spAutoFit/>
          </a:bodyPr>
          <a:lstStyle/>
          <a:p>
            <a:r>
              <a:rPr lang="en-US" dirty="0"/>
              <a:t>Feature Extraction Layers:</a:t>
            </a:r>
          </a:p>
          <a:p>
            <a:r>
              <a:rPr lang="en-US" dirty="0"/>
              <a:t>These layers recognize broad patterns in the image.</a:t>
            </a:r>
          </a:p>
        </p:txBody>
      </p:sp>
      <p:cxnSp>
        <p:nvCxnSpPr>
          <p:cNvPr id="13" name="Straight Arrow Connector 12">
            <a:extLst>
              <a:ext uri="{FF2B5EF4-FFF2-40B4-BE49-F238E27FC236}">
                <a16:creationId xmlns:a16="http://schemas.microsoft.com/office/drawing/2014/main" id="{C481DBE0-0C64-4E6C-9D52-4311DC6CBD70}"/>
              </a:ext>
            </a:extLst>
          </p:cNvPr>
          <p:cNvCxnSpPr>
            <a:stCxn id="11" idx="2"/>
          </p:cNvCxnSpPr>
          <p:nvPr/>
        </p:nvCxnSpPr>
        <p:spPr>
          <a:xfrm flipH="1">
            <a:off x="5417820" y="2892206"/>
            <a:ext cx="60960" cy="6510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040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1285220" cy="1325563"/>
          </a:xfrm>
        </p:spPr>
        <p:txBody>
          <a:bodyPr/>
          <a:lstStyle/>
          <a:p>
            <a:r>
              <a:rPr lang="en-US" dirty="0"/>
              <a:t>Challenge 2: Pre-Training Network - Adaptation</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7"/>
            <a:ext cx="10515600" cy="855499"/>
          </a:xfrm>
        </p:spPr>
        <p:txBody>
          <a:bodyPr>
            <a:normAutofit/>
          </a:bodyPr>
          <a:lstStyle/>
          <a:p>
            <a:r>
              <a:rPr lang="en-US" sz="2400" dirty="0"/>
              <a:t>All the neural networks I selected have a structure such as this. I will Use a network design that implements pre-training as shown below. </a:t>
            </a:r>
            <a:endParaRPr lang="en-US" sz="1400" dirty="0"/>
          </a:p>
          <a:p>
            <a:pPr lvl="2"/>
            <a:endParaRPr lang="en-US" sz="1600" dirty="0"/>
          </a:p>
        </p:txBody>
      </p:sp>
      <p:sp>
        <p:nvSpPr>
          <p:cNvPr id="10" name="Rectangle 9">
            <a:extLst>
              <a:ext uri="{FF2B5EF4-FFF2-40B4-BE49-F238E27FC236}">
                <a16:creationId xmlns:a16="http://schemas.microsoft.com/office/drawing/2014/main" id="{D2DC3122-8443-4261-9477-48B0045436EB}"/>
              </a:ext>
            </a:extLst>
          </p:cNvPr>
          <p:cNvSpPr/>
          <p:nvPr/>
        </p:nvSpPr>
        <p:spPr>
          <a:xfrm>
            <a:off x="3831233" y="3525421"/>
            <a:ext cx="1874322" cy="18698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Pre-Trained Convolution Layers</a:t>
            </a:r>
          </a:p>
        </p:txBody>
      </p:sp>
      <p:sp>
        <p:nvSpPr>
          <p:cNvPr id="12" name="Google Shape;79;p16">
            <a:extLst>
              <a:ext uri="{FF2B5EF4-FFF2-40B4-BE49-F238E27FC236}">
                <a16:creationId xmlns:a16="http://schemas.microsoft.com/office/drawing/2014/main" id="{4691B9D8-EA61-490E-BD94-85C93CF2B3BF}"/>
              </a:ext>
            </a:extLst>
          </p:cNvPr>
          <p:cNvSpPr txBox="1"/>
          <p:nvPr/>
        </p:nvSpPr>
        <p:spPr>
          <a:xfrm>
            <a:off x="6891623" y="2401523"/>
            <a:ext cx="1715133" cy="806089"/>
          </a:xfrm>
          <a:prstGeom prst="rect">
            <a:avLst/>
          </a:prstGeom>
          <a:noFill/>
          <a:ln>
            <a:noFill/>
          </a:ln>
        </p:spPr>
        <p:txBody>
          <a:bodyPr spcFirstLastPara="1" wrap="square" lIns="91425" tIns="91425" rIns="91425" bIns="91425" anchor="t" anchorCtr="0">
            <a:noAutofit/>
          </a:bodyPr>
          <a:lstStyle/>
          <a:p>
            <a:pPr lvl="0" algn="ctr"/>
            <a:r>
              <a:rPr lang="en-US" dirty="0"/>
              <a:t>Feature Layer</a:t>
            </a:r>
          </a:p>
        </p:txBody>
      </p:sp>
      <p:sp>
        <p:nvSpPr>
          <p:cNvPr id="14" name="Rectangle 13">
            <a:extLst>
              <a:ext uri="{FF2B5EF4-FFF2-40B4-BE49-F238E27FC236}">
                <a16:creationId xmlns:a16="http://schemas.microsoft.com/office/drawing/2014/main" id="{C8054527-576B-4A6B-A2F8-10AE843C9CBD}"/>
              </a:ext>
            </a:extLst>
          </p:cNvPr>
          <p:cNvSpPr/>
          <p:nvPr/>
        </p:nvSpPr>
        <p:spPr>
          <a:xfrm>
            <a:off x="7579877" y="2812055"/>
            <a:ext cx="338626" cy="329660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A23539C5-D0FB-4C9D-A162-BC99307401B7}"/>
              </a:ext>
            </a:extLst>
          </p:cNvPr>
          <p:cNvCxnSpPr>
            <a:cxnSpLocks/>
            <a:stCxn id="10" idx="3"/>
            <a:endCxn id="16" idx="1"/>
          </p:cNvCxnSpPr>
          <p:nvPr/>
        </p:nvCxnSpPr>
        <p:spPr>
          <a:xfrm flipV="1">
            <a:off x="5705555" y="4460356"/>
            <a:ext cx="7908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F122B088-8F17-4B69-AA48-A69DD71D8EF3}"/>
              </a:ext>
            </a:extLst>
          </p:cNvPr>
          <p:cNvSpPr/>
          <p:nvPr/>
        </p:nvSpPr>
        <p:spPr>
          <a:xfrm>
            <a:off x="6496404" y="3844499"/>
            <a:ext cx="287382" cy="1231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C923390-14C5-48FF-B55D-5D5E3608AA05}"/>
              </a:ext>
            </a:extLst>
          </p:cNvPr>
          <p:cNvCxnSpPr>
            <a:cxnSpLocks/>
            <a:stCxn id="16" idx="3"/>
            <a:endCxn id="14" idx="1"/>
          </p:cNvCxnSpPr>
          <p:nvPr/>
        </p:nvCxnSpPr>
        <p:spPr>
          <a:xfrm>
            <a:off x="6783786" y="4460356"/>
            <a:ext cx="796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Google Shape;79;p16">
            <a:extLst>
              <a:ext uri="{FF2B5EF4-FFF2-40B4-BE49-F238E27FC236}">
                <a16:creationId xmlns:a16="http://schemas.microsoft.com/office/drawing/2014/main" id="{DB4730C0-BE89-4E8E-8A3C-E3112B6A0573}"/>
              </a:ext>
            </a:extLst>
          </p:cNvPr>
          <p:cNvSpPr txBox="1"/>
          <p:nvPr/>
        </p:nvSpPr>
        <p:spPr>
          <a:xfrm>
            <a:off x="5944689" y="3401618"/>
            <a:ext cx="1396054" cy="432366"/>
          </a:xfrm>
          <a:prstGeom prst="rect">
            <a:avLst/>
          </a:prstGeom>
          <a:noFill/>
          <a:ln>
            <a:noFill/>
          </a:ln>
        </p:spPr>
        <p:txBody>
          <a:bodyPr spcFirstLastPara="1" wrap="square" lIns="91425" tIns="91425" rIns="91425" bIns="91425" anchor="t" anchorCtr="0">
            <a:noAutofit/>
          </a:bodyPr>
          <a:lstStyle/>
          <a:p>
            <a:pPr lvl="0" algn="ctr"/>
            <a:r>
              <a:rPr lang="en-US" dirty="0"/>
              <a:t>Freeze Layer</a:t>
            </a:r>
          </a:p>
        </p:txBody>
      </p:sp>
      <p:pic>
        <p:nvPicPr>
          <p:cNvPr id="21" name="Picture 20" descr="A picture containing indoor&#10;&#10;Description automatically generated">
            <a:extLst>
              <a:ext uri="{FF2B5EF4-FFF2-40B4-BE49-F238E27FC236}">
                <a16:creationId xmlns:a16="http://schemas.microsoft.com/office/drawing/2014/main" id="{9B302425-7655-4D9D-A208-0AAB70F7C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324" y="3730857"/>
            <a:ext cx="1497724" cy="1497724"/>
          </a:xfrm>
          <a:prstGeom prst="rect">
            <a:avLst/>
          </a:prstGeom>
        </p:spPr>
      </p:pic>
      <p:cxnSp>
        <p:nvCxnSpPr>
          <p:cNvPr id="23" name="Straight Arrow Connector 22">
            <a:extLst>
              <a:ext uri="{FF2B5EF4-FFF2-40B4-BE49-F238E27FC236}">
                <a16:creationId xmlns:a16="http://schemas.microsoft.com/office/drawing/2014/main" id="{C3CED5DC-2651-4046-81D4-84E75DA49298}"/>
              </a:ext>
            </a:extLst>
          </p:cNvPr>
          <p:cNvCxnSpPr>
            <a:stCxn id="21" idx="3"/>
            <a:endCxn id="10" idx="1"/>
          </p:cNvCxnSpPr>
          <p:nvPr/>
        </p:nvCxnSpPr>
        <p:spPr>
          <a:xfrm flipV="1">
            <a:off x="2631048" y="4460357"/>
            <a:ext cx="1200185" cy="19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8E444680-B011-44F5-B3D2-D88C0495B181}"/>
              </a:ext>
            </a:extLst>
          </p:cNvPr>
          <p:cNvSpPr/>
          <p:nvPr/>
        </p:nvSpPr>
        <p:spPr>
          <a:xfrm>
            <a:off x="8913773" y="3530064"/>
            <a:ext cx="1874322" cy="18698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Specific DNN Layers</a:t>
            </a:r>
          </a:p>
        </p:txBody>
      </p:sp>
      <p:cxnSp>
        <p:nvCxnSpPr>
          <p:cNvPr id="27" name="Straight Arrow Connector 26">
            <a:extLst>
              <a:ext uri="{FF2B5EF4-FFF2-40B4-BE49-F238E27FC236}">
                <a16:creationId xmlns:a16="http://schemas.microsoft.com/office/drawing/2014/main" id="{73E99B36-9FC9-40CA-8573-D6F07256E6DB}"/>
              </a:ext>
            </a:extLst>
          </p:cNvPr>
          <p:cNvCxnSpPr>
            <a:cxnSpLocks/>
            <a:stCxn id="14" idx="3"/>
            <a:endCxn id="26" idx="1"/>
          </p:cNvCxnSpPr>
          <p:nvPr/>
        </p:nvCxnSpPr>
        <p:spPr>
          <a:xfrm>
            <a:off x="7918503" y="4460356"/>
            <a:ext cx="995270" cy="4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B5360F0-CBF0-4FA6-A4D7-2EAD356F4A05}"/>
              </a:ext>
            </a:extLst>
          </p:cNvPr>
          <p:cNvSpPr txBox="1"/>
          <p:nvPr/>
        </p:nvSpPr>
        <p:spPr>
          <a:xfrm>
            <a:off x="1780833" y="2016451"/>
            <a:ext cx="2900613" cy="923330"/>
          </a:xfrm>
          <a:prstGeom prst="rect">
            <a:avLst/>
          </a:prstGeom>
          <a:noFill/>
          <a:ln>
            <a:solidFill>
              <a:prstClr val="ltGray"/>
            </a:solidFill>
          </a:ln>
        </p:spPr>
        <p:txBody>
          <a:bodyPr wrap="square" rtlCol="0">
            <a:spAutoFit/>
          </a:bodyPr>
          <a:lstStyle/>
          <a:p>
            <a:r>
              <a:rPr lang="en-US" dirty="0"/>
              <a:t>These Layers are the CNN layers from the ImageNet trained network.</a:t>
            </a:r>
          </a:p>
        </p:txBody>
      </p:sp>
      <p:cxnSp>
        <p:nvCxnSpPr>
          <p:cNvPr id="31" name="Straight Arrow Connector 30">
            <a:extLst>
              <a:ext uri="{FF2B5EF4-FFF2-40B4-BE49-F238E27FC236}">
                <a16:creationId xmlns:a16="http://schemas.microsoft.com/office/drawing/2014/main" id="{3FED8DAF-03D5-494B-97A6-DC6CFE56E281}"/>
              </a:ext>
            </a:extLst>
          </p:cNvPr>
          <p:cNvCxnSpPr>
            <a:cxnSpLocks/>
            <a:stCxn id="30" idx="2"/>
            <a:endCxn id="10" idx="0"/>
          </p:cNvCxnSpPr>
          <p:nvPr/>
        </p:nvCxnSpPr>
        <p:spPr>
          <a:xfrm>
            <a:off x="3231140" y="2939781"/>
            <a:ext cx="1537254" cy="585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65F53395-7440-4774-97A3-96140C33FA8F}"/>
              </a:ext>
            </a:extLst>
          </p:cNvPr>
          <p:cNvSpPr txBox="1"/>
          <p:nvPr/>
        </p:nvSpPr>
        <p:spPr>
          <a:xfrm>
            <a:off x="4559697" y="5732934"/>
            <a:ext cx="2900613" cy="923330"/>
          </a:xfrm>
          <a:prstGeom prst="rect">
            <a:avLst/>
          </a:prstGeom>
          <a:noFill/>
          <a:ln>
            <a:solidFill>
              <a:prstClr val="ltGray"/>
            </a:solidFill>
          </a:ln>
        </p:spPr>
        <p:txBody>
          <a:bodyPr wrap="square" rtlCol="0">
            <a:spAutoFit/>
          </a:bodyPr>
          <a:lstStyle/>
          <a:p>
            <a:r>
              <a:rPr lang="en-US" dirty="0"/>
              <a:t>We will not allow CNN layers to train. This prevents overfitting. </a:t>
            </a:r>
          </a:p>
        </p:txBody>
      </p:sp>
      <p:cxnSp>
        <p:nvCxnSpPr>
          <p:cNvPr id="1029" name="Straight Arrow Connector 1028">
            <a:extLst>
              <a:ext uri="{FF2B5EF4-FFF2-40B4-BE49-F238E27FC236}">
                <a16:creationId xmlns:a16="http://schemas.microsoft.com/office/drawing/2014/main" id="{0C7D5C67-D195-499C-8587-50F2E83F3BEA}"/>
              </a:ext>
            </a:extLst>
          </p:cNvPr>
          <p:cNvCxnSpPr>
            <a:stCxn id="36" idx="0"/>
            <a:endCxn id="16" idx="2"/>
          </p:cNvCxnSpPr>
          <p:nvPr/>
        </p:nvCxnSpPr>
        <p:spPr>
          <a:xfrm flipV="1">
            <a:off x="6010004" y="5076213"/>
            <a:ext cx="630091" cy="656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D759D284-E978-4D7B-876C-1AFF59D00D7B}"/>
              </a:ext>
            </a:extLst>
          </p:cNvPr>
          <p:cNvSpPr txBox="1"/>
          <p:nvPr/>
        </p:nvSpPr>
        <p:spPr>
          <a:xfrm>
            <a:off x="8453187" y="6006349"/>
            <a:ext cx="2900613" cy="646331"/>
          </a:xfrm>
          <a:prstGeom prst="rect">
            <a:avLst/>
          </a:prstGeom>
          <a:noFill/>
          <a:ln>
            <a:solidFill>
              <a:prstClr val="ltGray"/>
            </a:solidFill>
          </a:ln>
        </p:spPr>
        <p:txBody>
          <a:bodyPr wrap="square" rtlCol="0">
            <a:spAutoFit/>
          </a:bodyPr>
          <a:lstStyle/>
          <a:p>
            <a:r>
              <a:rPr lang="en-US" dirty="0"/>
              <a:t>The high-level features from our Image.</a:t>
            </a:r>
          </a:p>
        </p:txBody>
      </p:sp>
      <p:cxnSp>
        <p:nvCxnSpPr>
          <p:cNvPr id="1031" name="Straight Arrow Connector 1030">
            <a:extLst>
              <a:ext uri="{FF2B5EF4-FFF2-40B4-BE49-F238E27FC236}">
                <a16:creationId xmlns:a16="http://schemas.microsoft.com/office/drawing/2014/main" id="{5DF5D4CF-72EB-4532-A793-C858C45AF8E1}"/>
              </a:ext>
            </a:extLst>
          </p:cNvPr>
          <p:cNvCxnSpPr>
            <a:stCxn id="39" idx="1"/>
            <a:endCxn id="14" idx="2"/>
          </p:cNvCxnSpPr>
          <p:nvPr/>
        </p:nvCxnSpPr>
        <p:spPr>
          <a:xfrm flipH="1" flipV="1">
            <a:off x="7749190" y="6108656"/>
            <a:ext cx="703997" cy="220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247772CC-DF48-4803-82EC-684E647DF70F}"/>
              </a:ext>
            </a:extLst>
          </p:cNvPr>
          <p:cNvSpPr txBox="1"/>
          <p:nvPr/>
        </p:nvSpPr>
        <p:spPr>
          <a:xfrm>
            <a:off x="9093267" y="2219505"/>
            <a:ext cx="2900613" cy="646331"/>
          </a:xfrm>
          <a:prstGeom prst="rect">
            <a:avLst/>
          </a:prstGeom>
          <a:noFill/>
          <a:ln>
            <a:solidFill>
              <a:prstClr val="ltGray"/>
            </a:solidFill>
          </a:ln>
        </p:spPr>
        <p:txBody>
          <a:bodyPr wrap="square" rtlCol="0">
            <a:spAutoFit/>
          </a:bodyPr>
          <a:lstStyle/>
          <a:p>
            <a:r>
              <a:rPr lang="en-US" dirty="0"/>
              <a:t>Our PDM recognition training layers.</a:t>
            </a:r>
          </a:p>
        </p:txBody>
      </p:sp>
      <p:cxnSp>
        <p:nvCxnSpPr>
          <p:cNvPr id="1033" name="Straight Arrow Connector 1032">
            <a:extLst>
              <a:ext uri="{FF2B5EF4-FFF2-40B4-BE49-F238E27FC236}">
                <a16:creationId xmlns:a16="http://schemas.microsoft.com/office/drawing/2014/main" id="{DB191ADE-BDFA-4516-8DDF-757726F1A593}"/>
              </a:ext>
            </a:extLst>
          </p:cNvPr>
          <p:cNvCxnSpPr>
            <a:stCxn id="42" idx="2"/>
            <a:endCxn id="26" idx="0"/>
          </p:cNvCxnSpPr>
          <p:nvPr/>
        </p:nvCxnSpPr>
        <p:spPr>
          <a:xfrm flipH="1">
            <a:off x="9850934" y="2865836"/>
            <a:ext cx="692640" cy="664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Google Shape;79;p16">
            <a:extLst>
              <a:ext uri="{FF2B5EF4-FFF2-40B4-BE49-F238E27FC236}">
                <a16:creationId xmlns:a16="http://schemas.microsoft.com/office/drawing/2014/main" id="{BA01123E-3CDD-4F10-8D22-A70D2C718C13}"/>
              </a:ext>
            </a:extLst>
          </p:cNvPr>
          <p:cNvSpPr txBox="1"/>
          <p:nvPr/>
        </p:nvSpPr>
        <p:spPr>
          <a:xfrm>
            <a:off x="1197757" y="3267703"/>
            <a:ext cx="1396054" cy="432366"/>
          </a:xfrm>
          <a:prstGeom prst="rect">
            <a:avLst/>
          </a:prstGeom>
          <a:noFill/>
          <a:ln>
            <a:noFill/>
          </a:ln>
        </p:spPr>
        <p:txBody>
          <a:bodyPr spcFirstLastPara="1" wrap="square" lIns="91425" tIns="91425" rIns="91425" bIns="91425" anchor="t" anchorCtr="0">
            <a:noAutofit/>
          </a:bodyPr>
          <a:lstStyle/>
          <a:p>
            <a:pPr lvl="0" algn="ctr"/>
            <a:r>
              <a:rPr lang="en-US" dirty="0"/>
              <a:t>Input Image</a:t>
            </a:r>
          </a:p>
        </p:txBody>
      </p:sp>
    </p:spTree>
    <p:extLst>
      <p:ext uri="{BB962C8B-B14F-4D97-AF65-F5344CB8AC3E}">
        <p14:creationId xmlns:p14="http://schemas.microsoft.com/office/powerpoint/2010/main" val="95194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6" grpId="0" animBg="1"/>
      <p:bldP spid="39" grpId="0" animBg="1"/>
      <p:bldP spid="4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389</TotalTime>
  <Words>1633</Words>
  <Application>Microsoft Office PowerPoint</Application>
  <PresentationFormat>Widescreen</PresentationFormat>
  <Paragraphs>193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Machine Learning to Segment a Corpus Callosum PDM</vt:lpstr>
      <vt:lpstr>Project Goal</vt:lpstr>
      <vt:lpstr>Challenges</vt:lpstr>
      <vt:lpstr>Challenge 1: Training Data - Concept</vt:lpstr>
      <vt:lpstr>Challenge 1: Training Data - Example</vt:lpstr>
      <vt:lpstr>Challenge 1: Training Data – Summary</vt:lpstr>
      <vt:lpstr>Challenge 2: Pre-Training Network - Concept</vt:lpstr>
      <vt:lpstr>Challenge 2: Pre-Training Network - Premise</vt:lpstr>
      <vt:lpstr>Challenge 2: Pre-Training Network - Adaptation</vt:lpstr>
      <vt:lpstr>Challenge 2: Pre-Training Network– Summary</vt:lpstr>
      <vt:lpstr>Challenge 3: Network Architecture - Concept</vt:lpstr>
      <vt:lpstr>Challenge 3: Network Architecture - Failure</vt:lpstr>
      <vt:lpstr>Challenge 3: Network Architecture - MTL</vt:lpstr>
      <vt:lpstr>Challenge 3: Network Architecture - Summary</vt:lpstr>
      <vt:lpstr>Results - Training</vt:lpstr>
      <vt:lpstr>Results - Visual</vt:lpstr>
      <vt:lpstr>Results - Statistics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to Segment a Corpus Callosum PDM</dc:title>
  <dc:creator>Samuel George</dc:creator>
  <cp:lastModifiedBy>Samuel George</cp:lastModifiedBy>
  <cp:revision>75</cp:revision>
  <dcterms:created xsi:type="dcterms:W3CDTF">2018-12-10T20:44:34Z</dcterms:created>
  <dcterms:modified xsi:type="dcterms:W3CDTF">2018-12-12T00:48:54Z</dcterms:modified>
</cp:coreProperties>
</file>