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71" r:id="rId8"/>
    <p:sldId id="261" r:id="rId9"/>
    <p:sldId id="266" r:id="rId10"/>
    <p:sldId id="262" r:id="rId11"/>
    <p:sldId id="267" r:id="rId12"/>
    <p:sldId id="268" r:id="rId13"/>
    <p:sldId id="263" r:id="rId14"/>
    <p:sldId id="269" r:id="rId15"/>
    <p:sldId id="264" r:id="rId16"/>
    <p:sldId id="265" r:id="rId17"/>
    <p:sldId id="272" r:id="rId18"/>
    <p:sldId id="274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40" y="-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82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6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2682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8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9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7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6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9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1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3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Agro USSD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b="1" dirty="0"/>
              <a:t>USSD-based Agricultural Marketplace &amp; Information System</a:t>
            </a:r>
          </a:p>
          <a:p>
            <a:pPr>
              <a:buFont typeface="Wingdings" panose="05000000000000000000" pitchFamily="2" charset="2"/>
              <a:buChar char="v"/>
            </a:pPr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Team Members: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Dasaolu</a:t>
            </a:r>
            <a:r>
              <a:rPr lang="en-GB" dirty="0"/>
              <a:t> Samuel </a:t>
            </a:r>
            <a:r>
              <a:rPr lang="en-GB" dirty="0" err="1"/>
              <a:t>Oluwafeyigbemiga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Ogor</a:t>
            </a:r>
            <a:r>
              <a:rPr lang="en-GB" dirty="0"/>
              <a:t> Paul </a:t>
            </a:r>
            <a:r>
              <a:rPr lang="en-GB" dirty="0" err="1"/>
              <a:t>Olatunji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Akinrinola</a:t>
            </a:r>
            <a:r>
              <a:rPr lang="en-GB" dirty="0"/>
              <a:t> Simeon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err="1"/>
              <a:t>Taiwo</a:t>
            </a:r>
            <a:r>
              <a:rPr lang="en-GB" dirty="0"/>
              <a:t> </a:t>
            </a:r>
            <a:r>
              <a:rPr lang="en-GB" dirty="0" err="1"/>
              <a:t>Zacheaus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b="1" u="sng" dirty="0"/>
              <a:t>Date: 19th September, 2025</a:t>
            </a:r>
            <a:endParaRPr lang="en-GB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Entity-Relationship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b="1" dirty="0"/>
              <a:t>Entities: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Farmer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Buyer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Product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err="1" smtClean="0"/>
              <a:t>HarvestRecord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err="1" smtClean="0"/>
              <a:t>MarketPrice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Session</a:t>
            </a:r>
            <a:endParaRPr dirty="0"/>
          </a:p>
          <a:p>
            <a:endParaRPr dirty="0"/>
          </a:p>
          <a:p>
            <a:pPr>
              <a:buFont typeface="Wingdings" panose="05000000000000000000" pitchFamily="2" charset="2"/>
              <a:buChar char="q"/>
            </a:pPr>
            <a:r>
              <a:rPr b="1" dirty="0"/>
              <a:t>Relationships: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Farmers </a:t>
            </a:r>
            <a:r>
              <a:rPr dirty="0"/>
              <a:t>list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Buyers </a:t>
            </a:r>
            <a:r>
              <a:rPr dirty="0"/>
              <a:t>search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err="1" smtClean="0"/>
              <a:t>MarketPrice</a:t>
            </a:r>
            <a:r>
              <a:rPr dirty="0" smtClean="0"/>
              <a:t> </a:t>
            </a:r>
            <a:r>
              <a:rPr dirty="0"/>
              <a:t>describes products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2" y="915338"/>
            <a:ext cx="6798734" cy="346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Entity-Relationship Diagram</a:t>
            </a:r>
            <a:endParaRPr lang="en-GB" dirty="0"/>
          </a:p>
        </p:txBody>
      </p:sp>
      <p:pic>
        <p:nvPicPr>
          <p:cNvPr id="4" name="Content Placeholder 3" descr="erd_page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1" y="3395134"/>
            <a:ext cx="6553200" cy="24388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6600" y="2463502"/>
            <a:ext cx="723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ER diagram outlines the data model and persistence layer structure, including </a:t>
            </a:r>
            <a:r>
              <a:rPr lang="en-GB" dirty="0" smtClean="0"/>
              <a:t>farmers</a:t>
            </a:r>
            <a:r>
              <a:rPr lang="en-GB" dirty="0"/>
              <a:t>, buyers, products, harvests, and market prices.</a:t>
            </a:r>
          </a:p>
        </p:txBody>
      </p:sp>
    </p:spTree>
    <p:extLst>
      <p:ext uri="{BB962C8B-B14F-4D97-AF65-F5344CB8AC3E}">
        <p14:creationId xmlns:p14="http://schemas.microsoft.com/office/powerpoint/2010/main" val="230858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3461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 Diagram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650067"/>
            <a:ext cx="4990419" cy="3098800"/>
          </a:xfrm>
        </p:spPr>
      </p:pic>
      <p:sp>
        <p:nvSpPr>
          <p:cNvPr id="8" name="Rectangle 7"/>
          <p:cNvSpPr/>
          <p:nvPr/>
        </p:nvSpPr>
        <p:spPr>
          <a:xfrm>
            <a:off x="677334" y="1753969"/>
            <a:ext cx="6256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This diagram shows the object-oriented design, including abstract base </a:t>
            </a:r>
            <a:r>
              <a:rPr lang="en-GB" dirty="0" smtClean="0"/>
              <a:t>classes and </a:t>
            </a:r>
            <a:r>
              <a:rPr lang="en-GB" dirty="0"/>
              <a:t>inheritance.</a:t>
            </a:r>
          </a:p>
        </p:txBody>
      </p:sp>
    </p:spTree>
    <p:extLst>
      <p:ext uri="{BB962C8B-B14F-4D97-AF65-F5344CB8AC3E}">
        <p14:creationId xmlns:p14="http://schemas.microsoft.com/office/powerpoint/2010/main" val="285418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Sequence Diagram (Critical Operations)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b="1" dirty="0"/>
              <a:t>Examples: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1</a:t>
            </a:r>
            <a:r>
              <a:rPr dirty="0"/>
              <a:t>. Buyer searches for product → System retrieves listing → Connects to </a:t>
            </a:r>
            <a:r>
              <a:rPr dirty="0" smtClean="0"/>
              <a:t>farmer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2</a:t>
            </a:r>
            <a:r>
              <a:rPr dirty="0"/>
              <a:t>. Farmer creates harvest record → Product becomes available in system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634063"/>
          </a:xfrm>
        </p:spPr>
        <p:txBody>
          <a:bodyPr>
            <a:normAutofit fontScale="90000"/>
          </a:bodyPr>
          <a:lstStyle/>
          <a:p>
            <a:r>
              <a:rPr lang="en-GB" dirty="0"/>
              <a:t>Sequence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48" y="2773609"/>
            <a:ext cx="5781285" cy="3635658"/>
          </a:xfrm>
        </p:spPr>
      </p:pic>
      <p:sp>
        <p:nvSpPr>
          <p:cNvPr id="8" name="Rectangle 7"/>
          <p:cNvSpPr/>
          <p:nvPr/>
        </p:nvSpPr>
        <p:spPr>
          <a:xfrm>
            <a:off x="1176867" y="1850279"/>
            <a:ext cx="5554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The sequence diagram details interactions for critical journeys such as creating </a:t>
            </a:r>
            <a:r>
              <a:rPr lang="en-GB" dirty="0" smtClean="0"/>
              <a:t>listings and </a:t>
            </a:r>
            <a:r>
              <a:rPr lang="en-GB" dirty="0"/>
              <a:t>searching farmers.</a:t>
            </a:r>
          </a:p>
        </p:txBody>
      </p:sp>
    </p:spTree>
    <p:extLst>
      <p:ext uri="{BB962C8B-B14F-4D97-AF65-F5344CB8AC3E}">
        <p14:creationId xmlns:p14="http://schemas.microsoft.com/office/powerpoint/2010/main" val="395731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b="1" dirty="0" smtClean="0"/>
              <a:t> </a:t>
            </a:r>
            <a:r>
              <a:rPr b="1" dirty="0"/>
              <a:t>Benefits: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Boosts </a:t>
            </a:r>
            <a:r>
              <a:rPr dirty="0"/>
              <a:t>farmer visibility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Provides </a:t>
            </a:r>
            <a:r>
              <a:rPr dirty="0"/>
              <a:t>fair pricing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Connects </a:t>
            </a:r>
            <a:r>
              <a:rPr dirty="0"/>
              <a:t>rural communities to buyers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Scalable </a:t>
            </a:r>
            <a:r>
              <a:rPr dirty="0"/>
              <a:t>for other regions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 </a:t>
            </a:r>
            <a:r>
              <a:rPr b="1" dirty="0"/>
              <a:t>Future Expansion: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Payment </a:t>
            </a:r>
            <a:r>
              <a:rPr dirty="0"/>
              <a:t>gateway integration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SMS </a:t>
            </a:r>
            <a:r>
              <a:rPr dirty="0"/>
              <a:t>alerts for </a:t>
            </a:r>
            <a:r>
              <a:rPr dirty="0" smtClean="0"/>
              <a:t>updates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Partnerships with cooperatives &amp; banks</a:t>
            </a:r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AgroUSSD bridges the gap between farmers and </a:t>
            </a:r>
            <a:r>
              <a:rPr dirty="0" smtClean="0"/>
              <a:t>buyers</a:t>
            </a:r>
            <a:r>
              <a:rPr lang="en-US" dirty="0" smtClean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Provides accessible, real-time agricultural </a:t>
            </a:r>
            <a:r>
              <a:rPr dirty="0" smtClean="0"/>
              <a:t>information</a:t>
            </a:r>
            <a:r>
              <a:rPr lang="en-US" dirty="0" smtClean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Enhances transparency and connectivity in </a:t>
            </a:r>
            <a:r>
              <a:rPr dirty="0" smtClean="0"/>
              <a:t>agriculture</a:t>
            </a:r>
            <a:r>
              <a:rPr lang="en-US" dirty="0" smtClean="0"/>
              <a:t>.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USSD Demo –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atin typeface="Courier New"/>
              </a:rPr>
              <a:t>*123# → Welcome to </a:t>
            </a:r>
            <a:r>
              <a:rPr lang="en-GB" b="1" dirty="0" smtClean="0">
                <a:latin typeface="Courier New"/>
              </a:rPr>
              <a:t>AgroUSSD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Courier New"/>
              </a:rPr>
              <a:t>1</a:t>
            </a:r>
            <a:r>
              <a:rPr lang="en-GB" dirty="0">
                <a:latin typeface="Courier New"/>
              </a:rPr>
              <a:t>. Farmer
2. Buyer</a:t>
            </a:r>
            <a:endParaRPr lang="en-GB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3428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USSD Demo – Farmer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atin typeface="Courier New"/>
              </a:rPr>
              <a:t>Farmer </a:t>
            </a:r>
            <a:r>
              <a:rPr lang="en-GB" b="1" dirty="0" smtClean="0">
                <a:latin typeface="Courier New"/>
              </a:rPr>
              <a:t>Menu: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Courier New"/>
              </a:rPr>
              <a:t>1</a:t>
            </a:r>
            <a:r>
              <a:rPr lang="en-GB" dirty="0">
                <a:latin typeface="Courier New"/>
              </a:rPr>
              <a:t>. Register
2. Create Harvest Record
3. List Products</a:t>
            </a:r>
            <a:endParaRPr lang="en-GB" dirty="0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9991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USSD Demo – Buyer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atin typeface="Courier New"/>
              </a:rPr>
              <a:t>Buyer </a:t>
            </a:r>
            <a:r>
              <a:rPr lang="en-GB" b="1" dirty="0" smtClean="0">
                <a:latin typeface="Courier New"/>
              </a:rPr>
              <a:t>Menu: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Courier New"/>
              </a:rPr>
              <a:t>1</a:t>
            </a:r>
            <a:r>
              <a:rPr lang="en-GB" dirty="0">
                <a:latin typeface="Courier New"/>
              </a:rPr>
              <a:t>. Search Products
2. Check Market Prices
3. Connect to Farmer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967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dirty="0" smtClean="0"/>
              <a:t>Limited </a:t>
            </a:r>
            <a:r>
              <a:rPr dirty="0"/>
              <a:t>access to internet among rural farmers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Lack of platforms to connect farmers and buyers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Inconsistent and unavailable market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Difficulty in product visibility for smallholder farmers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USSD Demo – Market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>
                <a:latin typeface="Courier New"/>
              </a:rPr>
              <a:t>Market Prices</a:t>
            </a:r>
            <a:r>
              <a:rPr lang="en-GB" b="1" dirty="0" smtClean="0">
                <a:latin typeface="Courier New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Courier New"/>
              </a:rPr>
              <a:t>Maize</a:t>
            </a:r>
            <a:r>
              <a:rPr lang="en-GB" dirty="0">
                <a:latin typeface="Courier New"/>
              </a:rPr>
              <a:t>: ₦120/kg
</a:t>
            </a:r>
            <a:r>
              <a:rPr lang="en-GB" dirty="0" smtClean="0">
                <a:latin typeface="Courier New"/>
              </a:rPr>
              <a:t>Rice</a:t>
            </a:r>
            <a:r>
              <a:rPr lang="en-GB" dirty="0">
                <a:latin typeface="Courier New"/>
              </a:rPr>
              <a:t>: ₦</a:t>
            </a:r>
            <a:r>
              <a:rPr lang="en-GB" dirty="0" smtClean="0">
                <a:latin typeface="Courier New"/>
              </a:rPr>
              <a:t>200/kg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>
                <a:latin typeface="Courier New"/>
              </a:rPr>
              <a:t>Cassava</a:t>
            </a:r>
            <a:r>
              <a:rPr lang="en-GB" dirty="0">
                <a:latin typeface="Courier New"/>
              </a:rPr>
              <a:t>: ₦80/kg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03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Nigeria </a:t>
            </a:r>
            <a:r>
              <a:rPr lang="en-GB" dirty="0"/>
              <a:t>has over 70% rural farmers</a:t>
            </a:r>
          </a:p>
          <a:p>
            <a:r>
              <a:rPr lang="en-GB" dirty="0" smtClean="0"/>
              <a:t>Millions </a:t>
            </a:r>
            <a:r>
              <a:rPr lang="en-GB" dirty="0"/>
              <a:t>of potential users without reliable internet</a:t>
            </a:r>
          </a:p>
          <a:p>
            <a:r>
              <a:rPr lang="en-GB" dirty="0" smtClean="0"/>
              <a:t>Huge </a:t>
            </a:r>
            <a:r>
              <a:rPr lang="en-GB" dirty="0"/>
              <a:t>agro-market worth billions of Naira</a:t>
            </a:r>
          </a:p>
          <a:p>
            <a:r>
              <a:rPr lang="en-GB" dirty="0" smtClean="0"/>
              <a:t>Gap</a:t>
            </a:r>
            <a:r>
              <a:rPr lang="en-GB" dirty="0"/>
              <a:t>: Accessible, offline agricultural marketplace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70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 err="1"/>
              <a:t>AgroUSSD</a:t>
            </a:r>
            <a:r>
              <a:rPr dirty="0"/>
              <a:t> provides a simple, affordable, and accessible platform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Works on any phone using USSD codes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No internet required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Farmers and buyers can interact </a:t>
            </a:r>
            <a:r>
              <a:rPr dirty="0" smtClean="0"/>
              <a:t>seamlessly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A </a:t>
            </a:r>
            <a:r>
              <a:rPr lang="en-GB" dirty="0"/>
              <a:t>simple USSD code (*123#) accessible on any phone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Farmers </a:t>
            </a:r>
            <a:r>
              <a:rPr lang="en-GB" dirty="0"/>
              <a:t>register and list 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Real-time </a:t>
            </a:r>
            <a:r>
              <a:rPr lang="en-GB" dirty="0"/>
              <a:t>market price updates</a:t>
            </a:r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dirty="0" smtClean="0"/>
              <a:t>Connect </a:t>
            </a:r>
            <a:r>
              <a:rPr dirty="0"/>
              <a:t>farmers with buyers directly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Provide real-time market price information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Enable farmers to create product and harvest listings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Ensure secure access through authentication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Flow (User Journey)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b="1" dirty="0"/>
              <a:t>Farmers</a:t>
            </a:r>
            <a:r>
              <a:rPr b="1" dirty="0" smtClean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Register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Create </a:t>
            </a:r>
            <a:r>
              <a:rPr dirty="0"/>
              <a:t>harvest records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List </a:t>
            </a:r>
            <a:r>
              <a:rPr dirty="0"/>
              <a:t>products</a:t>
            </a:r>
          </a:p>
          <a:p>
            <a:endParaRPr dirty="0"/>
          </a:p>
          <a:p>
            <a:pPr>
              <a:buFont typeface="Wingdings" panose="05000000000000000000" pitchFamily="2" charset="2"/>
              <a:buChar char="v"/>
            </a:pPr>
            <a:r>
              <a:rPr b="1" dirty="0"/>
              <a:t>Buyers: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Search </a:t>
            </a:r>
            <a:r>
              <a:rPr dirty="0"/>
              <a:t>products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Check </a:t>
            </a:r>
            <a:r>
              <a:rPr dirty="0"/>
              <a:t>market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Connect </a:t>
            </a:r>
            <a:r>
              <a:rPr dirty="0"/>
              <a:t>with farmers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USSD Gateway via </a:t>
            </a:r>
            <a:r>
              <a:rPr lang="en-GB" dirty="0" err="1"/>
              <a:t>Telcos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Backend server handles requests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Database stores farmers, buyers, products,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Secure session management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0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Flowchart </a:t>
            </a:r>
            <a:r>
              <a:rPr dirty="0"/>
              <a:t>defines user experience for both farmers and buyers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Farmers </a:t>
            </a:r>
            <a:r>
              <a:rPr dirty="0"/>
              <a:t>create harvest records &amp; listings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</a:t>
            </a:r>
            <a:r>
              <a:rPr dirty="0" smtClean="0"/>
              <a:t>uyers </a:t>
            </a:r>
            <a:r>
              <a:rPr dirty="0"/>
              <a:t>search products &amp; view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Both </a:t>
            </a:r>
            <a:r>
              <a:rPr dirty="0"/>
              <a:t>connect via secure session handling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Overview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175" y="2160588"/>
            <a:ext cx="4849262" cy="3881437"/>
          </a:xfrm>
        </p:spPr>
      </p:pic>
    </p:spTree>
    <p:extLst>
      <p:ext uri="{BB962C8B-B14F-4D97-AF65-F5344CB8AC3E}">
        <p14:creationId xmlns:p14="http://schemas.microsoft.com/office/powerpoint/2010/main" val="3142230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485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Trebuchet MS</vt:lpstr>
      <vt:lpstr>Wingdings</vt:lpstr>
      <vt:lpstr>Wingdings 3</vt:lpstr>
      <vt:lpstr>Facet</vt:lpstr>
      <vt:lpstr>Agro USSD Project</vt:lpstr>
      <vt:lpstr>Problem Statement</vt:lpstr>
      <vt:lpstr>The Opportunity</vt:lpstr>
      <vt:lpstr>Proposed Solution</vt:lpstr>
      <vt:lpstr>System Objectives</vt:lpstr>
      <vt:lpstr>System Flow (User Journey)</vt:lpstr>
      <vt:lpstr>Technology Overview</vt:lpstr>
      <vt:lpstr>System Design Overview</vt:lpstr>
      <vt:lpstr>System Design Overview</vt:lpstr>
      <vt:lpstr>Entity-Relationship Model</vt:lpstr>
      <vt:lpstr>Entity-Relationship Diagram</vt:lpstr>
      <vt:lpstr>Component Diagram</vt:lpstr>
      <vt:lpstr>Sequence Diagram (Critical Operations)</vt:lpstr>
      <vt:lpstr>Sequence Diagram</vt:lpstr>
      <vt:lpstr>Implementation &amp; Impact</vt:lpstr>
      <vt:lpstr>Conclusion</vt:lpstr>
      <vt:lpstr>USSD Demo – Start</vt:lpstr>
      <vt:lpstr>USSD Demo – Farmer Menu</vt:lpstr>
      <vt:lpstr>USSD Demo – Buyer Menu</vt:lpstr>
      <vt:lpstr>USSD Demo – Market Prices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 USSD Project</dc:title>
  <dc:subject/>
  <dc:creator>USER</dc:creator>
  <cp:keywords/>
  <dc:description>generated using python-pptx</dc:description>
  <cp:lastModifiedBy>USER</cp:lastModifiedBy>
  <cp:revision>8</cp:revision>
  <dcterms:created xsi:type="dcterms:W3CDTF">2013-01-27T09:14:16Z</dcterms:created>
  <dcterms:modified xsi:type="dcterms:W3CDTF">2025-09-19T07:38:40Z</dcterms:modified>
  <cp:category/>
</cp:coreProperties>
</file>