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1808">
          <p15:clr>
            <a:srgbClr val="A4A3A4"/>
          </p15:clr>
        </p15:guide>
        <p15:guide id="3" pos="1382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iT9DFL/kboffX882a9cKItOmPT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1B8384-BD9B-4845-8369-8DC390344A65}">
  <a:tblStyle styleId="{2E1B8384-BD9B-4845-8369-8DC390344A6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40"/>
    <p:restoredTop sz="94654"/>
  </p:normalViewPr>
  <p:slideViewPr>
    <p:cSldViewPr snapToGrid="0">
      <p:cViewPr>
        <p:scale>
          <a:sx n="25" d="100"/>
          <a:sy n="25" d="100"/>
        </p:scale>
        <p:origin x="686" y="-1190"/>
      </p:cViewPr>
      <p:guideLst>
        <p:guide orient="horz" pos="10368"/>
        <p:guide pos="1180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ckground Image">
  <p:cSld name="Background Image">
    <p:spTree>
      <p:nvGrpSpPr>
        <p:cNvPr id="1" name="Shape 15"/>
        <p:cNvGrpSpPr/>
        <p:nvPr/>
      </p:nvGrpSpPr>
      <p:grpSpPr>
        <a:xfrm>
          <a:off x="0" y="0"/>
          <a:ext cx="0" cy="0"/>
          <a:chOff x="0" y="0"/>
          <a:chExt cx="0" cy="0"/>
        </a:xfrm>
      </p:grpSpPr>
      <p:cxnSp>
        <p:nvCxnSpPr>
          <p:cNvPr id="16" name="Google Shape;16;p3"/>
          <p:cNvCxnSpPr/>
          <p:nvPr/>
        </p:nvCxnSpPr>
        <p:spPr>
          <a:xfrm>
            <a:off x="11169060" y="6431836"/>
            <a:ext cx="0" cy="24886364"/>
          </a:xfrm>
          <a:prstGeom prst="straightConnector1">
            <a:avLst/>
          </a:prstGeom>
          <a:noFill/>
          <a:ln w="76200" cap="flat" cmpd="tri">
            <a:solidFill>
              <a:schemeClr val="dk1"/>
            </a:solidFill>
            <a:prstDash val="solid"/>
            <a:round/>
            <a:headEnd type="oval" w="med" len="med"/>
            <a:tailEnd type="oval" w="med" len="med"/>
          </a:ln>
        </p:spPr>
      </p:cxnSp>
      <p:cxnSp>
        <p:nvCxnSpPr>
          <p:cNvPr id="17" name="Google Shape;17;p3"/>
          <p:cNvCxnSpPr/>
          <p:nvPr/>
        </p:nvCxnSpPr>
        <p:spPr>
          <a:xfrm>
            <a:off x="11307763" y="7009765"/>
            <a:ext cx="914400" cy="914400"/>
          </a:xfrm>
          <a:prstGeom prst="straightConnector1">
            <a:avLst/>
          </a:prstGeom>
          <a:noFill/>
          <a:ln>
            <a:noFill/>
          </a:ln>
        </p:spPr>
      </p:cxnSp>
      <p:cxnSp>
        <p:nvCxnSpPr>
          <p:cNvPr id="18" name="Google Shape;18;p3"/>
          <p:cNvCxnSpPr/>
          <p:nvPr/>
        </p:nvCxnSpPr>
        <p:spPr>
          <a:xfrm>
            <a:off x="21945600" y="6431836"/>
            <a:ext cx="0" cy="24886364"/>
          </a:xfrm>
          <a:prstGeom prst="straightConnector1">
            <a:avLst/>
          </a:prstGeom>
          <a:noFill/>
          <a:ln w="76200" cap="flat" cmpd="tri">
            <a:solidFill>
              <a:schemeClr val="dk1"/>
            </a:solidFill>
            <a:prstDash val="solid"/>
            <a:round/>
            <a:headEnd type="oval" w="med" len="med"/>
            <a:tailEnd type="oval" w="med" len="med"/>
          </a:ln>
        </p:spPr>
      </p:cxnSp>
      <p:cxnSp>
        <p:nvCxnSpPr>
          <p:cNvPr id="19" name="Google Shape;19;p3"/>
          <p:cNvCxnSpPr/>
          <p:nvPr/>
        </p:nvCxnSpPr>
        <p:spPr>
          <a:xfrm>
            <a:off x="32577212" y="6431836"/>
            <a:ext cx="0" cy="24886364"/>
          </a:xfrm>
          <a:prstGeom prst="straightConnector1">
            <a:avLst/>
          </a:prstGeom>
          <a:noFill/>
          <a:ln w="88900" cap="flat" cmpd="tri">
            <a:solidFill>
              <a:schemeClr val="dk1"/>
            </a:solidFill>
            <a:prstDash val="solid"/>
            <a:round/>
            <a:headEnd type="oval" w="med" len="med"/>
            <a:tailEnd type="oval" w="med" len="med"/>
          </a:ln>
        </p:spPr>
      </p:cxnSp>
      <p:sp>
        <p:nvSpPr>
          <p:cNvPr id="20" name="Google Shape;20;p3"/>
          <p:cNvSpPr txBox="1">
            <a:spLocks noGrp="1"/>
          </p:cNvSpPr>
          <p:nvPr>
            <p:ph type="body" idx="1"/>
          </p:nvPr>
        </p:nvSpPr>
        <p:spPr>
          <a:xfrm>
            <a:off x="914400" y="6644640"/>
            <a:ext cx="9798050" cy="1487424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1" name="Google Shape;21;p3"/>
          <p:cNvSpPr>
            <a:spLocks noGrp="1"/>
          </p:cNvSpPr>
          <p:nvPr>
            <p:ph type="pic" idx="2"/>
          </p:nvPr>
        </p:nvSpPr>
        <p:spPr>
          <a:xfrm>
            <a:off x="914400" y="21843852"/>
            <a:ext cx="9798050" cy="7452360"/>
          </a:xfrm>
          <a:prstGeom prst="rect">
            <a:avLst/>
          </a:prstGeom>
          <a:solidFill>
            <a:srgbClr val="D8D8D8"/>
          </a:solidFill>
          <a:ln>
            <a:noFill/>
          </a:ln>
        </p:spPr>
      </p:sp>
      <p:sp>
        <p:nvSpPr>
          <p:cNvPr id="22" name="Google Shape;22;p3"/>
          <p:cNvSpPr>
            <a:spLocks noGrp="1"/>
          </p:cNvSpPr>
          <p:nvPr>
            <p:ph type="pic" idx="3"/>
          </p:nvPr>
        </p:nvSpPr>
        <p:spPr>
          <a:xfrm>
            <a:off x="33046966" y="17186910"/>
            <a:ext cx="9798050" cy="7452360"/>
          </a:xfrm>
          <a:prstGeom prst="rect">
            <a:avLst/>
          </a:prstGeom>
          <a:solidFill>
            <a:srgbClr val="D8D8D8"/>
          </a:solidFill>
          <a:ln>
            <a:noFill/>
          </a:ln>
        </p:spPr>
      </p:sp>
      <p:sp>
        <p:nvSpPr>
          <p:cNvPr id="23" name="Google Shape;23;p3"/>
          <p:cNvSpPr txBox="1">
            <a:spLocks noGrp="1"/>
          </p:cNvSpPr>
          <p:nvPr>
            <p:ph type="body" idx="4"/>
          </p:nvPr>
        </p:nvSpPr>
        <p:spPr>
          <a:xfrm>
            <a:off x="11674474" y="6644640"/>
            <a:ext cx="9798050" cy="2292096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body" idx="5"/>
          </p:nvPr>
        </p:nvSpPr>
        <p:spPr>
          <a:xfrm>
            <a:off x="22516542" y="6705600"/>
            <a:ext cx="9448423" cy="664464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body" idx="6"/>
          </p:nvPr>
        </p:nvSpPr>
        <p:spPr>
          <a:xfrm>
            <a:off x="33046966" y="6705600"/>
            <a:ext cx="9798050" cy="993648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body" idx="7"/>
          </p:nvPr>
        </p:nvSpPr>
        <p:spPr>
          <a:xfrm>
            <a:off x="33046966" y="25130235"/>
            <a:ext cx="9798050" cy="4252487"/>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7" name="Google Shape;27;p3"/>
          <p:cNvSpPr>
            <a:spLocks noGrp="1"/>
          </p:cNvSpPr>
          <p:nvPr>
            <p:ph type="chart" idx="8"/>
          </p:nvPr>
        </p:nvSpPr>
        <p:spPr>
          <a:xfrm>
            <a:off x="22513521" y="14194529"/>
            <a:ext cx="9454334" cy="694213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854"/>
              </a:spcBef>
              <a:spcAft>
                <a:spcPts val="0"/>
              </a:spcAft>
              <a:buClr>
                <a:schemeClr val="dk1"/>
              </a:buClr>
              <a:buSzPts val="2392"/>
              <a:buFont typeface="Arial"/>
              <a:buChar char="•"/>
              <a:defRPr sz="2392" b="0" i="0" u="none" strike="noStrike" cap="none">
                <a:solidFill>
                  <a:schemeClr val="dk1"/>
                </a:solidFill>
                <a:latin typeface="Arial"/>
                <a:ea typeface="Arial"/>
                <a:cs typeface="Arial"/>
                <a:sym typeface="Arial"/>
              </a:defRPr>
            </a:lvl1pPr>
            <a:lvl2pPr marR="0" lvl="1" algn="l" rtl="0">
              <a:lnSpc>
                <a:spcPct val="90000"/>
              </a:lnSpc>
              <a:spcBef>
                <a:spcPts val="427"/>
              </a:spcBef>
              <a:spcAft>
                <a:spcPts val="0"/>
              </a:spcAft>
              <a:buClr>
                <a:schemeClr val="dk1"/>
              </a:buClr>
              <a:buSzPts val="2050"/>
              <a:buFont typeface="Arial"/>
              <a:buChar char="•"/>
              <a:defRPr sz="2050" b="0" i="0" u="none" strike="noStrike" cap="none">
                <a:solidFill>
                  <a:schemeClr val="dk1"/>
                </a:solidFill>
                <a:latin typeface="Arial"/>
                <a:ea typeface="Arial"/>
                <a:cs typeface="Arial"/>
                <a:sym typeface="Arial"/>
              </a:defRPr>
            </a:lvl2pPr>
            <a:lvl3pPr marR="0" lvl="2" algn="l" rtl="0">
              <a:lnSpc>
                <a:spcPct val="90000"/>
              </a:lnSpc>
              <a:spcBef>
                <a:spcPts val="427"/>
              </a:spcBef>
              <a:spcAft>
                <a:spcPts val="0"/>
              </a:spcAft>
              <a:buClr>
                <a:schemeClr val="dk1"/>
              </a:buClr>
              <a:buSzPts val="1708"/>
              <a:buFont typeface="Arial"/>
              <a:buChar char="•"/>
              <a:defRPr sz="1708" b="0" i="0" u="none" strike="noStrike" cap="none">
                <a:solidFill>
                  <a:schemeClr val="dk1"/>
                </a:solidFill>
                <a:latin typeface="Arial"/>
                <a:ea typeface="Arial"/>
                <a:cs typeface="Arial"/>
                <a:sym typeface="Arial"/>
              </a:defRPr>
            </a:lvl3pPr>
            <a:lvl4pPr marR="0" lvl="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4pPr>
            <a:lvl5pPr marR="0" lvl="4"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5pPr>
            <a:lvl6pPr marR="0" lvl="5"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R="0" lvl="6"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R="0" lvl="7"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R="0" lvl="8"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8" name="Google Shape;28;p3"/>
          <p:cNvSpPr txBox="1">
            <a:spLocks noGrp="1"/>
          </p:cNvSpPr>
          <p:nvPr>
            <p:ph type="body" idx="9"/>
          </p:nvPr>
        </p:nvSpPr>
        <p:spPr>
          <a:xfrm>
            <a:off x="22513522" y="21847581"/>
            <a:ext cx="9417420" cy="759610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020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p:nvPr/>
        </p:nvSpPr>
        <p:spPr>
          <a:xfrm>
            <a:off x="0" y="0"/>
            <a:ext cx="43891200" cy="5486400"/>
          </a:xfrm>
          <a:prstGeom prst="rect">
            <a:avLst/>
          </a:prstGeom>
          <a:solidFill>
            <a:srgbClr val="5D00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p:txBody>
      </p:sp>
      <p:sp>
        <p:nvSpPr>
          <p:cNvPr id="7" name="Google Shape;7;p2"/>
          <p:cNvSpPr/>
          <p:nvPr/>
        </p:nvSpPr>
        <p:spPr>
          <a:xfrm>
            <a:off x="0" y="5257801"/>
            <a:ext cx="43891200" cy="265176"/>
          </a:xfrm>
          <a:prstGeom prst="rect">
            <a:avLst/>
          </a:prstGeom>
          <a:solidFill>
            <a:srgbClr val="8D50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a:solidFill>
                <a:schemeClr val="lt1"/>
              </a:solidFill>
              <a:latin typeface="Arial"/>
              <a:ea typeface="Arial"/>
              <a:cs typeface="Arial"/>
              <a:sym typeface="Arial"/>
            </a:endParaRPr>
          </a:p>
        </p:txBody>
      </p:sp>
      <p:sp>
        <p:nvSpPr>
          <p:cNvPr id="8" name="Google Shape;8;p2"/>
          <p:cNvSpPr/>
          <p:nvPr/>
        </p:nvSpPr>
        <p:spPr>
          <a:xfrm>
            <a:off x="0" y="31470600"/>
            <a:ext cx="43891200" cy="1447800"/>
          </a:xfrm>
          <a:prstGeom prst="rect">
            <a:avLst/>
          </a:prstGeom>
          <a:solidFill>
            <a:srgbClr val="5D00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p:txBody>
      </p:sp>
      <p:cxnSp>
        <p:nvCxnSpPr>
          <p:cNvPr id="9" name="Google Shape;9;p2"/>
          <p:cNvCxnSpPr/>
          <p:nvPr/>
        </p:nvCxnSpPr>
        <p:spPr>
          <a:xfrm>
            <a:off x="31543262" y="30837464"/>
            <a:ext cx="0" cy="1588169"/>
          </a:xfrm>
          <a:prstGeom prst="straightConnector1">
            <a:avLst/>
          </a:prstGeom>
          <a:noFill/>
          <a:ln w="25400" cap="flat" cmpd="sng">
            <a:solidFill>
              <a:schemeClr val="lt1"/>
            </a:solidFill>
            <a:prstDash val="dash"/>
            <a:miter lim="800000"/>
            <a:headEnd type="none" w="sm" len="sm"/>
            <a:tailEnd type="none" w="sm" len="sm"/>
          </a:ln>
        </p:spPr>
      </p:cxnSp>
      <p:pic>
        <p:nvPicPr>
          <p:cNvPr id="10" name="Google Shape;10;p2"/>
          <p:cNvPicPr preferRelativeResize="0"/>
          <p:nvPr/>
        </p:nvPicPr>
        <p:blipFill rotWithShape="1">
          <a:blip r:embed="rId3">
            <a:alphaModFix/>
          </a:blip>
          <a:srcRect/>
          <a:stretch/>
        </p:blipFill>
        <p:spPr>
          <a:xfrm>
            <a:off x="1" y="0"/>
            <a:ext cx="37322118" cy="2503724"/>
          </a:xfrm>
          <a:prstGeom prst="rect">
            <a:avLst/>
          </a:prstGeom>
          <a:noFill/>
          <a:ln>
            <a:noFill/>
          </a:ln>
        </p:spPr>
      </p:pic>
      <p:pic>
        <p:nvPicPr>
          <p:cNvPr id="11" name="Google Shape;11;p2"/>
          <p:cNvPicPr preferRelativeResize="0"/>
          <p:nvPr/>
        </p:nvPicPr>
        <p:blipFill rotWithShape="1">
          <a:blip r:embed="rId3">
            <a:alphaModFix/>
          </a:blip>
          <a:srcRect l="65059"/>
          <a:stretch/>
        </p:blipFill>
        <p:spPr>
          <a:xfrm>
            <a:off x="1" y="31434024"/>
            <a:ext cx="43939859" cy="1471433"/>
          </a:xfrm>
          <a:prstGeom prst="rect">
            <a:avLst/>
          </a:prstGeom>
          <a:noFill/>
          <a:ln>
            <a:noFill/>
          </a:ln>
        </p:spPr>
      </p:pic>
      <p:pic>
        <p:nvPicPr>
          <p:cNvPr id="12" name="Google Shape;12;p2"/>
          <p:cNvPicPr preferRelativeResize="0"/>
          <p:nvPr/>
        </p:nvPicPr>
        <p:blipFill rotWithShape="1">
          <a:blip r:embed="rId3">
            <a:alphaModFix/>
          </a:blip>
          <a:srcRect l="65059"/>
          <a:stretch/>
        </p:blipFill>
        <p:spPr>
          <a:xfrm>
            <a:off x="1" y="2503724"/>
            <a:ext cx="43891201" cy="2982676"/>
          </a:xfrm>
          <a:prstGeom prst="rect">
            <a:avLst/>
          </a:prstGeom>
          <a:noFill/>
          <a:ln>
            <a:noFill/>
          </a:ln>
        </p:spPr>
      </p:pic>
      <p:pic>
        <p:nvPicPr>
          <p:cNvPr id="13" name="Google Shape;13;p2"/>
          <p:cNvPicPr preferRelativeResize="0"/>
          <p:nvPr/>
        </p:nvPicPr>
        <p:blipFill rotWithShape="1">
          <a:blip r:embed="rId3">
            <a:alphaModFix/>
          </a:blip>
          <a:srcRect l="65059"/>
          <a:stretch/>
        </p:blipFill>
        <p:spPr>
          <a:xfrm>
            <a:off x="36157168" y="0"/>
            <a:ext cx="7734033" cy="2982676"/>
          </a:xfrm>
          <a:prstGeom prst="rect">
            <a:avLst/>
          </a:prstGeom>
          <a:noFill/>
          <a:ln>
            <a:noFill/>
          </a:ln>
        </p:spPr>
      </p:pic>
      <p:pic>
        <p:nvPicPr>
          <p:cNvPr id="14" name="Google Shape;14;p2"/>
          <p:cNvPicPr preferRelativeResize="0"/>
          <p:nvPr/>
        </p:nvPicPr>
        <p:blipFill rotWithShape="1">
          <a:blip r:embed="rId3">
            <a:alphaModFix/>
          </a:blip>
          <a:srcRect l="65059"/>
          <a:stretch/>
        </p:blipFill>
        <p:spPr>
          <a:xfrm>
            <a:off x="1" y="31470601"/>
            <a:ext cx="43891201" cy="95503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https://www.digikey.com/en/maker/projects/how-to-calibrate-a-magnetometer/50f6bc8f36454a03b664dca30cf33a8b" TargetMode="External"/><Relationship Id="rId7" Type="http://schemas.openxmlformats.org/officeDocument/2006/relationships/image" Target="../media/image2.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comptroller.texas.gov/economy/fiscal-notes/2022/sep/energy.php" TargetMode="External"/><Relationship Id="rId11" Type="http://schemas.openxmlformats.org/officeDocument/2006/relationships/image" Target="../media/image6.png"/><Relationship Id="rId5" Type="http://schemas.openxmlformats.org/officeDocument/2006/relationships/hyperlink" Target="https://docs.espressif.com/projects/esp-idf/en/latest/esp32/get-started/"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https://www.pveducation.org/pvcdrom/properties-of-sunlight/the-suns-position" TargetMode="External"/><Relationship Id="rId9" Type="http://schemas.openxmlformats.org/officeDocument/2006/relationships/image" Target="../media/image4.png"/><Relationship Id="rId1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sp>
        <p:nvSpPr>
          <p:cNvPr id="33" name="Google Shape;33;p1"/>
          <p:cNvSpPr/>
          <p:nvPr/>
        </p:nvSpPr>
        <p:spPr>
          <a:xfrm>
            <a:off x="1688825" y="1207050"/>
            <a:ext cx="40679649" cy="3223111"/>
          </a:xfrm>
          <a:prstGeom prst="rect">
            <a:avLst/>
          </a:prstGeom>
          <a:noFill/>
          <a:ln>
            <a:noFill/>
          </a:ln>
        </p:spPr>
        <p:txBody>
          <a:bodyPr spcFirstLastPara="1" wrap="square" lIns="77925" tIns="38950" rIns="77925" bIns="38950" anchor="t" anchorCtr="0">
            <a:spAutoFit/>
          </a:bodyPr>
          <a:lstStyle/>
          <a:p>
            <a:pPr marL="0" marR="0" lvl="0" indent="0" algn="ctr" rtl="0">
              <a:spcBef>
                <a:spcPts val="0"/>
              </a:spcBef>
              <a:spcAft>
                <a:spcPts val="0"/>
              </a:spcAft>
              <a:buNone/>
            </a:pPr>
            <a:r>
              <a:rPr lang="en-US" sz="8800" b="1" i="0" u="none" strike="noStrike" cap="none" dirty="0">
                <a:solidFill>
                  <a:schemeClr val="lt1"/>
                </a:solidFill>
                <a:latin typeface="Arial"/>
                <a:ea typeface="Arial"/>
                <a:cs typeface="Arial"/>
                <a:sym typeface="Arial"/>
              </a:rPr>
              <a:t>Fresnel Control Tracking</a:t>
            </a:r>
            <a:endParaRPr dirty="0"/>
          </a:p>
          <a:p>
            <a:pPr marL="0" marR="0" lvl="0" indent="0" algn="ctr" rtl="0">
              <a:spcBef>
                <a:spcPts val="513"/>
              </a:spcBef>
              <a:spcAft>
                <a:spcPts val="0"/>
              </a:spcAft>
              <a:buNone/>
            </a:pPr>
            <a:r>
              <a:rPr lang="en-US" sz="5400" b="1" i="0" u="none" strike="noStrike" cap="none" dirty="0">
                <a:solidFill>
                  <a:schemeClr val="lt1"/>
                </a:solidFill>
                <a:latin typeface="Arial"/>
                <a:ea typeface="Arial"/>
                <a:cs typeface="Arial"/>
                <a:sym typeface="Arial"/>
              </a:rPr>
              <a:t>Jordan George, Samuel Dixon</a:t>
            </a:r>
          </a:p>
          <a:p>
            <a:pPr marL="0" marR="0" lvl="0" indent="0" algn="ctr" rtl="0">
              <a:spcBef>
                <a:spcPts val="513"/>
              </a:spcBef>
              <a:spcAft>
                <a:spcPts val="0"/>
              </a:spcAft>
              <a:buNone/>
            </a:pPr>
            <a:r>
              <a:rPr lang="en-US" sz="5400" b="1" dirty="0">
                <a:solidFill>
                  <a:schemeClr val="lt1"/>
                </a:solidFill>
              </a:rPr>
              <a:t>Faculty Member: Dr. Christi Madsen</a:t>
            </a:r>
            <a:endParaRPr lang="en-US" sz="5400" b="1" i="0" u="none" strike="noStrike" cap="none" dirty="0">
              <a:solidFill>
                <a:schemeClr val="lt1"/>
              </a:solidFill>
              <a:latin typeface="Arial"/>
              <a:ea typeface="Arial"/>
              <a:cs typeface="Arial"/>
              <a:sym typeface="Arial"/>
            </a:endParaRPr>
          </a:p>
        </p:txBody>
      </p:sp>
      <p:sp>
        <p:nvSpPr>
          <p:cNvPr id="34" name="Google Shape;34;p1"/>
          <p:cNvSpPr txBox="1"/>
          <p:nvPr/>
        </p:nvSpPr>
        <p:spPr>
          <a:xfrm>
            <a:off x="914400" y="7003709"/>
            <a:ext cx="9829801" cy="4735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77" b="0" i="0" u="none" strike="noStrike" cap="none">
              <a:solidFill>
                <a:schemeClr val="dk1"/>
              </a:solidFill>
              <a:latin typeface="Arial"/>
              <a:ea typeface="Arial"/>
              <a:cs typeface="Arial"/>
              <a:sym typeface="Arial"/>
            </a:endParaRPr>
          </a:p>
        </p:txBody>
      </p:sp>
      <p:sp>
        <p:nvSpPr>
          <p:cNvPr id="38" name="Google Shape;38;p1"/>
          <p:cNvSpPr/>
          <p:nvPr/>
        </p:nvSpPr>
        <p:spPr>
          <a:xfrm>
            <a:off x="17658090" y="15705536"/>
            <a:ext cx="249237" cy="980380"/>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b="0" i="0" u="none" strike="noStrike" cap="none">
              <a:solidFill>
                <a:schemeClr val="lt1"/>
              </a:solidFill>
              <a:latin typeface="Arial"/>
              <a:ea typeface="Arial"/>
              <a:cs typeface="Arial"/>
              <a:sym typeface="Arial"/>
            </a:endParaRPr>
          </a:p>
        </p:txBody>
      </p:sp>
      <p:sp>
        <p:nvSpPr>
          <p:cNvPr id="39" name="Google Shape;39;p1"/>
          <p:cNvSpPr/>
          <p:nvPr/>
        </p:nvSpPr>
        <p:spPr>
          <a:xfrm rot="10800000">
            <a:off x="19982190" y="15720452"/>
            <a:ext cx="249237" cy="980381"/>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b="0" i="0" u="none" strike="noStrike" cap="none">
              <a:solidFill>
                <a:schemeClr val="lt1"/>
              </a:solidFill>
              <a:latin typeface="Arial"/>
              <a:ea typeface="Arial"/>
              <a:cs typeface="Arial"/>
              <a:sym typeface="Arial"/>
            </a:endParaRPr>
          </a:p>
        </p:txBody>
      </p:sp>
      <p:cxnSp>
        <p:nvCxnSpPr>
          <p:cNvPr id="56" name="Google Shape;56;p1"/>
          <p:cNvCxnSpPr/>
          <p:nvPr/>
        </p:nvCxnSpPr>
        <p:spPr>
          <a:xfrm>
            <a:off x="760964" y="21726777"/>
            <a:ext cx="9784080" cy="0"/>
          </a:xfrm>
          <a:prstGeom prst="straightConnector1">
            <a:avLst/>
          </a:prstGeom>
          <a:noFill/>
          <a:ln w="25400" cap="flat" cmpd="sng">
            <a:solidFill>
              <a:schemeClr val="dk1"/>
            </a:solidFill>
            <a:prstDash val="dash"/>
            <a:round/>
            <a:headEnd type="none" w="sm" len="sm"/>
            <a:tailEnd type="none" w="sm" len="sm"/>
          </a:ln>
        </p:spPr>
      </p:cxnSp>
      <p:cxnSp>
        <p:nvCxnSpPr>
          <p:cNvPr id="57" name="Google Shape;57;p1"/>
          <p:cNvCxnSpPr/>
          <p:nvPr/>
        </p:nvCxnSpPr>
        <p:spPr>
          <a:xfrm>
            <a:off x="11658601" y="16385662"/>
            <a:ext cx="9784080" cy="0"/>
          </a:xfrm>
          <a:prstGeom prst="straightConnector1">
            <a:avLst/>
          </a:prstGeom>
          <a:noFill/>
          <a:ln w="25400" cap="flat" cmpd="sng">
            <a:solidFill>
              <a:schemeClr val="dk1"/>
            </a:solidFill>
            <a:prstDash val="dash"/>
            <a:round/>
            <a:headEnd type="none" w="sm" len="sm"/>
            <a:tailEnd type="none" w="sm" len="sm"/>
          </a:ln>
        </p:spPr>
      </p:cxnSp>
      <p:cxnSp>
        <p:nvCxnSpPr>
          <p:cNvPr id="58" name="Google Shape;58;p1"/>
          <p:cNvCxnSpPr/>
          <p:nvPr/>
        </p:nvCxnSpPr>
        <p:spPr>
          <a:xfrm>
            <a:off x="11658599" y="23977537"/>
            <a:ext cx="9829801" cy="0"/>
          </a:xfrm>
          <a:prstGeom prst="straightConnector1">
            <a:avLst/>
          </a:prstGeom>
          <a:noFill/>
          <a:ln w="25400" cap="flat" cmpd="sng">
            <a:solidFill>
              <a:schemeClr val="dk1"/>
            </a:solidFill>
            <a:prstDash val="dash"/>
            <a:round/>
            <a:headEnd type="none" w="sm" len="sm"/>
            <a:tailEnd type="none" w="sm" len="sm"/>
          </a:ln>
        </p:spPr>
      </p:cxnSp>
      <p:cxnSp>
        <p:nvCxnSpPr>
          <p:cNvPr id="59" name="Google Shape;59;p1"/>
          <p:cNvCxnSpPr/>
          <p:nvPr/>
        </p:nvCxnSpPr>
        <p:spPr>
          <a:xfrm>
            <a:off x="22427674" y="15058033"/>
            <a:ext cx="9673301" cy="0"/>
          </a:xfrm>
          <a:prstGeom prst="straightConnector1">
            <a:avLst/>
          </a:prstGeom>
          <a:noFill/>
          <a:ln w="25400" cap="flat" cmpd="sng">
            <a:solidFill>
              <a:schemeClr val="dk1"/>
            </a:solidFill>
            <a:prstDash val="dash"/>
            <a:round/>
            <a:headEnd type="none" w="sm" len="sm"/>
            <a:tailEnd type="none" w="sm" len="sm"/>
          </a:ln>
        </p:spPr>
      </p:cxnSp>
      <p:sp>
        <p:nvSpPr>
          <p:cNvPr id="60" name="Google Shape;60;p1"/>
          <p:cNvSpPr txBox="1"/>
          <p:nvPr/>
        </p:nvSpPr>
        <p:spPr>
          <a:xfrm>
            <a:off x="22592828" y="23131324"/>
            <a:ext cx="9667783" cy="8218941"/>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l" rtl="0">
              <a:lnSpc>
                <a:spcPct val="164285"/>
              </a:lnSpc>
              <a:spcBef>
                <a:spcPts val="0"/>
              </a:spcBef>
              <a:spcAft>
                <a:spcPts val="0"/>
              </a:spcAft>
              <a:buNone/>
            </a:pPr>
            <a:r>
              <a:rPr lang="en-US" sz="2800" b="1" i="0" u="none" strike="noStrike" cap="none" dirty="0">
                <a:solidFill>
                  <a:schemeClr val="dk2"/>
                </a:solidFill>
                <a:latin typeface="Arial"/>
                <a:ea typeface="Arial"/>
                <a:cs typeface="Arial"/>
                <a:sym typeface="Arial"/>
              </a:rPr>
              <a:t>Future Project Goals</a:t>
            </a:r>
            <a:endParaRPr lang="en-US" sz="2800" dirty="0">
              <a:solidFill>
                <a:schemeClr val="dk1"/>
              </a:solidFill>
            </a:endParaRPr>
          </a:p>
          <a:p>
            <a:pPr marL="285750" marR="0" lvl="0" indent="-285750" algn="l" rtl="0">
              <a:lnSpc>
                <a:spcPct val="164285"/>
              </a:lnSpc>
              <a:spcBef>
                <a:spcPts val="0"/>
              </a:spcBef>
              <a:spcAft>
                <a:spcPts val="0"/>
              </a:spcAft>
              <a:buFont typeface="Arial" panose="020B0604020202020204" pitchFamily="34" charset="0"/>
              <a:buChar char="•"/>
            </a:pPr>
            <a:r>
              <a:rPr lang="en-US" sz="2800" dirty="0">
                <a:solidFill>
                  <a:schemeClr val="dk1"/>
                </a:solidFill>
              </a:rPr>
              <a:t>Incorporate use of sensors or encoders to create a closed loop motor control system for more accurate results and positioning</a:t>
            </a:r>
          </a:p>
          <a:p>
            <a:pPr marL="285750" marR="0" lvl="0" indent="-285750" algn="l" rtl="0">
              <a:lnSpc>
                <a:spcPct val="164285"/>
              </a:lnSpc>
              <a:spcBef>
                <a:spcPts val="0"/>
              </a:spcBef>
              <a:spcAft>
                <a:spcPts val="0"/>
              </a:spcAft>
              <a:buFont typeface="Arial" panose="020B0604020202020204" pitchFamily="34" charset="0"/>
              <a:buChar char="•"/>
            </a:pPr>
            <a:r>
              <a:rPr lang="en-US" sz="2800" dirty="0">
                <a:solidFill>
                  <a:schemeClr val="dk1"/>
                </a:solidFill>
              </a:rPr>
              <a:t>Allow system to retrieve current time and date other than the use of Wi-Fi, so system is not dependent on network connectivity</a:t>
            </a:r>
          </a:p>
          <a:p>
            <a:pPr marL="457200" marR="0" lvl="0" indent="-457200" algn="l" rtl="0">
              <a:lnSpc>
                <a:spcPct val="164285"/>
              </a:lnSpc>
              <a:spcBef>
                <a:spcPts val="0"/>
              </a:spcBef>
              <a:spcAft>
                <a:spcPts val="0"/>
              </a:spcAft>
              <a:buFont typeface="Arial" panose="020B0604020202020204" pitchFamily="34" charset="0"/>
              <a:buChar char="•"/>
            </a:pPr>
            <a:r>
              <a:rPr lang="en-US" sz="2800" dirty="0">
                <a:solidFill>
                  <a:schemeClr val="dk1"/>
                </a:solidFill>
              </a:rPr>
              <a:t>Utilize dynamic information that can be inputted by the user, such as latitude and long</a:t>
            </a:r>
          </a:p>
          <a:p>
            <a:pPr marL="457200" marR="0" lvl="0" indent="-457200" algn="l" rtl="0">
              <a:lnSpc>
                <a:spcPct val="164285"/>
              </a:lnSpc>
              <a:spcBef>
                <a:spcPts val="0"/>
              </a:spcBef>
              <a:spcAft>
                <a:spcPts val="0"/>
              </a:spcAft>
              <a:buFont typeface="Arial" panose="020B0604020202020204" pitchFamily="34" charset="0"/>
              <a:buChar char="•"/>
            </a:pPr>
            <a:r>
              <a:rPr lang="en-US" sz="2800" dirty="0">
                <a:solidFill>
                  <a:schemeClr val="dk1"/>
                </a:solidFill>
              </a:rPr>
              <a:t>Integrate lens tracking onto target for thermal to chemical energy conversion</a:t>
            </a:r>
          </a:p>
          <a:p>
            <a:pPr marL="285750" marR="0" lvl="0" indent="-285750" algn="l" rtl="0">
              <a:lnSpc>
                <a:spcPct val="164285"/>
              </a:lnSpc>
              <a:spcBef>
                <a:spcPts val="0"/>
              </a:spcBef>
              <a:spcAft>
                <a:spcPts val="0"/>
              </a:spcAft>
              <a:buFont typeface="Arial" panose="020B0604020202020204" pitchFamily="34" charset="0"/>
              <a:buChar char="•"/>
            </a:pPr>
            <a:endParaRPr dirty="0"/>
          </a:p>
        </p:txBody>
      </p:sp>
      <p:cxnSp>
        <p:nvCxnSpPr>
          <p:cNvPr id="61" name="Google Shape;61;p1"/>
          <p:cNvCxnSpPr/>
          <p:nvPr/>
        </p:nvCxnSpPr>
        <p:spPr>
          <a:xfrm>
            <a:off x="33028817" y="22711969"/>
            <a:ext cx="9482518" cy="0"/>
          </a:xfrm>
          <a:prstGeom prst="straightConnector1">
            <a:avLst/>
          </a:prstGeom>
          <a:noFill/>
          <a:ln w="25400" cap="flat" cmpd="sng">
            <a:solidFill>
              <a:schemeClr val="dk1"/>
            </a:solidFill>
            <a:prstDash val="dash"/>
            <a:round/>
            <a:headEnd type="none" w="sm" len="sm"/>
            <a:tailEnd type="none" w="sm" len="sm"/>
          </a:ln>
        </p:spPr>
      </p:cxnSp>
      <p:sp>
        <p:nvSpPr>
          <p:cNvPr id="69" name="Google Shape;69;p1"/>
          <p:cNvSpPr txBox="1"/>
          <p:nvPr/>
        </p:nvSpPr>
        <p:spPr>
          <a:xfrm>
            <a:off x="1107688" y="6932975"/>
            <a:ext cx="9667947" cy="1008249"/>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i="0" u="sng" strike="noStrike" cap="none" dirty="0">
                <a:solidFill>
                  <a:srgbClr val="5D0025"/>
                </a:solidFill>
                <a:latin typeface="Arial"/>
                <a:ea typeface="Arial"/>
                <a:cs typeface="Arial"/>
                <a:sym typeface="Arial"/>
              </a:rPr>
              <a:t>Problem Definition</a:t>
            </a:r>
          </a:p>
          <a:p>
            <a:pPr marL="0" marR="0" lvl="0" indent="0" algn="l" rtl="0">
              <a:lnSpc>
                <a:spcPct val="95833"/>
              </a:lnSpc>
              <a:spcBef>
                <a:spcPts val="0"/>
              </a:spcBef>
              <a:spcAft>
                <a:spcPts val="0"/>
              </a:spcAft>
              <a:buNone/>
            </a:pPr>
            <a:endParaRPr dirty="0"/>
          </a:p>
        </p:txBody>
      </p:sp>
      <p:sp>
        <p:nvSpPr>
          <p:cNvPr id="70" name="Google Shape;70;p1"/>
          <p:cNvSpPr txBox="1"/>
          <p:nvPr/>
        </p:nvSpPr>
        <p:spPr>
          <a:xfrm>
            <a:off x="656174" y="21876364"/>
            <a:ext cx="10139423" cy="8675348"/>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i="0" u="sng" strike="noStrike" cap="none" dirty="0">
                <a:solidFill>
                  <a:srgbClr val="5D0025"/>
                </a:solidFill>
                <a:latin typeface="Arial"/>
                <a:ea typeface="Arial"/>
                <a:cs typeface="Arial"/>
                <a:sym typeface="Arial"/>
              </a:rPr>
              <a:t>Methodology</a:t>
            </a:r>
            <a:endParaRPr dirty="0"/>
          </a:p>
          <a:p>
            <a:pPr marL="0" marR="0" lvl="0" indent="0" algn="l" rtl="0">
              <a:spcBef>
                <a:spcPts val="2200"/>
              </a:spcBef>
              <a:spcAft>
                <a:spcPts val="0"/>
              </a:spcAft>
              <a:buNone/>
            </a:pPr>
            <a:r>
              <a:rPr lang="en-US" sz="2800" b="1" i="0" u="none" strike="noStrike" cap="none" dirty="0">
                <a:solidFill>
                  <a:schemeClr val="dk2"/>
                </a:solidFill>
                <a:latin typeface="Arial"/>
                <a:ea typeface="Arial"/>
                <a:cs typeface="Arial"/>
                <a:sym typeface="Arial"/>
              </a:rPr>
              <a:t>Hardware and Software </a:t>
            </a:r>
            <a:endParaRPr lang="en-US" sz="2800" dirty="0">
              <a:solidFill>
                <a:schemeClr val="dk1"/>
              </a:solidFill>
            </a:endParaRPr>
          </a:p>
          <a:p>
            <a:pPr marL="457200" marR="0" lvl="0" indent="-457200" algn="l" rtl="0">
              <a:spcBef>
                <a:spcPts val="2200"/>
              </a:spcBef>
              <a:spcAft>
                <a:spcPts val="0"/>
              </a:spcAft>
              <a:buFont typeface="Arial" panose="020B0604020202020204" pitchFamily="34" charset="0"/>
              <a:buChar char="•"/>
            </a:pPr>
            <a:r>
              <a:rPr lang="en-US" sz="2800" b="0" i="0" u="none" strike="noStrike" cap="none" dirty="0">
                <a:solidFill>
                  <a:schemeClr val="dk1"/>
                </a:solidFill>
                <a:latin typeface="Arial"/>
                <a:ea typeface="Arial"/>
                <a:cs typeface="Arial"/>
                <a:sym typeface="Arial"/>
              </a:rPr>
              <a:t>The system utilizes a custom-made PCB board with a </a:t>
            </a:r>
            <a:r>
              <a:rPr lang="en-US" sz="2800" dirty="0">
                <a:solidFill>
                  <a:schemeClr val="dk1"/>
                </a:solidFill>
              </a:rPr>
              <a:t>Wi-Fi</a:t>
            </a:r>
            <a:r>
              <a:rPr lang="en-US" sz="2800" b="0" i="0" u="none" strike="noStrike" cap="none" dirty="0">
                <a:solidFill>
                  <a:schemeClr val="dk1"/>
                </a:solidFill>
                <a:latin typeface="Arial"/>
                <a:ea typeface="Arial"/>
                <a:cs typeface="Arial"/>
                <a:sym typeface="Arial"/>
              </a:rPr>
              <a:t> ESP32</a:t>
            </a:r>
            <a:r>
              <a:rPr lang="en-US" sz="2800" dirty="0">
                <a:solidFill>
                  <a:schemeClr val="dk1"/>
                </a:solidFill>
              </a:rPr>
              <a:t> MCU to obtain key parametric information for solar tracking and sensor data collection. The ESP32 queries the STNP servers (System Time Network Protocol) for the corresponding time zone in college station). With this data and the local latitude and longitude readings, two angles are computed to actuate the control system. </a:t>
            </a:r>
          </a:p>
          <a:p>
            <a:pPr marL="457200" marR="0" lvl="0" indent="-457200" algn="l" rtl="0">
              <a:spcBef>
                <a:spcPts val="2200"/>
              </a:spcBef>
              <a:spcAft>
                <a:spcPts val="0"/>
              </a:spcAft>
              <a:buFont typeface="Arial" panose="020B0604020202020204" pitchFamily="34" charset="0"/>
              <a:buChar char="•"/>
            </a:pPr>
            <a:r>
              <a:rPr lang="en-US" sz="2800" b="1" u="sng" dirty="0">
                <a:solidFill>
                  <a:schemeClr val="dk1"/>
                </a:solidFill>
              </a:rPr>
              <a:t>Azimuth angle: </a:t>
            </a:r>
            <a:r>
              <a:rPr lang="en-US" sz="2800" dirty="0">
                <a:solidFill>
                  <a:schemeClr val="dk1"/>
                </a:solidFill>
              </a:rPr>
              <a:t> bearing to adjust the system from magnetic north. ( Accomplished by rotation motor )</a:t>
            </a:r>
          </a:p>
          <a:p>
            <a:pPr marL="457200" marR="0" lvl="0" indent="-457200" algn="l" rtl="0">
              <a:spcBef>
                <a:spcPts val="2200"/>
              </a:spcBef>
              <a:spcAft>
                <a:spcPts val="0"/>
              </a:spcAft>
              <a:buFont typeface="Arial" panose="020B0604020202020204" pitchFamily="34" charset="0"/>
              <a:buChar char="•"/>
            </a:pPr>
            <a:r>
              <a:rPr lang="en-US" sz="2800" b="1" u="sng" dirty="0">
                <a:solidFill>
                  <a:schemeClr val="dk1"/>
                </a:solidFill>
              </a:rPr>
              <a:t>Elevation angle</a:t>
            </a:r>
            <a:r>
              <a:rPr lang="en-US" sz="2800" b="1" dirty="0">
                <a:solidFill>
                  <a:schemeClr val="dk1"/>
                </a:solidFill>
              </a:rPr>
              <a:t>: </a:t>
            </a:r>
            <a:r>
              <a:rPr lang="en-US" sz="2800" dirty="0">
                <a:solidFill>
                  <a:schemeClr val="dk1"/>
                </a:solidFill>
              </a:rPr>
              <a:t>angle to adjust the system to the new angle made with the ground ( Accomplished by linear actuator motor )</a:t>
            </a:r>
            <a:endParaRPr lang="en-US" sz="2800" b="1" u="sng" dirty="0">
              <a:solidFill>
                <a:schemeClr val="dk1"/>
              </a:solidFill>
            </a:endParaRPr>
          </a:p>
          <a:p>
            <a:pPr marL="457200" marR="0" lvl="0" indent="-457200" algn="l" rtl="0">
              <a:spcBef>
                <a:spcPts val="2200"/>
              </a:spcBef>
              <a:spcAft>
                <a:spcPts val="0"/>
              </a:spcAft>
              <a:buFont typeface="Arial" panose="020B0604020202020204" pitchFamily="34" charset="0"/>
              <a:buChar char="•"/>
            </a:pPr>
            <a:r>
              <a:rPr lang="en-US" sz="2800" dirty="0">
                <a:solidFill>
                  <a:schemeClr val="dk1"/>
                </a:solidFill>
              </a:rPr>
              <a:t>Data is monitored on a web application for system analysis and a manual control joystick is provided for alignment </a:t>
            </a:r>
          </a:p>
        </p:txBody>
      </p:sp>
      <p:sp>
        <p:nvSpPr>
          <p:cNvPr id="71" name="Google Shape;71;p1"/>
          <p:cNvSpPr txBox="1"/>
          <p:nvPr/>
        </p:nvSpPr>
        <p:spPr>
          <a:xfrm>
            <a:off x="11667345" y="6932976"/>
            <a:ext cx="9983595" cy="6164148"/>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i="0" u="sng" strike="noStrike" cap="none" dirty="0">
                <a:solidFill>
                  <a:srgbClr val="5D0025"/>
                </a:solidFill>
                <a:latin typeface="Arial"/>
                <a:ea typeface="Arial"/>
                <a:cs typeface="Arial"/>
                <a:sym typeface="Arial"/>
              </a:rPr>
              <a:t>Engineering Analysis</a:t>
            </a:r>
            <a:endParaRPr lang="en-US" sz="2800" b="0" i="0" u="none" strike="noStrike" cap="none" dirty="0">
              <a:solidFill>
                <a:schemeClr val="dk1"/>
              </a:solidFill>
              <a:latin typeface="Arial"/>
              <a:ea typeface="Arial"/>
              <a:cs typeface="Arial"/>
              <a:sym typeface="Arial"/>
            </a:endParaRPr>
          </a:p>
          <a:p>
            <a:pPr marL="971550" marR="0" lvl="1" indent="-514350" algn="l" rtl="0">
              <a:lnSpc>
                <a:spcPct val="164285"/>
              </a:lnSpc>
              <a:spcBef>
                <a:spcPts val="1200"/>
              </a:spcBef>
              <a:spcAft>
                <a:spcPts val="0"/>
              </a:spcAft>
              <a:buClr>
                <a:schemeClr val="dk2"/>
              </a:buClr>
              <a:buSzPts val="2800"/>
              <a:buFont typeface="Arial"/>
              <a:buAutoNum type="alphaUcPeriod"/>
            </a:pPr>
            <a:r>
              <a:rPr lang="en-US" sz="2800" dirty="0">
                <a:solidFill>
                  <a:schemeClr val="dk1"/>
                </a:solidFill>
              </a:rPr>
              <a:t>Short-length serial communication for system feedback</a:t>
            </a:r>
            <a:endParaRPr dirty="0"/>
          </a:p>
          <a:p>
            <a:pPr marL="971550" marR="0" lvl="1" indent="-514350" algn="l" rtl="0">
              <a:lnSpc>
                <a:spcPct val="164285"/>
              </a:lnSpc>
              <a:spcBef>
                <a:spcPts val="1200"/>
              </a:spcBef>
              <a:spcAft>
                <a:spcPts val="0"/>
              </a:spcAft>
              <a:buClr>
                <a:schemeClr val="dk2"/>
              </a:buClr>
              <a:buSzPts val="2800"/>
              <a:buFont typeface="Arial"/>
              <a:buAutoNum type="alphaUcPeriod"/>
            </a:pPr>
            <a:r>
              <a:rPr lang="en-US" sz="2800" dirty="0">
                <a:solidFill>
                  <a:schemeClr val="dk1"/>
                </a:solidFill>
              </a:rPr>
              <a:t>Control Results for Azimuth and Elevation Tracking on a ten-minute interval basis for five sample points</a:t>
            </a:r>
          </a:p>
          <a:p>
            <a:pPr marL="971550" marR="0" lvl="1" indent="-514350" algn="l" rtl="0">
              <a:lnSpc>
                <a:spcPct val="164285"/>
              </a:lnSpc>
              <a:spcBef>
                <a:spcPts val="1200"/>
              </a:spcBef>
              <a:spcAft>
                <a:spcPts val="0"/>
              </a:spcAft>
              <a:buClr>
                <a:schemeClr val="dk2"/>
              </a:buClr>
              <a:buSzPts val="2800"/>
              <a:buFont typeface="Arial"/>
              <a:buAutoNum type="alphaUcPeriod"/>
            </a:pPr>
            <a:r>
              <a:rPr lang="en-US" sz="2800" dirty="0">
                <a:solidFill>
                  <a:schemeClr val="dk1"/>
                </a:solidFill>
              </a:rPr>
              <a:t>Joystick Pulse-Width-Modulation encoded signal for wireless variable speed adjustment of system</a:t>
            </a:r>
          </a:p>
          <a:p>
            <a:pPr marL="971550" marR="0" lvl="1" indent="-514350" algn="l" rtl="0">
              <a:lnSpc>
                <a:spcPct val="164285"/>
              </a:lnSpc>
              <a:spcBef>
                <a:spcPts val="1200"/>
              </a:spcBef>
              <a:spcAft>
                <a:spcPts val="0"/>
              </a:spcAft>
              <a:buClr>
                <a:schemeClr val="dk2"/>
              </a:buClr>
              <a:buSzPts val="2800"/>
              <a:buFont typeface="Arial"/>
              <a:buAutoNum type="alphaUcPeriod"/>
            </a:pPr>
            <a:endParaRPr lang="en-US" sz="2800" b="0" i="0" u="none" strike="noStrike" cap="none" dirty="0">
              <a:solidFill>
                <a:schemeClr val="dk1"/>
              </a:solidFill>
              <a:latin typeface="Arial"/>
              <a:ea typeface="Arial"/>
              <a:cs typeface="Arial"/>
              <a:sym typeface="Arial"/>
            </a:endParaRPr>
          </a:p>
          <a:p>
            <a:pPr marL="971550" marR="0" lvl="1" indent="-514350" algn="l" rtl="0">
              <a:lnSpc>
                <a:spcPct val="164285"/>
              </a:lnSpc>
              <a:spcBef>
                <a:spcPts val="1200"/>
              </a:spcBef>
              <a:spcAft>
                <a:spcPts val="0"/>
              </a:spcAft>
              <a:buClr>
                <a:schemeClr val="dk2"/>
              </a:buClr>
              <a:buSzPts val="2800"/>
              <a:buFont typeface="Arial"/>
              <a:buAutoNum type="alphaUcPeriod"/>
            </a:pPr>
            <a:endParaRPr dirty="0"/>
          </a:p>
        </p:txBody>
      </p:sp>
      <p:sp>
        <p:nvSpPr>
          <p:cNvPr id="72" name="Google Shape;72;p1"/>
          <p:cNvSpPr txBox="1"/>
          <p:nvPr/>
        </p:nvSpPr>
        <p:spPr>
          <a:xfrm>
            <a:off x="22637535" y="15086885"/>
            <a:ext cx="9482518" cy="8309927"/>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4800" b="1" i="0" u="sng" strike="noStrike" cap="none" dirty="0">
                <a:solidFill>
                  <a:srgbClr val="5D0025"/>
                </a:solidFill>
                <a:latin typeface="Arial"/>
                <a:ea typeface="Arial"/>
                <a:cs typeface="Arial"/>
                <a:sym typeface="Arial"/>
              </a:rPr>
              <a:t>Outcomes</a:t>
            </a:r>
          </a:p>
          <a:p>
            <a:pPr marL="0" marR="0" lvl="0" indent="0" algn="l" rtl="0">
              <a:lnSpc>
                <a:spcPct val="150000"/>
              </a:lnSpc>
              <a:spcBef>
                <a:spcPts val="0"/>
              </a:spcBef>
              <a:spcAft>
                <a:spcPts val="0"/>
              </a:spcAft>
              <a:buNone/>
            </a:pPr>
            <a:r>
              <a:rPr lang="en-US" sz="2800" b="1" dirty="0">
                <a:solidFill>
                  <a:srgbClr val="5D0025"/>
                </a:solidFill>
              </a:rPr>
              <a:t>Accomplishments</a:t>
            </a:r>
          </a:p>
          <a:p>
            <a:pPr marL="285750" marR="0" lvl="0" indent="-285750" algn="l" rtl="0">
              <a:lnSpc>
                <a:spcPct val="150000"/>
              </a:lnSpc>
              <a:spcBef>
                <a:spcPts val="0"/>
              </a:spcBef>
              <a:spcAft>
                <a:spcPts val="0"/>
              </a:spcAft>
              <a:buFont typeface="Arial" panose="020B0604020202020204" pitchFamily="34" charset="0"/>
              <a:buChar char="•"/>
            </a:pPr>
            <a:r>
              <a:rPr lang="en-US" sz="2800" dirty="0">
                <a:solidFill>
                  <a:schemeClr val="tx1"/>
                </a:solidFill>
              </a:rPr>
              <a:t>Provided PCB solution to actuate motor movement for manual and automatic control algorithms</a:t>
            </a:r>
          </a:p>
          <a:p>
            <a:pPr marL="285750" marR="0" lvl="0" indent="-285750" algn="l" rtl="0">
              <a:lnSpc>
                <a:spcPct val="150000"/>
              </a:lnSpc>
              <a:spcBef>
                <a:spcPts val="0"/>
              </a:spcBef>
              <a:spcAft>
                <a:spcPts val="0"/>
              </a:spcAft>
              <a:buFont typeface="Arial" panose="020B0604020202020204" pitchFamily="34" charset="0"/>
              <a:buChar char="•"/>
            </a:pPr>
            <a:r>
              <a:rPr lang="en-US" sz="2800" dirty="0">
                <a:solidFill>
                  <a:schemeClr val="tx1"/>
                </a:solidFill>
              </a:rPr>
              <a:t>Created open loop control algorithm to track sun motion with a maximum of 11 percent difference</a:t>
            </a:r>
          </a:p>
          <a:p>
            <a:pPr marL="285750" marR="0" lvl="0" indent="-285750" algn="l" rtl="0">
              <a:lnSpc>
                <a:spcPct val="150000"/>
              </a:lnSpc>
              <a:spcBef>
                <a:spcPts val="0"/>
              </a:spcBef>
              <a:spcAft>
                <a:spcPts val="0"/>
              </a:spcAft>
              <a:buFont typeface="Arial" panose="020B0604020202020204" pitchFamily="34" charset="0"/>
              <a:buChar char="•"/>
            </a:pPr>
            <a:r>
              <a:rPr lang="en-US" sz="2800" dirty="0">
                <a:solidFill>
                  <a:schemeClr val="tx1"/>
                </a:solidFill>
              </a:rPr>
              <a:t>Implemented IoT interaction with a website, I2C sensors, and ESP32 MCU to provide real-time system interaction with low latency over TAMU IoT Wi-Fi network</a:t>
            </a:r>
          </a:p>
          <a:p>
            <a:pPr marL="285750" marR="0" lvl="0" indent="-285750" algn="l" rtl="0">
              <a:lnSpc>
                <a:spcPct val="150000"/>
              </a:lnSpc>
              <a:spcBef>
                <a:spcPts val="0"/>
              </a:spcBef>
              <a:spcAft>
                <a:spcPts val="0"/>
              </a:spcAft>
              <a:buFont typeface="Arial" panose="020B0604020202020204" pitchFamily="34" charset="0"/>
              <a:buChar char="•"/>
            </a:pPr>
            <a:r>
              <a:rPr lang="en-US" sz="2800" dirty="0">
                <a:solidFill>
                  <a:schemeClr val="tx1"/>
                </a:solidFill>
              </a:rPr>
              <a:t>Developed and organized a Relational Database (MySQL) for data storage, website backend, and future analytics</a:t>
            </a:r>
          </a:p>
        </p:txBody>
      </p:sp>
      <p:sp>
        <p:nvSpPr>
          <p:cNvPr id="73" name="Google Shape;73;p1"/>
          <p:cNvSpPr txBox="1"/>
          <p:nvPr/>
        </p:nvSpPr>
        <p:spPr>
          <a:xfrm>
            <a:off x="33052062" y="15975941"/>
            <a:ext cx="10386067" cy="6618374"/>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i="0" u="sng" strike="noStrike" cap="none" dirty="0">
                <a:solidFill>
                  <a:srgbClr val="5D0025"/>
                </a:solidFill>
                <a:latin typeface="Arial"/>
                <a:ea typeface="Arial"/>
                <a:cs typeface="Arial"/>
                <a:sym typeface="Arial"/>
              </a:rPr>
              <a:t>Impact</a:t>
            </a:r>
          </a:p>
          <a:p>
            <a:pPr marL="0" lvl="0" indent="0" fontAlgn="base">
              <a:lnSpc>
                <a:spcPct val="150000"/>
              </a:lnSpc>
              <a:buFont typeface="Arial"/>
              <a:buNone/>
            </a:pPr>
            <a:r>
              <a:rPr lang="en-US" sz="2800" dirty="0">
                <a:solidFill>
                  <a:schemeClr val="dk1"/>
                </a:solidFill>
              </a:rPr>
              <a:t>Renewable energy systems continue to accelerate in development across the world to reduce the carbon footprint of non-renewable energy consumption. This project will be utilized as one element in a mid-scale controls system to harness renewable energy into accessible charging point. The main impact will be on the future of the world. Through making steps to transitioning to renewable energy sources, future generations will have the same opportunities and beautiful earth the current population has access to today.</a:t>
            </a:r>
            <a:endParaRPr sz="2800" dirty="0">
              <a:solidFill>
                <a:schemeClr val="dk1"/>
              </a:solidFill>
            </a:endParaRPr>
          </a:p>
        </p:txBody>
      </p:sp>
      <p:sp>
        <p:nvSpPr>
          <p:cNvPr id="74" name="Google Shape;74;p1"/>
          <p:cNvSpPr txBox="1"/>
          <p:nvPr/>
        </p:nvSpPr>
        <p:spPr>
          <a:xfrm>
            <a:off x="32974233" y="22830378"/>
            <a:ext cx="10705806" cy="3605370"/>
          </a:xfrm>
          <a:prstGeom prst="rect">
            <a:avLst/>
          </a:prstGeom>
          <a:solidFill>
            <a:schemeClr val="lt1">
              <a:alpha val="62745"/>
            </a:schemeClr>
          </a:solidFill>
          <a:ln>
            <a:noFill/>
          </a:ln>
        </p:spPr>
        <p:txBody>
          <a:bodyPr spcFirstLastPara="1" wrap="square" lIns="91425" tIns="45700" rIns="91425" bIns="45700" anchor="t" anchorCtr="0">
            <a:spAutoFit/>
          </a:bodyPr>
          <a:lstStyle/>
          <a:p>
            <a:pPr>
              <a:lnSpc>
                <a:spcPct val="95833"/>
              </a:lnSpc>
            </a:pPr>
            <a:r>
              <a:rPr lang="en-US" sz="4800" b="1" u="sng" dirty="0">
                <a:solidFill>
                  <a:srgbClr val="5D0025"/>
                </a:solidFill>
              </a:rPr>
              <a:t>References</a:t>
            </a:r>
            <a:endParaRPr sz="4800" b="1" u="sng" dirty="0">
              <a:solidFill>
                <a:srgbClr val="5D0025"/>
              </a:solidFill>
            </a:endParaRPr>
          </a:p>
          <a:p>
            <a:pPr marL="342900" marR="0" lvl="0" indent="-342900" algn="l" rtl="0">
              <a:lnSpc>
                <a:spcPct val="158333"/>
              </a:lnSpc>
              <a:spcBef>
                <a:spcPts val="1200"/>
              </a:spcBef>
              <a:spcAft>
                <a:spcPts val="0"/>
              </a:spcAft>
              <a:buClr>
                <a:schemeClr val="dk2"/>
              </a:buClr>
              <a:buSzPts val="2400"/>
              <a:buAutoNum type="arabicPeriod"/>
            </a:pPr>
            <a:r>
              <a:rPr lang="en-US" sz="1800" b="0" i="0" u="sng" strike="noStrike" cap="none" dirty="0">
                <a:solidFill>
                  <a:schemeClr val="dk1"/>
                </a:solidFill>
                <a:latin typeface="Arial"/>
                <a:ea typeface="Arial"/>
                <a:cs typeface="Arial"/>
                <a:sym typeface="Arial"/>
              </a:rPr>
              <a:t>Magnetometer Calibration</a:t>
            </a:r>
            <a:r>
              <a:rPr lang="en-US" sz="1800" b="0" i="0" strike="noStrike" cap="none" dirty="0">
                <a:solidFill>
                  <a:schemeClr val="dk1"/>
                </a:solidFill>
                <a:latin typeface="Arial"/>
                <a:ea typeface="Arial"/>
                <a:cs typeface="Arial"/>
                <a:sym typeface="Arial"/>
              </a:rPr>
              <a:t>:</a:t>
            </a:r>
            <a:r>
              <a:rPr lang="en-US" sz="1800" b="0" i="0" u="sng" strike="noStrike" cap="none" dirty="0">
                <a:solidFill>
                  <a:schemeClr val="dk1"/>
                </a:solidFill>
                <a:latin typeface="Arial"/>
                <a:ea typeface="Arial"/>
                <a:cs typeface="Arial"/>
                <a:sym typeface="Arial"/>
              </a:rPr>
              <a:t> </a:t>
            </a:r>
            <a:r>
              <a:rPr lang="en-US" sz="1800" b="0" i="0" u="none" strike="noStrike" cap="none" dirty="0">
                <a:solidFill>
                  <a:schemeClr val="dk1"/>
                </a:solidFill>
                <a:sym typeface="Arial"/>
                <a:hlinkClick r:id="rId3"/>
              </a:rPr>
              <a:t>https://www.digikey.com/en/maker/projects/how-to-calibrate-a-magnetometer/50f6bc8f36454a03b664dca30cf33a8b</a:t>
            </a:r>
            <a:r>
              <a:rPr lang="en-US" sz="1800" dirty="0">
                <a:solidFill>
                  <a:schemeClr val="dk1"/>
                </a:solidFill>
                <a:hlinkClick r:id="rId3"/>
              </a:rPr>
              <a:t> </a:t>
            </a:r>
            <a:endParaRPr lang="en-US" sz="1800" dirty="0">
              <a:solidFill>
                <a:schemeClr val="dk1"/>
              </a:solidFill>
            </a:endParaRPr>
          </a:p>
          <a:p>
            <a:pPr marL="0" marR="0" lvl="0" indent="-152400" algn="l" rtl="0">
              <a:lnSpc>
                <a:spcPct val="158333"/>
              </a:lnSpc>
              <a:spcBef>
                <a:spcPts val="1200"/>
              </a:spcBef>
              <a:spcAft>
                <a:spcPts val="0"/>
              </a:spcAft>
              <a:buClr>
                <a:schemeClr val="dk2"/>
              </a:buClr>
              <a:buSzPts val="2400"/>
              <a:buFont typeface="Arial"/>
              <a:buAutoNum type="arabicPeriod"/>
            </a:pPr>
            <a:r>
              <a:rPr lang="en-US" sz="1800" u="sng" dirty="0">
                <a:solidFill>
                  <a:schemeClr val="dk1"/>
                </a:solidFill>
              </a:rPr>
              <a:t>The Sun’s Position</a:t>
            </a:r>
            <a:r>
              <a:rPr lang="en-US" sz="1800" dirty="0">
                <a:solidFill>
                  <a:schemeClr val="dk1"/>
                </a:solidFill>
              </a:rPr>
              <a:t>: </a:t>
            </a:r>
            <a:r>
              <a:rPr lang="en-US" sz="1800" dirty="0">
                <a:solidFill>
                  <a:schemeClr val="dk1"/>
                </a:solidFill>
                <a:hlinkClick r:id="rId4"/>
              </a:rPr>
              <a:t>https://www.pveducation.org/pvcdrom/properties-of-sunlight/the-suns-position</a:t>
            </a:r>
            <a:r>
              <a:rPr lang="en-US" sz="1800" dirty="0">
                <a:solidFill>
                  <a:schemeClr val="dk1"/>
                </a:solidFill>
              </a:rPr>
              <a:t> </a:t>
            </a:r>
          </a:p>
          <a:p>
            <a:pPr marL="0" marR="0" lvl="0" indent="-152400" algn="l" rtl="0">
              <a:lnSpc>
                <a:spcPct val="158333"/>
              </a:lnSpc>
              <a:spcBef>
                <a:spcPts val="1200"/>
              </a:spcBef>
              <a:spcAft>
                <a:spcPts val="0"/>
              </a:spcAft>
              <a:buClr>
                <a:schemeClr val="dk2"/>
              </a:buClr>
              <a:buSzPts val="2400"/>
              <a:buFont typeface="Arial"/>
              <a:buAutoNum type="arabicPeriod"/>
            </a:pPr>
            <a:r>
              <a:rPr lang="en-US" sz="1800" dirty="0">
                <a:solidFill>
                  <a:schemeClr val="dk1"/>
                </a:solidFill>
              </a:rPr>
              <a:t> </a:t>
            </a:r>
            <a:r>
              <a:rPr lang="en-US" sz="1800" u="sng" dirty="0">
                <a:solidFill>
                  <a:schemeClr val="dk1"/>
                </a:solidFill>
              </a:rPr>
              <a:t>Programming the ESP32</a:t>
            </a:r>
            <a:r>
              <a:rPr lang="en-US" sz="1800" dirty="0">
                <a:solidFill>
                  <a:schemeClr val="dk1"/>
                </a:solidFill>
              </a:rPr>
              <a:t>: </a:t>
            </a:r>
            <a:r>
              <a:rPr lang="en-US" sz="1800" dirty="0">
                <a:solidFill>
                  <a:schemeClr val="dk1"/>
                </a:solidFill>
                <a:hlinkClick r:id="rId5"/>
              </a:rPr>
              <a:t>https://docs.espressif.com/projects/esp-idf/en/latest/esp32/get-started/</a:t>
            </a:r>
            <a:endParaRPr lang="en-US" sz="1800" dirty="0">
              <a:solidFill>
                <a:schemeClr val="dk1"/>
              </a:solidFill>
            </a:endParaRPr>
          </a:p>
          <a:p>
            <a:pPr marL="0" marR="0" lvl="0" indent="-152400" algn="l" rtl="0">
              <a:lnSpc>
                <a:spcPct val="158333"/>
              </a:lnSpc>
              <a:spcBef>
                <a:spcPts val="1200"/>
              </a:spcBef>
              <a:spcAft>
                <a:spcPts val="0"/>
              </a:spcAft>
              <a:buClr>
                <a:schemeClr val="dk2"/>
              </a:buClr>
              <a:buSzPts val="2400"/>
              <a:buFont typeface="Arial"/>
              <a:buAutoNum type="arabicPeriod"/>
            </a:pPr>
            <a:r>
              <a:rPr lang="en-US" sz="1800" dirty="0">
                <a:solidFill>
                  <a:schemeClr val="dk1"/>
                </a:solidFill>
              </a:rPr>
              <a:t> </a:t>
            </a:r>
            <a:r>
              <a:rPr lang="en-US" sz="1800" u="sng" dirty="0" err="1">
                <a:solidFill>
                  <a:schemeClr val="dk1"/>
                </a:solidFill>
              </a:rPr>
              <a:t>Ercot</a:t>
            </a:r>
            <a:r>
              <a:rPr lang="en-US" sz="1800" u="sng" dirty="0">
                <a:solidFill>
                  <a:schemeClr val="dk1"/>
                </a:solidFill>
              </a:rPr>
              <a:t> Energy Partition: </a:t>
            </a:r>
            <a:r>
              <a:rPr lang="en-US" sz="1800" u="sng" dirty="0">
                <a:solidFill>
                  <a:schemeClr val="dk1"/>
                </a:solidFill>
                <a:hlinkClick r:id="rId6"/>
              </a:rPr>
              <a:t>https://comptroller.texas.gov/economy/fiscal-notes/2022/sep/energy.php</a:t>
            </a:r>
            <a:endParaRPr sz="1100" dirty="0"/>
          </a:p>
        </p:txBody>
      </p:sp>
      <p:sp>
        <p:nvSpPr>
          <p:cNvPr id="78" name="Google Shape;78;p1"/>
          <p:cNvSpPr txBox="1"/>
          <p:nvPr/>
        </p:nvSpPr>
        <p:spPr>
          <a:xfrm>
            <a:off x="22559704" y="24338523"/>
            <a:ext cx="9829801" cy="307736"/>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dirty="0"/>
          </a:p>
        </p:txBody>
      </p:sp>
      <p:sp>
        <p:nvSpPr>
          <p:cNvPr id="79" name="Google Shape;79;p1"/>
          <p:cNvSpPr txBox="1"/>
          <p:nvPr/>
        </p:nvSpPr>
        <p:spPr>
          <a:xfrm>
            <a:off x="32946490" y="26466947"/>
            <a:ext cx="10511578" cy="3751179"/>
          </a:xfrm>
          <a:prstGeom prst="rect">
            <a:avLst/>
          </a:prstGeom>
          <a:solidFill>
            <a:schemeClr val="lt1">
              <a:alpha val="62745"/>
            </a:schemeClr>
          </a:solidFill>
          <a:ln>
            <a:noFill/>
          </a:ln>
        </p:spPr>
        <p:txBody>
          <a:bodyPr spcFirstLastPara="1" wrap="square" lIns="91425" tIns="45700" rIns="91425" bIns="45700" anchor="t" anchorCtr="0">
            <a:spAutoFit/>
          </a:bodyPr>
          <a:lstStyle/>
          <a:p>
            <a:pPr marL="0" lvl="0" indent="0">
              <a:lnSpc>
                <a:spcPct val="95833"/>
              </a:lnSpc>
              <a:buFont typeface="Arial"/>
              <a:buNone/>
            </a:pPr>
            <a:r>
              <a:rPr lang="en-US" sz="4800" b="1" u="sng" dirty="0">
                <a:solidFill>
                  <a:srgbClr val="5D0025"/>
                </a:solidFill>
              </a:rPr>
              <a:t>Acknowledgements</a:t>
            </a:r>
            <a:endParaRPr sz="4800" b="1" u="sng" dirty="0">
              <a:solidFill>
                <a:srgbClr val="5D0025"/>
              </a:solidFill>
            </a:endParaRPr>
          </a:p>
          <a:p>
            <a:pPr marL="342900" marR="0" lvl="0" indent="-342900" algn="l" rtl="0">
              <a:lnSpc>
                <a:spcPct val="158333"/>
              </a:lnSpc>
              <a:spcBef>
                <a:spcPts val="1200"/>
              </a:spcBef>
              <a:spcAft>
                <a:spcPts val="0"/>
              </a:spcAft>
              <a:buFont typeface="Arial" panose="020B0604020202020204" pitchFamily="34" charset="0"/>
              <a:buChar char="•"/>
            </a:pPr>
            <a:r>
              <a:rPr lang="en-US" sz="2400" dirty="0">
                <a:solidFill>
                  <a:schemeClr val="dk1"/>
                </a:solidFill>
              </a:rPr>
              <a:t>Dr. Christi Madsen, Mr. Robert Atkins – Sponsorship and Resources</a:t>
            </a:r>
          </a:p>
          <a:p>
            <a:pPr marL="342900" marR="0" lvl="0" indent="-342900" algn="l" rtl="0">
              <a:lnSpc>
                <a:spcPct val="158333"/>
              </a:lnSpc>
              <a:spcBef>
                <a:spcPts val="1200"/>
              </a:spcBef>
              <a:spcAft>
                <a:spcPts val="0"/>
              </a:spcAft>
              <a:buFont typeface="Arial" panose="020B0604020202020204" pitchFamily="34" charset="0"/>
              <a:buChar char="•"/>
            </a:pPr>
            <a:r>
              <a:rPr lang="en-US" sz="2400" dirty="0">
                <a:solidFill>
                  <a:schemeClr val="dk1"/>
                </a:solidFill>
              </a:rPr>
              <a:t>Dr. </a:t>
            </a:r>
            <a:r>
              <a:rPr lang="en-US" sz="2400" dirty="0" err="1">
                <a:solidFill>
                  <a:schemeClr val="dk1"/>
                </a:solidFill>
              </a:rPr>
              <a:t>Nowka</a:t>
            </a:r>
            <a:r>
              <a:rPr lang="en-US" sz="2400" dirty="0">
                <a:solidFill>
                  <a:schemeClr val="dk1"/>
                </a:solidFill>
              </a:rPr>
              <a:t> , Dr. Stavros, and Dr. Lusher – Capstone guidance</a:t>
            </a:r>
          </a:p>
          <a:p>
            <a:pPr marL="342900" marR="0" lvl="0" indent="-342900" algn="l" rtl="0">
              <a:lnSpc>
                <a:spcPct val="158333"/>
              </a:lnSpc>
              <a:spcBef>
                <a:spcPts val="1200"/>
              </a:spcBef>
              <a:spcAft>
                <a:spcPts val="0"/>
              </a:spcAft>
              <a:buFont typeface="Arial" panose="020B0604020202020204" pitchFamily="34" charset="0"/>
              <a:buChar char="•"/>
            </a:pPr>
            <a:r>
              <a:rPr lang="en-US" sz="2400" dirty="0">
                <a:solidFill>
                  <a:schemeClr val="dk1"/>
                </a:solidFill>
              </a:rPr>
              <a:t>Dalton Cyr – Teaching Assistant and feedback</a:t>
            </a:r>
          </a:p>
          <a:p>
            <a:pPr marL="342900" marR="0" lvl="0" indent="-342900" algn="l" rtl="0">
              <a:lnSpc>
                <a:spcPct val="158333"/>
              </a:lnSpc>
              <a:spcBef>
                <a:spcPts val="1200"/>
              </a:spcBef>
              <a:spcAft>
                <a:spcPts val="0"/>
              </a:spcAft>
              <a:buFont typeface="Arial" panose="020B0604020202020204" pitchFamily="34" charset="0"/>
              <a:buChar char="•"/>
            </a:pPr>
            <a:r>
              <a:rPr lang="en-US" sz="2400" dirty="0">
                <a:solidFill>
                  <a:schemeClr val="dk1"/>
                </a:solidFill>
              </a:rPr>
              <a:t>Paul </a:t>
            </a:r>
            <a:r>
              <a:rPr lang="en-US" sz="2400" dirty="0" err="1">
                <a:solidFill>
                  <a:schemeClr val="dk1"/>
                </a:solidFill>
              </a:rPr>
              <a:t>Stroffegen</a:t>
            </a:r>
            <a:r>
              <a:rPr lang="en-US" sz="2400" dirty="0">
                <a:solidFill>
                  <a:schemeClr val="dk1"/>
                </a:solidFill>
              </a:rPr>
              <a:t> – Open source magnetometer calibration</a:t>
            </a:r>
          </a:p>
        </p:txBody>
      </p:sp>
      <p:sp>
        <p:nvSpPr>
          <p:cNvPr id="83" name="Google Shape;83;p1"/>
          <p:cNvSpPr txBox="1"/>
          <p:nvPr/>
        </p:nvSpPr>
        <p:spPr>
          <a:xfrm>
            <a:off x="35457085" y="15360446"/>
            <a:ext cx="5084995" cy="52318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dirty="0">
                <a:solidFill>
                  <a:schemeClr val="dk1"/>
                </a:solidFill>
              </a:rPr>
              <a:t>Figure 5: Fresnel Lens System</a:t>
            </a:r>
            <a:endParaRPr dirty="0"/>
          </a:p>
        </p:txBody>
      </p:sp>
      <p:sp>
        <p:nvSpPr>
          <p:cNvPr id="86" name="Google Shape;86;p1"/>
          <p:cNvSpPr txBox="1"/>
          <p:nvPr/>
        </p:nvSpPr>
        <p:spPr>
          <a:xfrm>
            <a:off x="32541100" y="465839"/>
            <a:ext cx="10916967" cy="156966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i="0" u="none" strike="noStrike" cap="none" dirty="0">
                <a:solidFill>
                  <a:schemeClr val="dk1"/>
                </a:solidFill>
                <a:latin typeface="Arial"/>
                <a:ea typeface="Arial"/>
                <a:cs typeface="Arial"/>
                <a:sym typeface="Arial"/>
              </a:rPr>
              <a:t>EPS Booth: 316 </a:t>
            </a:r>
            <a:endParaRPr dirty="0"/>
          </a:p>
        </p:txBody>
      </p:sp>
      <p:pic>
        <p:nvPicPr>
          <p:cNvPr id="1026" name="Picture 2" descr="Texas A&amp;M Electrical and Computer Engineering – AGX">
            <a:extLst>
              <a:ext uri="{FF2B5EF4-FFF2-40B4-BE49-F238E27FC236}">
                <a16:creationId xmlns:a16="http://schemas.microsoft.com/office/drawing/2014/main" id="{F550B8BB-C427-9625-DED1-F7E2D6B01E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21163" y="2818605"/>
            <a:ext cx="10916967" cy="18394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D5CB167-C0B1-45B3-BCB2-8BBF9D350DEB}"/>
              </a:ext>
            </a:extLst>
          </p:cNvPr>
          <p:cNvSpPr txBox="1"/>
          <p:nvPr/>
        </p:nvSpPr>
        <p:spPr>
          <a:xfrm>
            <a:off x="821220" y="8056382"/>
            <a:ext cx="9829801" cy="3890489"/>
          </a:xfrm>
          <a:prstGeom prst="rect">
            <a:avLst/>
          </a:prstGeom>
          <a:noFill/>
        </p:spPr>
        <p:txBody>
          <a:bodyPr wrap="square" rtlCol="0">
            <a:spAutoFit/>
          </a:bodyPr>
          <a:lstStyle/>
          <a:p>
            <a:pPr rtl="0" fontAlgn="base">
              <a:lnSpc>
                <a:spcPct val="150000"/>
              </a:lnSpc>
              <a:spcBef>
                <a:spcPts val="0"/>
              </a:spcBef>
              <a:spcAft>
                <a:spcPts val="0"/>
              </a:spcAft>
            </a:pPr>
            <a:r>
              <a:rPr lang="en-US" sz="2800" dirty="0">
                <a:solidFill>
                  <a:schemeClr val="dk1"/>
                </a:solidFill>
              </a:rPr>
              <a:t>There is a growing necessity for rapid change of energy source partition from non-renewable to renewable energy sources. This need is prompted from the basis of conscious consumption and environmental need. While there is apparent growth being made show in </a:t>
            </a:r>
            <a:r>
              <a:rPr lang="en-US" sz="2800" i="1" dirty="0">
                <a:solidFill>
                  <a:schemeClr val="dk1"/>
                </a:solidFill>
              </a:rPr>
              <a:t>Figure 1, </a:t>
            </a:r>
            <a:r>
              <a:rPr lang="en-US" sz="2800" dirty="0">
                <a:solidFill>
                  <a:schemeClr val="dk1"/>
                </a:solidFill>
              </a:rPr>
              <a:t>there is still significant room for improvement.</a:t>
            </a:r>
          </a:p>
        </p:txBody>
      </p:sp>
      <p:pic>
        <p:nvPicPr>
          <p:cNvPr id="6" name="Picture 5" descr="Chart, scatter chart">
            <a:extLst>
              <a:ext uri="{FF2B5EF4-FFF2-40B4-BE49-F238E27FC236}">
                <a16:creationId xmlns:a16="http://schemas.microsoft.com/office/drawing/2014/main" id="{E9B2EA19-A4F9-A90D-DBC4-89AF0E5F3AF3}"/>
              </a:ext>
            </a:extLst>
          </p:cNvPr>
          <p:cNvPicPr>
            <a:picLocks noChangeAspect="1"/>
          </p:cNvPicPr>
          <p:nvPr/>
        </p:nvPicPr>
        <p:blipFill>
          <a:blip r:embed="rId8"/>
          <a:stretch>
            <a:fillRect/>
          </a:stretch>
        </p:blipFill>
        <p:spPr>
          <a:xfrm>
            <a:off x="11486931" y="16329904"/>
            <a:ext cx="10164009" cy="6987754"/>
          </a:xfrm>
          <a:prstGeom prst="rect">
            <a:avLst/>
          </a:prstGeom>
          <a:ln w="57150">
            <a:solidFill>
              <a:schemeClr val="bg2"/>
            </a:solidFill>
          </a:ln>
        </p:spPr>
      </p:pic>
      <p:sp>
        <p:nvSpPr>
          <p:cNvPr id="7" name="Google Shape;77;p1">
            <a:extLst>
              <a:ext uri="{FF2B5EF4-FFF2-40B4-BE49-F238E27FC236}">
                <a16:creationId xmlns:a16="http://schemas.microsoft.com/office/drawing/2014/main" id="{E9409575-EBCC-1765-1634-BBE84C0FF851}"/>
              </a:ext>
            </a:extLst>
          </p:cNvPr>
          <p:cNvSpPr txBox="1"/>
          <p:nvPr/>
        </p:nvSpPr>
        <p:spPr>
          <a:xfrm>
            <a:off x="11821140" y="23425739"/>
            <a:ext cx="9829801" cy="52318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1" u="none" strike="noStrike" cap="none" dirty="0">
                <a:solidFill>
                  <a:schemeClr val="dk1"/>
                </a:solidFill>
                <a:latin typeface="Arial"/>
                <a:ea typeface="Arial"/>
                <a:cs typeface="Arial"/>
                <a:sym typeface="Arial"/>
              </a:rPr>
              <a:t>Figure 3: Control Results for Azimuth and Elevation Tracking</a:t>
            </a:r>
            <a:endParaRPr dirty="0"/>
          </a:p>
        </p:txBody>
      </p:sp>
      <p:pic>
        <p:nvPicPr>
          <p:cNvPr id="1032" name="Picture 8">
            <a:extLst>
              <a:ext uri="{FF2B5EF4-FFF2-40B4-BE49-F238E27FC236}">
                <a16:creationId xmlns:a16="http://schemas.microsoft.com/office/drawing/2014/main" id="{C203B2E3-88D4-06F7-689C-7372513091F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196"/>
          <a:stretch/>
        </p:blipFill>
        <p:spPr bwMode="auto">
          <a:xfrm>
            <a:off x="11481693" y="11628904"/>
            <a:ext cx="10164009" cy="3998547"/>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
            <a:extLst>
              <a:ext uri="{FF2B5EF4-FFF2-40B4-BE49-F238E27FC236}">
                <a16:creationId xmlns:a16="http://schemas.microsoft.com/office/drawing/2014/main" id="{4E42349B-8978-B933-E1E2-2F0E800F94E8}"/>
              </a:ext>
            </a:extLst>
          </p:cNvPr>
          <p:cNvSpPr txBox="1"/>
          <p:nvPr/>
        </p:nvSpPr>
        <p:spPr>
          <a:xfrm>
            <a:off x="11635740" y="15698813"/>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800" b="0" i="1" u="none" strike="noStrike" cap="none" dirty="0">
                <a:solidFill>
                  <a:schemeClr val="dk1"/>
                </a:solidFill>
                <a:latin typeface="Arial"/>
                <a:ea typeface="Arial"/>
                <a:cs typeface="Arial"/>
                <a:sym typeface="Arial"/>
              </a:rPr>
              <a:t>Figure 2: Magnetometer reading results for magnetic north</a:t>
            </a:r>
            <a:endParaRPr dirty="0"/>
          </a:p>
        </p:txBody>
      </p:sp>
      <p:pic>
        <p:nvPicPr>
          <p:cNvPr id="14" name="Picture 13">
            <a:extLst>
              <a:ext uri="{FF2B5EF4-FFF2-40B4-BE49-F238E27FC236}">
                <a16:creationId xmlns:a16="http://schemas.microsoft.com/office/drawing/2014/main" id="{D05D13E9-1440-23C2-A619-E4CCD39D00B2}"/>
              </a:ext>
            </a:extLst>
          </p:cNvPr>
          <p:cNvPicPr>
            <a:picLocks noChangeAspect="1"/>
          </p:cNvPicPr>
          <p:nvPr/>
        </p:nvPicPr>
        <p:blipFill rotWithShape="1">
          <a:blip r:embed="rId10"/>
          <a:srcRect t="1711"/>
          <a:stretch/>
        </p:blipFill>
        <p:spPr>
          <a:xfrm>
            <a:off x="11405476" y="24727305"/>
            <a:ext cx="2495786" cy="2875879"/>
          </a:xfrm>
          <a:prstGeom prst="rect">
            <a:avLst/>
          </a:prstGeom>
          <a:ln w="76200">
            <a:solidFill>
              <a:schemeClr val="tx1"/>
            </a:solidFill>
          </a:ln>
        </p:spPr>
      </p:pic>
      <p:pic>
        <p:nvPicPr>
          <p:cNvPr id="16" name="Picture 15">
            <a:extLst>
              <a:ext uri="{FF2B5EF4-FFF2-40B4-BE49-F238E27FC236}">
                <a16:creationId xmlns:a16="http://schemas.microsoft.com/office/drawing/2014/main" id="{8EAA5727-7EC7-4107-2446-144543671EE5}"/>
              </a:ext>
            </a:extLst>
          </p:cNvPr>
          <p:cNvPicPr>
            <a:picLocks noChangeAspect="1"/>
          </p:cNvPicPr>
          <p:nvPr/>
        </p:nvPicPr>
        <p:blipFill>
          <a:blip r:embed="rId11"/>
          <a:stretch>
            <a:fillRect/>
          </a:stretch>
        </p:blipFill>
        <p:spPr>
          <a:xfrm>
            <a:off x="14139309" y="24742355"/>
            <a:ext cx="2495883" cy="2875880"/>
          </a:xfrm>
          <a:prstGeom prst="rect">
            <a:avLst/>
          </a:prstGeom>
          <a:ln w="76200">
            <a:solidFill>
              <a:schemeClr val="bg2"/>
            </a:solidFill>
          </a:ln>
        </p:spPr>
      </p:pic>
      <p:pic>
        <p:nvPicPr>
          <p:cNvPr id="18" name="Picture 17">
            <a:extLst>
              <a:ext uri="{FF2B5EF4-FFF2-40B4-BE49-F238E27FC236}">
                <a16:creationId xmlns:a16="http://schemas.microsoft.com/office/drawing/2014/main" id="{997A26AA-C42B-CFE7-5CF5-A15E0CDF6191}"/>
              </a:ext>
            </a:extLst>
          </p:cNvPr>
          <p:cNvPicPr>
            <a:picLocks noChangeAspect="1"/>
          </p:cNvPicPr>
          <p:nvPr/>
        </p:nvPicPr>
        <p:blipFill>
          <a:blip r:embed="rId12"/>
          <a:stretch>
            <a:fillRect/>
          </a:stretch>
        </p:blipFill>
        <p:spPr>
          <a:xfrm>
            <a:off x="14154339" y="28066133"/>
            <a:ext cx="2495883" cy="2792295"/>
          </a:xfrm>
          <a:prstGeom prst="rect">
            <a:avLst/>
          </a:prstGeom>
          <a:ln w="76200">
            <a:solidFill>
              <a:schemeClr val="tx1"/>
            </a:solidFill>
          </a:ln>
        </p:spPr>
      </p:pic>
      <p:pic>
        <p:nvPicPr>
          <p:cNvPr id="20" name="Picture 19">
            <a:extLst>
              <a:ext uri="{FF2B5EF4-FFF2-40B4-BE49-F238E27FC236}">
                <a16:creationId xmlns:a16="http://schemas.microsoft.com/office/drawing/2014/main" id="{4703CA86-4BD5-4303-5E11-C06F677F829E}"/>
              </a:ext>
            </a:extLst>
          </p:cNvPr>
          <p:cNvPicPr>
            <a:picLocks noChangeAspect="1"/>
          </p:cNvPicPr>
          <p:nvPr/>
        </p:nvPicPr>
        <p:blipFill>
          <a:blip r:embed="rId13"/>
          <a:stretch>
            <a:fillRect/>
          </a:stretch>
        </p:blipFill>
        <p:spPr>
          <a:xfrm>
            <a:off x="11405476" y="28066134"/>
            <a:ext cx="2445963" cy="2792294"/>
          </a:xfrm>
          <a:prstGeom prst="rect">
            <a:avLst/>
          </a:prstGeom>
          <a:ln w="76200">
            <a:solidFill>
              <a:schemeClr val="tx1"/>
            </a:solidFill>
          </a:ln>
        </p:spPr>
      </p:pic>
      <p:graphicFrame>
        <p:nvGraphicFramePr>
          <p:cNvPr id="21" name="Table 21">
            <a:extLst>
              <a:ext uri="{FF2B5EF4-FFF2-40B4-BE49-F238E27FC236}">
                <a16:creationId xmlns:a16="http://schemas.microsoft.com/office/drawing/2014/main" id="{9C48D467-8097-22CC-BF1A-3D51BAB095ED}"/>
              </a:ext>
            </a:extLst>
          </p:cNvPr>
          <p:cNvGraphicFramePr>
            <a:graphicFrameLocks noGrp="1"/>
          </p:cNvGraphicFramePr>
          <p:nvPr>
            <p:extLst>
              <p:ext uri="{D42A27DB-BD31-4B8C-83A1-F6EECF244321}">
                <p14:modId xmlns:p14="http://schemas.microsoft.com/office/powerpoint/2010/main" val="584518922"/>
              </p:ext>
            </p:extLst>
          </p:nvPr>
        </p:nvGraphicFramePr>
        <p:xfrm>
          <a:off x="16800932" y="24152617"/>
          <a:ext cx="4904593" cy="4721157"/>
        </p:xfrm>
        <a:graphic>
          <a:graphicData uri="http://schemas.openxmlformats.org/drawingml/2006/table">
            <a:tbl>
              <a:tblPr firstRow="1" bandRow="1">
                <a:effectLst/>
                <a:tableStyleId>{2E1B8384-BD9B-4845-8369-8DC390344A65}</a:tableStyleId>
              </a:tblPr>
              <a:tblGrid>
                <a:gridCol w="860198">
                  <a:extLst>
                    <a:ext uri="{9D8B030D-6E8A-4147-A177-3AD203B41FA5}">
                      <a16:colId xmlns:a16="http://schemas.microsoft.com/office/drawing/2014/main" val="3114946432"/>
                    </a:ext>
                  </a:extLst>
                </a:gridCol>
                <a:gridCol w="1082467">
                  <a:extLst>
                    <a:ext uri="{9D8B030D-6E8A-4147-A177-3AD203B41FA5}">
                      <a16:colId xmlns:a16="http://schemas.microsoft.com/office/drawing/2014/main" val="2703873849"/>
                    </a:ext>
                  </a:extLst>
                </a:gridCol>
                <a:gridCol w="1082467">
                  <a:extLst>
                    <a:ext uri="{9D8B030D-6E8A-4147-A177-3AD203B41FA5}">
                      <a16:colId xmlns:a16="http://schemas.microsoft.com/office/drawing/2014/main" val="961855425"/>
                    </a:ext>
                  </a:extLst>
                </a:gridCol>
                <a:gridCol w="962409">
                  <a:extLst>
                    <a:ext uri="{9D8B030D-6E8A-4147-A177-3AD203B41FA5}">
                      <a16:colId xmlns:a16="http://schemas.microsoft.com/office/drawing/2014/main" val="2795845957"/>
                    </a:ext>
                  </a:extLst>
                </a:gridCol>
                <a:gridCol w="917052">
                  <a:extLst>
                    <a:ext uri="{9D8B030D-6E8A-4147-A177-3AD203B41FA5}">
                      <a16:colId xmlns:a16="http://schemas.microsoft.com/office/drawing/2014/main" val="3661052053"/>
                    </a:ext>
                  </a:extLst>
                </a:gridCol>
              </a:tblGrid>
              <a:tr h="17765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Quadrant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Scaled</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X-Axis duty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cycle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modulating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rotation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motor speed</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100" b="1" dirty="0">
                          <a:solidFill>
                            <a:schemeClr val="bg1"/>
                          </a:solidFill>
                        </a:rPr>
                        <a:t>Scaled</a:t>
                      </a:r>
                    </a:p>
                    <a:p>
                      <a:pPr algn="ctr"/>
                      <a:r>
                        <a:rPr lang="en-US" sz="1100" b="1" dirty="0">
                          <a:solidFill>
                            <a:schemeClr val="bg1"/>
                          </a:solidFill>
                        </a:rPr>
                        <a:t>Y-axis duty </a:t>
                      </a:r>
                    </a:p>
                    <a:p>
                      <a:pPr algn="ctr"/>
                      <a:r>
                        <a:rPr lang="en-US" sz="1100" b="1" dirty="0">
                          <a:solidFill>
                            <a:schemeClr val="bg1"/>
                          </a:solidFill>
                        </a:rPr>
                        <a:t>cycle </a:t>
                      </a:r>
                    </a:p>
                    <a:p>
                      <a:pPr algn="ctr"/>
                      <a:r>
                        <a:rPr lang="en-US" sz="1100" b="1" dirty="0">
                          <a:solidFill>
                            <a:schemeClr val="bg1"/>
                          </a:solidFill>
                        </a:rPr>
                        <a:t>modulating </a:t>
                      </a:r>
                    </a:p>
                    <a:p>
                      <a:pPr algn="ctr"/>
                      <a:r>
                        <a:rPr lang="en-US" sz="1100" b="1" dirty="0">
                          <a:solidFill>
                            <a:schemeClr val="bg1"/>
                          </a:solidFill>
                        </a:rPr>
                        <a:t>elevation </a:t>
                      </a:r>
                    </a:p>
                    <a:p>
                      <a:pPr algn="ctr"/>
                      <a:r>
                        <a:rPr lang="en-US" sz="1100" b="1" dirty="0">
                          <a:solidFill>
                            <a:schemeClr val="bg1"/>
                          </a:solidFill>
                        </a:rPr>
                        <a:t>motor speed</a:t>
                      </a:r>
                    </a:p>
                    <a:p>
                      <a:pPr algn="ctr"/>
                      <a:r>
                        <a:rPr lang="en-US" sz="1100" b="1" dirty="0">
                          <a:solidFill>
                            <a:schemeClr val="bg1"/>
                          </a:solidFill>
                        </a:rPr>
                        <a: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100" b="1" dirty="0">
                          <a:solidFill>
                            <a:schemeClr val="bg1"/>
                          </a:solidFill>
                        </a:rPr>
                        <a:t>Rotational </a:t>
                      </a:r>
                    </a:p>
                    <a:p>
                      <a:pPr algn="ctr"/>
                      <a:r>
                        <a:rPr lang="en-US" sz="1100" b="1" dirty="0">
                          <a:solidFill>
                            <a:schemeClr val="bg1"/>
                          </a:solidFill>
                        </a:rPr>
                        <a:t>Motor </a:t>
                      </a:r>
                    </a:p>
                    <a:p>
                      <a:pPr algn="ctr"/>
                      <a:r>
                        <a:rPr lang="en-US" sz="1100" b="1" dirty="0">
                          <a:solidFill>
                            <a:schemeClr val="bg1"/>
                          </a:solidFill>
                        </a:rPr>
                        <a:t>Direction</a:t>
                      </a:r>
                    </a:p>
                    <a:p>
                      <a:pPr algn="ctr"/>
                      <a:r>
                        <a:rPr lang="en-US" sz="1100" b="1" dirty="0">
                          <a:solidFill>
                            <a:schemeClr val="bg1"/>
                          </a:solidFill>
                        </a:rPr>
                        <a:t>And</a:t>
                      </a:r>
                    </a:p>
                    <a:p>
                      <a:pPr algn="ctr"/>
                      <a:r>
                        <a:rPr lang="en-US" sz="1100" b="1" dirty="0">
                          <a:solidFill>
                            <a:schemeClr val="bg1"/>
                          </a:solidFill>
                        </a:rPr>
                        <a:t>Quadrant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endParaRPr lang="en-US" sz="1100" b="1" dirty="0">
                        <a:solidFill>
                          <a:schemeClr val="bg1"/>
                        </a:solidFill>
                      </a:endParaRPr>
                    </a:p>
                    <a:p>
                      <a:pPr algn="ctr"/>
                      <a:r>
                        <a:rPr lang="en-US" sz="1100" b="1" dirty="0">
                          <a:solidFill>
                            <a:schemeClr val="bg1"/>
                          </a:solidFill>
                        </a:rPr>
                        <a:t>Linear Actuator </a:t>
                      </a:r>
                    </a:p>
                    <a:p>
                      <a:pPr algn="ctr"/>
                      <a:r>
                        <a:rPr lang="en-US" sz="1100" b="1" dirty="0">
                          <a:solidFill>
                            <a:schemeClr val="bg1"/>
                          </a:solidFill>
                        </a:rPr>
                        <a:t>Motor </a:t>
                      </a:r>
                    </a:p>
                    <a:p>
                      <a:pPr algn="ctr"/>
                      <a:r>
                        <a:rPr lang="en-US" sz="1100" b="1" dirty="0">
                          <a:solidFill>
                            <a:schemeClr val="bg1"/>
                          </a:solidFill>
                        </a:rPr>
                        <a:t>Direction</a:t>
                      </a:r>
                    </a:p>
                    <a:p>
                      <a:pPr algn="ctr"/>
                      <a:r>
                        <a:rPr lang="en-US" sz="1100" b="1" dirty="0">
                          <a:solidFill>
                            <a:schemeClr val="bg1"/>
                          </a:solidFill>
                        </a:rPr>
                        <a:t>And</a:t>
                      </a:r>
                    </a:p>
                    <a:p>
                      <a:pPr algn="ctr"/>
                      <a:r>
                        <a:rPr lang="en-US" sz="1100" b="1" dirty="0">
                          <a:solidFill>
                            <a:schemeClr val="bg1"/>
                          </a:solidFill>
                        </a:rPr>
                        <a:t>Quadrant</a:t>
                      </a:r>
                    </a:p>
                    <a:p>
                      <a:pPr algn="ctr"/>
                      <a:endParaRPr lang="en-US" sz="1100" b="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166455961"/>
                  </a:ext>
                </a:extLst>
              </a:tr>
              <a:tr h="736160">
                <a:tc>
                  <a:txBody>
                    <a:bodyPr/>
                    <a:lstStyle/>
                    <a:p>
                      <a:pPr algn="ctr"/>
                      <a:r>
                        <a:rPr lang="en-US" sz="1200" dirty="0">
                          <a:solidFill>
                            <a:schemeClr val="bg1"/>
                          </a:solidFill>
                        </a:rPr>
                        <a:t>1</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50</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75</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CW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Upward</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49965988"/>
                  </a:ext>
                </a:extLst>
              </a:tr>
              <a:tr h="736160">
                <a:tc>
                  <a:txBody>
                    <a:bodyPr/>
                    <a:lstStyle/>
                    <a:p>
                      <a:pPr algn="ctr"/>
                      <a:r>
                        <a:rPr lang="en-US" sz="1200" dirty="0">
                          <a:solidFill>
                            <a:schemeClr val="bg1"/>
                          </a:solidFill>
                        </a:rPr>
                        <a:t>2</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50</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75</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CCW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Upward</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3287092"/>
                  </a:ext>
                </a:extLst>
              </a:tr>
              <a:tr h="736160">
                <a:tc>
                  <a:txBody>
                    <a:bodyPr/>
                    <a:lstStyle/>
                    <a:p>
                      <a:pPr algn="ctr"/>
                      <a:r>
                        <a:rPr lang="en-US" sz="1200" dirty="0">
                          <a:solidFill>
                            <a:schemeClr val="bg1"/>
                          </a:solidFill>
                        </a:rPr>
                        <a:t>3</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50</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75</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CCW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Downward</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24717696"/>
                  </a:ext>
                </a:extLst>
              </a:tr>
              <a:tr h="736160">
                <a:tc>
                  <a:txBody>
                    <a:bodyPr/>
                    <a:lstStyle/>
                    <a:p>
                      <a:pPr algn="ctr"/>
                      <a:r>
                        <a:rPr lang="en-US" sz="1200" dirty="0">
                          <a:solidFill>
                            <a:schemeClr val="bg1"/>
                          </a:solidFill>
                        </a:rPr>
                        <a:t>4</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50</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75</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CW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dirty="0">
                          <a:solidFill>
                            <a:schemeClr val="bg1"/>
                          </a:solidFill>
                        </a:rPr>
                        <a:t>Downward</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24721976"/>
                  </a:ext>
                </a:extLst>
              </a:tr>
            </a:tbl>
          </a:graphicData>
        </a:graphic>
      </p:graphicFrame>
      <p:sp>
        <p:nvSpPr>
          <p:cNvPr id="22" name="Google Shape;77;p1">
            <a:extLst>
              <a:ext uri="{FF2B5EF4-FFF2-40B4-BE49-F238E27FC236}">
                <a16:creationId xmlns:a16="http://schemas.microsoft.com/office/drawing/2014/main" id="{28747230-8F68-7762-6D15-6CA84687DE66}"/>
              </a:ext>
            </a:extLst>
          </p:cNvPr>
          <p:cNvSpPr txBox="1"/>
          <p:nvPr/>
        </p:nvSpPr>
        <p:spPr>
          <a:xfrm>
            <a:off x="11667345" y="30924693"/>
            <a:ext cx="5102039" cy="307736"/>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b="0" i="1" u="none" strike="noStrike" cap="none" dirty="0">
                <a:solidFill>
                  <a:schemeClr val="dk1"/>
                </a:solidFill>
                <a:latin typeface="Arial"/>
                <a:ea typeface="Arial"/>
                <a:cs typeface="Arial"/>
                <a:sym typeface="Arial"/>
              </a:rPr>
              <a:t>Figure 3: Control Results for Azimuth and Elevation Tracking</a:t>
            </a:r>
            <a:endParaRPr sz="900" dirty="0"/>
          </a:p>
        </p:txBody>
      </p:sp>
      <p:pic>
        <p:nvPicPr>
          <p:cNvPr id="13" name="Picture 12" descr="A picture containing indoor&#10;&#10;Description automatically generated">
            <a:extLst>
              <a:ext uri="{FF2B5EF4-FFF2-40B4-BE49-F238E27FC236}">
                <a16:creationId xmlns:a16="http://schemas.microsoft.com/office/drawing/2014/main" id="{5F8A6BF8-6564-1F0C-666E-5BEDAF2942A1}"/>
              </a:ext>
            </a:extLst>
          </p:cNvPr>
          <p:cNvPicPr>
            <a:picLocks noChangeAspect="1"/>
          </p:cNvPicPr>
          <p:nvPr/>
        </p:nvPicPr>
        <p:blipFill rotWithShape="1">
          <a:blip r:embed="rId14"/>
          <a:srcRect l="17385" r="4643"/>
          <a:stretch/>
        </p:blipFill>
        <p:spPr>
          <a:xfrm rot="5400000">
            <a:off x="34069066" y="6829676"/>
            <a:ext cx="8460652" cy="8138160"/>
          </a:xfrm>
          <a:prstGeom prst="rect">
            <a:avLst/>
          </a:prstGeom>
          <a:ln w="57150">
            <a:solidFill>
              <a:schemeClr val="bg2"/>
            </a:solidFill>
          </a:ln>
        </p:spPr>
      </p:pic>
      <p:sp>
        <p:nvSpPr>
          <p:cNvPr id="23" name="Google Shape;77;p1">
            <a:extLst>
              <a:ext uri="{FF2B5EF4-FFF2-40B4-BE49-F238E27FC236}">
                <a16:creationId xmlns:a16="http://schemas.microsoft.com/office/drawing/2014/main" id="{75365C88-1C08-CE6B-2EF3-A4A02B2B3CE1}"/>
              </a:ext>
            </a:extLst>
          </p:cNvPr>
          <p:cNvSpPr txBox="1"/>
          <p:nvPr/>
        </p:nvSpPr>
        <p:spPr>
          <a:xfrm>
            <a:off x="16800932" y="28889115"/>
            <a:ext cx="4886170" cy="52318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i="1" dirty="0">
                <a:solidFill>
                  <a:schemeClr val="dk1"/>
                </a:solidFill>
              </a:rPr>
              <a:t>Table 1: Conversion and Control Factors</a:t>
            </a:r>
          </a:p>
          <a:p>
            <a:pPr marL="0" marR="0" lvl="0" indent="0" algn="r" rtl="0">
              <a:spcBef>
                <a:spcPts val="0"/>
              </a:spcBef>
              <a:spcAft>
                <a:spcPts val="0"/>
              </a:spcAft>
              <a:buNone/>
            </a:pPr>
            <a:endParaRPr lang="en-US" i="1" dirty="0">
              <a:solidFill>
                <a:schemeClr val="dk1"/>
              </a:solidFill>
            </a:endParaRPr>
          </a:p>
        </p:txBody>
      </p:sp>
      <p:sp>
        <p:nvSpPr>
          <p:cNvPr id="9" name="TextBox 8">
            <a:extLst>
              <a:ext uri="{FF2B5EF4-FFF2-40B4-BE49-F238E27FC236}">
                <a16:creationId xmlns:a16="http://schemas.microsoft.com/office/drawing/2014/main" id="{3F2745A6-7D73-722A-DF10-377AFFAA6068}"/>
              </a:ext>
            </a:extLst>
          </p:cNvPr>
          <p:cNvSpPr txBox="1"/>
          <p:nvPr/>
        </p:nvSpPr>
        <p:spPr>
          <a:xfrm>
            <a:off x="22397686" y="6873772"/>
            <a:ext cx="9829801" cy="830997"/>
          </a:xfrm>
          <a:prstGeom prst="rect">
            <a:avLst/>
          </a:prstGeom>
          <a:noFill/>
        </p:spPr>
        <p:txBody>
          <a:bodyPr wrap="square" rtlCol="0">
            <a:spAutoFit/>
          </a:bodyPr>
          <a:lstStyle/>
          <a:p>
            <a:r>
              <a:rPr lang="en-US" sz="4800" b="1" u="sng" dirty="0">
                <a:solidFill>
                  <a:srgbClr val="5D0025"/>
                </a:solidFill>
              </a:rPr>
              <a:t>System Block Diagram</a:t>
            </a:r>
          </a:p>
        </p:txBody>
      </p:sp>
      <p:pic>
        <p:nvPicPr>
          <p:cNvPr id="10" name="Picture 2">
            <a:extLst>
              <a:ext uri="{FF2B5EF4-FFF2-40B4-BE49-F238E27FC236}">
                <a16:creationId xmlns:a16="http://schemas.microsoft.com/office/drawing/2014/main" id="{B302BF3B-F970-C981-839F-08FFCE076579}"/>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5486" t="6144" r="9083" b="7515"/>
          <a:stretch/>
        </p:blipFill>
        <p:spPr bwMode="auto">
          <a:xfrm>
            <a:off x="22879933" y="7932487"/>
            <a:ext cx="8954355" cy="6352319"/>
          </a:xfrm>
          <a:prstGeom prst="rect">
            <a:avLst/>
          </a:prstGeom>
          <a:noFill/>
          <a:ln w="57150">
            <a:solidFill>
              <a:schemeClr val="bg2"/>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AA841F8-D2A5-413B-FDFE-8B981130B097}"/>
              </a:ext>
            </a:extLst>
          </p:cNvPr>
          <p:cNvSpPr txBox="1"/>
          <p:nvPr/>
        </p:nvSpPr>
        <p:spPr>
          <a:xfrm>
            <a:off x="24702267" y="14391866"/>
            <a:ext cx="5309686" cy="520912"/>
          </a:xfrm>
          <a:prstGeom prst="rect">
            <a:avLst/>
          </a:prstGeom>
          <a:noFill/>
        </p:spPr>
        <p:txBody>
          <a:bodyPr wrap="square" rtlCol="0">
            <a:spAutoFit/>
          </a:bodyPr>
          <a:lstStyle/>
          <a:p>
            <a:pPr marL="0" marR="0" lvl="0" indent="0" algn="l" rtl="0">
              <a:spcBef>
                <a:spcPts val="0"/>
              </a:spcBef>
              <a:spcAft>
                <a:spcPts val="0"/>
              </a:spcAft>
              <a:buNone/>
            </a:pPr>
            <a:r>
              <a:rPr lang="en-US" sz="2800" b="0" i="1" u="none" strike="noStrike" cap="none" dirty="0">
                <a:solidFill>
                  <a:schemeClr val="dk1"/>
                </a:solidFill>
                <a:latin typeface="Arial"/>
                <a:ea typeface="Arial"/>
                <a:cs typeface="Arial"/>
                <a:sym typeface="Arial"/>
              </a:rPr>
              <a:t>Figure 4: System Block Diagram</a:t>
            </a:r>
            <a:endParaRPr lang="en-US" sz="2800" dirty="0"/>
          </a:p>
        </p:txBody>
      </p:sp>
      <p:graphicFrame>
        <p:nvGraphicFramePr>
          <p:cNvPr id="12" name="Table 11">
            <a:extLst>
              <a:ext uri="{FF2B5EF4-FFF2-40B4-BE49-F238E27FC236}">
                <a16:creationId xmlns:a16="http://schemas.microsoft.com/office/drawing/2014/main" id="{2952FC94-0EA3-A1A4-23F1-FEB6675A0D95}"/>
              </a:ext>
            </a:extLst>
          </p:cNvPr>
          <p:cNvGraphicFramePr>
            <a:graphicFrameLocks noGrp="1"/>
          </p:cNvGraphicFramePr>
          <p:nvPr>
            <p:extLst>
              <p:ext uri="{D42A27DB-BD31-4B8C-83A1-F6EECF244321}">
                <p14:modId xmlns:p14="http://schemas.microsoft.com/office/powerpoint/2010/main" val="957032690"/>
              </p:ext>
            </p:extLst>
          </p:nvPr>
        </p:nvGraphicFramePr>
        <p:xfrm>
          <a:off x="16800932" y="29201316"/>
          <a:ext cx="4904592" cy="1723377"/>
        </p:xfrm>
        <a:graphic>
          <a:graphicData uri="http://schemas.openxmlformats.org/drawingml/2006/table">
            <a:tbl>
              <a:tblPr firstRow="1" bandRow="1">
                <a:effectLst/>
                <a:tableStyleId>{2E1B8384-BD9B-4845-8369-8DC390344A65}</a:tableStyleId>
              </a:tblPr>
              <a:tblGrid>
                <a:gridCol w="2171717">
                  <a:extLst>
                    <a:ext uri="{9D8B030D-6E8A-4147-A177-3AD203B41FA5}">
                      <a16:colId xmlns:a16="http://schemas.microsoft.com/office/drawing/2014/main" val="3059277116"/>
                    </a:ext>
                  </a:extLst>
                </a:gridCol>
                <a:gridCol w="2732875">
                  <a:extLst>
                    <a:ext uri="{9D8B030D-6E8A-4147-A177-3AD203B41FA5}">
                      <a16:colId xmlns:a16="http://schemas.microsoft.com/office/drawing/2014/main" val="1327000431"/>
                    </a:ext>
                  </a:extLst>
                </a:gridCol>
              </a:tblGrid>
              <a:tr h="574459">
                <a:tc>
                  <a:txBody>
                    <a:bodyPr/>
                    <a:lstStyle/>
                    <a:p>
                      <a:pPr algn="ctr"/>
                      <a:r>
                        <a:rPr lang="en-US" sz="1200" baseline="0" dirty="0">
                          <a:solidFill>
                            <a:schemeClr val="bg1"/>
                          </a:solidFill>
                        </a:rPr>
                        <a:t>Duty Cycle (%)</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baseline="0" dirty="0">
                          <a:solidFill>
                            <a:schemeClr val="bg1"/>
                          </a:solidFill>
                        </a:rPr>
                        <a:t>Average Voltage on Motor (V)</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36338493"/>
                  </a:ext>
                </a:extLst>
              </a:tr>
              <a:tr h="574459">
                <a:tc>
                  <a:txBody>
                    <a:bodyPr/>
                    <a:lstStyle/>
                    <a:p>
                      <a:pPr algn="ctr"/>
                      <a:r>
                        <a:rPr lang="en-US" sz="1200" baseline="0" dirty="0">
                          <a:solidFill>
                            <a:schemeClr val="bg1"/>
                          </a:solidFill>
                        </a:rPr>
                        <a:t>50</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baseline="0" dirty="0">
                          <a:solidFill>
                            <a:schemeClr val="bg1"/>
                          </a:solidFill>
                        </a:rPr>
                        <a:t>6</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44519642"/>
                  </a:ext>
                </a:extLst>
              </a:tr>
              <a:tr h="574459">
                <a:tc>
                  <a:txBody>
                    <a:bodyPr/>
                    <a:lstStyle/>
                    <a:p>
                      <a:pPr algn="ctr"/>
                      <a:r>
                        <a:rPr lang="en-US" sz="1200" baseline="0" dirty="0">
                          <a:solidFill>
                            <a:schemeClr val="bg1"/>
                          </a:solidFill>
                        </a:rPr>
                        <a:t>75</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200" baseline="0" dirty="0">
                          <a:solidFill>
                            <a:schemeClr val="bg1"/>
                          </a:solidFill>
                        </a:rPr>
                        <a:t>8</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9844672"/>
                  </a:ext>
                </a:extLst>
              </a:tr>
            </a:tbl>
          </a:graphicData>
        </a:graphic>
      </p:graphicFrame>
      <p:sp>
        <p:nvSpPr>
          <p:cNvPr id="19" name="Google Shape;77;p1">
            <a:extLst>
              <a:ext uri="{FF2B5EF4-FFF2-40B4-BE49-F238E27FC236}">
                <a16:creationId xmlns:a16="http://schemas.microsoft.com/office/drawing/2014/main" id="{C8DE5E70-5172-0DE4-14E3-26175743B401}"/>
              </a:ext>
            </a:extLst>
          </p:cNvPr>
          <p:cNvSpPr txBox="1"/>
          <p:nvPr/>
        </p:nvSpPr>
        <p:spPr>
          <a:xfrm>
            <a:off x="16668121" y="30955467"/>
            <a:ext cx="5037403" cy="52318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i="1" dirty="0">
                <a:solidFill>
                  <a:schemeClr val="dk1"/>
                </a:solidFill>
              </a:rPr>
              <a:t>Table 2: Conversion and Control Factors</a:t>
            </a:r>
          </a:p>
          <a:p>
            <a:pPr marL="0" marR="0" lvl="0" indent="0" algn="r" rtl="0">
              <a:spcBef>
                <a:spcPts val="0"/>
              </a:spcBef>
              <a:spcAft>
                <a:spcPts val="0"/>
              </a:spcAft>
              <a:buNone/>
            </a:pPr>
            <a:endParaRPr lang="en-US" i="1" dirty="0">
              <a:solidFill>
                <a:schemeClr val="dk1"/>
              </a:solidFill>
            </a:endParaRPr>
          </a:p>
        </p:txBody>
      </p:sp>
      <p:sp>
        <p:nvSpPr>
          <p:cNvPr id="25" name="TextBox 24">
            <a:extLst>
              <a:ext uri="{FF2B5EF4-FFF2-40B4-BE49-F238E27FC236}">
                <a16:creationId xmlns:a16="http://schemas.microsoft.com/office/drawing/2014/main" id="{A2B87E53-2627-ECF4-58C5-3346AC07DFFD}"/>
              </a:ext>
            </a:extLst>
          </p:cNvPr>
          <p:cNvSpPr txBox="1"/>
          <p:nvPr/>
        </p:nvSpPr>
        <p:spPr>
          <a:xfrm>
            <a:off x="11957112" y="24293426"/>
            <a:ext cx="1392513" cy="307777"/>
          </a:xfrm>
          <a:prstGeom prst="rect">
            <a:avLst/>
          </a:prstGeom>
          <a:noFill/>
        </p:spPr>
        <p:txBody>
          <a:bodyPr wrap="square" rtlCol="0">
            <a:spAutoFit/>
          </a:bodyPr>
          <a:lstStyle/>
          <a:p>
            <a:pPr algn="ctr"/>
            <a:r>
              <a:rPr lang="en-US" b="1" dirty="0"/>
              <a:t>Quadrant</a:t>
            </a:r>
            <a:r>
              <a:rPr lang="en-US" dirty="0"/>
              <a:t> 1</a:t>
            </a:r>
          </a:p>
        </p:txBody>
      </p:sp>
      <p:sp>
        <p:nvSpPr>
          <p:cNvPr id="26" name="TextBox 25">
            <a:extLst>
              <a:ext uri="{FF2B5EF4-FFF2-40B4-BE49-F238E27FC236}">
                <a16:creationId xmlns:a16="http://schemas.microsoft.com/office/drawing/2014/main" id="{AD02BB87-0C7B-F68F-2BBD-CD7251537454}"/>
              </a:ext>
            </a:extLst>
          </p:cNvPr>
          <p:cNvSpPr txBox="1"/>
          <p:nvPr/>
        </p:nvSpPr>
        <p:spPr>
          <a:xfrm>
            <a:off x="14706023" y="24284039"/>
            <a:ext cx="1392513" cy="307777"/>
          </a:xfrm>
          <a:prstGeom prst="rect">
            <a:avLst/>
          </a:prstGeom>
          <a:noFill/>
        </p:spPr>
        <p:txBody>
          <a:bodyPr wrap="square" rtlCol="0">
            <a:spAutoFit/>
          </a:bodyPr>
          <a:lstStyle/>
          <a:p>
            <a:pPr algn="ctr"/>
            <a:r>
              <a:rPr lang="en-US" b="1" dirty="0"/>
              <a:t>Quadrant 2</a:t>
            </a:r>
          </a:p>
        </p:txBody>
      </p:sp>
      <p:sp>
        <p:nvSpPr>
          <p:cNvPr id="27" name="TextBox 26">
            <a:extLst>
              <a:ext uri="{FF2B5EF4-FFF2-40B4-BE49-F238E27FC236}">
                <a16:creationId xmlns:a16="http://schemas.microsoft.com/office/drawing/2014/main" id="{B1EE9123-DE0A-D5C9-22D1-761081A26BF1}"/>
              </a:ext>
            </a:extLst>
          </p:cNvPr>
          <p:cNvSpPr txBox="1"/>
          <p:nvPr/>
        </p:nvSpPr>
        <p:spPr>
          <a:xfrm>
            <a:off x="11932200" y="27666027"/>
            <a:ext cx="1392513" cy="307777"/>
          </a:xfrm>
          <a:prstGeom prst="rect">
            <a:avLst/>
          </a:prstGeom>
          <a:noFill/>
        </p:spPr>
        <p:txBody>
          <a:bodyPr wrap="square" rtlCol="0">
            <a:spAutoFit/>
          </a:bodyPr>
          <a:lstStyle/>
          <a:p>
            <a:pPr algn="ctr"/>
            <a:r>
              <a:rPr lang="en-US" b="1" dirty="0"/>
              <a:t>Quadrant</a:t>
            </a:r>
            <a:r>
              <a:rPr lang="en-US" dirty="0"/>
              <a:t> </a:t>
            </a:r>
            <a:r>
              <a:rPr lang="en-US" b="1" dirty="0"/>
              <a:t>3</a:t>
            </a:r>
            <a:endParaRPr lang="en-US" dirty="0"/>
          </a:p>
        </p:txBody>
      </p:sp>
      <p:sp>
        <p:nvSpPr>
          <p:cNvPr id="29" name="TextBox 28">
            <a:extLst>
              <a:ext uri="{FF2B5EF4-FFF2-40B4-BE49-F238E27FC236}">
                <a16:creationId xmlns:a16="http://schemas.microsoft.com/office/drawing/2014/main" id="{06F32EF5-99C2-D3EA-3E20-7B39950B95C2}"/>
              </a:ext>
            </a:extLst>
          </p:cNvPr>
          <p:cNvSpPr txBox="1"/>
          <p:nvPr/>
        </p:nvSpPr>
        <p:spPr>
          <a:xfrm>
            <a:off x="14690993" y="27666027"/>
            <a:ext cx="1392513" cy="307777"/>
          </a:xfrm>
          <a:prstGeom prst="rect">
            <a:avLst/>
          </a:prstGeom>
          <a:noFill/>
        </p:spPr>
        <p:txBody>
          <a:bodyPr wrap="square" rtlCol="0">
            <a:spAutoFit/>
          </a:bodyPr>
          <a:lstStyle/>
          <a:p>
            <a:pPr algn="ctr"/>
            <a:r>
              <a:rPr lang="en-US" b="1" dirty="0"/>
              <a:t>Quadrant</a:t>
            </a:r>
            <a:r>
              <a:rPr lang="en-US" dirty="0"/>
              <a:t> </a:t>
            </a:r>
            <a:r>
              <a:rPr lang="en-US" b="1" dirty="0"/>
              <a:t>4</a:t>
            </a:r>
            <a:endParaRPr lang="en-US" dirty="0"/>
          </a:p>
        </p:txBody>
      </p:sp>
      <p:pic>
        <p:nvPicPr>
          <p:cNvPr id="35" name="Picture 6">
            <a:extLst>
              <a:ext uri="{FF2B5EF4-FFF2-40B4-BE49-F238E27FC236}">
                <a16:creationId xmlns:a16="http://schemas.microsoft.com/office/drawing/2014/main" id="{0D223091-ABED-7868-C842-9A573EDAC22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0142" y="12291393"/>
            <a:ext cx="10052072" cy="8335614"/>
          </a:xfrm>
          <a:prstGeom prst="rect">
            <a:avLst/>
          </a:prstGeom>
          <a:noFill/>
          <a:ln w="57150">
            <a:solidFill>
              <a:schemeClr val="bg2"/>
            </a:solidFill>
          </a:ln>
          <a:extLst>
            <a:ext uri="{909E8E84-426E-40DD-AFC4-6F175D3DCCD1}">
              <a14:hiddenFill xmlns:a14="http://schemas.microsoft.com/office/drawing/2010/main">
                <a:solidFill>
                  <a:srgbClr val="FFFFFF"/>
                </a:solidFill>
              </a14:hiddenFill>
            </a:ext>
          </a:extLst>
        </p:spPr>
      </p:pic>
      <p:pic>
        <p:nvPicPr>
          <p:cNvPr id="48" name="Picture 8">
            <a:extLst>
              <a:ext uri="{FF2B5EF4-FFF2-40B4-BE49-F238E27FC236}">
                <a16:creationId xmlns:a16="http://schemas.microsoft.com/office/drawing/2014/main" id="{3A501810-DB26-9634-ABE9-2031DF6AAEDB}"/>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9874" t="18291" r="12535" b="22437"/>
          <a:stretch/>
        </p:blipFill>
        <p:spPr bwMode="auto">
          <a:xfrm>
            <a:off x="2412259" y="2260913"/>
            <a:ext cx="3529402" cy="2867599"/>
          </a:xfrm>
          <a:prstGeom prst="rect">
            <a:avLst/>
          </a:prstGeom>
          <a:noFill/>
          <a:extLst>
            <a:ext uri="{909E8E84-426E-40DD-AFC4-6F175D3DCCD1}">
              <a14:hiddenFill xmlns:a14="http://schemas.microsoft.com/office/drawing/2010/main">
                <a:solidFill>
                  <a:srgbClr val="FFFFFF"/>
                </a:solidFill>
              </a14:hiddenFill>
            </a:ext>
          </a:extLst>
        </p:spPr>
      </p:pic>
      <p:sp>
        <p:nvSpPr>
          <p:cNvPr id="51" name="Google Shape;77;p1">
            <a:extLst>
              <a:ext uri="{FF2B5EF4-FFF2-40B4-BE49-F238E27FC236}">
                <a16:creationId xmlns:a16="http://schemas.microsoft.com/office/drawing/2014/main" id="{B7F09A7C-72D8-926F-E4B1-A0A86F190419}"/>
              </a:ext>
            </a:extLst>
          </p:cNvPr>
          <p:cNvSpPr txBox="1"/>
          <p:nvPr/>
        </p:nvSpPr>
        <p:spPr>
          <a:xfrm>
            <a:off x="821220" y="20904515"/>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800" b="0" i="1" u="none" strike="noStrike" cap="none" dirty="0">
                <a:solidFill>
                  <a:schemeClr val="dk1"/>
                </a:solidFill>
                <a:latin typeface="Arial"/>
                <a:ea typeface="Arial"/>
                <a:cs typeface="Arial"/>
                <a:sym typeface="Arial"/>
              </a:rPr>
              <a:t>Figure </a:t>
            </a:r>
            <a:r>
              <a:rPr lang="en-US" sz="2800" i="1" dirty="0">
                <a:solidFill>
                  <a:schemeClr val="dk1"/>
                </a:solidFill>
              </a:rPr>
              <a:t>1: </a:t>
            </a:r>
            <a:r>
              <a:rPr lang="en-US" sz="2800" i="1" dirty="0" err="1">
                <a:solidFill>
                  <a:schemeClr val="dk1"/>
                </a:solidFill>
              </a:rPr>
              <a:t>Ercot</a:t>
            </a:r>
            <a:r>
              <a:rPr lang="en-US" sz="2800" i="1" dirty="0">
                <a:solidFill>
                  <a:schemeClr val="dk1"/>
                </a:solidFill>
              </a:rPr>
              <a:t> Energy Source Partition Bar Chart 2011-2021</a:t>
            </a:r>
            <a:endParaRPr dirty="0"/>
          </a:p>
        </p:txBody>
      </p:sp>
      <p:sp>
        <p:nvSpPr>
          <p:cNvPr id="4" name="TextBox 3">
            <a:extLst>
              <a:ext uri="{FF2B5EF4-FFF2-40B4-BE49-F238E27FC236}">
                <a16:creationId xmlns:a16="http://schemas.microsoft.com/office/drawing/2014/main" id="{967B3EEA-E39E-5045-D645-87036A7F7718}"/>
              </a:ext>
            </a:extLst>
          </p:cNvPr>
          <p:cNvSpPr txBox="1"/>
          <p:nvPr/>
        </p:nvSpPr>
        <p:spPr>
          <a:xfrm>
            <a:off x="10988040" y="15730155"/>
            <a:ext cx="21976080" cy="1458091"/>
          </a:xfrm>
          <a:prstGeom prst="rect">
            <a:avLst/>
          </a:prstGeom>
          <a:noFill/>
        </p:spPr>
        <p:txBody>
          <a:bodyPr wrap="square">
            <a:spAutoFit/>
          </a:bodyPr>
          <a:lstStyle/>
          <a:p>
            <a:pPr marL="285750" marR="0" lvl="0" indent="-285750" algn="l" rtl="0">
              <a:lnSpc>
                <a:spcPct val="164285"/>
              </a:lnSpc>
              <a:spcBef>
                <a:spcPts val="0"/>
              </a:spcBef>
              <a:spcAft>
                <a:spcPts val="0"/>
              </a:spcAft>
              <a:buFont typeface="Arial" panose="020B0604020202020204" pitchFamily="34" charset="0"/>
              <a:buChar char="•"/>
            </a:pPr>
            <a:r>
              <a:rPr lang="en-US" sz="1400" dirty="0">
                <a:solidFill>
                  <a:schemeClr val="dk1"/>
                </a:solidFill>
              </a:rPr>
              <a:t>Incorporate use of sensors or encoders to create a closed loop motor control system for more accurate results and positioning</a:t>
            </a:r>
          </a:p>
          <a:p>
            <a:pPr marL="285750" marR="0" lvl="0" indent="-285750" algn="l" rtl="0">
              <a:lnSpc>
                <a:spcPct val="164285"/>
              </a:lnSpc>
              <a:spcBef>
                <a:spcPts val="0"/>
              </a:spcBef>
              <a:spcAft>
                <a:spcPts val="0"/>
              </a:spcAft>
              <a:buFont typeface="Arial" panose="020B0604020202020204" pitchFamily="34" charset="0"/>
              <a:buChar char="•"/>
            </a:pPr>
            <a:r>
              <a:rPr lang="en-US" sz="1400" dirty="0">
                <a:solidFill>
                  <a:schemeClr val="dk1"/>
                </a:solidFill>
              </a:rPr>
              <a:t>Allow system to retrieve current time and date other than the use of Wi-Fi, so system is not dependent on network connectivity</a:t>
            </a:r>
          </a:p>
          <a:p>
            <a:pPr marL="457200" marR="0" lvl="0" indent="-457200" algn="l" rtl="0">
              <a:lnSpc>
                <a:spcPct val="164285"/>
              </a:lnSpc>
              <a:spcBef>
                <a:spcPts val="0"/>
              </a:spcBef>
              <a:spcAft>
                <a:spcPts val="0"/>
              </a:spcAft>
              <a:buFont typeface="Arial" panose="020B0604020202020204" pitchFamily="34" charset="0"/>
              <a:buChar char="•"/>
            </a:pPr>
            <a:r>
              <a:rPr lang="en-US" sz="1400" dirty="0">
                <a:solidFill>
                  <a:schemeClr val="dk1"/>
                </a:solidFill>
              </a:rPr>
              <a:t>Utilize dynamic information that can be inputted by the user, such as latitude and long</a:t>
            </a:r>
          </a:p>
          <a:p>
            <a:pPr marL="457200" marR="0" lvl="0" indent="-457200" algn="l" rtl="0">
              <a:lnSpc>
                <a:spcPct val="164285"/>
              </a:lnSpc>
              <a:spcBef>
                <a:spcPts val="0"/>
              </a:spcBef>
              <a:spcAft>
                <a:spcPts val="0"/>
              </a:spcAft>
              <a:buFont typeface="Arial" panose="020B0604020202020204" pitchFamily="34" charset="0"/>
              <a:buChar char="•"/>
            </a:pPr>
            <a:r>
              <a:rPr lang="en-US" sz="1400" dirty="0">
                <a:solidFill>
                  <a:schemeClr val="dk1"/>
                </a:solidFill>
              </a:rPr>
              <a:t>Integrate lens tracking onto target for thermal to chemical energy conversion</a:t>
            </a:r>
          </a:p>
        </p:txBody>
      </p:sp>
    </p:spTree>
  </p:cSld>
  <p:clrMapOvr>
    <a:masterClrMapping/>
  </p:clrMapOvr>
</p:sld>
</file>

<file path=ppt/theme/theme1.xml><?xml version="1.0" encoding="utf-8"?>
<a:theme xmlns:a="http://schemas.openxmlformats.org/drawingml/2006/main" name="Research Poster Template">
  <a:themeElements>
    <a:clrScheme name="Custom 2">
      <a:dk1>
        <a:srgbClr val="333333"/>
      </a:dk1>
      <a:lt1>
        <a:srgbClr val="FFFFFF"/>
      </a:lt1>
      <a:dk2>
        <a:srgbClr val="5D0025"/>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813</Words>
  <Application>Microsoft Office PowerPoint</Application>
  <PresentationFormat>Custom</PresentationFormat>
  <Paragraphs>108</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Research Poster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Lagoudas, Magdalini Z</dc:creator>
  <cp:lastModifiedBy>Dixon, Samuel</cp:lastModifiedBy>
  <cp:revision>12</cp:revision>
  <dcterms:created xsi:type="dcterms:W3CDTF">2016-09-29T18:43:16Z</dcterms:created>
  <dcterms:modified xsi:type="dcterms:W3CDTF">2023-04-30T23:14:30Z</dcterms:modified>
</cp:coreProperties>
</file>