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t>
            </a:r>
            <a:endParaRPr/>
          </a:p>
          <a:p>
            <a:pPr indent="0" lvl="0" marL="0" rtl="0" algn="l">
              <a:spcBef>
                <a:spcPts val="0"/>
              </a:spcBef>
              <a:spcAft>
                <a:spcPts val="0"/>
              </a:spcAft>
              <a:buNone/>
            </a:pPr>
            <a:r>
              <a:rPr lang="en"/>
              <a:t>In this presentation, we will present the paper “Attend and </a:t>
            </a:r>
            <a:r>
              <a:rPr lang="en"/>
              <a:t>diagnose</a:t>
            </a:r>
            <a:r>
              <a:rPr lang="en"/>
              <a:t>” and our reproduction result for this paper.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052efdd0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052efdd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Lato"/>
              <a:buChar char="●"/>
            </a:pPr>
            <a:r>
              <a:rPr lang="en" sz="1400">
                <a:solidFill>
                  <a:srgbClr val="595959"/>
                </a:solidFill>
                <a:latin typeface="Lato"/>
                <a:ea typeface="Lato"/>
                <a:cs typeface="Lato"/>
                <a:sym typeface="Lato"/>
              </a:rPr>
              <a:t>The proposed deep learning architecture is called "Simply Attend and Diagnose (SAnD)," </a:t>
            </a:r>
            <a:endParaRPr sz="14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en" sz="1400">
                <a:solidFill>
                  <a:srgbClr val="595959"/>
                </a:solidFill>
                <a:latin typeface="Lato"/>
                <a:ea typeface="Lato"/>
                <a:cs typeface="Lato"/>
                <a:sym typeface="Lato"/>
              </a:rPr>
              <a:t>The SAnD model</a:t>
            </a:r>
            <a:endParaRPr sz="1400">
              <a:solidFill>
                <a:srgbClr val="595959"/>
              </a:solidFill>
              <a:latin typeface="Lato"/>
              <a:ea typeface="Lato"/>
              <a:cs typeface="Lato"/>
              <a:sym typeface="Lato"/>
            </a:endParaRPr>
          </a:p>
          <a:p>
            <a:pPr indent="-304800" lvl="1" marL="914400" rtl="0" algn="l">
              <a:lnSpc>
                <a:spcPct val="115000"/>
              </a:lnSpc>
              <a:spcBef>
                <a:spcPts val="0"/>
              </a:spcBef>
              <a:spcAft>
                <a:spcPts val="0"/>
              </a:spcAft>
              <a:buClr>
                <a:srgbClr val="595959"/>
              </a:buClr>
              <a:buSzPts val="1200"/>
              <a:buFont typeface="Lato"/>
              <a:buAutoNum type="alphaLcPeriod"/>
            </a:pPr>
            <a:r>
              <a:rPr lang="en" sz="1200">
                <a:solidFill>
                  <a:srgbClr val="595959"/>
                </a:solidFill>
                <a:latin typeface="Lato"/>
                <a:ea typeface="Lato"/>
                <a:cs typeface="Lato"/>
                <a:sym typeface="Lato"/>
              </a:rPr>
              <a:t>Limitation of RNN: memory constraints, optimization challenges, and difficulties in parallelization.</a:t>
            </a:r>
            <a:endParaRPr sz="1200">
              <a:solidFill>
                <a:srgbClr val="595959"/>
              </a:solidFill>
              <a:latin typeface="Lato"/>
              <a:ea typeface="Lato"/>
              <a:cs typeface="Lato"/>
              <a:sym typeface="Lato"/>
            </a:endParaRPr>
          </a:p>
          <a:p>
            <a:pPr indent="-304800" lvl="1" marL="914400" rtl="0" algn="l">
              <a:lnSpc>
                <a:spcPct val="115000"/>
              </a:lnSpc>
              <a:spcBef>
                <a:spcPts val="0"/>
              </a:spcBef>
              <a:spcAft>
                <a:spcPts val="0"/>
              </a:spcAft>
              <a:buClr>
                <a:srgbClr val="595959"/>
              </a:buClr>
              <a:buSzPts val="1200"/>
              <a:buFont typeface="Lato"/>
              <a:buAutoNum type="alphaLcPeriod"/>
            </a:pPr>
            <a:r>
              <a:rPr lang="en" sz="1200">
                <a:solidFill>
                  <a:srgbClr val="595959"/>
                </a:solidFill>
                <a:latin typeface="Lato"/>
                <a:ea typeface="Lato"/>
                <a:cs typeface="Lato"/>
                <a:sym typeface="Lato"/>
              </a:rPr>
              <a:t>based on a masked self-attention mechanism, incorporates temporal order using positional encoding and dense interpolation strategies.</a:t>
            </a:r>
            <a:endParaRPr sz="1200">
              <a:solidFill>
                <a:srgbClr val="595959"/>
              </a:solidFill>
              <a:latin typeface="Lato"/>
              <a:ea typeface="Lato"/>
              <a:cs typeface="Lato"/>
              <a:sym typeface="Lato"/>
            </a:endParaRPr>
          </a:p>
          <a:p>
            <a:pPr indent="-304800" lvl="1" marL="914400" rtl="0" algn="l">
              <a:lnSpc>
                <a:spcPct val="115000"/>
              </a:lnSpc>
              <a:spcBef>
                <a:spcPts val="0"/>
              </a:spcBef>
              <a:spcAft>
                <a:spcPts val="0"/>
              </a:spcAft>
              <a:buClr>
                <a:srgbClr val="595959"/>
              </a:buClr>
              <a:buSzPts val="1200"/>
              <a:buFont typeface="Lato"/>
              <a:buAutoNum type="alphaLcPeriod"/>
            </a:pPr>
            <a:r>
              <a:rPr lang="en" sz="1200">
                <a:solidFill>
                  <a:srgbClr val="595959"/>
                </a:solidFill>
                <a:latin typeface="Lato"/>
                <a:ea typeface="Lato"/>
                <a:cs typeface="Lato"/>
                <a:sym typeface="Lato"/>
              </a:rPr>
              <a:t>The authors also develop a multi-task variant of SAnD for inferring models with multiple diagnosis tasks.</a:t>
            </a:r>
            <a:endParaRPr sz="12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en" sz="1400">
                <a:solidFill>
                  <a:srgbClr val="595959"/>
                </a:solidFill>
                <a:latin typeface="Lato"/>
                <a:ea typeface="Lato"/>
                <a:cs typeface="Lato"/>
                <a:sym typeface="Lato"/>
              </a:rPr>
              <a:t>The evaluation of the model is performed on the MIMIC-III benchmark datasets, demonstrating its superior performance compared to LSTM models and classical baselines with hand-engineered features</a:t>
            </a:r>
            <a:endParaRPr sz="1400">
              <a:solidFill>
                <a:srgbClr val="595959"/>
              </a:solidFill>
              <a:latin typeface="Lato"/>
              <a:ea typeface="Lato"/>
              <a:cs typeface="Lato"/>
              <a:sym typeface="Lato"/>
            </a:endParaRPr>
          </a:p>
          <a:p>
            <a:pPr indent="0" lvl="0" marL="0" rtl="0" algn="l">
              <a:spcBef>
                <a:spcPts val="1200"/>
              </a:spcBef>
              <a:spcAft>
                <a:spcPts val="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052efdd0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052efdd0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374151"/>
                </a:solidFill>
                <a:highlight>
                  <a:srgbClr val="F7F7F8"/>
                </a:highlight>
              </a:rPr>
              <a:t>The authors claim that their approach, called SAnD, outperforms existing models in tasks such as In Hospital Mortality prediction. To ensure reproducibility, the authors have shared a repository containing the model's structure definition, although it lacks specific clinical data. Our objective is to replicate the performance results, specifically in the mortality prediction task, using the dataset from the MIMIC-III Benchmark. We will compare our replicated results with the authors' claimed evaluation results to assess reproducibility.</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052efdd0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052efdd0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052efdd0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052efdd0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052efdd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052efdd0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CS598 SP23 Team 176</a:t>
            </a:r>
            <a:endParaRPr/>
          </a:p>
          <a:p>
            <a:pPr indent="0" lvl="0" marL="0" rtl="0" algn="l">
              <a:spcBef>
                <a:spcPts val="0"/>
              </a:spcBef>
              <a:spcAft>
                <a:spcPts val="0"/>
              </a:spcAft>
              <a:buNone/>
            </a:pPr>
            <a:r>
              <a:rPr lang="en"/>
              <a:t>"Simple Attend and Diagnose”</a:t>
            </a:r>
            <a:endParaRPr/>
          </a:p>
        </p:txBody>
      </p:sp>
      <p:sp>
        <p:nvSpPr>
          <p:cNvPr id="87" name="Google Shape;87;p13"/>
          <p:cNvSpPr txBox="1"/>
          <p:nvPr>
            <p:ph idx="1" type="subTitle"/>
          </p:nvPr>
        </p:nvSpPr>
        <p:spPr>
          <a:xfrm>
            <a:off x="729625" y="3172900"/>
            <a:ext cx="7688100" cy="9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Zhentao Xu, Samuel Doud</a:t>
            </a:r>
            <a:endParaRPr/>
          </a:p>
          <a:p>
            <a:pPr indent="0" lvl="0" marL="0" rtl="0" algn="l">
              <a:spcBef>
                <a:spcPts val="0"/>
              </a:spcBef>
              <a:spcAft>
                <a:spcPts val="0"/>
              </a:spcAft>
              <a:buNone/>
            </a:pPr>
            <a:r>
              <a:rPr lang="en"/>
              <a:t>Date: May 8,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8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proposed deep learning architecture is called "Simply Attend and Diagnose (SAnD)," </a:t>
            </a:r>
            <a:endParaRPr sz="1400"/>
          </a:p>
          <a:p>
            <a:pPr indent="-317500" lvl="0" marL="457200" rtl="0" algn="l">
              <a:spcBef>
                <a:spcPts val="0"/>
              </a:spcBef>
              <a:spcAft>
                <a:spcPts val="0"/>
              </a:spcAft>
              <a:buSzPts val="1400"/>
              <a:buChar char="●"/>
            </a:pPr>
            <a:r>
              <a:rPr lang="en" sz="1400"/>
              <a:t>The SAnD model</a:t>
            </a:r>
            <a:endParaRPr sz="1400"/>
          </a:p>
          <a:p>
            <a:pPr indent="-304800" lvl="1" marL="914400" rtl="0" algn="l">
              <a:spcBef>
                <a:spcPts val="0"/>
              </a:spcBef>
              <a:spcAft>
                <a:spcPts val="0"/>
              </a:spcAft>
              <a:buSzPts val="1200"/>
              <a:buAutoNum type="alphaLcPeriod"/>
            </a:pPr>
            <a:r>
              <a:rPr lang="en" sz="1200"/>
              <a:t>Limitation of RNN: </a:t>
            </a:r>
            <a:r>
              <a:rPr lang="en" sz="1200"/>
              <a:t>memory constraints, optimization challenges, and difficulties in parallelization.</a:t>
            </a:r>
            <a:endParaRPr sz="1200"/>
          </a:p>
          <a:p>
            <a:pPr indent="-304800" lvl="1" marL="914400" rtl="0" algn="l">
              <a:spcBef>
                <a:spcPts val="0"/>
              </a:spcBef>
              <a:spcAft>
                <a:spcPts val="0"/>
              </a:spcAft>
              <a:buSzPts val="1200"/>
              <a:buAutoNum type="alphaLcPeriod"/>
            </a:pPr>
            <a:r>
              <a:rPr lang="en" sz="1200"/>
              <a:t>based on a masked self-attention mechanism, incorporates temporal order using positional encoding and dense interpolation strategies.</a:t>
            </a:r>
            <a:endParaRPr sz="1200"/>
          </a:p>
          <a:p>
            <a:pPr indent="-304800" lvl="1" marL="914400" rtl="0" algn="l">
              <a:spcBef>
                <a:spcPts val="0"/>
              </a:spcBef>
              <a:spcAft>
                <a:spcPts val="0"/>
              </a:spcAft>
              <a:buSzPts val="1200"/>
              <a:buAutoNum type="alphaLcPeriod"/>
            </a:pPr>
            <a:r>
              <a:rPr lang="en" sz="1200"/>
              <a:t>The authors also develop a multi-task variant of SAnD for inferring models with multiple diagnosis tasks.</a:t>
            </a:r>
            <a:endParaRPr sz="1200"/>
          </a:p>
          <a:p>
            <a:pPr indent="-317500" lvl="0" marL="457200" rtl="0" algn="l">
              <a:spcBef>
                <a:spcPts val="0"/>
              </a:spcBef>
              <a:spcAft>
                <a:spcPts val="0"/>
              </a:spcAft>
              <a:buSzPts val="1400"/>
              <a:buChar char="●"/>
            </a:pPr>
            <a:r>
              <a:rPr lang="en" sz="1400"/>
              <a:t>The evaluation of the model is performed on the MIMIC-III benchmark datasets, demonstrating its superior performance compared to LSTM models and classical baselines with hand-engineered features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Reproducibility</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focus on the reproducibility of the Transformer model in clinical time series analysis.</a:t>
            </a:r>
            <a:endParaRPr sz="1400"/>
          </a:p>
          <a:p>
            <a:pPr indent="-317500" lvl="0" marL="457200" rtl="0" algn="l">
              <a:spcBef>
                <a:spcPts val="0"/>
              </a:spcBef>
              <a:spcAft>
                <a:spcPts val="0"/>
              </a:spcAft>
              <a:buSzPts val="1400"/>
              <a:buChar char="●"/>
            </a:pPr>
            <a:r>
              <a:rPr lang="en" sz="1400"/>
              <a:t>We use the MIMIC-III benchmark datasets, specifically targeting the mortality prediction task.</a:t>
            </a:r>
            <a:endParaRPr sz="1400"/>
          </a:p>
          <a:p>
            <a:pPr indent="-317500" lvl="0" marL="457200" rtl="0" algn="l">
              <a:spcBef>
                <a:spcPts val="0"/>
              </a:spcBef>
              <a:spcAft>
                <a:spcPts val="0"/>
              </a:spcAft>
              <a:buSzPts val="1400"/>
              <a:buChar char="●"/>
            </a:pPr>
            <a:r>
              <a:rPr lang="en" sz="1400"/>
              <a:t>Data Loading: The MIMIC-III Benchmark introduced by Harutyunyan et al. (2017) serves as the foundation for the dataset.</a:t>
            </a:r>
            <a:endParaRPr sz="1400"/>
          </a:p>
          <a:p>
            <a:pPr indent="-317500" lvl="0" marL="457200" rtl="0" algn="l">
              <a:spcBef>
                <a:spcPts val="0"/>
              </a:spcBef>
              <a:spcAft>
                <a:spcPts val="0"/>
              </a:spcAft>
              <a:buSzPts val="1400"/>
              <a:buChar char="●"/>
            </a:pPr>
            <a:r>
              <a:rPr lang="en" sz="1400"/>
              <a:t>Model Structure: Transformer Model (self attention, positional encoding, dense </a:t>
            </a:r>
            <a:r>
              <a:rPr lang="en" sz="1400"/>
              <a:t>imputation</a:t>
            </a:r>
            <a:r>
              <a:rPr lang="en" sz="1400"/>
              <a:t>)</a:t>
            </a:r>
            <a:endParaRPr sz="14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688763" y="2040350"/>
            <a:ext cx="7770075" cy="186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Result, Hyperparameter Tuning</a:t>
            </a:r>
            <a:endParaRPr/>
          </a:p>
        </p:txBody>
      </p:sp>
      <p:sp>
        <p:nvSpPr>
          <p:cNvPr id="112" name="Google Shape;112;p17"/>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Experiment Result</a:t>
            </a:r>
            <a:endParaRPr/>
          </a:p>
        </p:txBody>
      </p:sp>
      <p:pic>
        <p:nvPicPr>
          <p:cNvPr id="113" name="Google Shape;113;p17"/>
          <p:cNvPicPr preferRelativeResize="0"/>
          <p:nvPr/>
        </p:nvPicPr>
        <p:blipFill>
          <a:blip r:embed="rId3">
            <a:alphaModFix/>
          </a:blip>
          <a:stretch>
            <a:fillRect/>
          </a:stretch>
        </p:blipFill>
        <p:spPr>
          <a:xfrm>
            <a:off x="763075" y="3839301"/>
            <a:ext cx="4148250" cy="1245375"/>
          </a:xfrm>
          <a:prstGeom prst="rect">
            <a:avLst/>
          </a:prstGeom>
          <a:noFill/>
          <a:ln>
            <a:noFill/>
          </a:ln>
        </p:spPr>
      </p:pic>
      <p:pic>
        <p:nvPicPr>
          <p:cNvPr id="114" name="Google Shape;114;p17"/>
          <p:cNvPicPr preferRelativeResize="0"/>
          <p:nvPr/>
        </p:nvPicPr>
        <p:blipFill>
          <a:blip r:embed="rId4">
            <a:alphaModFix/>
          </a:blip>
          <a:stretch>
            <a:fillRect/>
          </a:stretch>
        </p:blipFill>
        <p:spPr>
          <a:xfrm>
            <a:off x="4911325" y="2571750"/>
            <a:ext cx="2921575" cy="2261101"/>
          </a:xfrm>
          <a:prstGeom prst="rect">
            <a:avLst/>
          </a:prstGeom>
          <a:noFill/>
          <a:ln>
            <a:noFill/>
          </a:ln>
        </p:spPr>
      </p:pic>
      <p:pic>
        <p:nvPicPr>
          <p:cNvPr id="115" name="Google Shape;115;p17"/>
          <p:cNvPicPr preferRelativeResize="0"/>
          <p:nvPr/>
        </p:nvPicPr>
        <p:blipFill>
          <a:blip r:embed="rId5">
            <a:alphaModFix/>
          </a:blip>
          <a:stretch>
            <a:fillRect/>
          </a:stretch>
        </p:blipFill>
        <p:spPr>
          <a:xfrm>
            <a:off x="729450" y="2496700"/>
            <a:ext cx="3387326" cy="989450"/>
          </a:xfrm>
          <a:prstGeom prst="rect">
            <a:avLst/>
          </a:prstGeom>
          <a:noFill/>
          <a:ln>
            <a:noFill/>
          </a:ln>
        </p:spPr>
      </p:pic>
      <p:sp>
        <p:nvSpPr>
          <p:cNvPr id="116" name="Google Shape;116;p17"/>
          <p:cNvSpPr txBox="1"/>
          <p:nvPr>
            <p:ph idx="1" type="body"/>
          </p:nvPr>
        </p:nvSpPr>
        <p:spPr>
          <a:xfrm>
            <a:off x="4789925" y="2197650"/>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Hyperparameter Tuning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729450" y="2078875"/>
            <a:ext cx="7688700" cy="117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700"/>
              <a:t>Thank you</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