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838080" y="1442880"/>
            <a:ext cx="708624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838080" y="1442880"/>
            <a:ext cx="708624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838080" y="1442880"/>
            <a:ext cx="708624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k-S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378080"/>
            <a:ext cx="2133360" cy="101160"/>
          </a:xfrm>
          <a:prstGeom prst="rect">
            <a:avLst/>
          </a:prstGeom>
          <a:solidFill>
            <a:srgbClr val="cc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447920" y="1378080"/>
            <a:ext cx="7238520" cy="101160"/>
          </a:xfrm>
          <a:prstGeom prst="rect">
            <a:avLst/>
          </a:prstGeom>
          <a:gradFill rotWithShape="0"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838080" y="561960"/>
            <a:ext cx="151920" cy="10663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263080" y="270000"/>
            <a:ext cx="151920" cy="10728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320">
            <a:solidFill>
              <a:srgbClr val="cc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0" y="914400"/>
            <a:ext cx="8686440" cy="2514240"/>
            <a:chOff x="0" y="914400"/>
            <a:chExt cx="8686440" cy="2514240"/>
          </a:xfrm>
        </p:grpSpPr>
        <p:sp>
          <p:nvSpPr>
            <p:cNvPr id="5" name="CustomShape 6"/>
            <p:cNvSpPr/>
            <p:nvPr/>
          </p:nvSpPr>
          <p:spPr>
            <a:xfrm>
              <a:off x="228600" y="914400"/>
              <a:ext cx="2514240" cy="2514240"/>
            </a:xfrm>
            <a:prstGeom prst="ellipse">
              <a:avLst/>
            </a:prstGeom>
            <a:noFill/>
            <a:ln w="12600">
              <a:solidFill>
                <a:srgbClr val="cc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1676520"/>
              <a:ext cx="4723920" cy="1142640"/>
            </a:xfrm>
            <a:prstGeom prst="rect">
              <a:avLst/>
            </a:prstGeom>
            <a:solidFill>
              <a:srgbClr val="cccc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962520" y="1676520"/>
              <a:ext cx="4723920" cy="1142640"/>
            </a:xfrm>
            <a:prstGeom prst="rect">
              <a:avLst/>
            </a:prstGeom>
            <a:gradFill rotWithShape="0">
              <a:gsLst>
                <a:gs pos="0">
                  <a:srgbClr val="cccc99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09480" y="1523880"/>
              <a:ext cx="228240" cy="1449000"/>
            </a:xfrm>
            <a:custGeom>
              <a:avLst/>
              <a:gdLst/>
              <a:ahLst/>
              <a:rect l="l" t="t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32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848720" y="1209600"/>
              <a:ext cx="261720" cy="1371240"/>
            </a:xfrm>
            <a:custGeom>
              <a:avLst/>
              <a:gdLst/>
              <a:ahLst/>
              <a:rect l="l" t="t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320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sk-SK" sz="4000" spc="-1" strike="noStrike">
                <a:solidFill>
                  <a:srgbClr val="000000"/>
                </a:solidFill>
                <a:latin typeface="Arial"/>
              </a:rPr>
              <a:t>Upravte štýly predlohy textu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32ADC89F-7295-4C75-BF03-D8D2F2A6B8E0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sk-SK" sz="1000" spc="-1" strike="noStrike">
                <a:solidFill>
                  <a:srgbClr val="292929"/>
                </a:solidFill>
                <a:latin typeface="Arial"/>
              </a:rPr>
              <a:t>šk.rok 2010/2011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F2ACC8D-7145-470C-B94A-7ACE9FD9C5B3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Kliknúť na úpravu formátu textu osnovy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400" spc="-1" strike="noStrike">
                <a:solidFill>
                  <a:srgbClr val="292929"/>
                </a:solidFill>
                <a:latin typeface="Arial"/>
              </a:rPr>
              <a:t>Druhá úroveň</a:t>
            </a:r>
            <a:endParaRPr b="0" lang="sk-SK" sz="2400" spc="-1" strike="noStrike">
              <a:solidFill>
                <a:srgbClr val="292929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292929"/>
                </a:solidFill>
                <a:latin typeface="Arial"/>
              </a:rPr>
              <a:t>Tretia úroveň</a:t>
            </a:r>
            <a:endParaRPr b="0" lang="sk-SK" sz="2000" spc="-1" strike="noStrike">
              <a:solidFill>
                <a:srgbClr val="292929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292929"/>
                </a:solidFill>
                <a:latin typeface="Arial"/>
              </a:rPr>
              <a:t>Štvrtá úroveň osnovy</a:t>
            </a:r>
            <a:endParaRPr b="0" lang="sk-SK" sz="2000" spc="-1" strike="noStrike">
              <a:solidFill>
                <a:srgbClr val="292929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292929"/>
                </a:solidFill>
                <a:latin typeface="Arial"/>
              </a:rPr>
              <a:t>Piata úroveň osnovy</a:t>
            </a:r>
            <a:endParaRPr b="0" lang="sk-SK" sz="2000" spc="-1" strike="noStrike">
              <a:solidFill>
                <a:srgbClr val="292929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292929"/>
                </a:solidFill>
                <a:latin typeface="Arial"/>
              </a:rPr>
              <a:t>Šiesta úroveň</a:t>
            </a:r>
            <a:endParaRPr b="0" lang="sk-SK" sz="2000" spc="-1" strike="noStrike">
              <a:solidFill>
                <a:srgbClr val="292929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292929"/>
                </a:solidFill>
                <a:latin typeface="Arial"/>
              </a:rPr>
              <a:t>Siedma úroveň</a:t>
            </a:r>
            <a:endParaRPr b="0" lang="sk-SK" sz="20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1378080"/>
            <a:ext cx="2133360" cy="101160"/>
          </a:xfrm>
          <a:prstGeom prst="rect">
            <a:avLst/>
          </a:prstGeom>
          <a:solidFill>
            <a:srgbClr val="cc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447920" y="1378080"/>
            <a:ext cx="7238520" cy="101160"/>
          </a:xfrm>
          <a:prstGeom prst="rect">
            <a:avLst/>
          </a:prstGeom>
          <a:gradFill rotWithShape="0"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838080" y="561960"/>
            <a:ext cx="151920" cy="10663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8263080" y="270000"/>
            <a:ext cx="151920" cy="10728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320">
            <a:solidFill>
              <a:srgbClr val="cc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k-SK" sz="4000" spc="-1" strike="noStrike">
                <a:solidFill>
                  <a:srgbClr val="000000"/>
                </a:solidFill>
                <a:latin typeface="Arial"/>
              </a:rPr>
              <a:t>Upravte štýly predlohy textu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949320" y="1981080"/>
            <a:ext cx="7660800" cy="41144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Upraviť štýly predlohy textu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solidFill>
                  <a:srgbClr val="292929"/>
                </a:solidFill>
                <a:latin typeface="Arial"/>
              </a:rPr>
              <a:t>Druhá úroveň</a:t>
            </a:r>
            <a:endParaRPr b="0" lang="sk-SK" sz="2800" spc="-1" strike="noStrike">
              <a:solidFill>
                <a:srgbClr val="292929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solidFill>
                  <a:srgbClr val="292929"/>
                </a:solidFill>
                <a:latin typeface="Arial"/>
              </a:rPr>
              <a:t>Tretia úroveň</a:t>
            </a:r>
            <a:endParaRPr b="0" lang="sk-SK" sz="2400" spc="-1" strike="noStrike">
              <a:solidFill>
                <a:srgbClr val="292929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292929"/>
                </a:solidFill>
                <a:latin typeface="Arial"/>
              </a:rPr>
              <a:t>Štvrtá úroveň</a:t>
            </a:r>
            <a:endParaRPr b="0" lang="sk-SK" sz="2000" spc="-1" strike="noStrike">
              <a:solidFill>
                <a:srgbClr val="292929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292929"/>
                </a:solidFill>
                <a:latin typeface="Arial"/>
              </a:rPr>
              <a:t>Piata úroveň</a:t>
            </a:r>
            <a:endParaRPr b="0" lang="sk-SK" sz="2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dt"/>
          </p:nvPr>
        </p:nvSpPr>
        <p:spPr>
          <a:xfrm>
            <a:off x="946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0663AB5A-970F-4F62-BE18-380668D7A8EE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ftr"/>
          </p:nvPr>
        </p:nvSpPr>
        <p:spPr>
          <a:xfrm>
            <a:off x="33526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sk-SK" sz="1000" spc="-1" strike="noStrike">
                <a:solidFill>
                  <a:srgbClr val="292929"/>
                </a:solidFill>
                <a:latin typeface="Arial"/>
              </a:rPr>
              <a:t>šk.rok 2010/2011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sldNum"/>
          </p:nvPr>
        </p:nvSpPr>
        <p:spPr>
          <a:xfrm>
            <a:off x="670572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222909B-50E6-4CDC-974B-58EF521CCB76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78080"/>
            <a:ext cx="2133360" cy="101160"/>
          </a:xfrm>
          <a:prstGeom prst="rect">
            <a:avLst/>
          </a:prstGeom>
          <a:solidFill>
            <a:srgbClr val="cc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1447920" y="1378080"/>
            <a:ext cx="7238520" cy="101160"/>
          </a:xfrm>
          <a:prstGeom prst="rect">
            <a:avLst/>
          </a:prstGeom>
          <a:gradFill rotWithShape="0"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838080" y="561960"/>
            <a:ext cx="151920" cy="10663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8263080" y="270000"/>
            <a:ext cx="151920" cy="10728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320">
            <a:solidFill>
              <a:srgbClr val="cc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5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k-SK" sz="4000" spc="-1" strike="noStrike">
                <a:solidFill>
                  <a:srgbClr val="000000"/>
                </a:solidFill>
                <a:latin typeface="Arial"/>
              </a:rPr>
              <a:t>Upravte štýly predlohy textu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949320" y="1981080"/>
            <a:ext cx="7660800" cy="411444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Upraviť štýly predlohy textu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800" spc="-1" strike="noStrike">
                <a:solidFill>
                  <a:srgbClr val="292929"/>
                </a:solidFill>
                <a:latin typeface="Arial"/>
              </a:rPr>
              <a:t>Druhá úroveň</a:t>
            </a:r>
            <a:endParaRPr b="0" lang="sk-SK" sz="2800" spc="-1" strike="noStrike">
              <a:solidFill>
                <a:srgbClr val="292929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400" spc="-1" strike="noStrike">
                <a:solidFill>
                  <a:srgbClr val="292929"/>
                </a:solidFill>
                <a:latin typeface="Arial"/>
              </a:rPr>
              <a:t>Tretia úroveň</a:t>
            </a:r>
            <a:endParaRPr b="0" lang="sk-SK" sz="2400" spc="-1" strike="noStrike">
              <a:solidFill>
                <a:srgbClr val="292929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292929"/>
                </a:solidFill>
                <a:latin typeface="Arial"/>
              </a:rPr>
              <a:t>Štvrtá úroveň</a:t>
            </a:r>
            <a:endParaRPr b="0" lang="sk-SK" sz="2000" spc="-1" strike="noStrike">
              <a:solidFill>
                <a:srgbClr val="292929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292929"/>
                </a:solidFill>
                <a:latin typeface="Arial"/>
              </a:rPr>
              <a:t>Piata úroveň</a:t>
            </a:r>
            <a:endParaRPr b="0" lang="sk-SK" sz="2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dt"/>
          </p:nvPr>
        </p:nvSpPr>
        <p:spPr>
          <a:xfrm>
            <a:off x="946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18A63B60-BF77-4443-BED2-1B23F2305C60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03" name="PlaceHolder 8"/>
          <p:cNvSpPr>
            <a:spLocks noGrp="1"/>
          </p:cNvSpPr>
          <p:nvPr>
            <p:ph type="ftr"/>
          </p:nvPr>
        </p:nvSpPr>
        <p:spPr>
          <a:xfrm>
            <a:off x="33526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sk-SK" sz="1000" spc="-1" strike="noStrike">
                <a:solidFill>
                  <a:srgbClr val="292929"/>
                </a:solidFill>
                <a:latin typeface="Arial"/>
              </a:rPr>
              <a:t>šk.rok 2010/2011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04" name="PlaceHolder 9"/>
          <p:cNvSpPr>
            <a:spLocks noGrp="1"/>
          </p:cNvSpPr>
          <p:nvPr>
            <p:ph type="sldNum"/>
          </p:nvPr>
        </p:nvSpPr>
        <p:spPr>
          <a:xfrm>
            <a:off x="670572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03DF22A-7C63-4AE1-BD8F-829C12CC40F9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lantronix.com/resources/networking-tutorials/ethernet-tutorial-networking-basics/" TargetMode="External"/><Relationship Id="rId2" Type="http://schemas.openxmlformats.org/officeDocument/2006/relationships/hyperlink" Target="https://en.wikipedia.org/wiki/Ethernet" TargetMode="External"/><Relationship Id="rId3" Type="http://schemas.openxmlformats.org/officeDocument/2006/relationships/hyperlink" Target="http://www.earchiv.cz/l218/nahled.php3?l=15&amp;me=1" TargetMode="External"/><Relationship Id="rId4" Type="http://schemas.openxmlformats.org/officeDocument/2006/relationships/hyperlink" Target="https://cs.wikipedia.org/wiki/Ethernet" TargetMode="External"/><Relationship Id="rId5" Type="http://schemas.openxmlformats.org/officeDocument/2006/relationships/hyperlink" Target="https://smallbusiness.chron.com/three-common-ethernet-speeds-69375.html" TargetMode="External"/><Relationship Id="rId6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615CF07E-B643-4E8A-931F-EC93FAD2B31A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sk-SK" sz="2400" spc="-1" strike="noStrike">
              <a:latin typeface="Times New Roman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496002A-CAE1-4997-A437-6CEA92E6B215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838080" y="1442880"/>
            <a:ext cx="7086240" cy="159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sk-SK" sz="4000" spc="-1" strike="noStrike">
                <a:solidFill>
                  <a:srgbClr val="000000"/>
                </a:solidFill>
                <a:latin typeface="Arial"/>
              </a:rPr>
              <a:t>História a vývoj ethernetu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2286000" y="3581280"/>
            <a:ext cx="5638320" cy="1904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Zadanie </a:t>
            </a:r>
            <a:endParaRPr b="0" lang="sk-SK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292929"/>
                </a:solidFill>
                <a:latin typeface="Arial"/>
              </a:rPr>
              <a:t>SIE</a:t>
            </a: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292929"/>
                </a:solidFill>
                <a:latin typeface="Arial"/>
              </a:rPr>
              <a:t>3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6480000" y="5537160"/>
            <a:ext cx="214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292929"/>
                </a:solidFill>
                <a:latin typeface="Arial"/>
              </a:rPr>
              <a:t>Samuel Drobný, </a:t>
            </a:r>
            <a:endParaRPr b="0" lang="sk-S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292929"/>
                </a:solidFill>
                <a:latin typeface="Arial"/>
              </a:rPr>
              <a:t>III.SA, 2020/21</a:t>
            </a:r>
            <a:endParaRPr b="0" lang="sk-S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4836B8FE-70B7-4C26-BDF5-836F5EBB6A3C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5F20371-ED4F-47F9-B3B4-7D538EF0E0BF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sk-SK" sz="4000" spc="-1" strike="noStrike">
                <a:solidFill>
                  <a:srgbClr val="292929"/>
                </a:solidFill>
                <a:latin typeface="Arial"/>
              </a:rPr>
              <a:t>Gigabit Ethernet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540000" y="1981080"/>
            <a:ext cx="807012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  <a:ea typeface="Microsoft YaHei"/>
              </a:rPr>
              <a:t>Gigabit Ethernet bol predstavený v roku 1998 </a:t>
            </a: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ako IEEE 802.3z štandard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 roku 1999 vyšiel štandard 802.3ab, ktorý sa stal technológiou pre stolné PC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Má rýchlosť 1000 Mbit/s (1 Gbit/s)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 súčasnosti je najpoužívanejšou verziou ethernetu v bežných sieťach 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9B48C304-0950-413E-8E76-965770475807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49275B2-12B3-49F2-8BD5-F902A97AA958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sk-SK" sz="4000" spc="-1" strike="noStrike">
                <a:solidFill>
                  <a:srgbClr val="292929"/>
                </a:solidFill>
                <a:latin typeface="Arial"/>
              </a:rPr>
              <a:t>10 Gigabit Ethernet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99" name="TextShape 5"/>
          <p:cNvSpPr txBox="1"/>
          <p:nvPr/>
        </p:nvSpPr>
        <p:spPr>
          <a:xfrm>
            <a:off x="540000" y="1981080"/>
            <a:ext cx="807012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  <a:ea typeface="Microsoft YaHei"/>
              </a:rPr>
              <a:t>10 Gigabit Ethernet bol predstavený v roku 2002 </a:t>
            </a: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ako IEEE 802.3ae štandard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Jeho prenosová rýchlosť je 10 Gbit/s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Jeho novšie verzie sú zatiaľ poslednými používanými verziami ethernetu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Stal sa štandardom pre servery 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FABEF1DA-5C6E-4746-BC18-34150A7348CB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89F14EB-6486-4E36-B510-B7ED3B9BDDD3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sk-SK" sz="4000" spc="-1" strike="noStrike">
                <a:solidFill>
                  <a:srgbClr val="292929"/>
                </a:solidFill>
                <a:latin typeface="Arial"/>
              </a:rPr>
              <a:t>Budúcnosť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540000" y="2005560"/>
            <a:ext cx="828000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Technológia ethernetu je v súčasnosti najpoužívanejšia pre lokálne siete, jediným konkurentom sú bezdrôtové siete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Koncom roka 2017 bol predsavený Terabit Ethernet, pri ktorom sa očakáva, že sa stane IEEE normou medzi rokmi 23-25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140C1B58-BA5B-4662-89D0-8245F10C8E85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EF7FA49-C3ED-4969-8509-E487CEFABBA3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k-SK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Zdroje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619200" y="1981080"/>
            <a:ext cx="766080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1600" spc="-1" strike="noStrike">
                <a:solidFill>
                  <a:srgbClr val="292929"/>
                </a:solidFill>
                <a:latin typeface="Arial"/>
                <a:hlinkClick r:id="rId1"/>
              </a:rPr>
              <a:t>https://www.lantronix.com/resources/networking-tutorials/ethernet-tutorial-networking-basics/</a:t>
            </a:r>
            <a:endParaRPr b="0" lang="sk-SK" sz="16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1600" spc="-1" strike="noStrike">
                <a:solidFill>
                  <a:srgbClr val="292929"/>
                </a:solidFill>
                <a:latin typeface="Arial"/>
                <a:hlinkClick r:id="rId2"/>
              </a:rPr>
              <a:t>https://en.wikipedia.org/wiki/Ethernet</a:t>
            </a:r>
            <a:r>
              <a:rPr b="0" lang="sk-SK" sz="1600" spc="-1" strike="noStrike">
                <a:solidFill>
                  <a:srgbClr val="292929"/>
                </a:solidFill>
                <a:latin typeface="Arial"/>
              </a:rPr>
              <a:t> + podstránky</a:t>
            </a:r>
            <a:endParaRPr b="0" lang="sk-SK" sz="16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1600" spc="-1" strike="noStrike">
                <a:solidFill>
                  <a:srgbClr val="292929"/>
                </a:solidFill>
                <a:latin typeface="Arial"/>
                <a:hlinkClick r:id="rId3"/>
              </a:rPr>
              <a:t>http://www.earchiv.cz/l218/nahled.php3?l=15&amp;me=1</a:t>
            </a:r>
            <a:endParaRPr b="0" lang="sk-SK" sz="16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1600" spc="-1" strike="noStrike">
                <a:solidFill>
                  <a:srgbClr val="292929"/>
                </a:solidFill>
                <a:latin typeface="Arial"/>
                <a:hlinkClick r:id="rId4"/>
              </a:rPr>
              <a:t>https://cs.wikipedia.org/wiki/Ethernet</a:t>
            </a:r>
            <a:endParaRPr b="0" lang="sk-SK" sz="16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1600" spc="-1" strike="noStrike">
                <a:solidFill>
                  <a:srgbClr val="292929"/>
                </a:solidFill>
                <a:latin typeface="Arial"/>
                <a:hlinkClick r:id="rId5"/>
              </a:rPr>
              <a:t>https://smallbusiness.chron.com/three-common-ethernet-speeds-69375.html</a:t>
            </a:r>
            <a:endParaRPr b="0" lang="sk-SK" sz="16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286000" y="3581280"/>
            <a:ext cx="5638320" cy="1904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Q </a:t>
            </a:r>
            <a:r>
              <a:rPr b="0" lang="en-US" sz="3200" spc="-1" strike="noStrike">
                <a:solidFill>
                  <a:srgbClr val="292929"/>
                </a:solidFill>
                <a:latin typeface="Arial"/>
              </a:rPr>
              <a:t>&amp; A</a:t>
            </a:r>
            <a:endParaRPr b="0" lang="sk-SK" sz="3200" spc="-1" strike="noStrike"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38080" y="1442880"/>
            <a:ext cx="7086240" cy="159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sk-SK" sz="4000" spc="-1" strike="noStrike">
                <a:solidFill>
                  <a:srgbClr val="000000"/>
                </a:solidFill>
                <a:latin typeface="Arial"/>
              </a:rPr>
              <a:t>Ď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akujem za pozornos</a:t>
            </a:r>
            <a:r>
              <a:rPr b="0" lang="sk-SK" sz="4000" spc="-1" strike="noStrike">
                <a:solidFill>
                  <a:srgbClr val="000000"/>
                </a:solidFill>
                <a:latin typeface="Arial"/>
              </a:rPr>
              <a:t>ť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5C070C16-F4FA-4CD7-9F82-FE5B6388AF3B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708E0B5-4F20-488F-AD53-1672DAA6AF6D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932E4001-4ED3-404B-A4B5-EF5B4C908FD1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6AD0970-F298-41D2-B87C-5275F056AFB7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k-SK" sz="4000" spc="-1" strike="noStrike">
                <a:solidFill>
                  <a:srgbClr val="000000"/>
                </a:solidFill>
                <a:latin typeface="Arial"/>
              </a:rPr>
              <a:t>Čo je ethernet?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540000" y="1825560"/>
            <a:ext cx="807012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Je to káblová technológia, ktorá zabezpečuje skutočný prenos dát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 OSI patrí do linkovej a fyzickej vrstvy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Využíva najmä Twisted pair a optické káble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Je štandardizovaný v IEEE 802.3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Väčšina zariadení využíva na pripojenie k ethernetu konektor RJ-45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10969E24-CA55-4946-8CE4-DE68F0038201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4DD7B0D-DA0B-4976-AE4C-916EB8BFF18C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k-SK" sz="4000" spc="-1" strike="noStrike">
                <a:solidFill>
                  <a:srgbClr val="000000"/>
                </a:solidFill>
                <a:latin typeface="Arial"/>
              </a:rPr>
              <a:t>Čo je ethernet?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56" name="Table 5"/>
          <p:cNvGraphicFramePr/>
          <p:nvPr/>
        </p:nvGraphicFramePr>
        <p:xfrm>
          <a:off x="540000" y="1981080"/>
          <a:ext cx="8069040" cy="2154240"/>
        </p:xfrm>
        <a:graphic>
          <a:graphicData uri="http://schemas.openxmlformats.org/drawingml/2006/table">
            <a:tbl>
              <a:tblPr/>
              <a:tblGrid>
                <a:gridCol w="2689200"/>
                <a:gridCol w="2689200"/>
                <a:gridCol w="2691000"/>
              </a:tblGrid>
              <a:tr h="43056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Name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IEEE Standard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Data Rate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056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Ethernet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802.3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10 Mbps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056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Fast Ethernet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802.3u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100 Mbps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056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Gigabit Ethernet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802.3z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1 Gbps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200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10 Gigabit Ethernet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802.3ae</a:t>
                      </a:r>
                      <a:endParaRPr b="1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k-SK" sz="1800" spc="-1" strike="noStrike">
                          <a:latin typeface="Arial"/>
                        </a:rPr>
                        <a:t>10 Gbps</a:t>
                      </a:r>
                      <a:endParaRPr b="0" lang="sk-SK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7" name="TextShape 6"/>
          <p:cNvSpPr txBox="1"/>
          <p:nvPr/>
        </p:nvSpPr>
        <p:spPr>
          <a:xfrm>
            <a:off x="540000" y="4493520"/>
            <a:ext cx="8100000" cy="108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  <a:ea typeface="Microsoft YaHei"/>
              </a:rPr>
              <a:t>Ethernet sa stal synonymom pre LAN, ale využíva ho aj MAN a WAN</a:t>
            </a:r>
            <a:endParaRPr b="0" lang="sk-S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31BBAE53-74F0-4907-A066-59D4DF9FACA4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1551A30-C0DA-430E-BBD1-66B0BC3135FA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k-SK" sz="4000" spc="-1" strike="noStrike">
                <a:solidFill>
                  <a:srgbClr val="000000"/>
                </a:solidFill>
                <a:latin typeface="Arial"/>
              </a:rPr>
              <a:t>Vznik ethernetu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720000" y="2005560"/>
            <a:ext cx="766080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  <a:ea typeface="Microsoft YaHei"/>
              </a:rPr>
              <a:t>Ethernet bol </a:t>
            </a: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vyvinutý v spoločnosti Xerox v rokoch 1973 až 1974 Robertom Metcalfeom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Prvý ethernet mal prenosovú rýchlosť 2.94 Mbit/s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Používal koaxiálny kábel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D19E0DF5-D9E3-46B0-A876-5D53F287F130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C63A9B3-508A-4068-8974-08B9212E795B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sk-SK" sz="4000" spc="-1" strike="noStrike">
                <a:solidFill>
                  <a:srgbClr val="000000"/>
                </a:solidFill>
                <a:latin typeface="Arial"/>
              </a:rPr>
              <a:t>Ethernet I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720000" y="1981080"/>
            <a:ext cx="789012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 roku 1980 bol firmami DEC, Intel a Xerox (z toho skratka DIX) vydaný ethernet s rýchlosťou 10 Mbit/s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Táto varianta bola odovzdaná spoločnosti IEEE na štandardizáciu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IEEE vytvorila pracovnú skupinu 802, ktorá sa dodnes stará o vývoj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52BE5729-C140-4445-904A-545D7AAAD3F1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393C0F0-BF84-4519-B255-D6FBA0692F4F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sk-SK" sz="4000" spc="-1" strike="noStrike">
                <a:solidFill>
                  <a:srgbClr val="292929"/>
                </a:solidFill>
                <a:latin typeface="Arial"/>
              </a:rPr>
              <a:t>Ethernet II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 roku 1982 pracovná podskupina, ktorá mala na starost štandardizáciu, upravila niektoré špecifikácie, aby bol ethernet kompatibilnejší s IEEE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Tento ethernet sa však už ďalej nevyvíjal a všetok vývoj spadá pod pracovnú skupinu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828320" y="5163120"/>
            <a:ext cx="3451680" cy="77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2AF7BB69-764A-42B7-B693-C7A0790E5469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E2B997F-5D14-4ED9-8471-DE658EC24206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sk-SK" sz="4000" spc="-1" strike="noStrike">
                <a:solidFill>
                  <a:srgbClr val="292929"/>
                </a:solidFill>
                <a:latin typeface="Arial"/>
              </a:rPr>
              <a:t>Ethernet II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Jediný väčší rozdiel medzi nimi však bol vo formáte rámca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499040" y="3168360"/>
            <a:ext cx="6600960" cy="268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484C63D9-703A-4271-AFAD-4A968D65E72D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3087140-4211-4BE6-80F4-639540C250B2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sk-SK" sz="4000" spc="-1" strike="noStrike">
                <a:solidFill>
                  <a:srgbClr val="292929"/>
                </a:solidFill>
                <a:latin typeface="Arial"/>
              </a:rPr>
              <a:t>IEEE 802.3</a:t>
            </a:r>
            <a:r>
              <a:rPr b="0" lang="sk-SK" sz="4000" spc="-1" strike="noStrike">
                <a:solidFill>
                  <a:srgbClr val="292929"/>
                </a:solidFill>
                <a:latin typeface="Arial"/>
              </a:rPr>
              <a:t>	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540000" y="1981080"/>
            <a:ext cx="828000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  <a:ea typeface="Microsoft YaHei"/>
              </a:rPr>
              <a:t>Nové verzie ethernetu</a:t>
            </a: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 vychádzali len pod označením </a:t>
            </a:r>
            <a:r>
              <a:rPr b="1" lang="sk-SK" sz="3200" spc="-1" strike="noStrike">
                <a:solidFill>
                  <a:srgbClr val="292929"/>
                </a:solidFill>
                <a:latin typeface="Arial"/>
              </a:rPr>
              <a:t>IEEE 802.3(verzia) CSMA/CD</a:t>
            </a: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 až do 2012, pretože ochrannú známku Ethernet mal zaregistrovanú Xerox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IEEE štandard z roku 2012 však už má názov „IEEE Standard for Ethernet“.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94608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61B90ED7-3C2E-450C-AD36-0B15207077FA}" type="datetime1">
              <a:rPr b="0" lang="sk-SK" sz="1000" spc="-1" strike="noStrike">
                <a:solidFill>
                  <a:srgbClr val="292929"/>
                </a:solidFill>
                <a:latin typeface="Arial"/>
              </a:rPr>
              <a:t>28.02.2021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3526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292929"/>
                </a:solidFill>
                <a:latin typeface="Arial"/>
              </a:rPr>
              <a:t>Samuel Drobný, III.SA, 2020/21</a:t>
            </a:r>
            <a:endParaRPr b="0" lang="sk-SK" sz="1000" spc="-1" strike="noStrike">
              <a:latin typeface="Times New Roman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67057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7F04322-47CE-4968-ABAD-3BA3E51D50C3}" type="slidenum">
              <a:rPr b="0" lang="sk-SK" sz="1000" spc="-1" strike="noStrike">
                <a:solidFill>
                  <a:srgbClr val="292929"/>
                </a:solidFill>
                <a:latin typeface="Arial"/>
              </a:rPr>
              <a:t>&lt;číslo&gt;</a:t>
            </a:fld>
            <a:endParaRPr b="0" lang="sk-SK" sz="1000" spc="-1" strike="noStrike">
              <a:latin typeface="Times New Roman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sk-SK" sz="4000" spc="-1" strike="noStrike">
                <a:solidFill>
                  <a:srgbClr val="292929"/>
                </a:solidFill>
                <a:latin typeface="Arial"/>
              </a:rPr>
              <a:t>Fast Ethernet</a:t>
            </a:r>
            <a:endParaRPr b="0" lang="sk-SK" sz="4000" spc="-1" strike="noStrike">
              <a:solidFill>
                <a:srgbClr val="292929"/>
              </a:solidFill>
              <a:latin typeface="Arial"/>
            </a:endParaRPr>
          </a:p>
        </p:txBody>
      </p:sp>
      <p:sp>
        <p:nvSpPr>
          <p:cNvPr id="189" name="TextShape 5"/>
          <p:cNvSpPr txBox="1"/>
          <p:nvPr/>
        </p:nvSpPr>
        <p:spPr>
          <a:xfrm>
            <a:off x="540000" y="1981080"/>
            <a:ext cx="807012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Fast Ethernet bol predstavený v roku 1995 ako IEEE 802.3u štandard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Má rýchlosť 100 Mbit/s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Využíva S/Udp alebo optické káble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Najrozšírenejšia varianta je 100BASE-TX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b="0" lang="sk-SK" sz="3200" spc="-1" strike="noStrike">
                <a:solidFill>
                  <a:srgbClr val="292929"/>
                </a:solidFill>
                <a:latin typeface="Arial"/>
              </a:rPr>
              <a:t>V súčasnosti majú FE rozhranie už len lacné počítače</a:t>
            </a:r>
            <a:endParaRPr b="0" lang="sk-SK" sz="3200" spc="-1" strike="noStrike">
              <a:solidFill>
                <a:srgbClr val="29292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2021-02-28T12:54:58Z</dcterms:created>
  <dc:creator/>
  <dc:description/>
  <dc:language>sk-SK</dc:language>
  <cp:lastModifiedBy/>
  <dcterms:modified xsi:type="dcterms:W3CDTF">2021-02-28T18:22:48Z</dcterms:modified>
  <cp:revision>4</cp:revision>
  <dc:subject/>
  <dc:title>Názov zadania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