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BC0"/>
    <a:srgbClr val="42B499"/>
    <a:srgbClr val="4EBEA3"/>
    <a:srgbClr val="F9A807"/>
    <a:srgbClr val="FFE181"/>
    <a:srgbClr val="F2F8F7"/>
    <a:srgbClr val="E6F2F1"/>
    <a:srgbClr val="E1EFEE"/>
    <a:srgbClr val="DADAE2"/>
    <a:srgbClr val="85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4" autoAdjust="0"/>
    <p:restoredTop sz="99304" autoAdjust="0"/>
  </p:normalViewPr>
  <p:slideViewPr>
    <p:cSldViewPr>
      <p:cViewPr>
        <p:scale>
          <a:sx n="30" d="100"/>
          <a:sy n="30" d="100"/>
        </p:scale>
        <p:origin x="-804" y="-72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8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79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8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65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30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7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5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83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8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D3BD-8CC9-4C4E-BDDE-0FF87944A1B9}" type="datetimeFigureOut">
              <a:rPr lang="fr-FR" smtClean="0"/>
              <a:t>24/06/2015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6FB5-E0FD-4424-8072-6E0D75AE8A4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910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1239363" y="23348478"/>
            <a:ext cx="27639909" cy="7070771"/>
          </a:xfrm>
          <a:prstGeom prst="roundRect">
            <a:avLst>
              <a:gd name="adj" fmla="val 4532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71" y="233910"/>
            <a:ext cx="28731192" cy="4608512"/>
          </a:xfrm>
          <a:prstGeom prst="rect">
            <a:avLst/>
          </a:prstGeom>
          <a:solidFill>
            <a:srgbClr val="50BBC0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spc="2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Détection d’opinions dans des conversations entre un internaute et un agent virtuel</a:t>
            </a:r>
          </a:p>
          <a:p>
            <a:pPr algn="ctr"/>
            <a:r>
              <a:rPr lang="fr-FR" sz="5000" b="1" spc="200" dirty="0" smtClean="0">
                <a:solidFill>
                  <a:schemeClr val="bg1"/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000" b="1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Projet d’étudiants de 1</a:t>
            </a:r>
            <a:r>
              <a:rPr lang="fr-FR" sz="5000" b="1" spc="2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ère</a:t>
            </a:r>
            <a:r>
              <a:rPr lang="fr-FR" sz="5000" b="1" spc="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année</a:t>
            </a:r>
            <a:endParaRPr lang="fr-FR" sz="5000" b="1" spc="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4400" b="1" spc="200" dirty="0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Godefroy Galas, Samuel Guilhem-</a:t>
            </a:r>
            <a:r>
              <a:rPr lang="fr-FR" sz="4400" b="1" spc="200" dirty="0" err="1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Ducléon</a:t>
            </a:r>
            <a:r>
              <a:rPr lang="fr-FR" sz="4400" b="1" spc="200" dirty="0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Maxime </a:t>
            </a:r>
            <a:r>
              <a:rPr lang="fr-FR" sz="4400" b="1" spc="200" dirty="0" err="1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Matheron</a:t>
            </a:r>
            <a:endParaRPr lang="fr-FR" sz="4400" b="1" spc="200" dirty="0">
              <a:solidFill>
                <a:schemeClr val="bg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fr-FR" sz="4400" b="1" spc="200" dirty="0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Encadrés par Chloé Clavel et Caroline </a:t>
            </a:r>
            <a:r>
              <a:rPr lang="fr-FR" sz="4400" b="1" spc="200" dirty="0" err="1" smtClean="0">
                <a:solidFill>
                  <a:schemeClr val="bg1"/>
                </a:solidFill>
                <a:latin typeface="Agency FB" panose="020B0503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Langlet</a:t>
            </a:r>
            <a:endParaRPr lang="fr-FR" sz="3200" b="1" spc="200" dirty="0" smtClean="0">
              <a:solidFill>
                <a:schemeClr val="bg1"/>
              </a:solidFill>
              <a:latin typeface="Agency FB" panose="020B0503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785" y="5130453"/>
            <a:ext cx="28761778" cy="864097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Objectifs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94370" y="10747077"/>
            <a:ext cx="28731192" cy="920731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Fonctionnement de l’algorithme 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à coins arrondis 154"/>
          <p:cNvSpPr/>
          <p:nvPr/>
        </p:nvSpPr>
        <p:spPr>
          <a:xfrm>
            <a:off x="1026419" y="17173486"/>
            <a:ext cx="13461273" cy="1926520"/>
          </a:xfrm>
          <a:prstGeom prst="roundRect">
            <a:avLst>
              <a:gd name="adj" fmla="val 13761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 grammatical (POS_TAG)</a:t>
            </a:r>
            <a:endParaRPr lang="fr-FR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243" y="2177809"/>
            <a:ext cx="2434029" cy="233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Rectangle à coins arrondis 148"/>
          <p:cNvSpPr/>
          <p:nvPr/>
        </p:nvSpPr>
        <p:spPr>
          <a:xfrm>
            <a:off x="1026419" y="14664583"/>
            <a:ext cx="13537502" cy="1915143"/>
          </a:xfrm>
          <a:prstGeom prst="roundRect">
            <a:avLst>
              <a:gd name="adj" fmla="val 10611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Lemmatisation</a:t>
            </a:r>
            <a:endParaRPr lang="fr-FR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à coins arrondis 175"/>
          <p:cNvSpPr/>
          <p:nvPr/>
        </p:nvSpPr>
        <p:spPr>
          <a:xfrm>
            <a:off x="1026419" y="12111773"/>
            <a:ext cx="13461273" cy="2006895"/>
          </a:xfrm>
          <a:prstGeom prst="roundRect">
            <a:avLst>
              <a:gd name="adj" fmla="val 13922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6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Parsage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XML</a:t>
            </a:r>
          </a:p>
          <a:p>
            <a:pPr lvl="0" algn="ctr"/>
            <a:endParaRPr lang="fr-FR" sz="700" b="1" dirty="0" smtClean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Ellipse 179"/>
          <p:cNvSpPr/>
          <p:nvPr/>
        </p:nvSpPr>
        <p:spPr>
          <a:xfrm>
            <a:off x="7795171" y="11755190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7" name="Picture 3" descr="C:\Users\Godefroy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107" y="23636510"/>
            <a:ext cx="15336339" cy="278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4" descr="C:\Users\Godefroy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65" y="26732854"/>
            <a:ext cx="13046978" cy="335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59" y="26732854"/>
            <a:ext cx="12615662" cy="3356419"/>
          </a:xfrm>
          <a:prstGeom prst="rect">
            <a:avLst/>
          </a:prstGeom>
        </p:spPr>
      </p:pic>
      <p:sp>
        <p:nvSpPr>
          <p:cNvPr id="189" name="Rectangle à coins arrondis 188"/>
          <p:cNvSpPr/>
          <p:nvPr/>
        </p:nvSpPr>
        <p:spPr>
          <a:xfrm>
            <a:off x="15316137" y="12111773"/>
            <a:ext cx="13563135" cy="2006895"/>
          </a:xfrm>
          <a:prstGeom prst="roundRect">
            <a:avLst>
              <a:gd name="adj" fmla="val 13392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sous forme de vecteurs </a:t>
            </a:r>
          </a:p>
          <a:p>
            <a:pPr algn="ctr"/>
            <a:r>
              <a:rPr lang="fr-FR" sz="6000" u="sng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Vecteur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(lemme_1, … , </a:t>
            </a:r>
            <a:r>
              <a:rPr lang="fr-FR" sz="6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lemme_n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fr-FR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6" name="Rectangle à coins arrondis 195"/>
          <p:cNvSpPr/>
          <p:nvPr/>
        </p:nvSpPr>
        <p:spPr>
          <a:xfrm>
            <a:off x="15316137" y="14664583"/>
            <a:ext cx="13563136" cy="1915143"/>
          </a:xfrm>
          <a:prstGeom prst="roundRect">
            <a:avLst>
              <a:gd name="adj" fmla="val 17794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Mise sous forme de documents </a:t>
            </a:r>
          </a:p>
          <a:p>
            <a:pPr algn="ctr"/>
            <a:r>
              <a:rPr lang="fr-FR" sz="6000" u="sng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= Vecteur + Opinion</a:t>
            </a:r>
            <a:endParaRPr lang="fr-FR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9" name="Rectangle à coins arrondis 198"/>
          <p:cNvSpPr/>
          <p:nvPr/>
        </p:nvSpPr>
        <p:spPr>
          <a:xfrm>
            <a:off x="15316137" y="17173486"/>
            <a:ext cx="13563135" cy="1926520"/>
          </a:xfrm>
          <a:prstGeom prst="roundRect">
            <a:avLst>
              <a:gd name="adj" fmla="val 15079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Apprentissage par la méthode </a:t>
            </a:r>
            <a:r>
              <a:rPr lang="fr-FR" sz="6000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Naive</a:t>
            </a:r>
            <a:r>
              <a:rPr lang="fr-FR" sz="60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Bayes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sur l’ensemble 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 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documents</a:t>
            </a:r>
            <a:endParaRPr lang="fr-FR" sz="60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" name="Rectangle à coins arrondis 203"/>
          <p:cNvSpPr/>
          <p:nvPr/>
        </p:nvSpPr>
        <p:spPr>
          <a:xfrm>
            <a:off x="7867179" y="19652869"/>
            <a:ext cx="14000137" cy="2039425"/>
          </a:xfrm>
          <a:prstGeom prst="roundRect">
            <a:avLst>
              <a:gd name="adj" fmla="val 13250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valuation d’une nouvelle réplique en appliquant le </a:t>
            </a:r>
            <a:r>
              <a:rPr lang="fr-FR" sz="6000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classifieur</a:t>
            </a:r>
            <a:r>
              <a:rPr lang="fr-FR" sz="60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6000" i="1" dirty="0" err="1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Naive</a:t>
            </a:r>
            <a:r>
              <a:rPr lang="fr-FR" sz="6000" i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Bayes</a:t>
            </a:r>
            <a:endParaRPr lang="fr-FR" sz="6000" i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à coins arrondis 205"/>
          <p:cNvSpPr/>
          <p:nvPr/>
        </p:nvSpPr>
        <p:spPr>
          <a:xfrm>
            <a:off x="1026419" y="6298553"/>
            <a:ext cx="13537503" cy="4160493"/>
          </a:xfrm>
          <a:prstGeom prst="roundRect">
            <a:avLst>
              <a:gd name="adj" fmla="val 4274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5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Principe</a:t>
            </a:r>
          </a:p>
          <a:p>
            <a:pPr marL="2160000" lvl="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Apprentissage sur un corpus annoté </a:t>
            </a:r>
          </a:p>
          <a:p>
            <a:pPr marL="2160000" lvl="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 classes : </a:t>
            </a: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positive, négative, </a:t>
            </a: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neutre</a:t>
            </a:r>
          </a:p>
          <a:p>
            <a:pPr marL="2160000" lvl="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Classification de </a:t>
            </a: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nouvelles répliques</a:t>
            </a:r>
            <a:r>
              <a:rPr lang="fr-FR" sz="5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07" name="Rectangle à coins arrondis 206"/>
          <p:cNvSpPr/>
          <p:nvPr/>
        </p:nvSpPr>
        <p:spPr>
          <a:xfrm>
            <a:off x="15316138" y="6298553"/>
            <a:ext cx="13563134" cy="4160493"/>
          </a:xfrm>
          <a:prstGeom prst="roundRect">
            <a:avLst>
              <a:gd name="adj" fmla="val 4884"/>
            </a:avLst>
          </a:prstGeom>
          <a:solidFill>
            <a:srgbClr val="F2F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sz="6000" b="1" dirty="0">
              <a:solidFill>
                <a:schemeClr val="tx1"/>
              </a:solidFill>
            </a:endParaRPr>
          </a:p>
          <a:p>
            <a:pPr lvl="0" algn="ctr"/>
            <a:endParaRPr lang="fr-FR" sz="6000" b="1" dirty="0" smtClean="0">
              <a:solidFill>
                <a:schemeClr val="tx1"/>
              </a:solidFill>
            </a:endParaRPr>
          </a:p>
          <a:p>
            <a:pPr lvl="0" algn="ctr"/>
            <a:r>
              <a:rPr lang="fr-FR" sz="5400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Applications</a:t>
            </a:r>
          </a:p>
          <a:p>
            <a:pPr marL="1440000" lvl="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Analyse de critiques de films</a:t>
            </a:r>
          </a:p>
          <a:p>
            <a:pPr marL="1440000" lvl="0" indent="-685800">
              <a:buFont typeface="Arial" panose="020B0604020202020204" pitchFamily="34" charset="0"/>
              <a:buChar char="•"/>
            </a:pPr>
            <a:r>
              <a:rPr lang="fr-FR" sz="48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Chat interactif avec un agent qui s’adapte aux réponses de l’utilisateur</a:t>
            </a:r>
          </a:p>
          <a:p>
            <a:pPr lvl="0" algn="ctr"/>
            <a:endParaRPr lang="fr-FR" sz="6000" b="1" dirty="0" smtClean="0">
              <a:solidFill>
                <a:schemeClr val="tx1"/>
              </a:solidFill>
            </a:endParaRPr>
          </a:p>
          <a:p>
            <a:pPr lvl="0" algn="ctr"/>
            <a:endParaRPr lang="fr-FR" sz="6000" b="1" dirty="0" smtClean="0">
              <a:solidFill>
                <a:schemeClr val="tx1"/>
              </a:solidFill>
            </a:endParaRPr>
          </a:p>
          <a:p>
            <a:pPr lvl="0" algn="ctr"/>
            <a:endParaRPr lang="fr-FR" sz="700" b="1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4370" y="22160346"/>
            <a:ext cx="28731192" cy="828092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      Zoom sur « </a:t>
            </a:r>
            <a:r>
              <a:rPr lang="fr-FR" sz="5400" b="1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Naive</a:t>
            </a:r>
            <a:r>
              <a:rPr lang="fr-FR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Bayes »</a:t>
            </a:r>
            <a:r>
              <a:rPr lang="fr-FR" sz="3600" b="1" dirty="0" smtClean="0">
                <a:solidFill>
                  <a:schemeClr val="bg1"/>
                </a:solidFill>
              </a:rPr>
              <a:t>	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94370" y="30693294"/>
            <a:ext cx="13969551" cy="828092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Cross-Validation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198465" y="30693294"/>
            <a:ext cx="14127097" cy="828092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Une</a:t>
            </a:r>
            <a:r>
              <a:rPr lang="en-US" sz="5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application : le chat </a:t>
            </a:r>
            <a:r>
              <a:rPr lang="en-US" sz="54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interactif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587" y="31722973"/>
            <a:ext cx="11305256" cy="54180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59" y="38269626"/>
            <a:ext cx="28167390" cy="4538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227" y="31687620"/>
            <a:ext cx="10297144" cy="5453437"/>
          </a:xfrm>
          <a:prstGeom prst="rect">
            <a:avLst/>
          </a:prstGeom>
        </p:spPr>
      </p:pic>
      <p:sp>
        <p:nvSpPr>
          <p:cNvPr id="50" name="Ellipse 49"/>
          <p:cNvSpPr/>
          <p:nvPr/>
        </p:nvSpPr>
        <p:spPr>
          <a:xfrm>
            <a:off x="7742521" y="14286622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51" name="Ellipse 50"/>
          <p:cNvSpPr/>
          <p:nvPr/>
        </p:nvSpPr>
        <p:spPr>
          <a:xfrm>
            <a:off x="7742521" y="16698745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22339422" y="11741026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22339422" y="14261653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22339422" y="16595626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14563923" y="19139895"/>
            <a:ext cx="634542" cy="662236"/>
          </a:xfrm>
          <a:prstGeom prst="ellipse">
            <a:avLst/>
          </a:prstGeom>
          <a:solidFill>
            <a:srgbClr val="4EB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4371" y="37441534"/>
            <a:ext cx="28731191" cy="828092"/>
          </a:xfrm>
          <a:prstGeom prst="rect">
            <a:avLst/>
          </a:prstGeom>
          <a:solidFill>
            <a:srgbClr val="50B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Performances</a:t>
            </a:r>
            <a:endParaRPr lang="en-US" sz="5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83016" y="2424763"/>
            <a:ext cx="5920067" cy="193899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PAF</a:t>
            </a:r>
          </a:p>
          <a:p>
            <a:r>
              <a:rPr lang="fr-FR" sz="60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15 jours chrono !</a:t>
            </a:r>
            <a:endParaRPr lang="fr-FR" sz="6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148</Words>
  <Application>Microsoft Office PowerPoint</Application>
  <PresentationFormat>Personnalisé</PresentationFormat>
  <Paragraphs>38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Caroline</dc:creator>
  <cp:lastModifiedBy>Godefroy GALAS</cp:lastModifiedBy>
  <cp:revision>102</cp:revision>
  <cp:lastPrinted>2015-06-11T14:50:37Z</cp:lastPrinted>
  <dcterms:created xsi:type="dcterms:W3CDTF">2015-06-08T13:23:05Z</dcterms:created>
  <dcterms:modified xsi:type="dcterms:W3CDTF">2015-06-24T15:27:01Z</dcterms:modified>
</cp:coreProperties>
</file>