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457" r:id="rId2"/>
    <p:sldId id="1641" r:id="rId3"/>
    <p:sldId id="1783" r:id="rId4"/>
    <p:sldId id="1648" r:id="rId5"/>
    <p:sldId id="1649" r:id="rId6"/>
    <p:sldId id="1650" r:id="rId7"/>
    <p:sldId id="1651" r:id="rId8"/>
    <p:sldId id="1652" r:id="rId9"/>
    <p:sldId id="1653" r:id="rId10"/>
    <p:sldId id="1654" r:id="rId11"/>
    <p:sldId id="1655" r:id="rId12"/>
    <p:sldId id="1664" r:id="rId13"/>
    <p:sldId id="1665" r:id="rId14"/>
    <p:sldId id="1666" r:id="rId15"/>
    <p:sldId id="1667" r:id="rId16"/>
    <p:sldId id="1656" r:id="rId17"/>
    <p:sldId id="1669" r:id="rId18"/>
    <p:sldId id="1670" r:id="rId19"/>
    <p:sldId id="1671" r:id="rId20"/>
    <p:sldId id="1672" r:id="rId21"/>
    <p:sldId id="1673" r:id="rId22"/>
    <p:sldId id="1709" r:id="rId23"/>
    <p:sldId id="1657" r:id="rId24"/>
    <p:sldId id="1674" r:id="rId25"/>
    <p:sldId id="1675" r:id="rId26"/>
    <p:sldId id="1676" r:id="rId27"/>
    <p:sldId id="1677" r:id="rId28"/>
    <p:sldId id="1678" r:id="rId29"/>
    <p:sldId id="1710" r:id="rId30"/>
    <p:sldId id="1658" r:id="rId31"/>
    <p:sldId id="1679" r:id="rId32"/>
    <p:sldId id="1680" r:id="rId33"/>
    <p:sldId id="1681" r:id="rId34"/>
    <p:sldId id="1659" r:id="rId35"/>
    <p:sldId id="1684" r:id="rId36"/>
    <p:sldId id="1685" r:id="rId37"/>
    <p:sldId id="1686" r:id="rId38"/>
    <p:sldId id="1687" r:id="rId39"/>
    <p:sldId id="1688" r:id="rId40"/>
    <p:sldId id="1711" r:id="rId41"/>
    <p:sldId id="1712" r:id="rId42"/>
    <p:sldId id="1713" r:id="rId43"/>
    <p:sldId id="1714" r:id="rId44"/>
    <p:sldId id="1782" r:id="rId45"/>
    <p:sldId id="450" r:id="rId46"/>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78" autoAdjust="0"/>
    <p:restoredTop sz="94576" autoAdjust="0"/>
  </p:normalViewPr>
  <p:slideViewPr>
    <p:cSldViewPr>
      <p:cViewPr varScale="1">
        <p:scale>
          <a:sx n="77" d="100"/>
          <a:sy n="77" d="100"/>
        </p:scale>
        <p:origin x="666" y="96"/>
      </p:cViewPr>
      <p:guideLst>
        <p:guide orient="horz" pos="2160"/>
        <p:guide pos="2880"/>
      </p:guideLst>
    </p:cSldViewPr>
  </p:slideViewPr>
  <p:outlineViewPr>
    <p:cViewPr>
      <p:scale>
        <a:sx n="33" d="100"/>
        <a:sy n="33" d="100"/>
      </p:scale>
      <p:origin x="0" y="6960"/>
    </p:cViewPr>
  </p:outlineViewPr>
  <p:notesTextViewPr>
    <p:cViewPr>
      <p:scale>
        <a:sx n="100" d="100"/>
        <a:sy n="100" d="100"/>
      </p:scale>
      <p:origin x="0" y="0"/>
    </p:cViewPr>
  </p:notesTextViewPr>
  <p:notesViewPr>
    <p:cSldViewPr>
      <p:cViewPr varScale="1">
        <p:scale>
          <a:sx n="59" d="100"/>
          <a:sy n="59" d="100"/>
        </p:scale>
        <p:origin x="-2556"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3BE3FC8-78DB-4DAB-9C47-DEF73D20C15A}" type="datetimeFigureOut">
              <a:rPr lang="pt-BR" smtClean="0"/>
              <a:pPr/>
              <a:t>11/09/2023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F9E8AE5-04F0-40C2-8541-4E620FEE15A7}" type="slidenum">
              <a:rPr lang="pt-BR" smtClean="0"/>
              <a:pPr/>
              <a:t>‹#›</a:t>
            </a:fld>
            <a:endParaRPr lang="pt-BR"/>
          </a:p>
        </p:txBody>
      </p:sp>
    </p:spTree>
    <p:extLst>
      <p:ext uri="{BB962C8B-B14F-4D97-AF65-F5344CB8AC3E}">
        <p14:creationId xmlns:p14="http://schemas.microsoft.com/office/powerpoint/2010/main" val="2025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428992" y="142852"/>
            <a:ext cx="5529274" cy="642942"/>
          </a:xfrm>
          <a:prstGeom prst="rect">
            <a:avLst/>
          </a:prstGeom>
        </p:spPr>
        <p:txBody>
          <a:bodyPr/>
          <a:lstStyle>
            <a:lvl1pPr algn="r">
              <a:defRPr sz="2400" b="1">
                <a:latin typeface="Arial" pitchFamily="34" charset="0"/>
                <a:cs typeface="Arial" pitchFamily="34" charset="0"/>
              </a:defRPr>
            </a:lvl1pPr>
          </a:lstStyle>
          <a:p>
            <a:r>
              <a:rPr lang="pt-BR" dirty="0"/>
              <a:t>Clique para editar o estilo do título mestre</a:t>
            </a:r>
          </a:p>
        </p:txBody>
      </p:sp>
      <p:sp>
        <p:nvSpPr>
          <p:cNvPr id="3" name="Subtítulo 2"/>
          <p:cNvSpPr>
            <a:spLocks noGrp="1"/>
          </p:cNvSpPr>
          <p:nvPr>
            <p:ph type="subTitle" idx="1"/>
          </p:nvPr>
        </p:nvSpPr>
        <p:spPr>
          <a:xfrm>
            <a:off x="571472" y="1285860"/>
            <a:ext cx="8072494" cy="4143404"/>
          </a:xfrm>
          <a:prstGeom prst="rect">
            <a:avLst/>
          </a:prstGeom>
        </p:spPr>
        <p:txBody>
          <a:bodyPr/>
          <a:lstStyle>
            <a:lvl1pPr marL="0" indent="0" algn="l">
              <a:buNone/>
              <a:defRPr sz="20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0" name="Conector reto 9"/>
          <p:cNvCxnSpPr/>
          <p:nvPr userDrawn="1"/>
        </p:nvCxnSpPr>
        <p:spPr>
          <a:xfrm>
            <a:off x="0" y="857232"/>
            <a:ext cx="9144000"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sp>
        <p:nvSpPr>
          <p:cNvPr id="11" name="Line 4"/>
          <p:cNvSpPr>
            <a:spLocks noChangeShapeType="1"/>
          </p:cNvSpPr>
          <p:nvPr userDrawn="1"/>
        </p:nvSpPr>
        <p:spPr bwMode="auto">
          <a:xfrm>
            <a:off x="0" y="6072188"/>
            <a:ext cx="9144000" cy="0"/>
          </a:xfrm>
          <a:prstGeom prst="line">
            <a:avLst/>
          </a:prstGeom>
          <a:noFill/>
          <a:ln w="76200">
            <a:solidFill>
              <a:schemeClr val="accent1"/>
            </a:solidFill>
            <a:round/>
            <a:headEnd/>
            <a:tailEnd/>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pt-BR">
              <a:latin typeface="+mn-lt"/>
            </a:endParaRPr>
          </a:p>
        </p:txBody>
      </p:sp>
      <p:sp>
        <p:nvSpPr>
          <p:cNvPr id="8" name="CaixaDeTexto 7"/>
          <p:cNvSpPr txBox="1"/>
          <p:nvPr userDrawn="1"/>
        </p:nvSpPr>
        <p:spPr>
          <a:xfrm>
            <a:off x="142844" y="6215082"/>
            <a:ext cx="3637068" cy="261610"/>
          </a:xfrm>
          <a:prstGeom prst="rect">
            <a:avLst/>
          </a:prstGeom>
          <a:noFill/>
        </p:spPr>
        <p:txBody>
          <a:bodyPr wrap="square" rtlCol="0">
            <a:spAutoFit/>
          </a:bodyPr>
          <a:lstStyle/>
          <a:p>
            <a:r>
              <a:rPr lang="pt-BR" sz="1100" b="1" baseline="0" dirty="0">
                <a:effectLst>
                  <a:outerShdw blurRad="38100" dist="38100" dir="2700000" algn="tl">
                    <a:srgbClr val="000000">
                      <a:alpha val="43137"/>
                    </a:srgbClr>
                  </a:outerShdw>
                </a:effectLst>
              </a:rPr>
              <a:t>Ambientes Computacionais e Conectividade</a:t>
            </a:r>
            <a:endParaRPr lang="pt-BR" sz="1100" b="1" dirty="0">
              <a:effectLst>
                <a:outerShdw blurRad="38100" dist="38100" dir="2700000" algn="tl">
                  <a:srgbClr val="000000">
                    <a:alpha val="43137"/>
                  </a:srgbClr>
                </a:outerShdw>
              </a:effectLst>
            </a:endParaRPr>
          </a:p>
        </p:txBody>
      </p:sp>
      <p:pic>
        <p:nvPicPr>
          <p:cNvPr id="1026" name="Picture 2" descr="Universidade São Judas Tadeu"/>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44" y="-90514"/>
            <a:ext cx="1905000" cy="8763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9632" y="2276872"/>
            <a:ext cx="6599086" cy="1428760"/>
          </a:xfrm>
        </p:spPr>
        <p:txBody>
          <a:bodyPr/>
          <a:lstStyle/>
          <a:p>
            <a:pPr algn="ctr"/>
            <a:r>
              <a:rPr lang="pt-BR" sz="3200" dirty="0">
                <a:effectLst>
                  <a:outerShdw blurRad="38100" dist="38100" dir="2700000" algn="tl">
                    <a:srgbClr val="000000">
                      <a:alpha val="43137"/>
                    </a:srgbClr>
                  </a:outerShdw>
                </a:effectLst>
              </a:rPr>
              <a:t>AMBIENTES COMPUTACIONAIS</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E</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CONECTIVIDADE</a:t>
            </a:r>
            <a:br>
              <a:rPr lang="pt-BR" sz="3200">
                <a:effectLst>
                  <a:outerShdw blurRad="38100" dist="38100" dir="2700000" algn="tl">
                    <a:srgbClr val="000000">
                      <a:alpha val="43137"/>
                    </a:srgbClr>
                  </a:outerShdw>
                </a:effectLst>
              </a:rPr>
            </a:br>
            <a:r>
              <a:rPr lang="pt-BR" sz="3200">
                <a:effectLst>
                  <a:outerShdw blurRad="38100" dist="38100" dir="2700000" algn="tl">
                    <a:srgbClr val="000000">
                      <a:alpha val="43137"/>
                    </a:srgbClr>
                  </a:outerShdw>
                </a:effectLst>
              </a:rPr>
              <a:t>Atividade 2</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Redes Ponto a Ponto</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CISCO </a:t>
            </a:r>
            <a:r>
              <a:rPr lang="pt-BR" sz="3200" dirty="0" err="1">
                <a:effectLst>
                  <a:outerShdw blurRad="38100" dist="38100" dir="2700000" algn="tl">
                    <a:srgbClr val="000000">
                      <a:alpha val="43137"/>
                    </a:srgbClr>
                  </a:outerShdw>
                </a:effectLst>
              </a:rPr>
              <a:t>Packet</a:t>
            </a:r>
            <a:r>
              <a:rPr lang="pt-BR" sz="3200" dirty="0">
                <a:effectLst>
                  <a:outerShdw blurRad="38100" dist="38100" dir="2700000" algn="tl">
                    <a:srgbClr val="000000">
                      <a:alpha val="43137"/>
                    </a:srgbClr>
                  </a:outerShdw>
                </a:effectLst>
              </a:rPr>
              <a:t> </a:t>
            </a:r>
            <a:r>
              <a:rPr lang="pt-BR" sz="3200" dirty="0" err="1">
                <a:effectLst>
                  <a:outerShdw blurRad="38100" dist="38100" dir="2700000" algn="tl">
                    <a:srgbClr val="000000">
                      <a:alpha val="43137"/>
                    </a:srgbClr>
                  </a:outerShdw>
                </a:effectLst>
              </a:rPr>
              <a:t>Tracer</a:t>
            </a:r>
            <a:endParaRPr lang="pt-BR" sz="32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979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475656" y="1153986"/>
            <a:ext cx="5863743" cy="4581997"/>
          </a:xfrm>
          <a:prstGeom prst="rect">
            <a:avLst/>
          </a:prstGeom>
        </p:spPr>
      </p:pic>
    </p:spTree>
    <p:extLst>
      <p:ext uri="{BB962C8B-B14F-4D97-AF65-F5344CB8AC3E}">
        <p14:creationId xmlns:p14="http://schemas.microsoft.com/office/powerpoint/2010/main" val="57341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Testando a Rede</a:t>
            </a:r>
          </a:p>
        </p:txBody>
      </p:sp>
    </p:spTree>
    <p:extLst>
      <p:ext uri="{BB962C8B-B14F-4D97-AF65-F5344CB8AC3E}">
        <p14:creationId xmlns:p14="http://schemas.microsoft.com/office/powerpoint/2010/main" val="83974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sp>
        <p:nvSpPr>
          <p:cNvPr id="2" name="Retângulo 1"/>
          <p:cNvSpPr/>
          <p:nvPr/>
        </p:nvSpPr>
        <p:spPr>
          <a:xfrm>
            <a:off x="179512" y="1340768"/>
            <a:ext cx="8778754" cy="4524315"/>
          </a:xfrm>
          <a:prstGeom prst="rect">
            <a:avLst/>
          </a:prstGeom>
        </p:spPr>
        <p:txBody>
          <a:bodyPr wrap="square">
            <a:spAutoFit/>
          </a:bodyPr>
          <a:lstStyle/>
          <a:p>
            <a:r>
              <a:rPr lang="pt-BR" dirty="0"/>
              <a:t>Um teste básico que existe em uma rede de computadores, é o comando PING, o qual envia alguns pacotes da máquina transmissora para a receptora a fim de checar se há uma conexão física e lógica básica. O Cisco </a:t>
            </a:r>
            <a:r>
              <a:rPr lang="pt-BR" dirty="0" err="1"/>
              <a:t>Packet</a:t>
            </a:r>
            <a:r>
              <a:rPr lang="pt-BR" dirty="0"/>
              <a:t> </a:t>
            </a:r>
            <a:r>
              <a:rPr lang="pt-BR" dirty="0" err="1"/>
              <a:t>Tracer</a:t>
            </a:r>
            <a:r>
              <a:rPr lang="pt-BR" dirty="0"/>
              <a:t> oferece também este tipo de teste, para isto siga as seguintes etapas:   </a:t>
            </a:r>
          </a:p>
          <a:p>
            <a:endParaRPr lang="pt-BR" dirty="0"/>
          </a:p>
          <a:p>
            <a:r>
              <a:rPr lang="pt-BR" b="1" dirty="0"/>
              <a:t>TESTE COM O COMANDO PING (</a:t>
            </a:r>
            <a:r>
              <a:rPr lang="pt-BR" b="1" dirty="0" err="1"/>
              <a:t>Packet</a:t>
            </a:r>
            <a:r>
              <a:rPr lang="pt-BR" b="1" dirty="0"/>
              <a:t> Internet Network </a:t>
            </a:r>
            <a:r>
              <a:rPr lang="pt-BR" b="1" dirty="0" err="1"/>
              <a:t>Grouper</a:t>
            </a:r>
            <a:r>
              <a:rPr lang="pt-BR" b="1" dirty="0"/>
              <a:t>) </a:t>
            </a:r>
          </a:p>
          <a:p>
            <a:r>
              <a:rPr lang="pt-BR" dirty="0"/>
              <a:t> </a:t>
            </a:r>
          </a:p>
          <a:p>
            <a:r>
              <a:rPr lang="pt-BR" dirty="0"/>
              <a:t>Em termos mais técnicos, o PING é um comando que serve para testar a conectividade entre equipamentos utilizando o protocolo ICMP, e foi criado para o uso em redes com a pilha de protocolo TCP/IP (como por exemplo, a internet). Por meio do PING, pode ser executado um teste de conexão para se descobrir se um determinado equipamento de rede está funcionando. Ele faz isto enviando pacotes através do protocolo ICMP (ICMP - Internet </a:t>
            </a:r>
            <a:r>
              <a:rPr lang="pt-BR" dirty="0" err="1"/>
              <a:t>Control</a:t>
            </a:r>
            <a:r>
              <a:rPr lang="pt-BR" dirty="0"/>
              <a:t> </a:t>
            </a:r>
            <a:r>
              <a:rPr lang="pt-BR" dirty="0" err="1"/>
              <a:t>Message</a:t>
            </a:r>
            <a:r>
              <a:rPr lang="pt-BR" dirty="0"/>
              <a:t> </a:t>
            </a:r>
            <a:r>
              <a:rPr lang="pt-BR" dirty="0" err="1"/>
              <a:t>Protocol</a:t>
            </a:r>
            <a:r>
              <a:rPr lang="pt-BR" dirty="0"/>
              <a:t>, é um protocolo integrante do Protocolo IP, definido pelo RFC792, e utilizado para fornecer relatórios de erros à fonte original) para o equipamento de destino e na "escuta" das respostas. Quando o “destinatário” recebe este pacote, ele envia uma resposta e quando esta retorna o tempo decorrido entre o envio e o recebimento é contado. </a:t>
            </a:r>
          </a:p>
        </p:txBody>
      </p:sp>
    </p:spTree>
    <p:extLst>
      <p:ext uri="{BB962C8B-B14F-4D97-AF65-F5344CB8AC3E}">
        <p14:creationId xmlns:p14="http://schemas.microsoft.com/office/powerpoint/2010/main" val="189189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sp>
        <p:nvSpPr>
          <p:cNvPr id="2" name="Retângulo 1"/>
          <p:cNvSpPr/>
          <p:nvPr/>
        </p:nvSpPr>
        <p:spPr>
          <a:xfrm>
            <a:off x="198364" y="1169148"/>
            <a:ext cx="2061975" cy="307777"/>
          </a:xfrm>
          <a:prstGeom prst="rect">
            <a:avLst/>
          </a:prstGeom>
        </p:spPr>
        <p:txBody>
          <a:bodyPr wrap="none">
            <a:spAutoFit/>
          </a:bodyPr>
          <a:lstStyle/>
          <a:p>
            <a:r>
              <a:rPr lang="pt-BR" sz="1400" b="1" dirty="0">
                <a:solidFill>
                  <a:srgbClr val="FF0000"/>
                </a:solidFill>
              </a:rPr>
              <a:t>01. Abra o arquivo Aula 2</a:t>
            </a:r>
          </a:p>
        </p:txBody>
      </p:sp>
      <p:pic>
        <p:nvPicPr>
          <p:cNvPr id="5" name="Imagem 4"/>
          <p:cNvPicPr>
            <a:picLocks noChangeAspect="1"/>
          </p:cNvPicPr>
          <p:nvPr/>
        </p:nvPicPr>
        <p:blipFill>
          <a:blip r:embed="rId2"/>
          <a:stretch>
            <a:fillRect/>
          </a:stretch>
        </p:blipFill>
        <p:spPr>
          <a:xfrm>
            <a:off x="251520" y="1494076"/>
            <a:ext cx="5688632" cy="4373572"/>
          </a:xfrm>
          <a:prstGeom prst="rect">
            <a:avLst/>
          </a:prstGeom>
        </p:spPr>
      </p:pic>
    </p:spTree>
    <p:extLst>
      <p:ext uri="{BB962C8B-B14F-4D97-AF65-F5344CB8AC3E}">
        <p14:creationId xmlns:p14="http://schemas.microsoft.com/office/powerpoint/2010/main" val="8325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pic>
        <p:nvPicPr>
          <p:cNvPr id="2" name="Imagem 1"/>
          <p:cNvPicPr>
            <a:picLocks noChangeAspect="1"/>
          </p:cNvPicPr>
          <p:nvPr/>
        </p:nvPicPr>
        <p:blipFill>
          <a:blip r:embed="rId2"/>
          <a:stretch>
            <a:fillRect/>
          </a:stretch>
        </p:blipFill>
        <p:spPr>
          <a:xfrm>
            <a:off x="395535" y="1124744"/>
            <a:ext cx="6823303" cy="4248472"/>
          </a:xfrm>
          <a:prstGeom prst="rect">
            <a:avLst/>
          </a:prstGeom>
        </p:spPr>
      </p:pic>
    </p:spTree>
    <p:extLst>
      <p:ext uri="{BB962C8B-B14F-4D97-AF65-F5344CB8AC3E}">
        <p14:creationId xmlns:p14="http://schemas.microsoft.com/office/powerpoint/2010/main" val="40749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pic>
        <p:nvPicPr>
          <p:cNvPr id="2" name="Imagem 1"/>
          <p:cNvPicPr>
            <a:picLocks noChangeAspect="1"/>
          </p:cNvPicPr>
          <p:nvPr/>
        </p:nvPicPr>
        <p:blipFill>
          <a:blip r:embed="rId2"/>
          <a:stretch>
            <a:fillRect/>
          </a:stretch>
        </p:blipFill>
        <p:spPr>
          <a:xfrm>
            <a:off x="323528" y="1124744"/>
            <a:ext cx="6192688" cy="4799071"/>
          </a:xfrm>
          <a:prstGeom prst="rect">
            <a:avLst/>
          </a:prstGeom>
        </p:spPr>
      </p:pic>
    </p:spTree>
    <p:extLst>
      <p:ext uri="{BB962C8B-B14F-4D97-AF65-F5344CB8AC3E}">
        <p14:creationId xmlns:p14="http://schemas.microsoft.com/office/powerpoint/2010/main" val="122114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Local </a:t>
            </a:r>
          </a:p>
        </p:txBody>
      </p:sp>
    </p:spTree>
    <p:extLst>
      <p:ext uri="{BB962C8B-B14F-4D97-AF65-F5344CB8AC3E}">
        <p14:creationId xmlns:p14="http://schemas.microsoft.com/office/powerpoint/2010/main" val="5277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539552" y="1412776"/>
            <a:ext cx="8044644" cy="3600400"/>
          </a:xfrm>
          <a:prstGeom prst="rect">
            <a:avLst/>
          </a:prstGeom>
        </p:spPr>
      </p:pic>
    </p:spTree>
    <p:extLst>
      <p:ext uri="{BB962C8B-B14F-4D97-AF65-F5344CB8AC3E}">
        <p14:creationId xmlns:p14="http://schemas.microsoft.com/office/powerpoint/2010/main" val="284504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sp>
        <p:nvSpPr>
          <p:cNvPr id="2" name="Retângulo 1"/>
          <p:cNvSpPr/>
          <p:nvPr/>
        </p:nvSpPr>
        <p:spPr>
          <a:xfrm>
            <a:off x="323528" y="1196752"/>
            <a:ext cx="7344816" cy="369332"/>
          </a:xfrm>
          <a:prstGeom prst="rect">
            <a:avLst/>
          </a:prstGeom>
        </p:spPr>
        <p:txBody>
          <a:bodyPr wrap="square">
            <a:spAutoFit/>
          </a:bodyPr>
          <a:lstStyle/>
          <a:p>
            <a:r>
              <a:rPr lang="pt-BR" dirty="0">
                <a:solidFill>
                  <a:srgbClr val="FF0000"/>
                </a:solidFill>
              </a:rPr>
              <a:t>01. Primeiramente no final salve esta atividade como: Exercício Aula 4.pkt</a:t>
            </a:r>
          </a:p>
        </p:txBody>
      </p:sp>
      <p:pic>
        <p:nvPicPr>
          <p:cNvPr id="5" name="Imagem 4"/>
          <p:cNvPicPr>
            <a:picLocks noChangeAspect="1"/>
          </p:cNvPicPr>
          <p:nvPr/>
        </p:nvPicPr>
        <p:blipFill>
          <a:blip r:embed="rId2"/>
          <a:stretch>
            <a:fillRect/>
          </a:stretch>
        </p:blipFill>
        <p:spPr>
          <a:xfrm>
            <a:off x="346937" y="1700808"/>
            <a:ext cx="7064285" cy="3672408"/>
          </a:xfrm>
          <a:prstGeom prst="rect">
            <a:avLst/>
          </a:prstGeom>
        </p:spPr>
      </p:pic>
    </p:spTree>
    <p:extLst>
      <p:ext uri="{BB962C8B-B14F-4D97-AF65-F5344CB8AC3E}">
        <p14:creationId xmlns:p14="http://schemas.microsoft.com/office/powerpoint/2010/main" val="42038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395536" y="1268760"/>
            <a:ext cx="8468332" cy="3384376"/>
          </a:xfrm>
          <a:prstGeom prst="rect">
            <a:avLst/>
          </a:prstGeom>
        </p:spPr>
      </p:pic>
    </p:spTree>
    <p:extLst>
      <p:ext uri="{BB962C8B-B14F-4D97-AF65-F5344CB8AC3E}">
        <p14:creationId xmlns:p14="http://schemas.microsoft.com/office/powerpoint/2010/main" val="68894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Rede Ponto a Ponto</a:t>
            </a:r>
          </a:p>
          <a:p>
            <a:pPr algn="ctr"/>
            <a:r>
              <a:rPr lang="pt-BR" sz="3200" dirty="0"/>
              <a:t>Rede Local </a:t>
            </a:r>
          </a:p>
          <a:p>
            <a:pPr algn="ctr"/>
            <a:r>
              <a:rPr lang="pt-BR" sz="3200"/>
              <a:t>Rede Wireless</a:t>
            </a:r>
            <a:endParaRPr lang="pt-BR" sz="3200" dirty="0"/>
          </a:p>
        </p:txBody>
      </p:sp>
    </p:spTree>
    <p:extLst>
      <p:ext uri="{BB962C8B-B14F-4D97-AF65-F5344CB8AC3E}">
        <p14:creationId xmlns:p14="http://schemas.microsoft.com/office/powerpoint/2010/main" val="391151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4" name="Imagem 3"/>
          <p:cNvPicPr>
            <a:picLocks noChangeAspect="1"/>
          </p:cNvPicPr>
          <p:nvPr/>
        </p:nvPicPr>
        <p:blipFill>
          <a:blip r:embed="rId2"/>
          <a:stretch>
            <a:fillRect/>
          </a:stretch>
        </p:blipFill>
        <p:spPr>
          <a:xfrm>
            <a:off x="323528" y="1124744"/>
            <a:ext cx="7556124" cy="4392488"/>
          </a:xfrm>
          <a:prstGeom prst="rect">
            <a:avLst/>
          </a:prstGeom>
        </p:spPr>
      </p:pic>
    </p:spTree>
    <p:extLst>
      <p:ext uri="{BB962C8B-B14F-4D97-AF65-F5344CB8AC3E}">
        <p14:creationId xmlns:p14="http://schemas.microsoft.com/office/powerpoint/2010/main" val="339561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4" name="Imagem 3"/>
          <p:cNvPicPr>
            <a:picLocks noChangeAspect="1"/>
          </p:cNvPicPr>
          <p:nvPr/>
        </p:nvPicPr>
        <p:blipFill>
          <a:blip r:embed="rId2"/>
          <a:stretch>
            <a:fillRect/>
          </a:stretch>
        </p:blipFill>
        <p:spPr>
          <a:xfrm>
            <a:off x="1814127" y="999786"/>
            <a:ext cx="5515745" cy="4858428"/>
          </a:xfrm>
          <a:prstGeom prst="rect">
            <a:avLst/>
          </a:prstGeom>
        </p:spPr>
      </p:pic>
    </p:spTree>
    <p:extLst>
      <p:ext uri="{BB962C8B-B14F-4D97-AF65-F5344CB8AC3E}">
        <p14:creationId xmlns:p14="http://schemas.microsoft.com/office/powerpoint/2010/main" val="124266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395536" y="1268760"/>
            <a:ext cx="8206672" cy="2808312"/>
          </a:xfrm>
          <a:prstGeom prst="rect">
            <a:avLst/>
          </a:prstGeom>
        </p:spPr>
      </p:pic>
    </p:spTree>
    <p:extLst>
      <p:ext uri="{BB962C8B-B14F-4D97-AF65-F5344CB8AC3E}">
        <p14:creationId xmlns:p14="http://schemas.microsoft.com/office/powerpoint/2010/main" val="273552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Wireless - Parte I</a:t>
            </a:r>
          </a:p>
        </p:txBody>
      </p:sp>
    </p:spTree>
    <p:extLst>
      <p:ext uri="{BB962C8B-B14F-4D97-AF65-F5344CB8AC3E}">
        <p14:creationId xmlns:p14="http://schemas.microsoft.com/office/powerpoint/2010/main" val="2865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sp>
        <p:nvSpPr>
          <p:cNvPr id="2" name="Retângulo 1"/>
          <p:cNvSpPr/>
          <p:nvPr/>
        </p:nvSpPr>
        <p:spPr>
          <a:xfrm>
            <a:off x="251520" y="1196752"/>
            <a:ext cx="7075335" cy="338554"/>
          </a:xfrm>
          <a:prstGeom prst="rect">
            <a:avLst/>
          </a:prstGeom>
        </p:spPr>
        <p:txBody>
          <a:bodyPr wrap="none">
            <a:spAutoFit/>
          </a:bodyPr>
          <a:lstStyle/>
          <a:p>
            <a:r>
              <a:rPr lang="pt-BR" sz="1600" b="1" dirty="0">
                <a:solidFill>
                  <a:srgbClr val="FF0000"/>
                </a:solidFill>
              </a:rPr>
              <a:t>01</a:t>
            </a:r>
            <a:r>
              <a:rPr lang="pt-BR" sz="1600" dirty="0">
                <a:solidFill>
                  <a:srgbClr val="FF0000"/>
                </a:solidFill>
              </a:rPr>
              <a:t>. Primeiramente salve esta atividade como: Exercício Aula 5 Wireless Parte 1.pkt </a:t>
            </a:r>
          </a:p>
        </p:txBody>
      </p:sp>
      <p:pic>
        <p:nvPicPr>
          <p:cNvPr id="4" name="Imagem 3"/>
          <p:cNvPicPr>
            <a:picLocks noChangeAspect="1"/>
          </p:cNvPicPr>
          <p:nvPr/>
        </p:nvPicPr>
        <p:blipFill>
          <a:blip r:embed="rId2"/>
          <a:stretch>
            <a:fillRect/>
          </a:stretch>
        </p:blipFill>
        <p:spPr>
          <a:xfrm>
            <a:off x="281132" y="1566084"/>
            <a:ext cx="6764314" cy="4311188"/>
          </a:xfrm>
          <a:prstGeom prst="rect">
            <a:avLst/>
          </a:prstGeom>
        </p:spPr>
      </p:pic>
    </p:spTree>
    <p:extLst>
      <p:ext uri="{BB962C8B-B14F-4D97-AF65-F5344CB8AC3E}">
        <p14:creationId xmlns:p14="http://schemas.microsoft.com/office/powerpoint/2010/main" val="380262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1" y="1196752"/>
            <a:ext cx="8208912" cy="3873219"/>
          </a:xfrm>
          <a:prstGeom prst="rect">
            <a:avLst/>
          </a:prstGeom>
        </p:spPr>
      </p:pic>
    </p:spTree>
    <p:extLst>
      <p:ext uri="{BB962C8B-B14F-4D97-AF65-F5344CB8AC3E}">
        <p14:creationId xmlns:p14="http://schemas.microsoft.com/office/powerpoint/2010/main" val="160560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0" y="1196752"/>
            <a:ext cx="7209703" cy="1368152"/>
          </a:xfrm>
          <a:prstGeom prst="rect">
            <a:avLst/>
          </a:prstGeom>
        </p:spPr>
      </p:pic>
      <p:pic>
        <p:nvPicPr>
          <p:cNvPr id="4" name="Imagem 3"/>
          <p:cNvPicPr>
            <a:picLocks noChangeAspect="1"/>
          </p:cNvPicPr>
          <p:nvPr/>
        </p:nvPicPr>
        <p:blipFill>
          <a:blip r:embed="rId3"/>
          <a:stretch>
            <a:fillRect/>
          </a:stretch>
        </p:blipFill>
        <p:spPr>
          <a:xfrm>
            <a:off x="2843808" y="2708920"/>
            <a:ext cx="3695288" cy="3240360"/>
          </a:xfrm>
          <a:prstGeom prst="rect">
            <a:avLst/>
          </a:prstGeom>
        </p:spPr>
      </p:pic>
    </p:spTree>
    <p:extLst>
      <p:ext uri="{BB962C8B-B14F-4D97-AF65-F5344CB8AC3E}">
        <p14:creationId xmlns:p14="http://schemas.microsoft.com/office/powerpoint/2010/main" val="304947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0" y="980728"/>
            <a:ext cx="6624736" cy="1901216"/>
          </a:xfrm>
          <a:prstGeom prst="rect">
            <a:avLst/>
          </a:prstGeom>
        </p:spPr>
      </p:pic>
      <p:pic>
        <p:nvPicPr>
          <p:cNvPr id="4" name="Imagem 3"/>
          <p:cNvPicPr>
            <a:picLocks noChangeAspect="1"/>
          </p:cNvPicPr>
          <p:nvPr/>
        </p:nvPicPr>
        <p:blipFill>
          <a:blip r:embed="rId3"/>
          <a:stretch>
            <a:fillRect/>
          </a:stretch>
        </p:blipFill>
        <p:spPr>
          <a:xfrm>
            <a:off x="4139952" y="2881944"/>
            <a:ext cx="3715996" cy="3129937"/>
          </a:xfrm>
          <a:prstGeom prst="rect">
            <a:avLst/>
          </a:prstGeom>
        </p:spPr>
      </p:pic>
    </p:spTree>
    <p:extLst>
      <p:ext uri="{BB962C8B-B14F-4D97-AF65-F5344CB8AC3E}">
        <p14:creationId xmlns:p14="http://schemas.microsoft.com/office/powerpoint/2010/main" val="376674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323528" y="1124744"/>
            <a:ext cx="6423872" cy="4536504"/>
          </a:xfrm>
          <a:prstGeom prst="rect">
            <a:avLst/>
          </a:prstGeom>
        </p:spPr>
      </p:pic>
    </p:spTree>
    <p:extLst>
      <p:ext uri="{BB962C8B-B14F-4D97-AF65-F5344CB8AC3E}">
        <p14:creationId xmlns:p14="http://schemas.microsoft.com/office/powerpoint/2010/main" val="9289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539552" y="1052736"/>
            <a:ext cx="4860394" cy="4676667"/>
          </a:xfrm>
          <a:prstGeom prst="rect">
            <a:avLst/>
          </a:prstGeom>
        </p:spPr>
      </p:pic>
    </p:spTree>
    <p:extLst>
      <p:ext uri="{BB962C8B-B14F-4D97-AF65-F5344CB8AC3E}">
        <p14:creationId xmlns:p14="http://schemas.microsoft.com/office/powerpoint/2010/main" val="418722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https://www.packettracernetwork.com/download/download-packet-tracer.html</a:t>
            </a:r>
          </a:p>
        </p:txBody>
      </p:sp>
      <p:sp>
        <p:nvSpPr>
          <p:cNvPr id="4" name="TextBox 3">
            <a:extLst>
              <a:ext uri="{FF2B5EF4-FFF2-40B4-BE49-F238E27FC236}">
                <a16:creationId xmlns:a16="http://schemas.microsoft.com/office/drawing/2014/main" id="{12957C88-34E1-2923-C286-CD8AECD3EC42}"/>
              </a:ext>
            </a:extLst>
          </p:cNvPr>
          <p:cNvSpPr txBox="1"/>
          <p:nvPr/>
        </p:nvSpPr>
        <p:spPr>
          <a:xfrm>
            <a:off x="827584" y="1124744"/>
            <a:ext cx="7632848" cy="369332"/>
          </a:xfrm>
          <a:prstGeom prst="rect">
            <a:avLst/>
          </a:prstGeom>
          <a:noFill/>
        </p:spPr>
        <p:txBody>
          <a:bodyPr wrap="square">
            <a:spAutoFit/>
          </a:bodyPr>
          <a:lstStyle/>
          <a:p>
            <a:r>
              <a:rPr lang="en-US" dirty="0"/>
              <a:t>Link de </a:t>
            </a:r>
            <a:r>
              <a:rPr lang="en-US" dirty="0" err="1"/>
              <a:t>instalação</a:t>
            </a:r>
            <a:r>
              <a:rPr lang="en-US" dirty="0"/>
              <a:t> do Packet tracer – utilize a </a:t>
            </a:r>
            <a:r>
              <a:rPr lang="en-US" dirty="0" err="1"/>
              <a:t>chave</a:t>
            </a:r>
            <a:r>
              <a:rPr lang="en-US" dirty="0"/>
              <a:t> de email </a:t>
            </a:r>
            <a:r>
              <a:rPr lang="en-US" dirty="0" err="1"/>
              <a:t>institucional</a:t>
            </a:r>
            <a:endParaRPr lang="en-US" dirty="0"/>
          </a:p>
        </p:txBody>
      </p:sp>
    </p:spTree>
    <p:extLst>
      <p:ext uri="{BB962C8B-B14F-4D97-AF65-F5344CB8AC3E}">
        <p14:creationId xmlns:p14="http://schemas.microsoft.com/office/powerpoint/2010/main" val="396365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Wireless - Parte II</a:t>
            </a:r>
          </a:p>
        </p:txBody>
      </p:sp>
    </p:spTree>
    <p:extLst>
      <p:ext uri="{BB962C8B-B14F-4D97-AF65-F5344CB8AC3E}">
        <p14:creationId xmlns:p14="http://schemas.microsoft.com/office/powerpoint/2010/main" val="68871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sp>
        <p:nvSpPr>
          <p:cNvPr id="4" name="Retângulo 3"/>
          <p:cNvSpPr/>
          <p:nvPr/>
        </p:nvSpPr>
        <p:spPr>
          <a:xfrm>
            <a:off x="251520" y="1196752"/>
            <a:ext cx="8161850" cy="584775"/>
          </a:xfrm>
          <a:prstGeom prst="rect">
            <a:avLst/>
          </a:prstGeom>
        </p:spPr>
        <p:txBody>
          <a:bodyPr wrap="none">
            <a:spAutoFit/>
          </a:bodyPr>
          <a:lstStyle/>
          <a:p>
            <a:pPr marL="285750" indent="-285750">
              <a:buFont typeface="Wingdings" panose="05000000000000000000" pitchFamily="2" charset="2"/>
              <a:buChar char="Ø"/>
            </a:pPr>
            <a:r>
              <a:rPr lang="pt-BR" sz="1600" dirty="0">
                <a:solidFill>
                  <a:srgbClr val="FF0000"/>
                </a:solidFill>
              </a:rPr>
              <a:t>Primeiramente salve esta atividade como: Exercício Aula 6 Wireless Parte 2 - </a:t>
            </a:r>
            <a:r>
              <a:rPr lang="pt-BR" sz="1600" dirty="0" err="1">
                <a:solidFill>
                  <a:srgbClr val="FF0000"/>
                </a:solidFill>
              </a:rPr>
              <a:t>Criptografia.pkt</a:t>
            </a:r>
            <a:endParaRPr lang="pt-BR" sz="1600" dirty="0">
              <a:solidFill>
                <a:srgbClr val="FF0000"/>
              </a:solidFill>
            </a:endParaRPr>
          </a:p>
          <a:p>
            <a:pPr marL="285750" indent="-285750">
              <a:buFont typeface="Wingdings" panose="05000000000000000000" pitchFamily="2" charset="2"/>
              <a:buChar char="Ø"/>
            </a:pPr>
            <a:r>
              <a:rPr lang="pt-BR" sz="1600" dirty="0">
                <a:solidFill>
                  <a:srgbClr val="FF0000"/>
                </a:solidFill>
              </a:rPr>
              <a:t>Vamos atribuir os </a:t>
            </a:r>
            <a:r>
              <a:rPr lang="pt-BR" sz="1600" dirty="0" err="1">
                <a:solidFill>
                  <a:srgbClr val="FF0000"/>
                </a:solidFill>
              </a:rPr>
              <a:t>IPs</a:t>
            </a:r>
            <a:r>
              <a:rPr lang="pt-BR" sz="1600" dirty="0">
                <a:solidFill>
                  <a:srgbClr val="FF0000"/>
                </a:solidFill>
              </a:rPr>
              <a:t> aos notebooks e dispositivos móveis criados na aula 05. </a:t>
            </a:r>
          </a:p>
        </p:txBody>
      </p:sp>
      <p:pic>
        <p:nvPicPr>
          <p:cNvPr id="2" name="Imagem 1"/>
          <p:cNvPicPr>
            <a:picLocks noChangeAspect="1"/>
          </p:cNvPicPr>
          <p:nvPr/>
        </p:nvPicPr>
        <p:blipFill>
          <a:blip r:embed="rId2"/>
          <a:stretch>
            <a:fillRect/>
          </a:stretch>
        </p:blipFill>
        <p:spPr>
          <a:xfrm>
            <a:off x="539552" y="1988840"/>
            <a:ext cx="6996912" cy="3384376"/>
          </a:xfrm>
          <a:prstGeom prst="rect">
            <a:avLst/>
          </a:prstGeom>
        </p:spPr>
      </p:pic>
    </p:spTree>
    <p:extLst>
      <p:ext uri="{BB962C8B-B14F-4D97-AF65-F5344CB8AC3E}">
        <p14:creationId xmlns:p14="http://schemas.microsoft.com/office/powerpoint/2010/main" val="331547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pic>
        <p:nvPicPr>
          <p:cNvPr id="2" name="Imagem 1"/>
          <p:cNvPicPr>
            <a:picLocks noChangeAspect="1"/>
          </p:cNvPicPr>
          <p:nvPr/>
        </p:nvPicPr>
        <p:blipFill>
          <a:blip r:embed="rId2"/>
          <a:stretch>
            <a:fillRect/>
          </a:stretch>
        </p:blipFill>
        <p:spPr>
          <a:xfrm>
            <a:off x="323528" y="1052735"/>
            <a:ext cx="6984776" cy="4660573"/>
          </a:xfrm>
          <a:prstGeom prst="rect">
            <a:avLst/>
          </a:prstGeom>
        </p:spPr>
      </p:pic>
    </p:spTree>
    <p:extLst>
      <p:ext uri="{BB962C8B-B14F-4D97-AF65-F5344CB8AC3E}">
        <p14:creationId xmlns:p14="http://schemas.microsoft.com/office/powerpoint/2010/main" val="897088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pic>
        <p:nvPicPr>
          <p:cNvPr id="2" name="Imagem 1"/>
          <p:cNvPicPr>
            <a:picLocks noChangeAspect="1"/>
          </p:cNvPicPr>
          <p:nvPr/>
        </p:nvPicPr>
        <p:blipFill>
          <a:blip r:embed="rId2"/>
          <a:stretch>
            <a:fillRect/>
          </a:stretch>
        </p:blipFill>
        <p:spPr>
          <a:xfrm>
            <a:off x="1403648" y="1196752"/>
            <a:ext cx="6192688" cy="4623014"/>
          </a:xfrm>
          <a:prstGeom prst="rect">
            <a:avLst/>
          </a:prstGeom>
        </p:spPr>
      </p:pic>
    </p:spTree>
    <p:extLst>
      <p:ext uri="{BB962C8B-B14F-4D97-AF65-F5344CB8AC3E}">
        <p14:creationId xmlns:p14="http://schemas.microsoft.com/office/powerpoint/2010/main" val="396610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Comunicação entre duas </a:t>
            </a:r>
            <a:r>
              <a:rPr lang="pt-BR" sz="3200" dirty="0" err="1"/>
              <a:t>LANs</a:t>
            </a:r>
            <a:r>
              <a:rPr lang="pt-BR" sz="3200" dirty="0"/>
              <a:t> distintas</a:t>
            </a:r>
          </a:p>
        </p:txBody>
      </p:sp>
    </p:spTree>
    <p:extLst>
      <p:ext uri="{BB962C8B-B14F-4D97-AF65-F5344CB8AC3E}">
        <p14:creationId xmlns:p14="http://schemas.microsoft.com/office/powerpoint/2010/main" val="304230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sp>
        <p:nvSpPr>
          <p:cNvPr id="4" name="Retângulo 3"/>
          <p:cNvSpPr/>
          <p:nvPr/>
        </p:nvSpPr>
        <p:spPr>
          <a:xfrm>
            <a:off x="323528" y="1196752"/>
            <a:ext cx="7344816" cy="923330"/>
          </a:xfrm>
          <a:prstGeom prst="rect">
            <a:avLst/>
          </a:prstGeom>
        </p:spPr>
        <p:txBody>
          <a:bodyPr wrap="square">
            <a:spAutoFit/>
          </a:bodyPr>
          <a:lstStyle/>
          <a:p>
            <a:pPr marL="342900" indent="-342900">
              <a:buAutoNum type="arabicPeriod"/>
            </a:pPr>
            <a:r>
              <a:rPr lang="pt-BR" dirty="0">
                <a:solidFill>
                  <a:srgbClr val="FF0000"/>
                </a:solidFill>
              </a:rPr>
              <a:t>Abra ao arquivo: Exercício Aula 4.pkt</a:t>
            </a:r>
          </a:p>
          <a:p>
            <a:pPr marL="342900" indent="-342900">
              <a:buAutoNum type="arabicPeriod"/>
            </a:pPr>
            <a:endParaRPr lang="pt-BR" dirty="0">
              <a:solidFill>
                <a:srgbClr val="FF0000"/>
              </a:solidFill>
            </a:endParaRPr>
          </a:p>
          <a:p>
            <a:pPr marL="342900" indent="-342900">
              <a:buAutoNum type="arabicPeriod"/>
            </a:pPr>
            <a:r>
              <a:rPr lang="pt-BR" dirty="0">
                <a:solidFill>
                  <a:srgbClr val="FF0000"/>
                </a:solidFill>
              </a:rPr>
              <a:t>Clique no menu File &gt; </a:t>
            </a:r>
            <a:r>
              <a:rPr lang="pt-BR" dirty="0" err="1">
                <a:solidFill>
                  <a:srgbClr val="FF0000"/>
                </a:solidFill>
              </a:rPr>
              <a:t>Save</a:t>
            </a:r>
            <a:r>
              <a:rPr lang="pt-BR" dirty="0">
                <a:solidFill>
                  <a:srgbClr val="FF0000"/>
                </a:solidFill>
              </a:rPr>
              <a:t> As e dê o nome para este exercício Aula 5.pkt</a:t>
            </a:r>
          </a:p>
        </p:txBody>
      </p:sp>
      <p:pic>
        <p:nvPicPr>
          <p:cNvPr id="2" name="Imagem 1"/>
          <p:cNvPicPr>
            <a:picLocks noChangeAspect="1"/>
          </p:cNvPicPr>
          <p:nvPr/>
        </p:nvPicPr>
        <p:blipFill>
          <a:blip r:embed="rId2"/>
          <a:stretch>
            <a:fillRect/>
          </a:stretch>
        </p:blipFill>
        <p:spPr>
          <a:xfrm>
            <a:off x="395536" y="2348880"/>
            <a:ext cx="7594147" cy="3024336"/>
          </a:xfrm>
          <a:prstGeom prst="rect">
            <a:avLst/>
          </a:prstGeom>
        </p:spPr>
      </p:pic>
    </p:spTree>
    <p:extLst>
      <p:ext uri="{BB962C8B-B14F-4D97-AF65-F5344CB8AC3E}">
        <p14:creationId xmlns:p14="http://schemas.microsoft.com/office/powerpoint/2010/main" val="45014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5" name="Imagem 4"/>
          <p:cNvPicPr>
            <a:picLocks noChangeAspect="1"/>
          </p:cNvPicPr>
          <p:nvPr/>
        </p:nvPicPr>
        <p:blipFill>
          <a:blip r:embed="rId2"/>
          <a:stretch>
            <a:fillRect/>
          </a:stretch>
        </p:blipFill>
        <p:spPr>
          <a:xfrm>
            <a:off x="827584" y="1556792"/>
            <a:ext cx="6772275" cy="3848100"/>
          </a:xfrm>
          <a:prstGeom prst="rect">
            <a:avLst/>
          </a:prstGeom>
        </p:spPr>
      </p:pic>
    </p:spTree>
    <p:extLst>
      <p:ext uri="{BB962C8B-B14F-4D97-AF65-F5344CB8AC3E}">
        <p14:creationId xmlns:p14="http://schemas.microsoft.com/office/powerpoint/2010/main" val="311840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17304" y="1196752"/>
            <a:ext cx="8640962" cy="2592288"/>
          </a:xfrm>
          <a:prstGeom prst="rect">
            <a:avLst/>
          </a:prstGeom>
        </p:spPr>
      </p:pic>
    </p:spTree>
    <p:extLst>
      <p:ext uri="{BB962C8B-B14F-4D97-AF65-F5344CB8AC3E}">
        <p14:creationId xmlns:p14="http://schemas.microsoft.com/office/powerpoint/2010/main" val="121680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251520" y="1124744"/>
            <a:ext cx="7128792" cy="4670587"/>
          </a:xfrm>
          <a:prstGeom prst="rect">
            <a:avLst/>
          </a:prstGeom>
        </p:spPr>
      </p:pic>
    </p:spTree>
    <p:extLst>
      <p:ext uri="{BB962C8B-B14F-4D97-AF65-F5344CB8AC3E}">
        <p14:creationId xmlns:p14="http://schemas.microsoft.com/office/powerpoint/2010/main" val="1943287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23527" y="1196752"/>
            <a:ext cx="7913819" cy="4104456"/>
          </a:xfrm>
          <a:prstGeom prst="rect">
            <a:avLst/>
          </a:prstGeom>
        </p:spPr>
      </p:pic>
    </p:spTree>
    <p:extLst>
      <p:ext uri="{BB962C8B-B14F-4D97-AF65-F5344CB8AC3E}">
        <p14:creationId xmlns:p14="http://schemas.microsoft.com/office/powerpoint/2010/main" val="231930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602369" y="296222"/>
            <a:ext cx="5529274" cy="642942"/>
          </a:xfrm>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683568" y="1265765"/>
            <a:ext cx="7512610" cy="4179459"/>
          </a:xfrm>
          <a:prstGeom prst="rect">
            <a:avLst/>
          </a:prstGeom>
        </p:spPr>
      </p:pic>
    </p:spTree>
    <p:extLst>
      <p:ext uri="{BB962C8B-B14F-4D97-AF65-F5344CB8AC3E}">
        <p14:creationId xmlns:p14="http://schemas.microsoft.com/office/powerpoint/2010/main" val="1178698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1837943" y="1104575"/>
            <a:ext cx="5468113" cy="4648849"/>
          </a:xfrm>
          <a:prstGeom prst="rect">
            <a:avLst/>
          </a:prstGeom>
        </p:spPr>
      </p:pic>
    </p:spTree>
    <p:extLst>
      <p:ext uri="{BB962C8B-B14F-4D97-AF65-F5344CB8AC3E}">
        <p14:creationId xmlns:p14="http://schemas.microsoft.com/office/powerpoint/2010/main" val="2625079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23528" y="1124744"/>
            <a:ext cx="7859158" cy="4608512"/>
          </a:xfrm>
          <a:prstGeom prst="rect">
            <a:avLst/>
          </a:prstGeom>
        </p:spPr>
      </p:pic>
    </p:spTree>
    <p:extLst>
      <p:ext uri="{BB962C8B-B14F-4D97-AF65-F5344CB8AC3E}">
        <p14:creationId xmlns:p14="http://schemas.microsoft.com/office/powerpoint/2010/main" val="391501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4" name="Imagem 3"/>
          <p:cNvPicPr>
            <a:picLocks noChangeAspect="1"/>
          </p:cNvPicPr>
          <p:nvPr/>
        </p:nvPicPr>
        <p:blipFill>
          <a:blip r:embed="rId2"/>
          <a:stretch>
            <a:fillRect/>
          </a:stretch>
        </p:blipFill>
        <p:spPr>
          <a:xfrm>
            <a:off x="179512" y="1052736"/>
            <a:ext cx="6912768" cy="1865729"/>
          </a:xfrm>
          <a:prstGeom prst="rect">
            <a:avLst/>
          </a:prstGeom>
        </p:spPr>
      </p:pic>
      <p:pic>
        <p:nvPicPr>
          <p:cNvPr id="5" name="Imagem 4"/>
          <p:cNvPicPr>
            <a:picLocks noChangeAspect="1"/>
          </p:cNvPicPr>
          <p:nvPr/>
        </p:nvPicPr>
        <p:blipFill>
          <a:blip r:embed="rId3"/>
          <a:stretch>
            <a:fillRect/>
          </a:stretch>
        </p:blipFill>
        <p:spPr>
          <a:xfrm>
            <a:off x="2267744" y="3068960"/>
            <a:ext cx="3693792" cy="2889395"/>
          </a:xfrm>
          <a:prstGeom prst="rect">
            <a:avLst/>
          </a:prstGeom>
        </p:spPr>
      </p:pic>
    </p:spTree>
    <p:extLst>
      <p:ext uri="{BB962C8B-B14F-4D97-AF65-F5344CB8AC3E}">
        <p14:creationId xmlns:p14="http://schemas.microsoft.com/office/powerpoint/2010/main" val="3848538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251520" y="1124744"/>
            <a:ext cx="8602302" cy="2808312"/>
          </a:xfrm>
          <a:prstGeom prst="rect">
            <a:avLst/>
          </a:prstGeom>
        </p:spPr>
      </p:pic>
    </p:spTree>
    <p:extLst>
      <p:ext uri="{BB962C8B-B14F-4D97-AF65-F5344CB8AC3E}">
        <p14:creationId xmlns:p14="http://schemas.microsoft.com/office/powerpoint/2010/main" val="2586881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a:t>ATIVIDADE 02/09</a:t>
            </a:r>
            <a:br>
              <a:rPr lang="pt-BR" sz="1800" dirty="0"/>
            </a:br>
            <a:r>
              <a:rPr lang="pt-BR" sz="1800" dirty="0"/>
              <a:t>EM GRUPO</a:t>
            </a:r>
          </a:p>
        </p:txBody>
      </p:sp>
      <p:sp>
        <p:nvSpPr>
          <p:cNvPr id="5" name="Retângulo 4"/>
          <p:cNvSpPr/>
          <p:nvPr/>
        </p:nvSpPr>
        <p:spPr>
          <a:xfrm>
            <a:off x="467544" y="1484784"/>
            <a:ext cx="8064896" cy="3108543"/>
          </a:xfrm>
          <a:prstGeom prst="rect">
            <a:avLst/>
          </a:prstGeom>
        </p:spPr>
        <p:txBody>
          <a:bodyPr wrap="square">
            <a:spAutoFit/>
          </a:bodyPr>
          <a:lstStyle/>
          <a:p>
            <a:pPr algn="ctr"/>
            <a:r>
              <a:rPr lang="pt-BR" b="1" dirty="0"/>
              <a:t>Topologia de Rede Lógica/Física</a:t>
            </a:r>
          </a:p>
          <a:p>
            <a:endParaRPr lang="pt-BR" dirty="0"/>
          </a:p>
          <a:p>
            <a:pPr marL="342900" indent="-342900" algn="just">
              <a:buFont typeface="+mj-lt"/>
              <a:buAutoNum type="arabicPeriod"/>
            </a:pPr>
            <a:r>
              <a:rPr lang="pt-BR" sz="2000" dirty="0"/>
              <a:t>Desenvolver uma Topologia de Rede para um Segmento de Organização</a:t>
            </a:r>
          </a:p>
          <a:p>
            <a:pPr marL="342900" indent="-342900" algn="just">
              <a:buFont typeface="+mj-lt"/>
              <a:buAutoNum type="arabicPeriod"/>
            </a:pPr>
            <a:r>
              <a:rPr lang="pt-BR" sz="2000" dirty="0"/>
              <a:t>Selecionar os Equipamentos e criar as conexões entre os departamentos distribuídos em andares</a:t>
            </a:r>
          </a:p>
          <a:p>
            <a:pPr marL="342900" indent="-342900" algn="just">
              <a:buFont typeface="+mj-lt"/>
              <a:buAutoNum type="arabicPeriod"/>
            </a:pPr>
            <a:r>
              <a:rPr lang="pt-BR" sz="2000" dirty="0"/>
              <a:t>Desenvolver uma segunda topologia de rede para uma extensão da empresa em outro local (Filial)</a:t>
            </a:r>
          </a:p>
          <a:p>
            <a:pPr marL="342900" indent="-342900" algn="just">
              <a:buFont typeface="+mj-lt"/>
              <a:buAutoNum type="arabicPeriod"/>
            </a:pPr>
            <a:r>
              <a:rPr lang="pt-BR" sz="2000" dirty="0"/>
              <a:t>Fazer as conexões entre Matriz e Filial utilizando Roteadores</a:t>
            </a:r>
          </a:p>
          <a:p>
            <a:pPr marL="342900" indent="-342900" algn="just">
              <a:buFont typeface="+mj-lt"/>
              <a:buAutoNum type="arabicPeriod"/>
            </a:pPr>
            <a:r>
              <a:rPr lang="pt-BR" sz="2000" dirty="0"/>
              <a:t>Apresentar a gravação da filmagem mostrando o funcionamento entre as conexões.</a:t>
            </a:r>
          </a:p>
        </p:txBody>
      </p:sp>
    </p:spTree>
    <p:extLst>
      <p:ext uri="{BB962C8B-B14F-4D97-AF65-F5344CB8AC3E}">
        <p14:creationId xmlns:p14="http://schemas.microsoft.com/office/powerpoint/2010/main" val="3391198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71472" y="1285860"/>
            <a:ext cx="8072494" cy="4714908"/>
          </a:xfrm>
        </p:spPr>
        <p:txBody>
          <a:bodyPr anchor="ctr"/>
          <a:lstStyle/>
          <a:p>
            <a:pPr algn="ctr"/>
            <a:endParaRPr lang="pt-BR" sz="2400" b="1" dirty="0">
              <a:solidFill>
                <a:schemeClr val="tx1"/>
              </a:solidFill>
            </a:endParaRPr>
          </a:p>
          <a:p>
            <a:pPr algn="ctr"/>
            <a:r>
              <a:rPr lang="pt-BR" sz="3600" b="1" dirty="0">
                <a:solidFill>
                  <a:schemeClr val="tx1"/>
                </a:solidFill>
              </a:rPr>
              <a:t>Obrigada</a:t>
            </a:r>
            <a:endParaRPr lang="pt-BR" sz="2400" dirty="0">
              <a:solidFill>
                <a:schemeClr val="tx1"/>
              </a:solidFill>
            </a:endParaRPr>
          </a:p>
          <a:p>
            <a:endParaRPr lang="pt-BR" dirty="0">
              <a:solidFill>
                <a:schemeClr val="tx1"/>
              </a:solidFill>
            </a:endParaRPr>
          </a:p>
          <a:p>
            <a:endParaRPr lang="pt-BR" dirty="0">
              <a:solidFill>
                <a:schemeClr val="tx1"/>
              </a:solidFill>
            </a:endParaRPr>
          </a:p>
          <a:p>
            <a:endParaRPr lang="pt-BR" dirty="0"/>
          </a:p>
          <a:p>
            <a:endParaRPr lang="pt-BR" dirty="0"/>
          </a:p>
        </p:txBody>
      </p:sp>
      <p:sp>
        <p:nvSpPr>
          <p:cNvPr id="2050" name="AutoShape 2" descr="data:image/jpeg;base64,/9j/4AAQSkZJRgABAQAAAQABAAD/2wCEAAkGBg8MCw4OEAwQDQ0PDQ0ODA0PDRMNDw4QExAVFBQQEhIXGyYeFxojGRISHy8gLycpLC0sFR49NTArNTIrLDUBCQoKDgwOGg8PGjUlHiUpMCk1KjQwKywpKikpNSwvLy8sLC00LiksNSwsLCw0NCwvLCwsLCw0NCwsLCwsLCktNf/AABEIAOEA4QMBIgACEQEDEQH/xAAcAAEAAgIDAQAAAAAAAAAAAAAAAQcGCAMEBQL/xABHEAACAQECBhAEAwUHBQAAAAAAAQIDBBEFBgcTc5ESFRYxMjQ1QVFSVGFxk7KzISKDwYGh0RQjM0KxFyQlU2JjckNEZJKi/8QAGgEAAwEBAQEAAAAAAAAAAAAAAAUGBAMCAf/EADMRAAECAwQHCAICAwAAAAAAAAABAgMEBREUM3ESEyEyQVHRMTRCYYGhwfBSsRWRIyTx/9oADAMBAAIRAxEAPwC8QBeAAGO2vG3ZSlCyUVaNi3GVonPNWaL6FPfm/BfidN4Xt7/7ixR/0qhWkl+N53SXevbsMrpqGi2JtMuBh7wvhHtNh8mt+pG2+Eu0WHyax6uzuaHm+M5L7dTMQYdtvhLtFh8qsNt8JdosPlVguzuaBfGcl9upmIMO23wl2iw+VWG2+Eu0WHyqwXZ3NAvjOS+3UzEGHbb4S7RYfKrDbfCXaLD5VYLs7mgXxnJfbqZiDDtt8JdosPlVhtvhLtFh8qsF2dzQL4zkvt1MxBh22+Eu0WHyqw23wl2iw+VWC7O5oF8ZyX26mYgw7bfCXaLD5VYbb4S7RYfKrBdnc0C+M5L7dTMQYdtvhLtFh8qsNt8JdosPlVguzuaBfGcl9upmIMO23wl2iw+VWG2+Eu0WHyqwXZ3NAvjOS+3UzEGHbb4S7RYfJrErC+EOe02LyKz+4XZ3NAvjOS+3UzAGJQw9boO9ux2hc8I5yzTfhKV8T2cEYw0rXJ07pUbRFXzs9VbGaXWjzSj3r8jw+C5qWnRkwx62cfvoeoADiaAAAAGGY6Yb2VZWGEmoKKnbHF3OUXwaF/Nfvvuu6WZlJ3JlK2zCTqW22VG/jK1Vv/WMtjFaoo2ScNHPtXgL5+KrIaInH9Hv/t6SSVyUVdGKVyiuhLmPiWE+8xqthS74L4v8jp1LfN/zXeA2SCIlmLDL3hXvI227zC3aZdZ6yM++l6z1qUPN4UzXbbvG23eYVn30vWM++l6w1KHy8KZrtt3jbbvMKz76XrGffS9YalAvCma7bd4227zCs++l6xn30vWGpQLwpmu23eNtu8wrPvpesZ99L1hqUC8KZrtt3jbbvMKz76XrGffS9YalAvCma7bd4227zCs++l6xn30vWGpQLwpmu23eNtu8wrPvpesZ99L1hqUC8KZrtt3jbbvMKz76XrGffS9YalAvCma7bd5Kwp3mE/tD6XrPpWqXWesNSh9vCmbLCXecdptOy2MozcKtN7OjVXCpy6V3dK3mYjDCE1/Nf4/E7EcLPnWo86o9JHRS48WMOK32ONVpRqxbp14LejUjv3dz+DXc0esVnkswlsrXbKV/yzjSqJf6lsot6rtRZgjjs0IitQpZaIsSEjlAAOJoPitwJeDNfrRUurV1/wCRW9bNga3Al4M16tXGK+nre4xlT95wnq243M+HI+Wwz5HJPE3i8g5bLZKleoqdODnOW9GK+Pj3LvPirZtU+oiqtiHHeLzMrDkxr1Ip1K8KTf8ALGLqteLvSOS2ZK7RCDlSrwqtfyyg6Tfg72jNe4NtmkbLjMWW6P6MJvF5y2ux1KFSVKrB06kXdKMlc1+q7zhNKLbtQxqiotik3i8gH0+E3i8gABN4vIAATeLyAAE3i8gABN4vIAATeLyCAA+tkQ5EM+WAGaZJn/iVbQx9TLeKgyS8o1tDH1Mt8n5zGUq6f3dv3iAAZDcfFbgS8Ga9WrjFfT1vcZsLW4EvBmvVq4xX09b3GM6dvOE9W3G5nCyGSyGOCeBZeIWCI0rNGq1+8rJSb51D+WOr4/iVoW5itXUrHZ2t7M01qik/zQuqDlRiInFRvSmIsRVXtRDI4u45qdfpOumTeJSiMXylYEhXsjtEYpVaCUr1vum380X4X3/g+kqkubG20xjg6037zoVI/jJbFfm0UyOqe5Vhqi8FJyqsRIqKnFAABiKQAAAAAAAAAAAAAAAABDJIYAQyGSyGB8MzyS8pV9DH1Mt8qDJLyjX0MfUy3yfnMZSskO7t+8QADIbj4rcCXgzXq1cYr6et7jNha3Al4M16tXGK+nre4xnTt5wnq243M4WQyWQxwTwMoxRxlVn/AHFWWxhe3Tm96Le/F9Cv+N/ezFwcosJsVui47QIzoL9NpddDCUXFO9NPead6Z9VsJxjFyclFLfbdyXiymKNsqU+BVnBdEZuK/JkVrXUqcOpOf/Kbl/UW/wActu9sHH8ulm7tzMlxyxqVr/cUnfSUr6k+abW8l3L8zFQBlChNhN0WieNGdGfpuAAOpxAAAAAAAAAAAAAAAAAEMkhgBDIZLIYHwzPJLyjX0MfUy3yoMkvKNfQx9TLfJ+cxlKyQ7u37xAAMhuPitwJeDNerVxivp63uM2FrcCXgzXq1cYr6et7jGdO3nCerbjczhZDJZDHBPAyfBWIVa12enWhXpJVI7JRkpXr47zuXcYwWxiTK6wWfR/dmKciuhNRW8xjT4DIz1R6cDGv7LrV/n0f/AL/Qf2W2r/Po6p/oWcqjJVZi2+xufsOP42X5e6lTYZyf17DZZ2ipXpOMNj8sVLZSvko/C9d5ixb+UOo3gut9L3YlQDOTiuisVXcxNPwGQYiNZ2WdQepgDAEsIVJwhVhTcIqXzptO93XK48syjJ9O62VO+l/Sa/U6zD1ZDVze04SsNsSK1ruxTtrJfae0UdU/0CyW2r/Po6p/oWVQqPYo5o1mJ77G5+xQfxsvy91Kgw/iLXwdZs/Uq05x2cYbGKlsvmv+PxXcY2W/lHhs8FVH1XSlqqL9TF8TsTFUUbRaI3xdzpUmvg1zSmufuRugzf8AiV8TttsFkxIf50hwk2WW5HgYHxTtVtulCGwpv/q1Pli/+K32ZdYsl1K5Z20VJvnUFGmvzvZmtKkoq5I5NkYok7FcuzYgyhU6CxNqWr94GLLJfYmt+t451fodG25JotN0bTOL5lUiprXG5r8zN9kfcazRySZip4js6SgOSzRQpLDeLFqsD/fUvkvuVWHzU3+PM+53HlGwtWnTrwlCcFKMk1KMkmmuhrnKkx4xPeD6mdpJuzTlclv5qXVb6HzMZy05rF0X9onnKfqk04e1P0YqQySGMBSQyGSyGB8MzyS8o19DH1Mt8qDJLyjX0MfUy3yfnMZSskO7t+8QADIbj4rcCXgzXq1cYr6et7jNha3Al4M16tXGK+nre4xnTt5wnq243M4WQyWQxwTwLWxK4hZ9H92VSWtiVxCz6P7sW1DcTMcUnEdkZQgEBMUJjuUDkut9L3YlRluZQOS630vdiVGOqfhrn0JyrYyZfKgyTEJ/36Whl64mNmRYicfehn6oGmZwnZGSSx25lr0OCjlOKhwUcpOFcRarPTtFGVGrBTpyuvi+53/1REYKKuSuR9Hn4WwnCzUpVJyUYxV7b/p4n1LV2HxbE2qdyddLnPhWpdJWGE8fK9STzSVOHM5LZTff0L8zp0McrXCV7nGa51KCX5xuNqSMVUtFzqnARbNuZcEZpn0Ypi1jPG1x6s43bODd93enzoyinK9GNzVYui7tN7Hte1HNW1Dki7jjwtYYWyy1KU1fGcHF93Q13p3P8D7OSEt9HxFs2oelRFSxSg7ZZZUK1SlNXTpzlCXindecDMqyjWLNYS2aVyrU4zf/ACXyv+kTFWUsJ+mxHcyNjw9VEczkpDIZLIZ1OBmeSXlGvoY+plvlQZJeUa+hj6mW+T85jKVkh3dv3iAAZDcfFbgS8Ga9WrjFfT1vcZsLW4EvBmvVq4xX09b3GM6dvOE9W3G5nCyGSyGOCeBa2JXELPo/uyqS1sSuIWfR/di2obiZjik4jsjKEAgJihMdygcl1vpe7EqMtzKByXW+l7sSox1T8Nc+hOVbGTL5UGQ4i8f+jP1RMeMhxF4/9GfqiaZnCdkY5PHZmWxQ4KOU4qHBRyk4V4e8VdlDwq6lqVnT+SklKS6ZyV/5JrWy0XvMpnG9/wCKWnSL0RN0g1Fi2rwQWVN6tg2JxWw8cAD0mT0sXba6FtpSvuUpKnPvjJ3f1uf4Fw2Kd8UUdTldJPoaa/Bl2YNfyoT1FqI5rigpL1Vjm8l/f/D0CYkExFg5K+yqUvmss9NH0v8AUwBliZU/4dm0lT0ortj+SwU9SVqSf7DvT9EMhkshmwXmZ5JeUa+hj6mW+VBkl5Rr6GPqZb5PzmMpWSHd2/eIABkNx8VuBLwZr1auMV9PW9xmwtbgS8Ga9WrjFfT1vcYzp284T1bcbmcLIZLIY4J4FrYlcQs+j+7KpLWxK4hZ9H92LahuJmOKTiOyMoQCAmKEx3KByXW+l7sSoy3MoHJdb6XuxKjHVPw1z6E5VsZMvlQZDiLx/wCjP1RMeMhxF4/9GfqiaZnCdkY5PHZmWxQ4KOU4qHBRyk4V5PMyl8buVLVpF6Il0czKXxu5UtWkXoiMafiLl0FNVwkz+FPIAA6JwLfLuwXwF4FIrfLuwXwF4Cmo+H1+B7SPH6fJ6BKIJQqHhgeVP+HZtJU9KK7ZYmVP+HZtJU9KK7Y/ksFPUlql3hfQhkMlkM2C4zPJLyjX0MfUy3yoMkvKNfQx9TLfJ+cxlKyQ7u37xAAMhuPitwJeDNerVxivp63uM2FrcCXgzXq1cYr6et7jGdO3nCerbjczhZDJZDHBPAtbEriFn0f3ZVJa2JXELPo/uxbUNxMxxScR2RlCAQExQmO5QOS630vdiVGW5lA5LrfS92JUY6p+GufQnKtjJl8qDIcReP8A0Z+qJjxkOIvH/oz9UTTM4TsjHJ47My2KHBRynFQ4KOUnCvJ5mUvjdypatIvREujmZS+N3Klq0i9ERjT8RcugpquEmfwp5AAHROBb5d2C+AvApFb5d2C+AvAU1Hw+vwPaR4/T5PQJRBKFQ8MDyp/w7NpKnpRXbLEyp/w7NpKnpRXbH8lgp6ktUu8L6EMhkshmwXGZ5JeUa+hj6mW+VBkl5Rr6GPqZb5PzmMpWSHd2/eIABkNx8VuBLwZr1auMV9PW9xmwtbgS8Ga9WrjFfT1vcYzp284T1bcbmcLIZLIY4J4FrYlcQs+j+7KpLUxOnsbBZ9H92LahuJmOKTiOyMqQOurUuklWpdImKE8TKByXW+l7sSoy2cfKilgqvd/te7EqYdU/DXPoTlWxky+VBkOIvH/oz9UTHjIcReP/AEZ+qJpmcJ2Rjk8dmZbFDgo5TqUrQkt85P2pdJOFedjmZS+N3Klq0i9ES4laU1vlO43cqWrSL0RGNPxFy6Cmq4SZ/CnkAAdE4Fvl3YL4C8CkVvl1WCqowV/QKaj4fX4HtI8fp8nqEo6/7UuklWqPSKh4YVlT/h2bSVPSiu2WFlQlfSsz/wByp6UV6x/JYKepLVLvC+hDIZLIZsFxmeSXlGvoY+plvlQZJeUa+hj6mW+T85jKVkh3dv3iAAZDcfFbgS8Ga9WrjFfT1vcZsLW4EvBmvFsf94r6et7jGdO3nCerbjczjZBDkLxwTxJ69lxqtVGlClCUFCEdjH92m7vE8e8Xnh7Gv2OS06Q4r4a2sWw93dnbOvDy0N2ls68PLR4V4vOd3hfih1vcf81/s9i2Y1Wq0UZ0Zzi6c7lJKCT+ElJXPxSPIIvF50YxrEsalhyfEdEW162knawbhOpZKjqU2lJxcb5R2SubT3vwR1LxefVRHJYp5a5Wrai7T3d2ls68PLQ3Z2zrw8tHhXi85XeF+KHe9x/zX+z3ljrbF/PDy0eTbrbO0Vp1ajTnNpyaWxV6SW9+B17xee2QmMW1qWHh8eJESx7lUkEXi86HEk9zdpbOvDy0eFeLzm+Gx+8lp1hxnw9xbD3d2ds68PLQ3aWzrw8tHhXi88XeF+KHS9x/zX+z08KYwV7ZCEKsouMJOUboKLvau3zzGLxedWtRqWNQ4Pe566TltUhkMNkXno8maZJeUa+hj6mW+VBkk5RraGPqZb5PzmMpVyHd2/eIABkNx8VuBLwZrrhP5bXaIvfVoretmxjV6KHyj4JlY8JTnd+7rPZJ82yN0lERkSxeIuqMFYkK1OB4WcJ2Z088M8OtIndWd3ZjZnTz4z590j5q1O5sxszp58Z8LQ1anc2Y2Z08+M+FoatTubMbM6efGfC0NWp3NmNmdPPjPhaGrU7mzGzOnnxnwtDVqdzZjZnTz4z4Whq1O5sxszp58Z8LQ1anc2Y2Z08+M+FoatTubMjZnUz5GfDSDVqdp1D5dQ6zrHHOvceVce0hFi5IPjhCu+ZUor82XCVxkgwJKlZ52iaudV/C/o5ixyfmHo+IrkKmWhrDhNaoABwNAPCxsxXp4TszpyXzpfJLoZ7oADWvD+KVrwfUlGVOUoJ/CSV/wPDdSS34vUbVWmx06qunBSXerzx6uJNhm73ZoX+BrbNxGpZ2mR8nCctvYa2Z2XVYzsuqzZDcHYOzR1DcHYOzR1Hq+xPI8XGGa352XVYzsuqzZDcHYOzR1DcHYOzR1BfYnkFxhmt+dl1WM7Lqs2Q3B2Ds0dQ3B2Ds0dQX2J5BcYZrfnZdVjOy6rNkNwdg7NHUNwdg7NHUF9ieQXGGa352XVYzsuqzZDcHYOzR1DcHYOzR1BfYnkFxhmt+dl1WM7Lqs2Q3B2Ds0dQ3B2Ds0dQX2J5BcYZrfnZdVjOy6rNkNwdg7NHUNwdg7NHUF9ieQXGGa352XVYzsuqzZDcHYOzR1DcHYOzR1BfYnkFxhmt+dl1WM7Lqs2Q3B2Ds0dQ3B2Ds0dQX2J5BcYZrfnZdVjOy6r1GyG4OwdmjqG4OwdmjqC+xOSBcYZrlTVSbujCTfgZxiXk3r2urGrXi4Uk07mrry3rJinY6LvjZ4J+B60Kairkkl0I5RJl70sU6w5aHDW1EOKxWONClGnBXRikkjnAM5pAAAAAAAAAAAAAAAAAAAAAAAAAAAAAAAAAAAAAAAAAAAAAAAAAAAAA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2053" name="AutoShape 5" descr="data:image/jpeg;base64,/9j/4AAQSkZJRgABAQAAAQABAAD/2wCEAAkGBg0PEBANDxAQDQwQDw8ODQ8NEA8OEAwOFBEVFBYQFBQXGyYeFxkjGRQUHy8sIycpLCwsFR4xNTAqNSYrLCoBCQoKDgwOGg8PGikkHyUsKSwwLiwtLSwvLCwsLjUpLCwqLCwvLCwrLiwsKSwpLCwsLCwsLSwpLC8tLDIqLC8sLP/AABEIAMEBBQMBIgACEQEDEQH/xAAcAAABBAMBAAAAAAAAAAAAAAAAAQIDBwQFBgj/xABHEAABAwAECAsECQMCBwAAAAABAAIDBAYREgUhNEFRU5KyExYXMTJSYXFyc9EVIiSzByNidJGhscHwQoHhQ/EUM0RUgsLi/8QAGgEAAgMBAQAAAAAAAAAAAAAAAAUDBAYBAv/EADQRAAECAwQHBwMFAQAAAAAAAAABAgMEEQUSUXEUITEyM5HBExVBYXKBsSJSoSM00eHwJP/aAAwDAQACEQMRAD8AuXCuERR4zKWl4BaLAQDjNi0wrtHqX7TVl1uyV3jj3guHBVWNEc11EHElKwosO89NdTruOkeqftNTuOUeqftNXIgp4Kj7Z5b0CDh+VOr44s1TtpqXjgzVP2mrlLUWo7ZxzQIOH5Or44M1T9pqOOLNU7aauUvItR2zg0CDh+TquOLNU/aak45R6p+01a/BVLo8lkckcYk5g660B/oVt/Z0Gqj2Qp233JVFF8VIEJ117F5kHHOPVP2mo45x6p+01TezYNVHshHs2DVR7IXq7ExIu1lfsXmQ8c49U/aajjnHqn7TVN7Ng1UeyEezYNVHshF2JiHayv2LzIeOceqftNRxzj1T9pqm9mwaqPZCPZsGqj2Qi7ExDtZX7F5kPHOPVP2mo45x6p+01TezYNVHshHs2DVR7IRdiYh2sr9i8yHjnHqn7TUcc49U/aapvZsGqj2Qj2bBqo9kIuxMQ7WV+xeZDxzj1T9pqOOkeqftNU3s2DVR7IR7Ng1UeyEXYmIdrK/YvMg46x6p+01NNd49S/aasDDc9HiHBsjjMpGM3Wngxp71zrnqu+K9i0qMpeTgxm3rip7nYGvMepftNTTX2LUv2mrjHPUbnqJZh+JbSzIGH5U7Q/SBFqX7TU0/SJEP9CTaYuHfIoHyKNZqJiStsqXXw/Kndu+kmEf6Em0xMP0nwj/p5Ntir98iiJUSzkXEnSx5X7fypYfKjD/28u2xdRQcNQTMY4OAc9jX3CQS28AbD+KpNMqpT5f+Oay+bokIAtxWXlblI74qqjhRa0lBlmtWGlKriX8hNj5h3BCYCA09b8ld4494LhQu6rhkrvHHvhcGCqExvmjszgrmvQlBS2qO1LaoKjChJai1MtReXahQfakLky8mly5UKDy5bvBNYLLI5ji5myHN2O7O1c+XJhcvTYisWqEcWXZGbdchYoKFx+BawuhIjktfB+Lo+0aR2Ls4Xse0PYQ5jha1zcYITCHFa9NRmZmUfLuo7Z4KMQpriLilKpChTXEXEAQoU1xFxAEKFNcRcQBCtVhvDQhFxmOYjv4MaT26FJh7DTaO242wzuHujMwdZ37BcVJMXEucS5xNpJxknSqsePd+lu0byEh2n6kTZ4ef9DpJSSSTaSbSTjJOlROemueo3PS1XGma0c56he9Nc9QPkUauJmsHPkUD3pHPTFCriw1oFCEi8HsFiVTy8ea7eKyiVi1Ty8eY7eKZWfvOM5b24zNT0JF0R3BIli6I7gkTYypp645I7xx74XBArvK5ZI/xx74XAByXzO/7GlstP0FzX4QkDkt5R3kXlXqM6El5BNnZ/LVFeXcOwBHSqJAR7k4gjuP0+6PddpH6KRjFfWhWjx2wLt7YpxRcmlydTKNJC8xyNLXjnBzjSDnCxy5RKtC01EVKoPL0wvTC9RuevCuJEaS31scDYfkozsXvxE+/GTiPa3QVpr6L6GvVq1QIkFsRt1yVQtnB9NipDBJE68084/qaeq4ZisrgiqowZhiajPEkRsPM5p6MjdDgrKwFWCGlstYbsgH1kbj7zDp7R2pnBmEial2mVnbPfLrebrb8ZmbwRRwRU6FZFhBwRRwRU6EAQcEVpqw4dZRW3RY6dw9xuZo67uz9fxU9ZKxx0NmZ87geDZ/7u0N/X9KzpNMfK90kji97ja5xzlVJiYufS3aOLPs9Yy9o/d+f6JpqS57i95LnuNrieclRl6gvpC9LLxqEZTUhI56ie9Mc9ROevCuJWsHPeoXPSOct9VaqclNdfdbHRWn35M7z1Gdvbm/JeWtc9brTsSIyCxXvWiIaujYLmkilna36mEAvecQtJADBpONYititNDjhwbPFE0MjbG0Na3mH1jfxKqZe5iD2SonkVpGcWaa59KJWiZUTaCCUEpqrl4FjVTy8eY7eKyCVj1Ty8eY7eKZyG84ztu7jM1PQkXRHcEiWLojuCRNTLGlrpkj/ABx74Ve2qwq65G/xxb4VdXktml+v2NPZKfoLmvwg+8i8o7yQuVWo2ukl5WlgPJaP5MW6FVBerWwDktH8iLcCuSi1comthKQ25jcM4EipTLr8Tx/y5B0mH9x2KtcLYNmo0hjlFh52uHRkbpaf5YrbWHhTBUNJjMUrbRzgjE5jus05ip40BIiVTaLZGfdLrddrb8ZFQueonPWxrBgGahvuv96JxPBygWNeNB0O7Fp3PSd9WrRTYwlbEaj2LVFJOERwigvovqO8T3SfhFNRKfJC9ssbiyRpta5v6doWFfRfXUdQ4rEVKKWvVit8dLAjfZHSgMbc0tn9TPTnHauiVDsmc0hzSWuBBaQbC0jmIOZWJVKvQlu0elENm5o5TYGy6A7Q78j2HnaS82jvpftMtaFkrDrEg7PFMMvI7RaeslY46FHabHTOtEUdvSPWOhoTqxViioUV93vSOtEUYOOR37NGcqpMIYTlpEjppXXpHH+zRmaBmAUkzMpDS63b8EFm2cswt9+6n5/3iS0zCEkz3SyOL5HG0k/oNACh4RQX0X0nVyrtNgjERKIT8IgvUF9F5cvHbo9z1GSkXX1QqUaRdpFIBbRudjDiM/adDP17l6Yx0R11pFHjw5dl+Iur5yMeqVTn0siaW1lEB7nTkZm6G6T/AGHZaEEDI2tjY0MY0BrWtFgaBmATmMDQGtAa0AAAAAADmACUlPIMBsJKJtMROzsSafV2pPBMDSV1yCkeBvzGqoCrcrofgaT4G/MaqhS6f4iZGgsPgO9XRAQSgppKoDwFBVPLx5jt4qYlQ1Sy9vmHeKZSG1TO27uMzU9CRdEdwSJYuiO4JE1MuaOu+Rv8cW+FW95WPXrIn+OLfCrMuSub3/Y1djpWAua/CEheml6jLk0vVOo5RpIXq3Kv5JRvIi3AqcL1cVXckov3eHcCuyS1cojttKQ2Z9DYoQhMzLkFOoMU7HRStD43Cwg/qNBVV1oqnLQnX22yUVx9yTOw9R+g9vMfyVtpk0LHtLHtD2OBa5rhaHA5iFXjwGxU8xhJT75V2rW3xT/eJRCLF1NbaluopM8AL6LzuHO6j9+lvbmz6Vy1iRRIbobrrjbQJhkdl+GuoLEWIsRYvBOFiLEWIsQBLSKTJIQZHukLWhjS9xcQ0czRbmUViLEWIVanEoiUQLEWIsRYg6FiEWKwKn1Hu3aVS2+9idFC4dDQ5406Bmz4+aWFCdFdRpVmpuHLMvv9kxMap9SL92lUptkeJ0ULh09Dnjq6Bnz4uewgLEJpcn0KC2E2jTDTU3EmX33+yYClyYXJC5MJUpVNPXI/A0nwN+Y1VHararifgaT4G/MaqjSif4iZGtsPgO9XRASEoJSKiPAUVUsvb5h3ipFFVLL2+Yd5MZHapnrc3GZqehYuiO4JEsXRHcEiaGXNDXvIn+OLfCrIqza95E/xxb4VZFKZziexrbG/br6l+EGFMKeUwqio7QaVctXMjov3eHcCpkq5quZHRfu8O4FekN5chFbvCZn0NihCE2MoCQlBKie9ACl4OI4wcRXAVuqNcvUmiNtjxukhbjLNLoxnHZmzYsQ7klNE5HaNCiiwWxW0UtSs3Eln3me6YlIoVhVrqW2YOpVDAEvPLCMQkOdzRmd2cx7+evnNIJBBBBsIOIgjMQkUaC6E6jjbys3DmmXme6YCIQhQlsEIQgAStaSQACSSAABaSTzADOnQwue4MY0ve4hrWtFpcTmAVlVXqnHQwJ57JKYRiAxiAHMO3Sf7DtngQHRVomwozk7DlWVdt8ExIqoVLEF2lUkAz88cZsIg7Tpf+neuvEqxuGJxlPBT6HCbDbdaYiYmXzD771/rIncU0pgcnEr2QDU0pxTSgDS1xyCk+BvzGqpFbdcsgpPgb8xqqRKJ7fTI1lh8B3q6INQhCpDwRRVSy9vmHeUqiqll7fMO8mMjtUz1ubjM1PQsXRHcEiWLojuCRMzMGhr3kT/HFvhVkVZtfD8E/wAcW+FV5clM5xPY1tip/wA6+pfhAKYUFyaXKio8RBCrmq5kdF+7w7gVL3lc9W8jov3eHcCvSG8uQht3hMz6GySEoJUT3psZQHvURKCVE+RdOA96he9I6RaLCWGSfq4sZOIuGO06GoVUQkhQXRnXWmXTcOCF1jPeeOljsDRoPasLDFXGYRjNKhYYKVnvWBlJsGnToP8AY6RnYGqzzS0gWnnbF+7/AE/HQulDgMQFgUL2JESj9hd7Zsq5OwX6k2r4L5UKLngfG50b2lj2mxzXCwtOgqNW1WeqsVNbeFkdJaPcksxEdR9nO38x+Rq2nUGWCR0MrSyRvODnGYg5wdKSx5d0JfI1clPsmm6tTvFP48jHU1Fokkr2xRtL5HGxrW85PonUCgS0iRsMTS+R3MMwGdxOYBWtVmrMNCZi+spDh9bKRz/Zbob+ufsIEu6Kvkcnp9kq3Fy7E6r5GowTgmHBjQ6T3qW9uOW64sjGdkZs/HT3Ylt4KU2QX2uvA5+3tW2pELJGlj2hzTzgrl6bgmaiOMsJL4f6mnGWj7QzjtTtjUhpRqajJOXS1Vz3fX57F8kwN01ymY9aqg4RZKLW4nDpNPOPULNbIpdpSc1WLdcmszAU4FYzZE8SIOEyQpoclXDppq5ZBSPA35jVUitquR+BpHgb8xqqQlKJ7fTI1lh8B3q6IIhCRUh4Ciqll7fMO8pVHVLL2+Yd5MZHeUz1ubjM1PQkXRHcEiWLojuCRMzMHP1+yF/ji3wqsLlaX0gn4GTzIfmBVSSk89xPY2FiJ/zr6l+EFLk1CVUKj0Aroq4fg6L93h3AqXVxVfd8HRfu8O4Ews/eXIz1vcNmfQ2T3qJzkjnqB8icGSqK+RY80wAJJsAxknMo6TSmsaXONjR/LAtQyKamuxfV0cHG483/ANH9FxVoTQoKxPqVaNTaoyk02Wku4GAEtPOea8NJOZv87FvcEYDjgscbHzZ3Zm9jfXnWTQaDHC24wWaSek46SVkWryieKksSOl3s4aUb+VzH3kXky1Fq9FUfeWrw/gCGmx3JBdkFvBSt6UZ/caR/utjai1cc1HJRT3DiOhuRzFoqGuwBgCGhR3GC9I6zhZT0pD+zdA/3W0vJlqLUNajUogRIjojlc9aqo+8i8mWotXTwaXCdX7Tw1H+rlGMtGJru7QfyWPQcKXjwcg4OYYi04rT2dvYuitWBhPBEc4x+7IOjIOcdh0hcpTYWUipES7F9l8U/lBrXqQPWlbSZYHCKkf8AhL/S8dp/nati2RekWpBEhrDXXzxMwPTxIsRsikD10jNfXE/A0jwN+Y1VMrUra74GkeBvzGqqkont9MjW2Gv6DvV0QEISEqiPAJUdUsvb5h3k9Mqll7fMO8mEjvKZ+3NxmanoWLojuCRLF0R3BImZmDnfpCyGTzIfmBVSrW+kLIZPMh+YFVSSz/E9jZWH+2X1L8ICEJFRHQK3cAv+Eo33eLcCqG1WtgN/wtG8iLcCZWfvLkZ23uEzPobF8iwadT2RC8448zRzuKZTafdIYwGSZ3QY3Ge86ApMH4Gsdw05Ek3OBztj7BpP87U2VfBDNMhoiX4mzDxX+vMxKJgmWkuE1ItZFzsjFoJH7D8z2LoGMa0BrQGtAsAGIAILkhK4iUCJFV+rYibEHXkXky1F5dIR95F5MvIvIAfeReTLyLyAH3kXky8i8gB95F5MvIvIAfeReTLyLyAGUmjskaWPAc05j+o0FaCajS0TGLZaLp/rh7+z+Yl0BcmkooSsi3UurrTD/bDVw0gOAc0hwPMQpmvWLSsFujJko9gtxvhOJr+1ugptGpbXg2WhwxOa7E5h0ELqKeXw0RLzdafGZDWp/wAFSPA3faqwVk1od8HP4W77VWiVT2+mRqLD4DvV0QW1IhCoDwEyqWXt8w7yemVSy9vmHeTCR2qILb3GZqehYuiO4JEsXRHcEiZmYOd+kLIZPMh+YFVKtb6Qsgk8yH5gVUpLP8X2NjYn7ZfUvwgJLUJFSHQKyMEUh76PBFCAXiCK+89CL3Rz6T2KtrVa9XrG0SjgAC2GMmzFaS0WlMZBPqXIQW25EhtVUrr6GbQKBHCCR78junI7pOP7BZRkWMZEhkTehlHPVy1UyDImmRY5kTTIg8GTfRfWLwiOEXQMq+i+sXhEcIgDKvovrF4RHCIAyr6L6xeERwiAMq+i+sXhEcIgDKvoMixeEQZEAZJek4RY3CJOEQBkcIsKm0JshvtPBzDmeM46rhnCk4RJwi4emuVq1Q56sVIP/CzxyC5JcGL+l4vtxtOf9VX9qsqtlhoc1oBsa0i3Mb7cYVaJVO76ZGrsZU7F1Pu6IFqLUIVIdVC1Nqll7fMO8nJtUsvb5h3lfktqiC29xmanoWLojuCRLF0R3BImRmTnfpCyCTzIfmBVQrX+kPIJPMh+YFU5Sae4vsbCxP2y+pfhAJTSUEptqpIg5FtVo4Dk+Fo/kRboVWqzMCn4aDyY90JlIby5Get3hsz6GyMiaZFEXFNJKbGVJi9IXqC1FpQBNfRfUFqLUBUnvovqC1FqAqT30X1Bai1AVJ76L6gtRagKk99F9QWotQFSe+i+oLUWoCpNwiThFDai1AE3CJOEUNqEHDCrO/4Sfwt32quFYVZckm8Ld9qry1Kp3fTI1dicF3q6IKhIlVEeAm1Sy9vmHeTk2qWXt8w7yvyW1RDbe4zNT0LF0R3BIli6I7gkTIzJqa24KlpVFfBFd4QujcL5uixrgTjsKprDHwkhhl6Y57nvD8cSv5c5hSo1EpLzI8e8VXiS7Ii3nDCWtCNLMuMpStSlDheL7Wz/AJR7Wi+1s/5VvcmVB6qOTKg9VR6FD8yx3zM+XIqD2tF9rZ/ypW1hIAAkmAGIAOcABoAtVtcmVB6qOTKg9VdSUhpieVteOu2nIqXjE7Wz7T/VHGJ2tm2n+qtrkyoPVRyZUHqruisxXmee9I2DeRUnGF2sm2n+qOMLtbNtP9VbfJlQeqjkyoPVXdFZivMO9I2DeRUfGB2sm2n+qOMDtZNtP9VbnJlQeqjkyoPVRozMV5h3pGwbyKj4wO1k20/1RxgdrJtp/qrc5MqD1UcmVB6qNGZivMO9I2DeRUfGB2sm2n+qOMDtZNtP9VbnJlQeqjkyoPVRozMV5h3pGwbyKj4wO1k20/1RxgdrJtp/qrc5MqD1UcmVB6qNGZivMO9I2DeRUfGB2sm2n+qOMDtZNtP9VbnJlQeqjkyoPVRozMV5h3pGwbyKj4wO1k20/wBUcYHaybaf6q3OTKg9VHJlQeqjRmYrzDvSNg3kVHxgdrJtp/qjjA7WTbT/AFVucmVB6qOTKg9VGjMxXmc70jYN5FR8YHaybaf6o4wO1k20/wBVbnJlQeqjkyoPVRozMV5h3pGwbyKifh28LC+VwPOCXEH+xKi9px/a/BXFyZUHqo5MqD1VzRWLiektaOmynIp32nH9r8EvtSP7Wz/lXDyZUHqo5MqD1VzRIfmd73mPLkU97Uj+1+H+Vk1PdbTmEcxfaP7lWxyZUHqrJwfUChwPEjB7w5lLDgth62laZnYkyiI+mo6WLojuCROAzIUxSFQhCABCEIAEIQgAQhCABCEIAEIQgAQhCABCEIAEIQgAQhCABCEIAEIQgAQhCABCEIAEIQgAQhCABCEI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691680" y="1268760"/>
            <a:ext cx="5153744" cy="3677163"/>
          </a:xfrm>
          <a:prstGeom prst="rect">
            <a:avLst/>
          </a:prstGeom>
        </p:spPr>
      </p:pic>
      <p:pic>
        <p:nvPicPr>
          <p:cNvPr id="4" name="Imagem 3"/>
          <p:cNvPicPr>
            <a:picLocks noChangeAspect="1"/>
          </p:cNvPicPr>
          <p:nvPr/>
        </p:nvPicPr>
        <p:blipFill>
          <a:blip r:embed="rId3"/>
          <a:stretch>
            <a:fillRect/>
          </a:stretch>
        </p:blipFill>
        <p:spPr>
          <a:xfrm>
            <a:off x="1691680" y="5057362"/>
            <a:ext cx="5563376" cy="743054"/>
          </a:xfrm>
          <a:prstGeom prst="rect">
            <a:avLst/>
          </a:prstGeom>
        </p:spPr>
      </p:pic>
    </p:spTree>
    <p:extLst>
      <p:ext uri="{BB962C8B-B14F-4D97-AF65-F5344CB8AC3E}">
        <p14:creationId xmlns:p14="http://schemas.microsoft.com/office/powerpoint/2010/main" val="109699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899592" y="1124744"/>
            <a:ext cx="7128792" cy="4530907"/>
          </a:xfrm>
          <a:prstGeom prst="rect">
            <a:avLst/>
          </a:prstGeom>
        </p:spPr>
      </p:pic>
    </p:spTree>
    <p:extLst>
      <p:ext uri="{BB962C8B-B14F-4D97-AF65-F5344CB8AC3E}">
        <p14:creationId xmlns:p14="http://schemas.microsoft.com/office/powerpoint/2010/main" val="248993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259632" y="1196752"/>
            <a:ext cx="6138958" cy="4726361"/>
          </a:xfrm>
          <a:prstGeom prst="rect">
            <a:avLst/>
          </a:prstGeom>
        </p:spPr>
      </p:pic>
    </p:spTree>
    <p:extLst>
      <p:ext uri="{BB962C8B-B14F-4D97-AF65-F5344CB8AC3E}">
        <p14:creationId xmlns:p14="http://schemas.microsoft.com/office/powerpoint/2010/main" val="419677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506516" y="1161733"/>
            <a:ext cx="5904330" cy="4715539"/>
          </a:xfrm>
          <a:prstGeom prst="rect">
            <a:avLst/>
          </a:prstGeom>
        </p:spPr>
      </p:pic>
    </p:spTree>
    <p:extLst>
      <p:ext uri="{BB962C8B-B14F-4D97-AF65-F5344CB8AC3E}">
        <p14:creationId xmlns:p14="http://schemas.microsoft.com/office/powerpoint/2010/main" val="22609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331640" y="1268760"/>
            <a:ext cx="6480720" cy="4629086"/>
          </a:xfrm>
          <a:prstGeom prst="rect">
            <a:avLst/>
          </a:prstGeom>
        </p:spPr>
      </p:pic>
    </p:spTree>
    <p:extLst>
      <p:ext uri="{BB962C8B-B14F-4D97-AF65-F5344CB8AC3E}">
        <p14:creationId xmlns:p14="http://schemas.microsoft.com/office/powerpoint/2010/main" val="48607359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30690</TotalTime>
  <Words>683</Words>
  <Application>Microsoft Office PowerPoint</Application>
  <PresentationFormat>On-screen Show (4:3)</PresentationFormat>
  <Paragraphs>83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Tema do Office</vt:lpstr>
      <vt:lpstr>AMBIENTES COMPUTACIONAIS E CONECTIVIDADE Atividade 2 Redes Ponto a Ponto CISCO Packet Tracer</vt:lpstr>
      <vt:lpstr>PowerPoint Presentation</vt:lpstr>
      <vt:lpstr>PowerPoint Presentation</vt:lpstr>
      <vt:lpstr>Rede Ponto a Ponto</vt:lpstr>
      <vt:lpstr>Rede Ponto a Ponto</vt:lpstr>
      <vt:lpstr>Rede Ponto a Ponto</vt:lpstr>
      <vt:lpstr>Rede Ponto a Ponto</vt:lpstr>
      <vt:lpstr>Rede Ponto a Ponto</vt:lpstr>
      <vt:lpstr>Rede Ponto a Ponto</vt:lpstr>
      <vt:lpstr>Rede Ponto a Ponto</vt:lpstr>
      <vt:lpstr>PowerPoint Presentation</vt:lpstr>
      <vt:lpstr>Testando a Rede</vt:lpstr>
      <vt:lpstr>Testando a Rede</vt:lpstr>
      <vt:lpstr>Testando a Rede</vt:lpstr>
      <vt:lpstr>Testando a Rede</vt:lpstr>
      <vt:lpstr>PowerPoint Presentation</vt:lpstr>
      <vt:lpstr>Criando e configurando uma Rede Local</vt:lpstr>
      <vt:lpstr>Criando e configurando uma Rede Local</vt:lpstr>
      <vt:lpstr>Criando e configurando uma Rede Local</vt:lpstr>
      <vt:lpstr>Criando e configurando uma Rede Local</vt:lpstr>
      <vt:lpstr>Criando e configurando uma Rede Local</vt:lpstr>
      <vt:lpstr>Criando e configurando uma Rede Local</vt:lpstr>
      <vt:lpstr>PowerPoint Presentation</vt:lpstr>
      <vt:lpstr>Criando e configurando uma Rede Wireless - Parte I</vt:lpstr>
      <vt:lpstr>Criando e configurando uma Rede Wireless - Parte I</vt:lpstr>
      <vt:lpstr>Criando e configurando uma Rede Wireless - Parte I</vt:lpstr>
      <vt:lpstr>Criando e configurando uma Rede Wireless - Parte I</vt:lpstr>
      <vt:lpstr>Criando e configurando uma Rede Wireless - Parte I</vt:lpstr>
      <vt:lpstr>Criando e configurando uma Rede Wireless - Parte I</vt:lpstr>
      <vt:lpstr>PowerPoint Presentation</vt:lpstr>
      <vt:lpstr>Criando e configurando uma Rede Wireless - Parte II</vt:lpstr>
      <vt:lpstr>Criando e configurando uma Rede Wireless - Parte II</vt:lpstr>
      <vt:lpstr>Criando e configurando uma Rede Wireless - Parte II</vt:lpstr>
      <vt:lpstr>PowerPoint Presentation</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ATIVIDADE 02/09 EM GRUPO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Professor</dc:creator>
  <cp:lastModifiedBy>Ines Brosso</cp:lastModifiedBy>
  <cp:revision>600</cp:revision>
  <dcterms:created xsi:type="dcterms:W3CDTF">2012-08-04T19:38:31Z</dcterms:created>
  <dcterms:modified xsi:type="dcterms:W3CDTF">2023-09-11T21:34:22Z</dcterms:modified>
</cp:coreProperties>
</file>