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1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2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3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EE42-F3F2-4F49-B200-4186E08F576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080D-1E54-4097-8CCB-4876EC9EB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5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Black Han Sans" pitchFamily="2" charset="-127"/>
              </a:rPr>
              <a:t>종자 산업</a:t>
            </a:r>
            <a:endParaRPr lang="ko-KR" altLang="en-US" dirty="0">
              <a:ea typeface="Black Han Sans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세계의 종자 시장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02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8" y="1077004"/>
            <a:ext cx="5334000" cy="50958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72538" y="2157649"/>
            <a:ext cx="4799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세계에서 가장 큰 </a:t>
            </a:r>
            <a:r>
              <a:rPr lang="ko-KR" altLang="en-US" dirty="0" err="1" smtClean="0"/>
              <a:t>종자기업은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몬산토이며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외에도 유럽과 중국의 종자기업들이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0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566" y="2090058"/>
            <a:ext cx="514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종자의 로열티</a:t>
            </a:r>
            <a:r>
              <a:rPr lang="en-US" altLang="ko-KR" sz="3200" dirty="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/</a:t>
            </a:r>
            <a:r>
              <a:rPr lang="ko-KR" altLang="en-US" sz="3200" dirty="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저작 권리</a:t>
            </a:r>
            <a:endParaRPr lang="ko-KR" altLang="en-US" sz="32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60566" y="3139832"/>
            <a:ext cx="92961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각국이 </a:t>
            </a:r>
            <a:r>
              <a:rPr lang="ko-KR" altLang="en-US" dirty="0"/>
              <a:t>종자 산업에 매진하는 이유는 돈이 되기 때문이다</a:t>
            </a:r>
            <a:r>
              <a:rPr lang="en-US" altLang="ko-KR" dirty="0"/>
              <a:t>. </a:t>
            </a:r>
            <a:r>
              <a:rPr lang="ko-KR" altLang="en-US" dirty="0"/>
              <a:t>우수한 종자를 </a:t>
            </a:r>
            <a:endParaRPr lang="en-US" altLang="ko-KR" dirty="0" smtClean="0"/>
          </a:p>
          <a:p>
            <a:r>
              <a:rPr lang="ko-KR" altLang="en-US" dirty="0" smtClean="0"/>
              <a:t>개발해 </a:t>
            </a:r>
            <a:r>
              <a:rPr lang="ko-KR" altLang="en-US" dirty="0"/>
              <a:t>수출하면 다른 나라로부터 로열티 수입을 얻는다</a:t>
            </a:r>
            <a:r>
              <a:rPr lang="en-US" altLang="ko-KR" dirty="0"/>
              <a:t>. </a:t>
            </a:r>
            <a:r>
              <a:rPr lang="ko-KR" altLang="en-US" dirty="0"/>
              <a:t>네덜란드 </a:t>
            </a:r>
            <a:r>
              <a:rPr lang="ko-KR" altLang="en-US" dirty="0" err="1"/>
              <a:t>원예과학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개발센터에</a:t>
            </a:r>
            <a:r>
              <a:rPr lang="ko-KR" altLang="en-US" dirty="0" smtClean="0"/>
              <a:t> </a:t>
            </a:r>
            <a:r>
              <a:rPr lang="ko-KR" altLang="en-US" dirty="0"/>
              <a:t>따르면 일부 토마토 종자의 </a:t>
            </a:r>
            <a:r>
              <a:rPr lang="en-US" altLang="ko-KR" dirty="0"/>
              <a:t>1㎏</a:t>
            </a:r>
            <a:r>
              <a:rPr lang="ko-KR" altLang="en-US" dirty="0"/>
              <a:t>당 가격은 </a:t>
            </a:r>
            <a:r>
              <a:rPr lang="en-US" altLang="ko-KR" dirty="0"/>
              <a:t>9</a:t>
            </a:r>
            <a:r>
              <a:rPr lang="ko-KR" altLang="en-US" dirty="0"/>
              <a:t>만 유로</a:t>
            </a:r>
            <a:r>
              <a:rPr lang="en-US" altLang="ko-KR" dirty="0"/>
              <a:t>(1</a:t>
            </a:r>
            <a:r>
              <a:rPr lang="ko-KR" altLang="en-US" dirty="0"/>
              <a:t>억</a:t>
            </a:r>
            <a:r>
              <a:rPr lang="en-US" altLang="ko-KR" dirty="0"/>
              <a:t>1400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금</a:t>
            </a:r>
            <a:r>
              <a:rPr lang="en-US" altLang="ko-KR" dirty="0"/>
              <a:t>(㎏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5000</a:t>
            </a:r>
            <a:r>
              <a:rPr lang="ko-KR" altLang="en-US" dirty="0"/>
              <a:t>유로</a:t>
            </a:r>
            <a:r>
              <a:rPr lang="en-US" altLang="ko-KR" dirty="0"/>
              <a:t>)</a:t>
            </a:r>
            <a:r>
              <a:rPr lang="ko-KR" altLang="en-US" dirty="0"/>
              <a:t>보다 비싸다</a:t>
            </a:r>
            <a:r>
              <a:rPr lang="en-US" altLang="ko-KR" dirty="0"/>
              <a:t>. </a:t>
            </a:r>
            <a:r>
              <a:rPr lang="ko-KR" altLang="en-US" dirty="0"/>
              <a:t>자국 종자가 많으면 외국에 로열티를 줄 필요가 없어 </a:t>
            </a:r>
            <a:endParaRPr lang="en-US" altLang="ko-KR" dirty="0" smtClean="0"/>
          </a:p>
          <a:p>
            <a:r>
              <a:rPr lang="ko-KR" altLang="en-US" dirty="0" smtClean="0"/>
              <a:t>일거양득이다</a:t>
            </a:r>
            <a:r>
              <a:rPr lang="en-US" altLang="ko-KR" dirty="0"/>
              <a:t>. </a:t>
            </a:r>
            <a:r>
              <a:rPr lang="ko-KR" altLang="en-US" dirty="0"/>
              <a:t>종자 산업은 식품</a:t>
            </a:r>
            <a:r>
              <a:rPr lang="en-US" altLang="ko-KR" dirty="0"/>
              <a:t>·</a:t>
            </a:r>
            <a:r>
              <a:rPr lang="ko-KR" altLang="en-US" dirty="0"/>
              <a:t>의약품</a:t>
            </a:r>
            <a:r>
              <a:rPr lang="en-US" altLang="ko-KR" dirty="0"/>
              <a:t>·</a:t>
            </a:r>
            <a:r>
              <a:rPr lang="ko-KR" altLang="en-US" dirty="0"/>
              <a:t>화장품 등 응용산업에도 보탬이 된다</a:t>
            </a:r>
            <a:r>
              <a:rPr lang="en-US" altLang="ko-KR" dirty="0"/>
              <a:t>.  </a:t>
            </a:r>
            <a:r>
              <a:rPr lang="en-US" altLang="ko-KR" dirty="0" smtClean="0"/>
              <a:t>”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00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495572"/>
            <a:ext cx="6057819" cy="60881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93428" y="3001168"/>
            <a:ext cx="4149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우리는 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1998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년 외환위기 때 </a:t>
            </a:r>
            <a:r>
              <a:rPr lang="ko-KR" altLang="en-US" b="0" i="0" dirty="0" err="1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흥농종묘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·</a:t>
            </a:r>
            <a:r>
              <a:rPr lang="ko-KR" altLang="en-US" b="0" i="0" dirty="0" err="1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중앙종묘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·</a:t>
            </a:r>
            <a:r>
              <a:rPr lang="ko-KR" altLang="en-US" b="0" i="0" dirty="0" err="1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서울종묘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 등 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3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대 종자 기업이 다국적 회사에 매각돼 기반이 흔들렸다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. 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제조업 위주의 경제 구조 때문에 농업 비중과 경지면적이 줄며 성장이 더뎠다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[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출처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: 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중앙일보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] 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반도체보다 짭짤한 종자산업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···</a:t>
            </a:r>
            <a:r>
              <a:rPr lang="ko-KR" altLang="en-US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세계가 빠진 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'</a:t>
            </a:r>
            <a:r>
              <a:rPr lang="ko-KR" altLang="en-US" b="0" i="0" dirty="0" err="1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블루오션</a:t>
            </a:r>
            <a:r>
              <a:rPr lang="en-US" altLang="ko-KR" b="0" i="0" dirty="0" smtClean="0">
                <a:solidFill>
                  <a:srgbClr val="3C3E40"/>
                </a:solidFill>
                <a:effectLst/>
                <a:latin typeface="Tahoma" panose="020B0604030504040204" pitchFamily="34" charset="0"/>
              </a:rPr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유전자변형식품과 종자회사 | 세계시민교육 보니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07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1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p Of World Made Of Various Seeds by Imagemore Co, Lt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264069"/>
            <a:ext cx="7328263" cy="486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72400" y="1071154"/>
            <a:ext cx="4599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세계별로</a:t>
            </a:r>
            <a:r>
              <a:rPr lang="ko-KR" altLang="en-US" dirty="0" smtClean="0"/>
              <a:t> 분포한 식량 생산을 </a:t>
            </a:r>
            <a:endParaRPr lang="en-US" altLang="ko-KR" dirty="0" smtClean="0"/>
          </a:p>
          <a:p>
            <a:r>
              <a:rPr lang="ko-KR" altLang="en-US" dirty="0" smtClean="0"/>
              <a:t>간소화한 지도이다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멕시코 지역과 동아프리카 지역에선 주로</a:t>
            </a:r>
            <a:endParaRPr lang="en-US" altLang="ko-KR" dirty="0" smtClean="0"/>
          </a:p>
          <a:p>
            <a:r>
              <a:rPr lang="ko-KR" altLang="en-US" dirty="0" smtClean="0"/>
              <a:t>커피가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동아시아 지역에서는</a:t>
            </a:r>
            <a:endParaRPr lang="en-US" altLang="ko-KR" dirty="0" smtClean="0"/>
          </a:p>
          <a:p>
            <a:r>
              <a:rPr lang="ko-KR" altLang="en-US" dirty="0" smtClean="0"/>
              <a:t>대부분 쌀이 생산된다는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41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16" y="805406"/>
            <a:ext cx="7443803" cy="5099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4114" y="6126480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세계 농작물 종자 시장의 규모는 성장세이며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종자 주도권으로 인한</a:t>
            </a:r>
            <a:endParaRPr lang="en-US" altLang="ko-KR" dirty="0" smtClean="0"/>
          </a:p>
          <a:p>
            <a:r>
              <a:rPr lang="ko-KR" altLang="en-US" dirty="0" smtClean="0"/>
              <a:t>독점 가속화가 가속될 것으로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50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1" y="10644"/>
            <a:ext cx="8016428" cy="52275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4834" y="2782388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종자 산업의 가치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40" y="4352420"/>
            <a:ext cx="532521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121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210 청춘시대 R</vt:lpstr>
      <vt:lpstr>Black Han Sans</vt:lpstr>
      <vt:lpstr>맑은 고딕</vt:lpstr>
      <vt:lpstr>Arial</vt:lpstr>
      <vt:lpstr>Tahoma</vt:lpstr>
      <vt:lpstr>Office 테마</vt:lpstr>
      <vt:lpstr>종자 산업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종자 산업</dc:title>
  <dc:creator>Samuel Galaxys 샘갤</dc:creator>
  <cp:lastModifiedBy>Samuel Galaxys 샘갤</cp:lastModifiedBy>
  <cp:revision>5</cp:revision>
  <dcterms:created xsi:type="dcterms:W3CDTF">2021-03-31T11:01:02Z</dcterms:created>
  <dcterms:modified xsi:type="dcterms:W3CDTF">2021-04-03T01:56:53Z</dcterms:modified>
</cp:coreProperties>
</file>