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30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98" r:id="rId15"/>
    <p:sldId id="272" r:id="rId16"/>
    <p:sldId id="271" r:id="rId17"/>
    <p:sldId id="299" r:id="rId18"/>
    <p:sldId id="274" r:id="rId19"/>
    <p:sldId id="283" r:id="rId20"/>
    <p:sldId id="276" r:id="rId21"/>
    <p:sldId id="277" r:id="rId22"/>
    <p:sldId id="278" r:id="rId23"/>
    <p:sldId id="305" r:id="rId24"/>
    <p:sldId id="306" r:id="rId25"/>
    <p:sldId id="307" r:id="rId26"/>
    <p:sldId id="279" r:id="rId27"/>
    <p:sldId id="300" r:id="rId28"/>
    <p:sldId id="280" r:id="rId29"/>
    <p:sldId id="281" r:id="rId30"/>
    <p:sldId id="284" r:id="rId31"/>
    <p:sldId id="296" r:id="rId32"/>
    <p:sldId id="297" r:id="rId33"/>
    <p:sldId id="285" r:id="rId34"/>
    <p:sldId id="286" r:id="rId35"/>
    <p:sldId id="292" r:id="rId36"/>
    <p:sldId id="293" r:id="rId37"/>
    <p:sldId id="294" r:id="rId38"/>
    <p:sldId id="295" r:id="rId39"/>
    <p:sldId id="302" r:id="rId40"/>
    <p:sldId id="303" r:id="rId4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64" d="100"/>
          <a:sy n="6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313F-4B73-5B4C-89BF-4C10B83FE0CA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2A38-9574-D241-B0FA-2FC7CF22D9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5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04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7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694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119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3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186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6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6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525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952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0401-792C-4C47-88C9-14CC9D90A5D0}" type="datetimeFigureOut">
              <a:rPr lang="es-ES_tradnl" smtClean="0"/>
              <a:t>13/01/2020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6867-DF22-8844-85FD-69A64F4BFAB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3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1524000" y="3467894"/>
            <a:ext cx="9144000" cy="1655762"/>
          </a:xfrm>
        </p:spPr>
        <p:txBody>
          <a:bodyPr>
            <a:normAutofit/>
          </a:bodyPr>
          <a:lstStyle/>
          <a:p>
            <a:endParaRPr lang="es-ES_tradnl" sz="4000" b="1" dirty="0"/>
          </a:p>
          <a:p>
            <a:r>
              <a:rPr lang="es-ES_tradnl" sz="4000" b="1" dirty="0">
                <a:solidFill>
                  <a:schemeClr val="accent1"/>
                </a:solidFill>
              </a:rPr>
              <a:t>HASKELL</a:t>
            </a:r>
            <a:endParaRPr lang="es-ES_tradnl" sz="4000" dirty="0">
              <a:solidFill>
                <a:schemeClr val="accent1"/>
              </a:solidFill>
            </a:endParaRPr>
          </a:p>
        </p:txBody>
      </p:sp>
      <p:sp>
        <p:nvSpPr>
          <p:cNvPr id="10" name="CuadroTexto 6"/>
          <p:cNvSpPr txBox="1">
            <a:spLocks noChangeArrowheads="1"/>
          </p:cNvSpPr>
          <p:nvPr/>
        </p:nvSpPr>
        <p:spPr bwMode="auto">
          <a:xfrm>
            <a:off x="7799893" y="5566174"/>
            <a:ext cx="38490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s-ES_tradnl" altLang="es-ES_tradnl" sz="2800" b="1" dirty="0">
                <a:solidFill>
                  <a:srgbClr val="7030A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Sergio P</a:t>
            </a:r>
            <a:r>
              <a:rPr lang="es-ES" altLang="es-ES_tradnl" sz="2800" b="1" dirty="0" err="1">
                <a:solidFill>
                  <a:srgbClr val="7030A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érez</a:t>
            </a:r>
            <a:endParaRPr lang="es-ES" altLang="es-ES_tradnl" sz="2800" b="1" dirty="0">
              <a:solidFill>
                <a:srgbClr val="7030A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 eaLnBrk="1" hangingPunct="1"/>
            <a:r>
              <a:rPr lang="es-ES" altLang="es-ES_tradnl" sz="2800" b="1" dirty="0" err="1">
                <a:solidFill>
                  <a:srgbClr val="7030A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serperu@dsic.upv.es</a:t>
            </a:r>
            <a:endParaRPr lang="es-ES_tradnl" altLang="es-ES_tradnl" sz="2800" dirty="0">
              <a:solidFill>
                <a:srgbClr val="7030A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11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4716861"/>
            <a:ext cx="17303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ítulo 4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Lenguajes, Tecnologías y Paradigmas de la programación (LTP)</a:t>
            </a:r>
          </a:p>
        </p:txBody>
      </p:sp>
    </p:spTree>
    <p:extLst>
      <p:ext uri="{BB962C8B-B14F-4D97-AF65-F5344CB8AC3E}">
        <p14:creationId xmlns:p14="http://schemas.microsoft.com/office/powerpoint/2010/main" val="170306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entre corchetes: 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1,2,3,4,5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s-ES_tradnl" dirty="0"/>
              <a:t>¿Cómo recibo listas en una función?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mr-IN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[1,2,3] </a:t>
            </a:r>
            <a:endParaRPr lang="es-ES_tradnl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	➙		x  = [1,2,3]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s-E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➙		x  = 1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					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= [2,3]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Representación de una lista</a:t>
            </a:r>
          </a:p>
        </p:txBody>
      </p:sp>
    </p:spTree>
    <p:extLst>
      <p:ext uri="{BB962C8B-B14F-4D97-AF65-F5344CB8AC3E}">
        <p14:creationId xmlns:p14="http://schemas.microsoft.com/office/powerpoint/2010/main" val="157857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  <p:sp>
        <p:nvSpPr>
          <p:cNvPr id="3" name="Marcador de contenido 9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b="1" dirty="0"/>
          </a:p>
          <a:p>
            <a:pPr algn="just"/>
            <a:r>
              <a:rPr lang="es-ES" sz="2800" b="1" dirty="0"/>
              <a:t>Forma general</a:t>
            </a:r>
          </a:p>
          <a:p>
            <a:pPr algn="just"/>
            <a:r>
              <a:rPr lang="es-ES" i="1" dirty="0">
                <a:solidFill>
                  <a:schemeClr val="accent3"/>
                </a:solidFill>
              </a:rPr>
              <a:t>    </a:t>
            </a:r>
            <a:r>
              <a:rPr lang="es-ES" sz="2800" i="1" dirty="0">
                <a:solidFill>
                  <a:schemeClr val="accent3"/>
                </a:solidFill>
              </a:rPr>
              <a:t>Ejemplo: Función que calcula la longitud de una lista</a:t>
            </a: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:: [</a:t>
            </a:r>
            <a:r>
              <a:rPr lang="es-ES" sz="28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] -&gt; </a:t>
            </a:r>
            <a:r>
              <a:rPr lang="es-ES" sz="28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2) ➙ 0</a:t>
            </a:r>
          </a:p>
        </p:txBody>
      </p:sp>
    </p:spTree>
    <p:extLst>
      <p:ext uri="{BB962C8B-B14F-4D97-AF65-F5344CB8AC3E}">
        <p14:creationId xmlns:p14="http://schemas.microsoft.com/office/powerpoint/2010/main" val="97173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  <p:sp>
        <p:nvSpPr>
          <p:cNvPr id="3" name="Marcador de contenido 9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b="1" dirty="0"/>
          </a:p>
          <a:p>
            <a:pPr algn="just"/>
            <a:r>
              <a:rPr lang="es-ES" sz="2800" b="1" dirty="0"/>
              <a:t>Forma general</a:t>
            </a:r>
          </a:p>
          <a:p>
            <a:pPr algn="just"/>
            <a:r>
              <a:rPr lang="es-ES" i="1" dirty="0">
                <a:solidFill>
                  <a:schemeClr val="accent3"/>
                </a:solidFill>
              </a:rPr>
              <a:t>    </a:t>
            </a:r>
            <a:r>
              <a:rPr lang="es-ES" sz="2800" i="1" dirty="0">
                <a:solidFill>
                  <a:schemeClr val="accent3"/>
                </a:solidFill>
              </a:rPr>
              <a:t>Ejemplo: Función que calcula la longitud de una lista</a:t>
            </a: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:: [</a:t>
            </a:r>
            <a:r>
              <a:rPr lang="es-ES" sz="28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] -&gt; </a:t>
            </a:r>
            <a:r>
              <a:rPr lang="es-ES" sz="28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" sz="2800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 [] = 0					(1)</a:t>
            </a:r>
          </a:p>
          <a:p>
            <a:pPr algn="just"/>
            <a:endParaRPr lang="es-ES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2) ➙ 0</a:t>
            </a:r>
          </a:p>
        </p:txBody>
      </p:sp>
    </p:spTree>
    <p:extLst>
      <p:ext uri="{BB962C8B-B14F-4D97-AF65-F5344CB8AC3E}">
        <p14:creationId xmlns:p14="http://schemas.microsoft.com/office/powerpoint/2010/main" val="32727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  <p:sp>
        <p:nvSpPr>
          <p:cNvPr id="3" name="Marcador de contenido 9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2800" b="1" dirty="0"/>
          </a:p>
          <a:p>
            <a:pPr algn="just"/>
            <a:r>
              <a:rPr lang="es-ES" sz="2800" b="1" dirty="0"/>
              <a:t>Forma general</a:t>
            </a:r>
          </a:p>
          <a:p>
            <a:pPr algn="just"/>
            <a:r>
              <a:rPr lang="es-ES" i="1" dirty="0">
                <a:solidFill>
                  <a:schemeClr val="accent3"/>
                </a:solidFill>
              </a:rPr>
              <a:t>    </a:t>
            </a:r>
            <a:r>
              <a:rPr lang="es-ES" sz="2800" i="1" dirty="0">
                <a:solidFill>
                  <a:schemeClr val="accent3"/>
                </a:solidFill>
              </a:rPr>
              <a:t>Ejemplo: Función que calcula la longitud de una lista</a:t>
            </a: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:: [</a:t>
            </a:r>
            <a:r>
              <a:rPr lang="es-ES" sz="28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] -&gt; </a:t>
            </a:r>
            <a:r>
              <a:rPr lang="es-ES" sz="28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" sz="2800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 [] = 0					(1)</a:t>
            </a:r>
          </a:p>
          <a:p>
            <a:pPr algn="just"/>
            <a:r>
              <a:rPr lang="es-ES" sz="28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x:xs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) = 1 + 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long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800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sz="2800" dirty="0">
                <a:latin typeface="Consolas" charset="0"/>
                <a:ea typeface="Consolas" charset="0"/>
                <a:cs typeface="Consolas" charset="0"/>
              </a:rPr>
              <a:t>		(2)</a:t>
            </a:r>
          </a:p>
          <a:p>
            <a:pPr algn="just"/>
            <a:endParaRPr lang="es-ES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2) ➙ 0</a:t>
            </a:r>
          </a:p>
        </p:txBody>
      </p:sp>
    </p:spTree>
    <p:extLst>
      <p:ext uri="{BB962C8B-B14F-4D97-AF65-F5344CB8AC3E}">
        <p14:creationId xmlns:p14="http://schemas.microsoft.com/office/powerpoint/2010/main" val="105364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600" dirty="0"/>
              <a:t>Examen 14-01-2019</a:t>
            </a:r>
          </a:p>
          <a:p>
            <a:endParaRPr lang="es-ES_tradnl" sz="3600" dirty="0"/>
          </a:p>
          <a:p>
            <a:endParaRPr lang="es-ES_tradnl" sz="3600" dirty="0"/>
          </a:p>
          <a:p>
            <a:pPr marL="0" indent="0" algn="ctr">
              <a:buNone/>
            </a:pPr>
            <a:r>
              <a:rPr lang="es-ES_tradnl" sz="3600" dirty="0" err="1">
                <a:solidFill>
                  <a:schemeClr val="accent1"/>
                </a:solidFill>
              </a:rPr>
              <a:t>TipoA</a:t>
            </a:r>
            <a:r>
              <a:rPr lang="es-ES_tradnl" sz="3600" dirty="0">
                <a:solidFill>
                  <a:schemeClr val="accent1"/>
                </a:solidFill>
              </a:rPr>
              <a:t> &amp; </a:t>
            </a:r>
            <a:r>
              <a:rPr lang="es-ES_tradnl" sz="3600" dirty="0" err="1">
                <a:solidFill>
                  <a:schemeClr val="accent1"/>
                </a:solidFill>
              </a:rPr>
              <a:t>TipoB</a:t>
            </a:r>
            <a:r>
              <a:rPr lang="es-ES_tradnl" sz="3600" dirty="0">
                <a:solidFill>
                  <a:schemeClr val="accent1"/>
                </a:solidFill>
              </a:rPr>
              <a:t> : Pregunta 1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</p:spTree>
    <p:extLst>
      <p:ext uri="{BB962C8B-B14F-4D97-AF65-F5344CB8AC3E}">
        <p14:creationId xmlns:p14="http://schemas.microsoft.com/office/powerpoint/2010/main" val="70393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  <p:sp>
        <p:nvSpPr>
          <p:cNvPr id="3" name="Marcador de contenido 9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800" b="1" dirty="0"/>
              <a:t>Listas </a:t>
            </a:r>
            <a:r>
              <a:rPr lang="es-ES" sz="2800" b="1" dirty="0" err="1"/>
              <a:t>Intensionales</a:t>
            </a:r>
            <a:r>
              <a:rPr lang="es-ES" sz="2800" b="1" dirty="0"/>
              <a:t> (</a:t>
            </a:r>
            <a:r>
              <a:rPr lang="es-ES" sz="2800" b="1" i="1" dirty="0" err="1"/>
              <a:t>list</a:t>
            </a:r>
            <a:r>
              <a:rPr lang="es-ES" sz="2800" b="1" i="1" dirty="0"/>
              <a:t> </a:t>
            </a:r>
            <a:r>
              <a:rPr lang="es-ES" sz="2800" b="1" i="1" dirty="0" err="1"/>
              <a:t>comprehensions</a:t>
            </a:r>
            <a:r>
              <a:rPr lang="es-ES" sz="2800" b="1" dirty="0"/>
              <a:t>)</a:t>
            </a:r>
          </a:p>
          <a:p>
            <a:pPr algn="just"/>
            <a:r>
              <a:rPr lang="es-ES" i="1" dirty="0">
                <a:solidFill>
                  <a:schemeClr val="accent3"/>
                </a:solidFill>
              </a:rPr>
              <a:t>   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expresion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s-E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generador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filtros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algn="just"/>
            <a:endParaRPr lang="es-ES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dirty="0">
                <a:latin typeface="Consolas" charset="0"/>
                <a:ea typeface="Consolas" charset="0"/>
                <a:cs typeface="Consolas" charset="0"/>
              </a:rPr>
              <a:t>(1) </a:t>
            </a:r>
            <a:r>
              <a:rPr lang="es-E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generador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s-ES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expresion</a:t>
            </a:r>
            <a:r>
              <a:rPr lang="es-E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&lt;- lista </a:t>
            </a:r>
          </a:p>
          <a:p>
            <a:pPr algn="just"/>
            <a:r>
              <a:rPr lang="es-E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Ej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s-E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y &lt;- [1,2,3] </a:t>
            </a:r>
          </a:p>
          <a:p>
            <a:pPr algn="just"/>
            <a:r>
              <a:rPr lang="es-ES" dirty="0">
                <a:latin typeface="Consolas" charset="0"/>
                <a:ea typeface="Consolas" charset="0"/>
                <a:cs typeface="Consolas" charset="0"/>
              </a:rPr>
              <a:t>(2) </a:t>
            </a:r>
            <a:r>
              <a:rPr lang="es-E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filtros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 expresiones de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➙</a:t>
            </a:r>
            <a:r>
              <a:rPr lang="es-ES" i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Condiciones</a:t>
            </a:r>
          </a:p>
          <a:p>
            <a:pPr algn="just"/>
            <a:r>
              <a:rPr lang="es-ES" i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Ej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s-ES" i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y &lt; 3</a:t>
            </a:r>
          </a:p>
          <a:p>
            <a:pPr algn="just"/>
            <a:r>
              <a:rPr lang="es-ES" dirty="0">
                <a:latin typeface="Consolas" charset="0"/>
                <a:ea typeface="Consolas" charset="0"/>
                <a:cs typeface="Consolas" charset="0"/>
              </a:rPr>
              <a:t>(3)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expresion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 normalmente relacionada con el generador</a:t>
            </a:r>
          </a:p>
          <a:p>
            <a:pPr algn="just"/>
            <a:r>
              <a:rPr lang="es-E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Ej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y * 2</a:t>
            </a:r>
          </a:p>
          <a:p>
            <a:pPr algn="just"/>
            <a:endParaRPr lang="es-ES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4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  <p:sp>
        <p:nvSpPr>
          <p:cNvPr id="3" name="Marcador de contenido 9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800" b="1" dirty="0"/>
              <a:t>Listas </a:t>
            </a:r>
            <a:r>
              <a:rPr lang="es-ES" sz="2800" b="1" dirty="0" err="1"/>
              <a:t>Intensionales</a:t>
            </a:r>
            <a:r>
              <a:rPr lang="es-ES" sz="2800" b="1" dirty="0"/>
              <a:t> (</a:t>
            </a:r>
            <a:r>
              <a:rPr lang="es-ES" sz="2800" b="1" i="1" dirty="0" err="1"/>
              <a:t>list</a:t>
            </a:r>
            <a:r>
              <a:rPr lang="es-ES" sz="2800" b="1" i="1" dirty="0"/>
              <a:t> </a:t>
            </a:r>
            <a:r>
              <a:rPr lang="es-ES" sz="2800" b="1" i="1" dirty="0" err="1"/>
              <a:t>comprehensions</a:t>
            </a:r>
            <a:r>
              <a:rPr lang="es-ES" sz="2800" b="1" dirty="0"/>
              <a:t>)</a:t>
            </a:r>
          </a:p>
          <a:p>
            <a:pPr algn="just"/>
            <a:r>
              <a:rPr lang="es-ES" i="1" dirty="0">
                <a:solidFill>
                  <a:schemeClr val="accent3"/>
                </a:solidFill>
              </a:rPr>
              <a:t>    Ejemplo: Eleva al cuadrado los elementos pares de una lista</a:t>
            </a:r>
          </a:p>
          <a:p>
            <a:pPr algn="just"/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&gt; [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x * x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s-E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 &lt;- [1,2,3,4]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mod</a:t>
            </a:r>
            <a:r>
              <a:rPr lang="es-ES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x 2) == 0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algn="just"/>
            <a:endParaRPr lang="es-ES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000" dirty="0" err="1">
                <a:latin typeface="Consolas" charset="0"/>
                <a:ea typeface="Consolas" charset="0"/>
                <a:cs typeface="Consolas" charset="0"/>
              </a:rPr>
              <a:t>Element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[]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 = 1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mod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x 2) == 0?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lang="es-E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➙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[]</a:t>
            </a:r>
            <a:endParaRPr lang="es-ES" sz="20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000" dirty="0" err="1">
                <a:latin typeface="Consolas" charset="0"/>
                <a:ea typeface="Consolas" charset="0"/>
                <a:cs typeface="Consolas" charset="0"/>
              </a:rPr>
              <a:t>Element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[]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 = 2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mod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x 2) == 0?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x * x = 4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➙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[4]</a:t>
            </a:r>
            <a:endParaRPr lang="es-ES" sz="2000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000" dirty="0" err="1">
                <a:latin typeface="Consolas" charset="0"/>
                <a:ea typeface="Consolas" charset="0"/>
                <a:cs typeface="Consolas" charset="0"/>
              </a:rPr>
              <a:t>Element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[4]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 = 3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mod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x 2) == 0?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lang="es-E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➙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[4]</a:t>
            </a:r>
            <a:endParaRPr lang="es-ES" sz="2000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es-ES" sz="2000" dirty="0" err="1">
                <a:latin typeface="Consolas" charset="0"/>
                <a:ea typeface="Consolas" charset="0"/>
                <a:cs typeface="Consolas" charset="0"/>
              </a:rPr>
              <a:t>Element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[4]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" sz="2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 = 4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mod</a:t>
            </a:r>
            <a:r>
              <a:rPr lang="es-E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x 2) == 0?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➙ </a:t>
            </a:r>
            <a:r>
              <a:rPr lang="es-ES" sz="20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x * x = 16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➙ </a:t>
            </a:r>
            <a:r>
              <a:rPr lang="es-ES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= [4,16]</a:t>
            </a:r>
          </a:p>
          <a:p>
            <a:r>
              <a:rPr lang="es-E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RESULT: </a:t>
            </a:r>
            <a:r>
              <a:rPr lang="es-ES" sz="2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[4,16]</a:t>
            </a:r>
            <a:endParaRPr lang="es-ES" b="1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endParaRPr lang="es-ES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6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600" dirty="0"/>
              <a:t>Examen 25-01-2019</a:t>
            </a:r>
          </a:p>
          <a:p>
            <a:endParaRPr lang="es-ES_tradnl" sz="3600" dirty="0"/>
          </a:p>
          <a:p>
            <a:endParaRPr lang="es-ES_tradnl" sz="3600" dirty="0"/>
          </a:p>
          <a:p>
            <a:pPr marL="0" indent="0" algn="ctr">
              <a:buNone/>
            </a:pPr>
            <a:r>
              <a:rPr lang="es-ES_tradnl" sz="3600" dirty="0" err="1">
                <a:solidFill>
                  <a:schemeClr val="accent1"/>
                </a:solidFill>
              </a:rPr>
              <a:t>TipoA</a:t>
            </a:r>
            <a:r>
              <a:rPr lang="es-ES_tradnl" sz="3600" dirty="0">
                <a:solidFill>
                  <a:schemeClr val="accent1"/>
                </a:solidFill>
              </a:rPr>
              <a:t> : Pregunta 1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Definición de funciones para listas</a:t>
            </a:r>
          </a:p>
        </p:txBody>
      </p:sp>
    </p:spTree>
    <p:extLst>
      <p:ext uri="{BB962C8B-B14F-4D97-AF65-F5344CB8AC3E}">
        <p14:creationId xmlns:p14="http://schemas.microsoft.com/office/powerpoint/2010/main" val="82817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Veremos los tipos recursivos que se utilizan para representar árboles: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Árboles que almacenan valores en las hojas (</a:t>
            </a:r>
            <a:r>
              <a:rPr lang="es-ES_tradnl" sz="24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</a:t>
            </a:r>
            <a:r>
              <a:rPr lang="es-ES_tradnl" dirty="0"/>
              <a:t>)</a:t>
            </a:r>
          </a:p>
          <a:p>
            <a:pPr marL="0" indent="365125"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Árboles que almacenan valores en los nodos (</a:t>
            </a:r>
            <a:r>
              <a:rPr lang="es-ES_tradnl" sz="2400" dirty="0" err="1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BinTreeInt</a:t>
            </a:r>
            <a:r>
              <a:rPr lang="es-ES_tradnl" dirty="0"/>
              <a:t>)</a:t>
            </a:r>
          </a:p>
          <a:p>
            <a:pPr marL="0" indent="365125"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BinTreeInt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| 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BinTreeInt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BinTreeInt</a:t>
            </a:r>
            <a:endParaRPr lang="es-ES_tradnl" sz="24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182943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Hemos visto 2 tipos de datos recursivos para construir colas</a:t>
            </a:r>
          </a:p>
          <a:p>
            <a:endParaRPr lang="es-ES_tradnl" dirty="0"/>
          </a:p>
          <a:p>
            <a:r>
              <a:rPr lang="es-ES_tradnl" dirty="0"/>
              <a:t>Colas que construyen de forma recursiva:</a:t>
            </a:r>
            <a:endParaRPr lang="es-ES_tradnl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data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>
              <a:buNone/>
            </a:pPr>
            <a:endParaRPr lang="es-ES_tradnl" i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/>
              <a:t>Colas que se representan con dos listas: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data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= [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] [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indent="0">
              <a:buNone/>
            </a:pP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5255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00566" y="299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El lenguaje </a:t>
            </a:r>
            <a:r>
              <a:rPr lang="es-ES_tradnl" sz="4000" b="1" dirty="0" err="1">
                <a:latin typeface="+mn-lt"/>
              </a:rPr>
              <a:t>Haskell</a:t>
            </a:r>
            <a:endParaRPr lang="es-ES_tradnl" sz="4000" b="1" dirty="0">
              <a:latin typeface="+mn-lt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744178" y="1742303"/>
            <a:ext cx="3830595" cy="951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/>
              <a:t>Haskell</a:t>
            </a:r>
            <a:endParaRPr lang="es-ES_tradnl" sz="28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066025" y="3509318"/>
            <a:ext cx="1565966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Listas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4479791" y="3509317"/>
            <a:ext cx="2041273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Tipos de datos recursivos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8368865" y="3509317"/>
            <a:ext cx="2041273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Clases de Tipos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2124" y="5033320"/>
            <a:ext cx="1502472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Recursión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2053092" y="5033319"/>
            <a:ext cx="1691086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Listas</a:t>
            </a:r>
          </a:p>
          <a:p>
            <a:pPr algn="ctr"/>
            <a:r>
              <a:rPr lang="es-ES_tradnl" dirty="0" err="1"/>
              <a:t>Intensionales</a:t>
            </a:r>
            <a:endParaRPr lang="es-ES_tradn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802041" y="5033318"/>
            <a:ext cx="1392194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Recursión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7083375" y="5033319"/>
            <a:ext cx="1416987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Definir 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8681009" y="5033319"/>
            <a:ext cx="1416987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Instanciar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10278643" y="5033318"/>
            <a:ext cx="1416987" cy="1037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Usar</a:t>
            </a:r>
          </a:p>
        </p:txBody>
      </p:sp>
    </p:spTree>
    <p:extLst>
      <p:ext uri="{BB962C8B-B14F-4D97-AF65-F5344CB8AC3E}">
        <p14:creationId xmlns:p14="http://schemas.microsoft.com/office/powerpoint/2010/main" val="160004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76209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86703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l)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194904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l)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b)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200394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l)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b)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bar 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131786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l)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b)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bar 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bar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bar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q) = </a:t>
            </a:r>
            <a:r>
              <a:rPr lang="mr-IN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20766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module</a:t>
            </a:r>
            <a:r>
              <a:rPr lang="es-ES_tradnl" sz="2400" dirty="0">
                <a:solidFill>
                  <a:srgbClr val="FF5A9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myModule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2F92"/>
              </a:solidFill>
            </a:endParaRPr>
          </a:p>
          <a:p>
            <a:pPr marL="0" indent="365125">
              <a:spcAft>
                <a:spcPts val="10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Tree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Leaf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l)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Branch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b)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bar ::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 -&gt;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bar (</a:t>
            </a:r>
            <a:r>
              <a:rPr lang="es-ES_tradnl" sz="2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  bar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q) 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</p:spTree>
    <p:extLst>
      <p:ext uri="{BB962C8B-B14F-4D97-AF65-F5344CB8AC3E}">
        <p14:creationId xmlns:p14="http://schemas.microsoft.com/office/powerpoint/2010/main" val="2105651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Tipos Algebraicos: Tipos de datos recursivos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600" dirty="0"/>
              <a:t>Examen 14-01-2019</a:t>
            </a:r>
          </a:p>
          <a:p>
            <a:endParaRPr lang="es-ES_tradnl" sz="3600" dirty="0"/>
          </a:p>
          <a:p>
            <a:endParaRPr lang="es-ES_tradnl" sz="3600" dirty="0"/>
          </a:p>
          <a:p>
            <a:pPr marL="0" indent="0" algn="ctr">
              <a:buNone/>
            </a:pPr>
            <a:r>
              <a:rPr lang="es-ES_tradnl" sz="3600" dirty="0" err="1">
                <a:solidFill>
                  <a:schemeClr val="accent1"/>
                </a:solidFill>
              </a:rPr>
              <a:t>TipoA</a:t>
            </a:r>
            <a:r>
              <a:rPr lang="es-ES_tradnl" sz="3600" dirty="0">
                <a:solidFill>
                  <a:schemeClr val="accent1"/>
                </a:solidFill>
              </a:rPr>
              <a:t> &amp; </a:t>
            </a:r>
            <a:r>
              <a:rPr lang="es-ES_tradnl" sz="3600" dirty="0" err="1">
                <a:solidFill>
                  <a:schemeClr val="accent1"/>
                </a:solidFill>
              </a:rPr>
              <a:t>TipoB</a:t>
            </a:r>
            <a:r>
              <a:rPr lang="es-ES_tradnl" sz="3600" dirty="0">
                <a:solidFill>
                  <a:schemeClr val="accent1"/>
                </a:solidFill>
              </a:rPr>
              <a:t> : Pregunta 2</a:t>
            </a:r>
          </a:p>
        </p:txBody>
      </p:sp>
    </p:spTree>
    <p:extLst>
      <p:ext uri="{BB962C8B-B14F-4D97-AF65-F5344CB8AC3E}">
        <p14:creationId xmlns:p14="http://schemas.microsoft.com/office/powerpoint/2010/main" val="65523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/>
              <a:t>Longitud de una lista: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length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:: [</a:t>
            </a:r>
            <a:r>
              <a:rPr lang="en-U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 -&gt; </a:t>
            </a:r>
            <a:r>
              <a:rPr lang="en-US" sz="20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length [] = 0 </a:t>
            </a:r>
            <a:r>
              <a:rPr lang="en-US" dirty="0"/>
              <a:t>			</a:t>
            </a:r>
            <a:r>
              <a:rPr lang="es-ES" sz="21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➙ No utiliza los elementos ni su tipo </a:t>
            </a:r>
            <a:r>
              <a:rPr lang="es-ES" sz="21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length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x:xs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 = 1 + length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endParaRPr lang="es-ES_tradnl" sz="800" dirty="0"/>
          </a:p>
          <a:p>
            <a:r>
              <a:rPr lang="es-ES_tradnl" dirty="0"/>
              <a:t>Operación “(==)”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(==)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:: [</a:t>
            </a:r>
            <a:r>
              <a:rPr lang="en-U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 -&gt; [</a:t>
            </a:r>
            <a:r>
              <a:rPr lang="en-U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 -&gt; </a:t>
            </a:r>
            <a:r>
              <a:rPr lang="en-U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</a:p>
          <a:p>
            <a:pPr marL="0" indent="0">
              <a:buNone/>
            </a:pP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[]  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== []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True</a:t>
            </a:r>
            <a:endParaRPr lang="es-E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[]  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==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x:xs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➙ Necesita comparar </a:t>
            </a:r>
            <a:r>
              <a:rPr lang="es-ES" sz="2000" i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e </a:t>
            </a:r>
            <a:r>
              <a:rPr lang="es-ES" sz="2000" i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s-E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, de tipo </a:t>
            </a:r>
            <a:r>
              <a:rPr lang="es-ES" sz="20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s-E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x:xs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== [] </a:t>
            </a: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s-E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x:xs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== (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y:ys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lang="mr-IN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mr-IN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&amp;&amp; 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mr-IN" sz="2000" dirty="0"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mr-IN" sz="2000" dirty="0" err="1">
                <a:latin typeface="Consolas" charset="0"/>
                <a:ea typeface="Consolas" charset="0"/>
                <a:cs typeface="Consolas" charset="0"/>
              </a:rPr>
              <a:t>ys</a:t>
            </a:r>
            <a:endParaRPr lang="mr-IN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paramétrico (clases de tipos)</a:t>
            </a:r>
          </a:p>
        </p:txBody>
      </p:sp>
    </p:spTree>
    <p:extLst>
      <p:ext uri="{BB962C8B-B14F-4D97-AF65-F5344CB8AC3E}">
        <p14:creationId xmlns:p14="http://schemas.microsoft.com/office/powerpoint/2010/main" val="1363949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 algn="ctr">
              <a:buNone/>
            </a:pPr>
            <a:r>
              <a:rPr lang="es-ES_tradnl" sz="3200" i="1" dirty="0">
                <a:solidFill>
                  <a:schemeClr val="accent3"/>
                </a:solidFill>
                <a:ea typeface="Consolas" charset="0"/>
                <a:cs typeface="Consolas" charset="0"/>
              </a:rPr>
              <a:t>Imaginad la cola (1,5,9)</a:t>
            </a:r>
            <a:endParaRPr lang="es-ES_tradnl" sz="3200" dirty="0">
              <a:solidFill>
                <a:schemeClr val="accent1"/>
              </a:solidFill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endParaRPr lang="es-ES_tradnl" sz="3200" dirty="0"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r>
              <a:rPr lang="es-ES_tradnl" sz="3200" dirty="0">
                <a:ea typeface="Consolas" charset="0"/>
                <a:cs typeface="Consolas" charset="0"/>
              </a:rPr>
              <a:t>Si </a:t>
            </a:r>
            <a:r>
              <a:rPr lang="es-ES_tradnl" sz="3200" dirty="0">
                <a:solidFill>
                  <a:schemeClr val="accent1"/>
                </a:solidFill>
                <a:ea typeface="Consolas" charset="0"/>
                <a:cs typeface="Consolas" charset="0"/>
              </a:rPr>
              <a:t>añado el </a:t>
            </a:r>
            <a:r>
              <a:rPr lang="es-ES_tradnl" sz="3200" dirty="0" err="1">
                <a:solidFill>
                  <a:schemeClr val="accent1"/>
                </a:solidFill>
                <a:ea typeface="Consolas" charset="0"/>
                <a:cs typeface="Consolas" charset="0"/>
              </a:rPr>
              <a:t>deriving</a:t>
            </a:r>
            <a:r>
              <a:rPr lang="es-ES_tradnl" sz="3200" dirty="0">
                <a:solidFill>
                  <a:schemeClr val="accent1"/>
                </a:solidFill>
                <a:ea typeface="Consolas" charset="0"/>
                <a:cs typeface="Consolas" charset="0"/>
              </a:rPr>
              <a:t> Show</a:t>
            </a:r>
            <a:r>
              <a:rPr lang="es-ES_tradnl" sz="3200" dirty="0">
                <a:ea typeface="Consolas" charset="0"/>
                <a:cs typeface="Consolas" charset="0"/>
              </a:rPr>
              <a:t> </a:t>
            </a:r>
            <a:r>
              <a:rPr lang="es-ES_tradnl" sz="3200" dirty="0" err="1">
                <a:ea typeface="Consolas" charset="0"/>
                <a:cs typeface="Consolas" charset="0"/>
              </a:rPr>
              <a:t>Haskell</a:t>
            </a:r>
            <a:r>
              <a:rPr lang="es-ES_tradnl" sz="3200" dirty="0">
                <a:ea typeface="Consolas" charset="0"/>
                <a:cs typeface="Consolas" charset="0"/>
              </a:rPr>
              <a:t> para enseñarme los datos de tipo </a:t>
            </a:r>
            <a:r>
              <a:rPr lang="es-ES_tradnl" sz="3200" i="1" dirty="0" err="1">
                <a:ea typeface="Consolas" charset="0"/>
                <a:cs typeface="Consolas" charset="0"/>
              </a:rPr>
              <a:t>Queue</a:t>
            </a:r>
            <a:r>
              <a:rPr lang="es-ES_tradnl" sz="3200" i="1" dirty="0">
                <a:ea typeface="Consolas" charset="0"/>
                <a:cs typeface="Consolas" charset="0"/>
              </a:rPr>
              <a:t> </a:t>
            </a:r>
            <a:r>
              <a:rPr lang="es-ES_tradnl" sz="3200" dirty="0">
                <a:ea typeface="Consolas" charset="0"/>
                <a:cs typeface="Consolas" charset="0"/>
              </a:rPr>
              <a:t>por pantalla:</a:t>
            </a:r>
          </a:p>
          <a:p>
            <a:pPr marL="0" indent="0" algn="ctr">
              <a:buNone/>
            </a:pP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1 (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5 (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9 </a:t>
            </a:r>
            <a:r>
              <a:rPr lang="es-ES_tradnl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paramétrico (clases de tipos)</a:t>
            </a:r>
          </a:p>
        </p:txBody>
      </p:sp>
    </p:spTree>
    <p:extLst>
      <p:ext uri="{BB962C8B-B14F-4D97-AF65-F5344CB8AC3E}">
        <p14:creationId xmlns:p14="http://schemas.microsoft.com/office/powerpoint/2010/main" val="16600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El </a:t>
            </a:r>
            <a:r>
              <a:rPr lang="es-ES" dirty="0">
                <a:solidFill>
                  <a:schemeClr val="accent1"/>
                </a:solidFill>
              </a:rPr>
              <a:t>tipo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de las funciones</a:t>
            </a:r>
            <a:r>
              <a:rPr lang="es-ES" dirty="0"/>
              <a:t>:</a:t>
            </a:r>
          </a:p>
          <a:p>
            <a:pPr lvl="1"/>
            <a:r>
              <a:rPr lang="es-ES_tradnl" dirty="0" err="1"/>
              <a:t>Funcion</a:t>
            </a:r>
            <a:r>
              <a:rPr lang="es-ES_tradnl" dirty="0"/>
              <a:t> </a:t>
            </a:r>
            <a:r>
              <a:rPr lang="es-ES_tradnl" dirty="0" err="1"/>
              <a:t>foo</a:t>
            </a:r>
            <a:r>
              <a:rPr lang="es-ES_tradnl" dirty="0"/>
              <a:t> que recibe 2 enteros y devuelve otro entero: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b = ...</a:t>
            </a:r>
          </a:p>
          <a:p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99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El lenguaje </a:t>
            </a:r>
            <a:r>
              <a:rPr lang="es-ES_tradnl" sz="4000" b="1" dirty="0" err="1">
                <a:latin typeface="+mn-lt"/>
              </a:rPr>
              <a:t>Haskell</a:t>
            </a:r>
            <a:endParaRPr lang="es-ES_tradnl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89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_tradnl" i="1" dirty="0">
                <a:solidFill>
                  <a:schemeClr val="accent1"/>
                </a:solidFill>
                <a:ea typeface="Consolas" charset="0"/>
                <a:cs typeface="Consolas" charset="0"/>
              </a:rPr>
              <a:t>¿Y si quiero una representación más legible?</a:t>
            </a:r>
            <a:endParaRPr lang="es-ES_tradnl" i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r>
              <a:rPr lang="es-ES_tradnl" i="1" dirty="0">
                <a:ea typeface="Consolas" charset="0"/>
                <a:cs typeface="Consolas" charset="0"/>
              </a:rPr>
              <a:t>Ejemplo: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"&lt;- 1 &lt;- 5 &lt;- 9 &lt;-"</a:t>
            </a:r>
          </a:p>
          <a:p>
            <a:pPr marL="0" indent="0" algn="ctr">
              <a:buNone/>
            </a:pP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s-ES_tradnl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 (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a)</a:t>
            </a:r>
          </a:p>
          <a:p>
            <a:pPr marL="0" indent="0" algn="ctr">
              <a:buNone/>
            </a:pPr>
            <a:endParaRPr lang="es-ES_tradnl" dirty="0"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r>
              <a:rPr lang="es-ES_tradnl" dirty="0">
                <a:ea typeface="Consolas" charset="0"/>
                <a:cs typeface="Consolas" charset="0"/>
              </a:rPr>
              <a:t>Diré que esta clase es una instancia de la clase de tipos </a:t>
            </a:r>
            <a:r>
              <a:rPr lang="es-ES_tradnl" b="1" dirty="0">
                <a:latin typeface="Consolas" charset="0"/>
                <a:ea typeface="Consolas" charset="0"/>
                <a:cs typeface="Consolas" charset="0"/>
              </a:rPr>
              <a:t>Show</a:t>
            </a:r>
          </a:p>
          <a:p>
            <a:pPr marL="0" indent="0" algn="ctr">
              <a:buNone/>
            </a:pP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Show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a) =&gt; 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Show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s-ES_tradnl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a) </a:t>
            </a:r>
            <a:r>
              <a:rPr lang="es-ES_tradnl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show </a:t>
            </a:r>
            <a:r>
              <a:rPr lang="es-ES_tradnl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EmptyQueue</a:t>
            </a:r>
            <a:r>
              <a:rPr lang="es-ES_tradnl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= " &lt;- "    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show (</a:t>
            </a:r>
            <a:r>
              <a:rPr lang="es-ES_tradnl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Item</a:t>
            </a:r>
            <a:r>
              <a:rPr lang="es-ES_tradnl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x y) = " &lt;- " ++ (show x) ++ (show y)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paramétrico (clases de tipos)</a:t>
            </a:r>
          </a:p>
        </p:txBody>
      </p:sp>
    </p:spTree>
    <p:extLst>
      <p:ext uri="{BB962C8B-B14F-4D97-AF65-F5344CB8AC3E}">
        <p14:creationId xmlns:p14="http://schemas.microsoft.com/office/powerpoint/2010/main" val="155466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" sz="2400" dirty="0">
              <a:solidFill>
                <a:schemeClr val="accent1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|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							</a:t>
            </a:r>
            <a:endParaRPr lang="es-ES_tradnl" dirty="0"/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s a) = 5 * s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r) = 2 * pi * r</a:t>
            </a: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182697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¿Y si quiero añadir </a:t>
            </a:r>
            <a:r>
              <a:rPr lang="es-ES_tradnl" sz="26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s-ES_tradnl" sz="26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6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Base </a:t>
            </a:r>
            <a:r>
              <a:rPr lang="es-ES_tradnl" sz="26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Height</a:t>
            </a:r>
            <a:r>
              <a:rPr lang="es-ES_tradnl" sz="2400" dirty="0"/>
              <a:t>?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Base </a:t>
            </a:r>
            <a:r>
              <a:rPr lang="es-ES" sz="2400" dirty="0"/>
              <a:t>=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Height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/>
              <a:t>=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dirty="0"/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400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s-E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s-E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Height</a:t>
            </a:r>
            <a:endParaRPr lang="es-ES" sz="2400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Rectangle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b h) = 2 * (b + h)</a:t>
            </a:r>
          </a:p>
          <a:p>
            <a:pPr marL="0" indent="0">
              <a:buNone/>
            </a:pPr>
            <a:endParaRPr lang="es-ES" dirty="0"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accent1"/>
                </a:solidFill>
                <a:ea typeface="Consolas" charset="0"/>
                <a:cs typeface="Consolas" charset="0"/>
              </a:rPr>
              <a:t>Ampliar</a:t>
            </a:r>
            <a:r>
              <a:rPr lang="es-ES" dirty="0"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chemeClr val="accent1"/>
                </a:solidFill>
                <a:ea typeface="Consolas" charset="0"/>
                <a:cs typeface="Consolas" charset="0"/>
              </a:rPr>
              <a:t>implica modificar </a:t>
            </a:r>
            <a:r>
              <a:rPr lang="es-ES" dirty="0">
                <a:ea typeface="Consolas" charset="0"/>
                <a:cs typeface="Consolas" charset="0"/>
              </a:rPr>
              <a:t>la definición actual de su tipo</a:t>
            </a: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23882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:: a -&gt;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:: a -&gt;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731801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r>
              <a:rPr lang="es-ES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s-ES_tradnl" sz="24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4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4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400" dirty="0">
              <a:solidFill>
                <a:schemeClr val="accent4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748459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2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2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endParaRPr lang="es-ES_tradnl" sz="24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r>
              <a:rPr lang="es-ES_tradnl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¿Cómo hago que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 y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 instancien la clase de tipos </a:t>
            </a:r>
            <a:r>
              <a:rPr lang="es-ES_tradnl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solidFill>
                  <a:schemeClr val="bg1"/>
                </a:solidFill>
                <a:ea typeface="Consolas" charset="0"/>
                <a:cs typeface="Consolas" charset="0"/>
              </a:rPr>
              <a:t>?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 _) = 5*s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2*pi*r</a:t>
            </a:r>
          </a:p>
          <a:p>
            <a:pPr marL="0" indent="0">
              <a:buNone/>
            </a:pP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 a) = 5*s*a/2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pi*r*r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716439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2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2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endParaRPr lang="es-ES_tradnl" sz="24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r>
              <a:rPr lang="es-ES_tradnl" sz="2400" dirty="0">
                <a:ea typeface="Consolas" charset="0"/>
                <a:cs typeface="Consolas" charset="0"/>
              </a:rPr>
              <a:t>¿Cómo hago que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y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instancien la clase de tipos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ea typeface="Consolas" charset="0"/>
                <a:cs typeface="Consolas" charset="0"/>
              </a:rPr>
              <a:t>?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 _) = 5*s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2*pi*r</a:t>
            </a:r>
          </a:p>
          <a:p>
            <a:pPr marL="0" indent="0">
              <a:buNone/>
            </a:pP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 a) = 5*s*a/2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pi*r*r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25050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2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2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endParaRPr lang="es-ES_tradnl" sz="24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r>
              <a:rPr lang="es-ES_tradnl" sz="2400" dirty="0">
                <a:ea typeface="Consolas" charset="0"/>
                <a:cs typeface="Consolas" charset="0"/>
              </a:rPr>
              <a:t>¿Cómo hago que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y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instancien la clase de tipos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ea typeface="Consolas" charset="0"/>
                <a:cs typeface="Consolas" charset="0"/>
              </a:rPr>
              <a:t>?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s _) = 5*s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2*pi*r</a:t>
            </a:r>
          </a:p>
          <a:p>
            <a:pPr marL="0" indent="0">
              <a:buNone/>
            </a:pP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s a) = 5*s*a/2	      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r) = pi*r*r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119152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a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2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2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s-ES_tradnl" sz="2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endParaRPr lang="es-ES_tradnl" sz="2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Side</a:t>
            </a:r>
            <a:r>
              <a:rPr lang="es-ES_tradnl" sz="2200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Apothem</a:t>
            </a:r>
            <a:endParaRPr lang="es-ES_tradnl" sz="2200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s-ES_tradnl" sz="2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s-ES_tradnl" sz="2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200" dirty="0" err="1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Radius</a:t>
            </a:r>
            <a:endParaRPr lang="es-ES_tradnl" sz="22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endParaRPr lang="es-ES_tradnl" sz="2400" dirty="0">
              <a:ea typeface="Consolas" charset="0"/>
              <a:cs typeface="Consolas" charset="0"/>
            </a:endParaRPr>
          </a:p>
          <a:p>
            <a:pPr marL="0" lvl="2" indent="0" algn="ctr">
              <a:spcBef>
                <a:spcPts val="1000"/>
              </a:spcBef>
              <a:buNone/>
            </a:pPr>
            <a:r>
              <a:rPr lang="es-ES_tradnl" sz="2400" dirty="0">
                <a:ea typeface="Consolas" charset="0"/>
                <a:cs typeface="Consolas" charset="0"/>
              </a:rPr>
              <a:t>¿Cómo hago que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y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400" dirty="0">
                <a:solidFill>
                  <a:srgbClr val="7030A0"/>
                </a:solidFill>
                <a:ea typeface="Consolas" charset="0"/>
                <a:cs typeface="Consolas" charset="0"/>
              </a:rPr>
              <a:t> </a:t>
            </a:r>
            <a:r>
              <a:rPr lang="es-ES_tradnl" sz="2400" dirty="0">
                <a:ea typeface="Consolas" charset="0"/>
                <a:cs typeface="Consolas" charset="0"/>
              </a:rPr>
              <a:t>instancien la clase de tipos </a:t>
            </a:r>
            <a:r>
              <a:rPr lang="es-ES_tradnl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400" dirty="0">
                <a:ea typeface="Consolas" charset="0"/>
                <a:cs typeface="Consolas" charset="0"/>
              </a:rPr>
              <a:t>?</a:t>
            </a:r>
            <a:endParaRPr lang="es-ES_tradnl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s-ES_tradnl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instance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Shape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s-ES_tradnl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s _) = 5*s</a:t>
            </a:r>
            <a:r>
              <a:rPr lang="es-ES_tradnl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    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perimeter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r) = 2*pi*r</a:t>
            </a:r>
          </a:p>
          <a:p>
            <a:pPr marL="0" indent="0">
              <a:buNone/>
            </a:pP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Pentagon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s a) = 5*s*a/2	    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area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Circle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r) = pi*r*r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591883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600" dirty="0"/>
              <a:t>Examen 25-01-2019</a:t>
            </a:r>
          </a:p>
          <a:p>
            <a:endParaRPr lang="es-ES_tradnl" sz="3600" dirty="0"/>
          </a:p>
          <a:p>
            <a:pPr marL="0" indent="0" algn="ctr">
              <a:buNone/>
            </a:pPr>
            <a:r>
              <a:rPr lang="es-ES_tradnl" sz="3600" dirty="0" err="1">
                <a:solidFill>
                  <a:schemeClr val="accent1"/>
                </a:solidFill>
              </a:rPr>
              <a:t>TipoA</a:t>
            </a:r>
            <a:r>
              <a:rPr lang="es-ES_tradnl" sz="3600" dirty="0">
                <a:solidFill>
                  <a:schemeClr val="accent1"/>
                </a:solidFill>
              </a:rPr>
              <a:t> &amp; </a:t>
            </a:r>
            <a:r>
              <a:rPr lang="es-ES_tradnl" sz="3600" dirty="0" err="1">
                <a:solidFill>
                  <a:schemeClr val="accent1"/>
                </a:solidFill>
              </a:rPr>
              <a:t>TipoB</a:t>
            </a:r>
            <a:r>
              <a:rPr lang="es-ES_tradnl" sz="3600" dirty="0">
                <a:solidFill>
                  <a:schemeClr val="accent1"/>
                </a:solidFill>
              </a:rPr>
              <a:t> : Pregunta 2</a:t>
            </a:r>
          </a:p>
          <a:p>
            <a:pPr marL="0" indent="0" algn="ctr">
              <a:buNone/>
            </a:pPr>
            <a:endParaRPr lang="es-ES_tradnl" sz="3600" dirty="0">
              <a:solidFill>
                <a:schemeClr val="accent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1391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El </a:t>
            </a:r>
            <a:r>
              <a:rPr lang="es-ES" dirty="0">
                <a:solidFill>
                  <a:schemeClr val="accent1"/>
                </a:solidFill>
              </a:rPr>
              <a:t>tipo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de las funciones</a:t>
            </a:r>
            <a:r>
              <a:rPr lang="es-ES" dirty="0"/>
              <a:t>:</a:t>
            </a:r>
          </a:p>
          <a:p>
            <a:pPr lvl="1"/>
            <a:r>
              <a:rPr lang="es-ES_tradnl" dirty="0" err="1"/>
              <a:t>Funcion</a:t>
            </a:r>
            <a:r>
              <a:rPr lang="es-ES_tradnl" dirty="0"/>
              <a:t> </a:t>
            </a:r>
            <a:r>
              <a:rPr lang="es-ES_tradnl" dirty="0" err="1"/>
              <a:t>foo</a:t>
            </a:r>
            <a:r>
              <a:rPr lang="es-ES_tradnl" dirty="0"/>
              <a:t> que recibe 2 enteros y devuelve otro entero: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b = ...</a:t>
            </a:r>
          </a:p>
          <a:p>
            <a:r>
              <a:rPr lang="es-ES_tradnl" dirty="0"/>
              <a:t> </a:t>
            </a:r>
            <a:r>
              <a:rPr lang="es-ES_tradnl" dirty="0" err="1">
                <a:solidFill>
                  <a:schemeClr val="accent1"/>
                </a:solidFill>
              </a:rPr>
              <a:t>Pattern</a:t>
            </a:r>
            <a:r>
              <a:rPr lang="es-ES_tradnl" dirty="0">
                <a:solidFill>
                  <a:schemeClr val="accent1"/>
                </a:solidFill>
              </a:rPr>
              <a:t> </a:t>
            </a:r>
            <a:r>
              <a:rPr lang="es-ES_tradnl" dirty="0" err="1">
                <a:solidFill>
                  <a:schemeClr val="accent1"/>
                </a:solidFill>
              </a:rPr>
              <a:t>matching</a:t>
            </a:r>
            <a:r>
              <a:rPr lang="es-ES_tradnl" dirty="0"/>
              <a:t> &amp; </a:t>
            </a:r>
            <a:r>
              <a:rPr lang="es-ES_tradnl" dirty="0" err="1">
                <a:solidFill>
                  <a:schemeClr val="accent1"/>
                </a:solidFill>
              </a:rPr>
              <a:t>guards</a:t>
            </a:r>
            <a:endParaRPr lang="es-ES_tradnl" dirty="0"/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0 = 1				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= a				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					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99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El lenguaje </a:t>
            </a:r>
            <a:r>
              <a:rPr lang="es-ES_tradnl" sz="4000" b="1" dirty="0" err="1">
                <a:latin typeface="+mn-lt"/>
              </a:rPr>
              <a:t>Haskell</a:t>
            </a:r>
            <a:endParaRPr lang="es-ES_tradnl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90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3600" dirty="0"/>
              <a:t>Examen 25-01-2019</a:t>
            </a:r>
          </a:p>
          <a:p>
            <a:endParaRPr lang="es-ES_tradnl" sz="3600" dirty="0"/>
          </a:p>
          <a:p>
            <a:pPr marL="0" indent="0" algn="ctr">
              <a:buNone/>
            </a:pPr>
            <a:r>
              <a:rPr lang="es-ES_tradnl" sz="3600" dirty="0" err="1">
                <a:solidFill>
                  <a:schemeClr val="accent1"/>
                </a:solidFill>
              </a:rPr>
              <a:t>TipoA</a:t>
            </a:r>
            <a:r>
              <a:rPr lang="es-ES_tradnl" sz="3600" dirty="0">
                <a:solidFill>
                  <a:schemeClr val="accent1"/>
                </a:solidFill>
              </a:rPr>
              <a:t> &amp; </a:t>
            </a:r>
            <a:r>
              <a:rPr lang="es-ES_tradnl" sz="3600" dirty="0" err="1">
                <a:solidFill>
                  <a:schemeClr val="accent1"/>
                </a:solidFill>
              </a:rPr>
              <a:t>TipoB</a:t>
            </a:r>
            <a:r>
              <a:rPr lang="es-ES_tradnl" sz="3600" dirty="0">
                <a:solidFill>
                  <a:schemeClr val="accent1"/>
                </a:solidFill>
              </a:rPr>
              <a:t> : Pregunta 2</a:t>
            </a:r>
          </a:p>
          <a:p>
            <a:pPr marL="0" indent="0" algn="ctr">
              <a:buNone/>
            </a:pPr>
            <a:endParaRPr lang="es-ES_tradnl" sz="36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s-ES_tradnl" sz="3600" dirty="0">
                <a:solidFill>
                  <a:schemeClr val="accent1"/>
                </a:solidFill>
              </a:rPr>
              <a:t>Pregunta EXTRA: ¿Método que saque la suma de </a:t>
            </a:r>
            <a:r>
              <a:rPr lang="es-ES_tradnl" sz="3600" dirty="0" err="1">
                <a:solidFill>
                  <a:schemeClr val="accent1"/>
                </a:solidFill>
              </a:rPr>
              <a:t>areas</a:t>
            </a:r>
            <a:r>
              <a:rPr lang="es-ES_tradnl" sz="3600" dirty="0">
                <a:solidFill>
                  <a:schemeClr val="accent1"/>
                </a:solidFill>
              </a:rPr>
              <a:t> de una lista con elementos de tipo Shape3D?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Polimorfismo por creación de clases de tipos</a:t>
            </a:r>
          </a:p>
        </p:txBody>
      </p:sp>
    </p:spTree>
    <p:extLst>
      <p:ext uri="{BB962C8B-B14F-4D97-AF65-F5344CB8AC3E}">
        <p14:creationId xmlns:p14="http://schemas.microsoft.com/office/powerpoint/2010/main" val="21308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El </a:t>
            </a:r>
            <a:r>
              <a:rPr lang="es-ES" dirty="0">
                <a:solidFill>
                  <a:schemeClr val="accent1"/>
                </a:solidFill>
              </a:rPr>
              <a:t>tipo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de las funciones</a:t>
            </a:r>
            <a:r>
              <a:rPr lang="es-ES" dirty="0"/>
              <a:t>:</a:t>
            </a:r>
          </a:p>
          <a:p>
            <a:pPr lvl="1"/>
            <a:r>
              <a:rPr lang="es-ES_tradnl" dirty="0" err="1"/>
              <a:t>Funcion</a:t>
            </a:r>
            <a:r>
              <a:rPr lang="es-ES_tradnl" dirty="0"/>
              <a:t> </a:t>
            </a:r>
            <a:r>
              <a:rPr lang="es-ES_tradnl" dirty="0" err="1"/>
              <a:t>foo</a:t>
            </a:r>
            <a:r>
              <a:rPr lang="es-ES_tradnl" dirty="0"/>
              <a:t> que recibe 2 enteros y devuelve otro entero: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b = ...</a:t>
            </a:r>
          </a:p>
          <a:p>
            <a:r>
              <a:rPr lang="es-ES_tradnl" dirty="0"/>
              <a:t> </a:t>
            </a:r>
            <a:r>
              <a:rPr lang="es-ES_tradnl" dirty="0" err="1">
                <a:solidFill>
                  <a:schemeClr val="accent1"/>
                </a:solidFill>
              </a:rPr>
              <a:t>Pattern</a:t>
            </a:r>
            <a:r>
              <a:rPr lang="es-ES_tradnl" dirty="0">
                <a:solidFill>
                  <a:schemeClr val="accent1"/>
                </a:solidFill>
              </a:rPr>
              <a:t> </a:t>
            </a:r>
            <a:r>
              <a:rPr lang="es-ES_tradnl" dirty="0" err="1">
                <a:solidFill>
                  <a:schemeClr val="accent1"/>
                </a:solidFill>
              </a:rPr>
              <a:t>matching</a:t>
            </a:r>
            <a:r>
              <a:rPr lang="es-ES_tradnl" dirty="0"/>
              <a:t> &amp; </a:t>
            </a:r>
            <a:r>
              <a:rPr lang="es-ES_tradnl" dirty="0" err="1">
                <a:solidFill>
                  <a:schemeClr val="accent1"/>
                </a:solidFill>
              </a:rPr>
              <a:t>guards</a:t>
            </a:r>
            <a:endParaRPr lang="es-ES_tradnl" dirty="0"/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sz="2400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sz="2400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::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sz="2400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sz="2400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es-ES" sz="2400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0 = 1			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sz="2400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a = a				  | a == 0 = 1</a:t>
            </a:r>
          </a:p>
          <a:p>
            <a:pPr marL="0" indent="0">
              <a:buNone/>
            </a:pP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						  | </a:t>
            </a:r>
            <a:r>
              <a:rPr lang="es-ES_tradnl" sz="24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otherwise</a:t>
            </a:r>
            <a:r>
              <a:rPr lang="es-ES_tradnl" sz="2400" dirty="0">
                <a:latin typeface="Consolas" charset="0"/>
                <a:ea typeface="Consolas" charset="0"/>
                <a:cs typeface="Consolas" charset="0"/>
              </a:rPr>
              <a:t> = 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00566" y="299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El lenguaje </a:t>
            </a:r>
            <a:r>
              <a:rPr lang="es-ES_tradnl" sz="4000" b="1" dirty="0" err="1">
                <a:latin typeface="+mn-lt"/>
              </a:rPr>
              <a:t>Haskell</a:t>
            </a:r>
            <a:endParaRPr lang="es-ES_tradnl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2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entre corchetes: 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1,2,3,4,5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s-ES_tradnl" dirty="0"/>
              <a:t>¿Cómo recibo listas en una función?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mr-IN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	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Representación de una lista</a:t>
            </a:r>
          </a:p>
        </p:txBody>
      </p:sp>
    </p:spTree>
    <p:extLst>
      <p:ext uri="{BB962C8B-B14F-4D97-AF65-F5344CB8AC3E}">
        <p14:creationId xmlns:p14="http://schemas.microsoft.com/office/powerpoint/2010/main" val="149148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entre corchetes: 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1,2,3,4,5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s-ES_tradnl" dirty="0"/>
              <a:t>¿Cómo recibo listas en una función?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mr-IN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	</a:t>
            </a:r>
            <a:endParaRPr lang="es-ES_tradnl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s-E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Representación de una lista</a:t>
            </a:r>
          </a:p>
        </p:txBody>
      </p:sp>
    </p:spTree>
    <p:extLst>
      <p:ext uri="{BB962C8B-B14F-4D97-AF65-F5344CB8AC3E}">
        <p14:creationId xmlns:p14="http://schemas.microsoft.com/office/powerpoint/2010/main" val="20020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entre corchetes: 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1,2,3,4,5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s-ES_tradnl" dirty="0"/>
              <a:t>¿Cómo recibo listas en una función?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mr-IN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[1,2,3] </a:t>
            </a:r>
            <a:endParaRPr lang="es-ES_tradnl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s-E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Representación de una lista</a:t>
            </a:r>
          </a:p>
        </p:txBody>
      </p:sp>
    </p:spTree>
    <p:extLst>
      <p:ext uri="{BB962C8B-B14F-4D97-AF65-F5344CB8AC3E}">
        <p14:creationId xmlns:p14="http://schemas.microsoft.com/office/powerpoint/2010/main" val="181230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entre corchetes: 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1,2,3,4,5</a:t>
            </a:r>
            <a:r>
              <a:rPr lang="es-ES_tradnl" b="1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s-ES_tradnl" dirty="0"/>
              <a:t>¿Cómo recibo listas en una función?</a:t>
            </a: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" i="1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i="1" dirty="0">
                <a:latin typeface="Consolas" charset="0"/>
                <a:ea typeface="Consolas" charset="0"/>
                <a:cs typeface="Consolas" charset="0"/>
              </a:rPr>
              <a:t>-&gt; </a:t>
            </a:r>
            <a:r>
              <a:rPr lang="mr-IN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i="1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s-ES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[1,2,3] </a:t>
            </a:r>
            <a:endParaRPr lang="es-ES_tradnl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	➙		x  = [1,2,3]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marL="0" indent="0">
              <a:buNone/>
            </a:pP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s-E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s-ES" dirty="0" err="1">
                <a:latin typeface="Consolas" charset="0"/>
                <a:ea typeface="Consolas" charset="0"/>
                <a:cs typeface="Consolas" charset="0"/>
              </a:rPr>
              <a:t>xs</a:t>
            </a:r>
            <a:r>
              <a:rPr lang="es-E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s-ES" dirty="0">
                <a:latin typeface="Consolas" charset="0"/>
                <a:ea typeface="Consolas" charset="0"/>
                <a:cs typeface="Consolas" charset="0"/>
              </a:rPr>
              <a:t>		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00566" y="27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b="1" dirty="0">
                <a:latin typeface="+mn-lt"/>
              </a:rPr>
              <a:t>Representación de una lista</a:t>
            </a:r>
          </a:p>
        </p:txBody>
      </p:sp>
    </p:spTree>
    <p:extLst>
      <p:ext uri="{BB962C8B-B14F-4D97-AF65-F5344CB8AC3E}">
        <p14:creationId xmlns:p14="http://schemas.microsoft.com/office/powerpoint/2010/main" val="1600325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1641</Words>
  <Application>Microsoft Office PowerPoint</Application>
  <PresentationFormat>Panorámica</PresentationFormat>
  <Paragraphs>338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Consolas</vt:lpstr>
      <vt:lpstr>Tema de Office</vt:lpstr>
      <vt:lpstr>Lenguajes, Tecnologías y Paradigmas de la programación (LTP)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Lenguajes, Tecnologías y Paradigmas de la programación (LTP)</dc:title>
  <dc:creator>Usuario de Microsoft Office</dc:creator>
  <cp:lastModifiedBy>Sergio Pérez Rubio</cp:lastModifiedBy>
  <cp:revision>23</cp:revision>
  <dcterms:created xsi:type="dcterms:W3CDTF">2019-12-27T10:06:54Z</dcterms:created>
  <dcterms:modified xsi:type="dcterms:W3CDTF">2020-01-13T19:27:04Z</dcterms:modified>
</cp:coreProperties>
</file>