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  <p:sldMasterId id="2147483813" r:id="rId2"/>
  </p:sldMasterIdLst>
  <p:notesMasterIdLst>
    <p:notesMasterId r:id="rId6"/>
  </p:notesMasterIdLst>
  <p:handoutMasterIdLst>
    <p:handoutMasterId r:id="rId7"/>
  </p:handoutMasterIdLst>
  <p:sldIdLst>
    <p:sldId id="431" r:id="rId3"/>
    <p:sldId id="433" r:id="rId4"/>
    <p:sldId id="432" r:id="rId5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9" autoAdjust="0"/>
    <p:restoredTop sz="77627" autoAdjust="0"/>
  </p:normalViewPr>
  <p:slideViewPr>
    <p:cSldViewPr snapToObjects="1">
      <p:cViewPr>
        <p:scale>
          <a:sx n="185" d="100"/>
          <a:sy n="185" d="100"/>
        </p:scale>
        <p:origin x="-1016" y="-8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8CF0E793-4407-4B20-BD3B-0C98F7E6FCE5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685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AC1225E3-5C7E-47DC-96A8-BB8A9ABB913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64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 err="1" smtClean="0"/>
              <a:t>abcdef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4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 err="1" smtClean="0"/>
              <a:t>abcdef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1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2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2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7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0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6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3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1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2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4/4/17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6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7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85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06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6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33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09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74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5B7D-37A3-4F94-9746-EAE16C67A4DC}" type="datetimeFigureOut">
              <a:rPr lang="en-GB" smtClean="0"/>
              <a:pPr/>
              <a:t>4/4/17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7953-CD93-4BAF-B2C6-F664957769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5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4B45B7D-37A3-4F94-9746-EAE16C67A4DC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entury Gothic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4/4/17</a:t>
            </a:fld>
            <a:endParaRPr lang="en-GB">
              <a:solidFill>
                <a:prstClr val="black">
                  <a:tint val="75000"/>
                </a:prstClr>
              </a:solidFill>
              <a:latin typeface="Century Gothic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entury Gothic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E647953-CD93-4BAF-B2C6-F664957769DC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entury Gothic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entury Gothic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34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988539"/>
              </p:ext>
            </p:extLst>
          </p:nvPr>
        </p:nvGraphicFramePr>
        <p:xfrm>
          <a:off x="179510" y="433093"/>
          <a:ext cx="5832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451"/>
                <a:gridCol w="1072987"/>
                <a:gridCol w="972737"/>
                <a:gridCol w="1198489"/>
                <a:gridCol w="1597986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Name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DOB 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Address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Burrito_club_no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6 - TextBox"/>
          <p:cNvSpPr txBox="1"/>
          <p:nvPr/>
        </p:nvSpPr>
        <p:spPr>
          <a:xfrm>
            <a:off x="179510" y="18864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Customer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12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13588"/>
              </p:ext>
            </p:extLst>
          </p:nvPr>
        </p:nvGraphicFramePr>
        <p:xfrm>
          <a:off x="154687" y="4077072"/>
          <a:ext cx="590466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32"/>
                <a:gridCol w="1180932"/>
                <a:gridCol w="1180932"/>
                <a:gridCol w="1180932"/>
                <a:gridCol w="1180932"/>
              </a:tblGrid>
              <a:tr h="432048">
                <a:tc>
                  <a:txBody>
                    <a:bodyPr/>
                    <a:lstStyle/>
                    <a:p>
                      <a:r>
                        <a:rPr lang="en-GB" sz="1200" b="0" u="sng" strike="noStrike" dirty="0" err="1" smtClean="0">
                          <a:solidFill>
                            <a:schemeClr val="tx1"/>
                          </a:solidFill>
                        </a:rPr>
                        <a:t>Drink_ID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sng" strike="noStrik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Price 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Description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Size_ML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Alcoholic</a:t>
                      </a:r>
                    </a:p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12 - TextBox"/>
          <p:cNvSpPr txBox="1"/>
          <p:nvPr/>
        </p:nvSpPr>
        <p:spPr>
          <a:xfrm>
            <a:off x="180393" y="3821638"/>
            <a:ext cx="236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Drink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28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41651"/>
              </p:ext>
            </p:extLst>
          </p:nvPr>
        </p:nvGraphicFramePr>
        <p:xfrm>
          <a:off x="154685" y="3173967"/>
          <a:ext cx="87849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4"/>
                <a:gridCol w="1296144"/>
                <a:gridCol w="1728192"/>
                <a:gridCol w="1851635"/>
                <a:gridCol w="1450870"/>
                <a:gridCol w="1450023"/>
              </a:tblGrid>
              <a:tr h="331611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Order_No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Date_</a:t>
                      </a:r>
                      <a:r>
                        <a:rPr lang="en-GB" sz="1200" b="0" baseline="0" dirty="0" err="1" smtClean="0">
                          <a:solidFill>
                            <a:schemeClr val="tx1"/>
                          </a:solidFill>
                        </a:rPr>
                        <a:t>Placed</a:t>
                      </a:r>
                      <a:r>
                        <a:rPr lang="en-GB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baseline="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Burrito_Club_No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dirty="0" err="1" smtClean="0">
                          <a:solidFill>
                            <a:schemeClr val="tx1"/>
                          </a:solidFill>
                        </a:rPr>
                        <a:t>Food_Truck_ID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dirty="0" err="1" smtClean="0">
                          <a:solidFill>
                            <a:schemeClr val="tx1"/>
                          </a:solidFill>
                        </a:rPr>
                        <a:t>Market_Post_code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FK)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Total_Cost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en-GB" sz="12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28 - TextBox"/>
          <p:cNvSpPr txBox="1"/>
          <p:nvPr/>
        </p:nvSpPr>
        <p:spPr>
          <a:xfrm>
            <a:off x="154687" y="2852936"/>
            <a:ext cx="144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entury Schoolbook" pitchFamily="18" charset="0"/>
              </a:rPr>
              <a:t>FoodTruckOrder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30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047103"/>
              </p:ext>
            </p:extLst>
          </p:nvPr>
        </p:nvGraphicFramePr>
        <p:xfrm>
          <a:off x="181855" y="4960803"/>
          <a:ext cx="633670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8"/>
                <a:gridCol w="731158"/>
                <a:gridCol w="1096737"/>
                <a:gridCol w="853019"/>
                <a:gridCol w="1401387"/>
                <a:gridCol w="974880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strike="noStrike" dirty="0" err="1" smtClean="0">
                          <a:solidFill>
                            <a:schemeClr val="tx1"/>
                          </a:solidFill>
                        </a:rPr>
                        <a:t>Burrito_ID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sng" strike="noStrik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sng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Price 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Description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Size 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Bean_Type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Filling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30 - TextBox"/>
          <p:cNvSpPr txBox="1"/>
          <p:nvPr/>
        </p:nvSpPr>
        <p:spPr>
          <a:xfrm>
            <a:off x="180393" y="4683804"/>
            <a:ext cx="236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Burrito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32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088639"/>
              </p:ext>
            </p:extLst>
          </p:nvPr>
        </p:nvGraphicFramePr>
        <p:xfrm>
          <a:off x="179514" y="5733256"/>
          <a:ext cx="288032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6"/>
                <a:gridCol w="720080"/>
                <a:gridCol w="1152128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Topping_ID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sng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Price 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Description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32 - TextBox"/>
          <p:cNvSpPr txBox="1"/>
          <p:nvPr/>
        </p:nvSpPr>
        <p:spPr>
          <a:xfrm>
            <a:off x="179514" y="5488803"/>
            <a:ext cx="236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Topping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20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650710"/>
              </p:ext>
            </p:extLst>
          </p:nvPr>
        </p:nvGraphicFramePr>
        <p:xfrm>
          <a:off x="179510" y="1199213"/>
          <a:ext cx="3888434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8"/>
                <a:gridCol w="1944216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Vehicle_ID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="0" u="none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GB" sz="1200" b="0" u="none" cap="small" baseline="0" dirty="0" err="1" smtClean="0">
                          <a:solidFill>
                            <a:schemeClr val="tx1"/>
                          </a:solidFill>
                        </a:rPr>
                        <a:t>char</a:t>
                      </a:r>
                      <a:r>
                        <a:rPr lang="en-GB" sz="1200" b="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Date_In_Service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cap="small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6 - TextBox"/>
          <p:cNvSpPr txBox="1"/>
          <p:nvPr/>
        </p:nvSpPr>
        <p:spPr>
          <a:xfrm>
            <a:off x="179510" y="95476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entury Schoolbook" pitchFamily="18" charset="0"/>
              </a:rPr>
              <a:t>FoodTruck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26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17240"/>
              </p:ext>
            </p:extLst>
          </p:nvPr>
        </p:nvGraphicFramePr>
        <p:xfrm>
          <a:off x="179510" y="1819672"/>
          <a:ext cx="7344818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/>
                <a:gridCol w="1656184"/>
                <a:gridCol w="1804145"/>
                <a:gridCol w="2012279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Post_code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Name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Location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tx1"/>
                          </a:solidFill>
                        </a:rPr>
                        <a:t>Days_Active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000" b="0" cap="small" dirty="0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6 - TextBox"/>
          <p:cNvSpPr txBox="1"/>
          <p:nvPr/>
        </p:nvSpPr>
        <p:spPr>
          <a:xfrm>
            <a:off x="179510" y="155679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Market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25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79773"/>
              </p:ext>
            </p:extLst>
          </p:nvPr>
        </p:nvGraphicFramePr>
        <p:xfrm>
          <a:off x="179514" y="2449317"/>
          <a:ext cx="7056786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8"/>
                <a:gridCol w="2681578"/>
                <a:gridCol w="2611010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FoodTruck_ID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Market_Post_code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varchar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Date_Scheduled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none" cap="small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6 - TextBox"/>
          <p:cNvSpPr txBox="1"/>
          <p:nvPr/>
        </p:nvSpPr>
        <p:spPr>
          <a:xfrm>
            <a:off x="179514" y="220486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Schoolbook" pitchFamily="18" charset="0"/>
              </a:rPr>
              <a:t>Appears</a:t>
            </a:r>
            <a:endParaRPr lang="en-GB" sz="12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088254"/>
              </p:ext>
            </p:extLst>
          </p:nvPr>
        </p:nvGraphicFramePr>
        <p:xfrm>
          <a:off x="443079" y="2423982"/>
          <a:ext cx="5112567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89"/>
                <a:gridCol w="1704189"/>
                <a:gridCol w="1704189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Order_No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(FK)</a:t>
                      </a:r>
                      <a:r>
                        <a:rPr lang="en-GB" sz="1200" b="0" u="none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200" b="0" u="none" cap="small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Drink_ID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Quantity (</a:t>
                      </a:r>
                      <a:r>
                        <a:rPr lang="en-GB" sz="1200" b="0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22 - TextBox"/>
          <p:cNvSpPr txBox="1"/>
          <p:nvPr/>
        </p:nvSpPr>
        <p:spPr>
          <a:xfrm>
            <a:off x="443079" y="2132856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entury Schoolbook" pitchFamily="18" charset="0"/>
              </a:rPr>
              <a:t>Contains_Drink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8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584904"/>
              </p:ext>
            </p:extLst>
          </p:nvPr>
        </p:nvGraphicFramePr>
        <p:xfrm>
          <a:off x="457614" y="1556174"/>
          <a:ext cx="480124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27"/>
                <a:gridCol w="1260691"/>
                <a:gridCol w="2016224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OrderNo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Burrito_No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sng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Topping_ID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34 - TextBox"/>
          <p:cNvSpPr txBox="1"/>
          <p:nvPr/>
        </p:nvSpPr>
        <p:spPr>
          <a:xfrm>
            <a:off x="467544" y="1268760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entury Schoolbook" pitchFamily="18" charset="0"/>
              </a:rPr>
              <a:t>Contains_Topping</a:t>
            </a:r>
            <a:endParaRPr lang="en-GB" sz="1200" dirty="0">
              <a:latin typeface="Century Schoolbook" pitchFamily="18" charset="0"/>
            </a:endParaRPr>
          </a:p>
        </p:txBody>
      </p:sp>
      <p:graphicFrame>
        <p:nvGraphicFramePr>
          <p:cNvPr id="12" name="3 - Θέση περιεχομένου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529549"/>
              </p:ext>
            </p:extLst>
          </p:nvPr>
        </p:nvGraphicFramePr>
        <p:xfrm>
          <a:off x="467544" y="719076"/>
          <a:ext cx="4608512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296144"/>
                <a:gridCol w="1728192"/>
              </a:tblGrid>
              <a:tr h="288000"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Order_No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Burrito_No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200" b="0" u="sng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sng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sng" dirty="0" err="1" smtClean="0">
                          <a:solidFill>
                            <a:schemeClr val="tx1"/>
                          </a:solidFill>
                        </a:rPr>
                        <a:t>Burrito_ID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 (FK) (</a:t>
                      </a:r>
                      <a:r>
                        <a:rPr lang="en-GB" sz="1200" b="0" u="none" cap="small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GB" sz="1200" b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2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34 - TextBox"/>
          <p:cNvSpPr txBox="1"/>
          <p:nvPr/>
        </p:nvSpPr>
        <p:spPr>
          <a:xfrm>
            <a:off x="467544" y="404664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entury Schoolbook" pitchFamily="18" charset="0"/>
              </a:rPr>
              <a:t>Contains_Burrito</a:t>
            </a:r>
            <a:endParaRPr lang="en-GB" sz="12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6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Straight Connector 368"/>
          <p:cNvCxnSpPr>
            <a:stCxn id="367" idx="0"/>
            <a:endCxn id="15" idx="2"/>
          </p:cNvCxnSpPr>
          <p:nvPr/>
        </p:nvCxnSpPr>
        <p:spPr>
          <a:xfrm flipH="1" flipV="1">
            <a:off x="4905084" y="5721944"/>
            <a:ext cx="574065" cy="7507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63" idx="0"/>
            <a:endCxn id="15" idx="2"/>
          </p:cNvCxnSpPr>
          <p:nvPr/>
        </p:nvCxnSpPr>
        <p:spPr>
          <a:xfrm flipH="1" flipV="1">
            <a:off x="4905084" y="5721944"/>
            <a:ext cx="1024472" cy="3870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04" idx="4"/>
            <a:endCxn id="201" idx="0"/>
          </p:cNvCxnSpPr>
          <p:nvPr/>
        </p:nvCxnSpPr>
        <p:spPr>
          <a:xfrm>
            <a:off x="8137030" y="539785"/>
            <a:ext cx="310409" cy="8618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06" idx="4"/>
            <a:endCxn id="201" idx="0"/>
          </p:cNvCxnSpPr>
          <p:nvPr/>
        </p:nvCxnSpPr>
        <p:spPr>
          <a:xfrm flipH="1">
            <a:off x="8447439" y="539785"/>
            <a:ext cx="394682" cy="8618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5" idx="4"/>
            <a:endCxn id="201" idx="0"/>
          </p:cNvCxnSpPr>
          <p:nvPr/>
        </p:nvCxnSpPr>
        <p:spPr>
          <a:xfrm flipH="1">
            <a:off x="8447439" y="297235"/>
            <a:ext cx="86117" cy="110438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3 - Ορθογώνιο"/>
          <p:cNvSpPr/>
          <p:nvPr/>
        </p:nvSpPr>
        <p:spPr>
          <a:xfrm>
            <a:off x="179512" y="404664"/>
            <a:ext cx="1503294" cy="3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CUSTOMER</a:t>
            </a:r>
            <a:endParaRPr lang="en-GB" sz="1200" dirty="0"/>
          </a:p>
        </p:txBody>
      </p:sp>
      <p:sp>
        <p:nvSpPr>
          <p:cNvPr id="5" name="4 - Ορθογώνιο"/>
          <p:cNvSpPr/>
          <p:nvPr/>
        </p:nvSpPr>
        <p:spPr>
          <a:xfrm>
            <a:off x="3476709" y="409175"/>
            <a:ext cx="996517" cy="310344"/>
          </a:xfrm>
          <a:prstGeom prst="rect">
            <a:avLst/>
          </a:prstGeom>
          <a:ln w="381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err="1"/>
              <a:t>BurritoClub</a:t>
            </a:r>
            <a:endParaRPr lang="en-GB" sz="1200" dirty="0"/>
          </a:p>
        </p:txBody>
      </p:sp>
      <p:sp>
        <p:nvSpPr>
          <p:cNvPr id="6" name="5 - Ορθογώνιο"/>
          <p:cNvSpPr/>
          <p:nvPr/>
        </p:nvSpPr>
        <p:spPr>
          <a:xfrm>
            <a:off x="638674" y="5022552"/>
            <a:ext cx="1296144" cy="34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DRINK</a:t>
            </a:r>
            <a:endParaRPr lang="en-GB" sz="1200" dirty="0"/>
          </a:p>
        </p:txBody>
      </p:sp>
      <p:sp>
        <p:nvSpPr>
          <p:cNvPr id="7" name="6 - Ορθογώνιο"/>
          <p:cNvSpPr/>
          <p:nvPr/>
        </p:nvSpPr>
        <p:spPr>
          <a:xfrm>
            <a:off x="6804739" y="4017612"/>
            <a:ext cx="1119617" cy="399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TOPPING</a:t>
            </a:r>
            <a:endParaRPr lang="en-GB" sz="1200" dirty="0"/>
          </a:p>
        </p:txBody>
      </p:sp>
      <p:sp>
        <p:nvSpPr>
          <p:cNvPr id="8" name="7 - Ορθογώνιο"/>
          <p:cNvSpPr/>
          <p:nvPr/>
        </p:nvSpPr>
        <p:spPr>
          <a:xfrm>
            <a:off x="2274045" y="2438980"/>
            <a:ext cx="1427558" cy="391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ORDER</a:t>
            </a:r>
            <a:endParaRPr lang="en-GB" sz="1200" dirty="0"/>
          </a:p>
        </p:txBody>
      </p:sp>
      <p:cxnSp>
        <p:nvCxnSpPr>
          <p:cNvPr id="9" name="9 - Ευθεία γραμμή σύνδεσης"/>
          <p:cNvCxnSpPr>
            <a:endCxn id="5" idx="1"/>
          </p:cNvCxnSpPr>
          <p:nvPr/>
        </p:nvCxnSpPr>
        <p:spPr>
          <a:xfrm>
            <a:off x="1691680" y="548680"/>
            <a:ext cx="1785029" cy="1566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10 - Ευθεία γραμμή σύνδεσης"/>
          <p:cNvCxnSpPr>
            <a:stCxn id="8" idx="1"/>
            <a:endCxn id="4" idx="2"/>
          </p:cNvCxnSpPr>
          <p:nvPr/>
        </p:nvCxnSpPr>
        <p:spPr>
          <a:xfrm flipH="1" flipV="1">
            <a:off x="931159" y="715008"/>
            <a:ext cx="1342886" cy="19197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13 - Ευθεία γραμμή σύνδεσης"/>
          <p:cNvCxnSpPr>
            <a:stCxn id="6" idx="0"/>
            <a:endCxn id="8" idx="2"/>
          </p:cNvCxnSpPr>
          <p:nvPr/>
        </p:nvCxnSpPr>
        <p:spPr>
          <a:xfrm flipV="1">
            <a:off x="1286746" y="2830624"/>
            <a:ext cx="1701078" cy="21919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16 - Ευθεία γραμμή σύνδεσης"/>
          <p:cNvCxnSpPr/>
          <p:nvPr/>
        </p:nvCxnSpPr>
        <p:spPr>
          <a:xfrm flipH="1" flipV="1">
            <a:off x="5724128" y="3717033"/>
            <a:ext cx="1080611" cy="3005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19 - Ρόμβος"/>
          <p:cNvSpPr/>
          <p:nvPr/>
        </p:nvSpPr>
        <p:spPr>
          <a:xfrm>
            <a:off x="2020249" y="301995"/>
            <a:ext cx="1183599" cy="534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Belongs</a:t>
            </a:r>
          </a:p>
          <a:p>
            <a:pPr algn="ctr"/>
            <a:r>
              <a:rPr lang="en-GB" sz="1000" dirty="0" smtClean="0"/>
              <a:t>To</a:t>
            </a:r>
            <a:endParaRPr lang="en-GB" sz="1000" dirty="0"/>
          </a:p>
        </p:txBody>
      </p:sp>
      <p:cxnSp>
        <p:nvCxnSpPr>
          <p:cNvPr id="14" name="32 - Ευθεία γραμμή σύνδεσης"/>
          <p:cNvCxnSpPr>
            <a:endCxn id="8" idx="3"/>
          </p:cNvCxnSpPr>
          <p:nvPr/>
        </p:nvCxnSpPr>
        <p:spPr>
          <a:xfrm flipH="1">
            <a:off x="3701603" y="2052510"/>
            <a:ext cx="726381" cy="5822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36 - Ορθογώνιο"/>
          <p:cNvSpPr/>
          <p:nvPr/>
        </p:nvSpPr>
        <p:spPr>
          <a:xfrm>
            <a:off x="4149000" y="5350871"/>
            <a:ext cx="1512168" cy="371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BURRITO</a:t>
            </a:r>
            <a:endParaRPr lang="en-GB" sz="1200" dirty="0"/>
          </a:p>
        </p:txBody>
      </p:sp>
      <p:cxnSp>
        <p:nvCxnSpPr>
          <p:cNvPr id="16" name="42 - Ευθεία γραμμή σύνδεσης"/>
          <p:cNvCxnSpPr>
            <a:stCxn id="15" idx="0"/>
            <a:endCxn id="8" idx="2"/>
          </p:cNvCxnSpPr>
          <p:nvPr/>
        </p:nvCxnSpPr>
        <p:spPr>
          <a:xfrm flipH="1" flipV="1">
            <a:off x="2987824" y="2830624"/>
            <a:ext cx="1917260" cy="25202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47 - Ρόμβος"/>
          <p:cNvSpPr/>
          <p:nvPr/>
        </p:nvSpPr>
        <p:spPr>
          <a:xfrm rot="16705558" flipV="1">
            <a:off x="1087222" y="1362288"/>
            <a:ext cx="936475" cy="396044"/>
          </a:xfrm>
          <a:prstGeom prst="diamond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 smtClean="0"/>
              <a:t>UsedIn</a:t>
            </a:r>
            <a:endParaRPr lang="en-GB" sz="1000" dirty="0"/>
          </a:p>
        </p:txBody>
      </p:sp>
      <p:sp>
        <p:nvSpPr>
          <p:cNvPr id="18" name="48 - Ρόμβος"/>
          <p:cNvSpPr/>
          <p:nvPr/>
        </p:nvSpPr>
        <p:spPr>
          <a:xfrm rot="849578" flipV="1">
            <a:off x="4253802" y="1507798"/>
            <a:ext cx="936104" cy="615798"/>
          </a:xfrm>
          <a:prstGeom prst="diamond">
            <a:avLst/>
          </a:prstGeom>
          <a:scene3d>
            <a:camera prst="orthographicFront">
              <a:rot lat="0" lon="0" rev="1374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Placed</a:t>
            </a:r>
          </a:p>
        </p:txBody>
      </p:sp>
      <p:sp>
        <p:nvSpPr>
          <p:cNvPr id="19" name="49 - Ρόμβος"/>
          <p:cNvSpPr/>
          <p:nvPr/>
        </p:nvSpPr>
        <p:spPr>
          <a:xfrm rot="21215167" flipV="1">
            <a:off x="1549410" y="3620302"/>
            <a:ext cx="1155648" cy="633440"/>
          </a:xfrm>
          <a:prstGeom prst="diamond">
            <a:avLst/>
          </a:prstGeom>
          <a:scene3d>
            <a:camera prst="orthographicFront">
              <a:rot lat="0" lon="0" rev="1368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 err="1" smtClean="0"/>
              <a:t>ContainsDrink</a:t>
            </a:r>
            <a:endParaRPr lang="en-GB" sz="1050" dirty="0" smtClean="0"/>
          </a:p>
        </p:txBody>
      </p:sp>
      <p:sp>
        <p:nvSpPr>
          <p:cNvPr id="20" name="50 - Ρόμβος"/>
          <p:cNvSpPr/>
          <p:nvPr/>
        </p:nvSpPr>
        <p:spPr>
          <a:xfrm flipV="1">
            <a:off x="3347864" y="3821897"/>
            <a:ext cx="1187262" cy="535053"/>
          </a:xfrm>
          <a:prstGeom prst="diamond">
            <a:avLst/>
          </a:prstGeom>
          <a:scene3d>
            <a:camera prst="orthographicFront">
              <a:rot lat="0" lon="0" rev="753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 err="1" smtClean="0"/>
              <a:t>ContainsBurrito</a:t>
            </a:r>
            <a:endParaRPr lang="en-GB" sz="1050" dirty="0"/>
          </a:p>
        </p:txBody>
      </p:sp>
      <p:sp>
        <p:nvSpPr>
          <p:cNvPr id="21" name="52 - TextBox"/>
          <p:cNvSpPr txBox="1"/>
          <p:nvPr/>
        </p:nvSpPr>
        <p:spPr>
          <a:xfrm>
            <a:off x="2987824" y="260648"/>
            <a:ext cx="59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200" dirty="0" smtClean="0"/>
              <a:t>(1,1)</a:t>
            </a:r>
            <a:endParaRPr lang="en-GB" sz="1200" dirty="0"/>
          </a:p>
        </p:txBody>
      </p:sp>
      <p:sp>
        <p:nvSpPr>
          <p:cNvPr id="22" name="53 - TextBox"/>
          <p:cNvSpPr txBox="1"/>
          <p:nvPr/>
        </p:nvSpPr>
        <p:spPr>
          <a:xfrm>
            <a:off x="1743925" y="260648"/>
            <a:ext cx="498875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200" dirty="0" smtClean="0"/>
              <a:t>(1,1)</a:t>
            </a:r>
            <a:endParaRPr lang="en-GB" sz="1200" dirty="0"/>
          </a:p>
        </p:txBody>
      </p:sp>
      <p:sp>
        <p:nvSpPr>
          <p:cNvPr id="23" name="54 - TextBox"/>
          <p:cNvSpPr txBox="1"/>
          <p:nvPr/>
        </p:nvSpPr>
        <p:spPr>
          <a:xfrm>
            <a:off x="1498013" y="2300480"/>
            <a:ext cx="49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200" dirty="0" smtClean="0"/>
              <a:t>(1,1)</a:t>
            </a:r>
            <a:endParaRPr lang="en-GB" sz="1200" dirty="0"/>
          </a:p>
        </p:txBody>
      </p:sp>
      <p:sp>
        <p:nvSpPr>
          <p:cNvPr id="24" name="55 - TextBox"/>
          <p:cNvSpPr txBox="1"/>
          <p:nvPr/>
        </p:nvSpPr>
        <p:spPr>
          <a:xfrm>
            <a:off x="683568" y="898261"/>
            <a:ext cx="54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200" dirty="0" smtClean="0"/>
              <a:t>(0,N)</a:t>
            </a:r>
            <a:endParaRPr lang="en-GB" sz="1200" dirty="0"/>
          </a:p>
        </p:txBody>
      </p:sp>
      <p:sp>
        <p:nvSpPr>
          <p:cNvPr id="25" name="56 - TextBox"/>
          <p:cNvSpPr txBox="1"/>
          <p:nvPr/>
        </p:nvSpPr>
        <p:spPr>
          <a:xfrm>
            <a:off x="3686781" y="2120309"/>
            <a:ext cx="44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(1,1)</a:t>
            </a:r>
            <a:endParaRPr lang="en-GB" sz="1000" dirty="0"/>
          </a:p>
        </p:txBody>
      </p:sp>
      <p:sp>
        <p:nvSpPr>
          <p:cNvPr id="26" name="57 - TextBox"/>
          <p:cNvSpPr txBox="1"/>
          <p:nvPr/>
        </p:nvSpPr>
        <p:spPr>
          <a:xfrm>
            <a:off x="5161671" y="926455"/>
            <a:ext cx="54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27" name="58 - TextBox"/>
          <p:cNvSpPr txBox="1"/>
          <p:nvPr/>
        </p:nvSpPr>
        <p:spPr>
          <a:xfrm>
            <a:off x="2279976" y="3038763"/>
            <a:ext cx="491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28" name="59 - TextBox"/>
          <p:cNvSpPr txBox="1"/>
          <p:nvPr/>
        </p:nvSpPr>
        <p:spPr>
          <a:xfrm>
            <a:off x="931159" y="4572209"/>
            <a:ext cx="491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29" name="60 - TextBox"/>
          <p:cNvSpPr txBox="1"/>
          <p:nvPr/>
        </p:nvSpPr>
        <p:spPr>
          <a:xfrm>
            <a:off x="4119853" y="4997008"/>
            <a:ext cx="54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30" name="61 - TextBox"/>
          <p:cNvSpPr txBox="1"/>
          <p:nvPr/>
        </p:nvSpPr>
        <p:spPr>
          <a:xfrm>
            <a:off x="3238906" y="3038763"/>
            <a:ext cx="54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31" name="62 - TextBox"/>
          <p:cNvSpPr txBox="1"/>
          <p:nvPr/>
        </p:nvSpPr>
        <p:spPr>
          <a:xfrm>
            <a:off x="5949198" y="3888221"/>
            <a:ext cx="491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35" name="68 - Ορθογώνιο"/>
          <p:cNvSpPr/>
          <p:nvPr/>
        </p:nvSpPr>
        <p:spPr>
          <a:xfrm>
            <a:off x="187582" y="5452528"/>
            <a:ext cx="667236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u="sng" dirty="0" smtClean="0"/>
              <a:t>ID</a:t>
            </a:r>
          </a:p>
        </p:txBody>
      </p:sp>
      <p:sp>
        <p:nvSpPr>
          <p:cNvPr id="38" name="37 - Ορθογώνιο"/>
          <p:cNvSpPr/>
          <p:nvPr/>
        </p:nvSpPr>
        <p:spPr>
          <a:xfrm>
            <a:off x="761975" y="2786942"/>
            <a:ext cx="1146079" cy="286290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Quantity</a:t>
            </a:r>
            <a:endParaRPr lang="en-GB" sz="1200" dirty="0"/>
          </a:p>
        </p:txBody>
      </p:sp>
      <p:sp>
        <p:nvSpPr>
          <p:cNvPr id="40" name="61 - TextBox"/>
          <p:cNvSpPr txBox="1"/>
          <p:nvPr/>
        </p:nvSpPr>
        <p:spPr>
          <a:xfrm>
            <a:off x="7031951" y="2131336"/>
            <a:ext cx="541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43" name="37 - Ορθογώνιο"/>
          <p:cNvSpPr/>
          <p:nvPr/>
        </p:nvSpPr>
        <p:spPr>
          <a:xfrm>
            <a:off x="2547620" y="3717032"/>
            <a:ext cx="1160284" cy="30835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 smtClean="0"/>
              <a:t>BurritoNo</a:t>
            </a:r>
            <a:endParaRPr lang="en-GB" sz="1000" dirty="0"/>
          </a:p>
        </p:txBody>
      </p:sp>
      <p:sp>
        <p:nvSpPr>
          <p:cNvPr id="44" name="37 - Ορθογώνιο"/>
          <p:cNvSpPr/>
          <p:nvPr/>
        </p:nvSpPr>
        <p:spPr>
          <a:xfrm>
            <a:off x="3059575" y="1929629"/>
            <a:ext cx="642028" cy="16771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Quantity</a:t>
            </a:r>
            <a:endParaRPr lang="en-GB" sz="800" dirty="0"/>
          </a:p>
        </p:txBody>
      </p:sp>
      <p:cxnSp>
        <p:nvCxnSpPr>
          <p:cNvPr id="47" name="Straight Connector 46"/>
          <p:cNvCxnSpPr>
            <a:stCxn id="38" idx="4"/>
          </p:cNvCxnSpPr>
          <p:nvPr/>
        </p:nvCxnSpPr>
        <p:spPr>
          <a:xfrm>
            <a:off x="1335015" y="3073232"/>
            <a:ext cx="654822" cy="5775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0"/>
            <a:endCxn id="6" idx="2"/>
          </p:cNvCxnSpPr>
          <p:nvPr/>
        </p:nvCxnSpPr>
        <p:spPr>
          <a:xfrm flipV="1">
            <a:off x="521200" y="5366623"/>
            <a:ext cx="765546" cy="85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3" idx="4"/>
          </p:cNvCxnSpPr>
          <p:nvPr/>
        </p:nvCxnSpPr>
        <p:spPr>
          <a:xfrm flipH="1" flipV="1">
            <a:off x="3127762" y="4025387"/>
            <a:ext cx="580142" cy="1932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0"/>
            <a:endCxn id="44" idx="4"/>
          </p:cNvCxnSpPr>
          <p:nvPr/>
        </p:nvCxnSpPr>
        <p:spPr>
          <a:xfrm flipV="1">
            <a:off x="2987824" y="2097344"/>
            <a:ext cx="392765" cy="3416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64 - Ορθογώνιο"/>
          <p:cNvSpPr/>
          <p:nvPr/>
        </p:nvSpPr>
        <p:spPr>
          <a:xfrm>
            <a:off x="2845673" y="888484"/>
            <a:ext cx="1310161" cy="340832"/>
          </a:xfrm>
          <a:prstGeom prst="ellipse">
            <a:avLst/>
          </a:prstGeom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/>
              <a:t>Number of </a:t>
            </a:r>
            <a:r>
              <a:rPr lang="en-GB" sz="1000" dirty="0" smtClean="0"/>
              <a:t>burritos</a:t>
            </a:r>
          </a:p>
        </p:txBody>
      </p:sp>
      <p:cxnSp>
        <p:nvCxnSpPr>
          <p:cNvPr id="98" name="Straight Connector 97"/>
          <p:cNvCxnSpPr>
            <a:stCxn id="97" idx="0"/>
            <a:endCxn id="5" idx="2"/>
          </p:cNvCxnSpPr>
          <p:nvPr/>
        </p:nvCxnSpPr>
        <p:spPr>
          <a:xfrm flipV="1">
            <a:off x="3500754" y="719519"/>
            <a:ext cx="474214" cy="168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68 - Ορθογώνιο"/>
          <p:cNvSpPr/>
          <p:nvPr/>
        </p:nvSpPr>
        <p:spPr>
          <a:xfrm>
            <a:off x="1598887" y="5985296"/>
            <a:ext cx="84272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Price</a:t>
            </a:r>
          </a:p>
        </p:txBody>
      </p:sp>
      <p:cxnSp>
        <p:nvCxnSpPr>
          <p:cNvPr id="113" name="Straight Connector 112"/>
          <p:cNvCxnSpPr>
            <a:stCxn id="112" idx="0"/>
            <a:endCxn id="6" idx="2"/>
          </p:cNvCxnSpPr>
          <p:nvPr/>
        </p:nvCxnSpPr>
        <p:spPr>
          <a:xfrm flipH="1" flipV="1">
            <a:off x="1286746" y="5366623"/>
            <a:ext cx="733503" cy="6186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68 - Ορθογώνιο"/>
          <p:cNvSpPr/>
          <p:nvPr/>
        </p:nvSpPr>
        <p:spPr>
          <a:xfrm>
            <a:off x="408484" y="5813873"/>
            <a:ext cx="116641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Description</a:t>
            </a:r>
          </a:p>
        </p:txBody>
      </p:sp>
      <p:cxnSp>
        <p:nvCxnSpPr>
          <p:cNvPr id="116" name="Straight Connector 115"/>
          <p:cNvCxnSpPr>
            <a:stCxn id="115" idx="0"/>
            <a:endCxn id="6" idx="2"/>
          </p:cNvCxnSpPr>
          <p:nvPr/>
        </p:nvCxnSpPr>
        <p:spPr>
          <a:xfrm flipV="1">
            <a:off x="991691" y="5366623"/>
            <a:ext cx="295055" cy="4472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68 - Ορθογώνιο"/>
          <p:cNvSpPr/>
          <p:nvPr/>
        </p:nvSpPr>
        <p:spPr>
          <a:xfrm>
            <a:off x="1268506" y="5506585"/>
            <a:ext cx="84272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Size</a:t>
            </a:r>
          </a:p>
        </p:txBody>
      </p:sp>
      <p:cxnSp>
        <p:nvCxnSpPr>
          <p:cNvPr id="122" name="Straight Connector 121"/>
          <p:cNvCxnSpPr>
            <a:stCxn id="121" idx="0"/>
            <a:endCxn id="6" idx="2"/>
          </p:cNvCxnSpPr>
          <p:nvPr/>
        </p:nvCxnSpPr>
        <p:spPr>
          <a:xfrm flipH="1" flipV="1">
            <a:off x="1286746" y="5366623"/>
            <a:ext cx="403122" cy="1399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68 - Ορθογώνιο"/>
          <p:cNvSpPr/>
          <p:nvPr/>
        </p:nvSpPr>
        <p:spPr>
          <a:xfrm>
            <a:off x="3666143" y="5891582"/>
            <a:ext cx="84272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u="sng" dirty="0" smtClean="0"/>
              <a:t>ID </a:t>
            </a:r>
          </a:p>
        </p:txBody>
      </p:sp>
      <p:cxnSp>
        <p:nvCxnSpPr>
          <p:cNvPr id="126" name="Straight Connector 125"/>
          <p:cNvCxnSpPr>
            <a:stCxn id="125" idx="0"/>
            <a:endCxn id="15" idx="2"/>
          </p:cNvCxnSpPr>
          <p:nvPr/>
        </p:nvCxnSpPr>
        <p:spPr>
          <a:xfrm flipV="1">
            <a:off x="4087505" y="5721944"/>
            <a:ext cx="817579" cy="1696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7" name="68 - Ορθογώνιο"/>
          <p:cNvSpPr/>
          <p:nvPr/>
        </p:nvSpPr>
        <p:spPr>
          <a:xfrm>
            <a:off x="4859954" y="5860162"/>
            <a:ext cx="84272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Price</a:t>
            </a:r>
          </a:p>
        </p:txBody>
      </p:sp>
      <p:cxnSp>
        <p:nvCxnSpPr>
          <p:cNvPr id="128" name="Straight Connector 127"/>
          <p:cNvCxnSpPr>
            <a:stCxn id="127" idx="0"/>
            <a:endCxn id="15" idx="2"/>
          </p:cNvCxnSpPr>
          <p:nvPr/>
        </p:nvCxnSpPr>
        <p:spPr>
          <a:xfrm flipH="1" flipV="1">
            <a:off x="4905084" y="5721944"/>
            <a:ext cx="376232" cy="1382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68 - Ορθογώνιο"/>
          <p:cNvSpPr/>
          <p:nvPr/>
        </p:nvSpPr>
        <p:spPr>
          <a:xfrm>
            <a:off x="4010609" y="6169262"/>
            <a:ext cx="1307547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Description</a:t>
            </a:r>
          </a:p>
        </p:txBody>
      </p:sp>
      <p:cxnSp>
        <p:nvCxnSpPr>
          <p:cNvPr id="130" name="Straight Connector 129"/>
          <p:cNvCxnSpPr>
            <a:stCxn id="129" idx="0"/>
            <a:endCxn id="15" idx="2"/>
          </p:cNvCxnSpPr>
          <p:nvPr/>
        </p:nvCxnSpPr>
        <p:spPr>
          <a:xfrm flipV="1">
            <a:off x="4664383" y="5721944"/>
            <a:ext cx="240701" cy="4473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68 - Ορθογώνιο"/>
          <p:cNvSpPr/>
          <p:nvPr/>
        </p:nvSpPr>
        <p:spPr>
          <a:xfrm>
            <a:off x="7169667" y="4749626"/>
            <a:ext cx="555590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u="sng" dirty="0" smtClean="0"/>
              <a:t>ID</a:t>
            </a:r>
            <a:endParaRPr lang="en-GB" sz="1000" dirty="0" smtClean="0"/>
          </a:p>
        </p:txBody>
      </p:sp>
      <p:cxnSp>
        <p:nvCxnSpPr>
          <p:cNvPr id="138" name="Straight Connector 137"/>
          <p:cNvCxnSpPr>
            <a:stCxn id="137" idx="0"/>
            <a:endCxn id="7" idx="2"/>
          </p:cNvCxnSpPr>
          <p:nvPr/>
        </p:nvCxnSpPr>
        <p:spPr>
          <a:xfrm flipH="1" flipV="1">
            <a:off x="7364548" y="4417160"/>
            <a:ext cx="82914" cy="3324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9" name="68 - Ορθογώνιο"/>
          <p:cNvSpPr/>
          <p:nvPr/>
        </p:nvSpPr>
        <p:spPr>
          <a:xfrm>
            <a:off x="6475438" y="4495036"/>
            <a:ext cx="842723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Price</a:t>
            </a:r>
          </a:p>
        </p:txBody>
      </p:sp>
      <p:cxnSp>
        <p:nvCxnSpPr>
          <p:cNvPr id="140" name="Straight Connector 139"/>
          <p:cNvCxnSpPr>
            <a:stCxn id="139" idx="0"/>
            <a:endCxn id="7" idx="2"/>
          </p:cNvCxnSpPr>
          <p:nvPr/>
        </p:nvCxnSpPr>
        <p:spPr>
          <a:xfrm flipV="1">
            <a:off x="6896800" y="4417160"/>
            <a:ext cx="467748" cy="778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68 - Ορθογώνιο"/>
          <p:cNvSpPr/>
          <p:nvPr/>
        </p:nvSpPr>
        <p:spPr>
          <a:xfrm>
            <a:off x="7638150" y="4571048"/>
            <a:ext cx="1307547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Description</a:t>
            </a:r>
          </a:p>
        </p:txBody>
      </p:sp>
      <p:cxnSp>
        <p:nvCxnSpPr>
          <p:cNvPr id="142" name="Straight Connector 141"/>
          <p:cNvCxnSpPr>
            <a:stCxn id="141" idx="0"/>
            <a:endCxn id="7" idx="2"/>
          </p:cNvCxnSpPr>
          <p:nvPr/>
        </p:nvCxnSpPr>
        <p:spPr>
          <a:xfrm flipH="1" flipV="1">
            <a:off x="7364548" y="4417160"/>
            <a:ext cx="927376" cy="1538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68 - Ορθογώνιο"/>
          <p:cNvSpPr/>
          <p:nvPr/>
        </p:nvSpPr>
        <p:spPr>
          <a:xfrm>
            <a:off x="569049" y="19958"/>
            <a:ext cx="467437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u="sng" dirty="0" smtClean="0"/>
              <a:t>Email</a:t>
            </a:r>
          </a:p>
        </p:txBody>
      </p:sp>
      <p:sp>
        <p:nvSpPr>
          <p:cNvPr id="161" name="68 - Ορθογώνιο"/>
          <p:cNvSpPr/>
          <p:nvPr/>
        </p:nvSpPr>
        <p:spPr>
          <a:xfrm>
            <a:off x="1036486" y="29065"/>
            <a:ext cx="398990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DOB</a:t>
            </a:r>
          </a:p>
        </p:txBody>
      </p:sp>
      <p:sp>
        <p:nvSpPr>
          <p:cNvPr id="163" name="68 - Ορθογώνιο"/>
          <p:cNvSpPr/>
          <p:nvPr/>
        </p:nvSpPr>
        <p:spPr>
          <a:xfrm>
            <a:off x="139959" y="19958"/>
            <a:ext cx="429090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Name</a:t>
            </a:r>
          </a:p>
        </p:txBody>
      </p:sp>
      <p:cxnSp>
        <p:nvCxnSpPr>
          <p:cNvPr id="164" name="Straight Connector 163"/>
          <p:cNvCxnSpPr>
            <a:endCxn id="4" idx="0"/>
          </p:cNvCxnSpPr>
          <p:nvPr/>
        </p:nvCxnSpPr>
        <p:spPr>
          <a:xfrm>
            <a:off x="497041" y="238336"/>
            <a:ext cx="434118" cy="1663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7" name="68 - Ορθογώνιο"/>
          <p:cNvSpPr/>
          <p:nvPr/>
        </p:nvSpPr>
        <p:spPr>
          <a:xfrm>
            <a:off x="2170956" y="1929629"/>
            <a:ext cx="597095" cy="190680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u="sng" dirty="0" err="1" smtClean="0"/>
              <a:t>OrderNo</a:t>
            </a:r>
            <a:endParaRPr lang="en-GB" sz="800" dirty="0" smtClean="0"/>
          </a:p>
        </p:txBody>
      </p:sp>
      <p:cxnSp>
        <p:nvCxnSpPr>
          <p:cNvPr id="188" name="Straight Connector 187"/>
          <p:cNvCxnSpPr>
            <a:stCxn id="187" idx="4"/>
            <a:endCxn id="8" idx="0"/>
          </p:cNvCxnSpPr>
          <p:nvPr/>
        </p:nvCxnSpPr>
        <p:spPr>
          <a:xfrm>
            <a:off x="2469504" y="2120309"/>
            <a:ext cx="518320" cy="3186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68 - Ορθογώνιο"/>
          <p:cNvSpPr/>
          <p:nvPr/>
        </p:nvSpPr>
        <p:spPr>
          <a:xfrm>
            <a:off x="2517238" y="1656442"/>
            <a:ext cx="686610" cy="18586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TotalCost</a:t>
            </a:r>
          </a:p>
        </p:txBody>
      </p:sp>
      <p:cxnSp>
        <p:nvCxnSpPr>
          <p:cNvPr id="190" name="Straight Connector 189"/>
          <p:cNvCxnSpPr>
            <a:stCxn id="189" idx="4"/>
            <a:endCxn id="8" idx="0"/>
          </p:cNvCxnSpPr>
          <p:nvPr/>
        </p:nvCxnSpPr>
        <p:spPr>
          <a:xfrm>
            <a:off x="2860543" y="1842304"/>
            <a:ext cx="127281" cy="5966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68 - Ορθογώνιο"/>
          <p:cNvSpPr/>
          <p:nvPr/>
        </p:nvSpPr>
        <p:spPr>
          <a:xfrm>
            <a:off x="5225217" y="84211"/>
            <a:ext cx="863187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err="1" smtClean="0"/>
              <a:t>DatePlaced</a:t>
            </a:r>
            <a:endParaRPr lang="en-GB" sz="800" dirty="0" smtClean="0"/>
          </a:p>
        </p:txBody>
      </p:sp>
      <p:cxnSp>
        <p:nvCxnSpPr>
          <p:cNvPr id="194" name="Straight Connector 193"/>
          <p:cNvCxnSpPr>
            <a:stCxn id="193" idx="4"/>
            <a:endCxn id="199" idx="0"/>
          </p:cNvCxnSpPr>
          <p:nvPr/>
        </p:nvCxnSpPr>
        <p:spPr>
          <a:xfrm>
            <a:off x="5656811" y="322486"/>
            <a:ext cx="155716" cy="2695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68 - Ορθογώνιο"/>
          <p:cNvSpPr/>
          <p:nvPr/>
        </p:nvSpPr>
        <p:spPr>
          <a:xfrm>
            <a:off x="1188885" y="152756"/>
            <a:ext cx="604300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address</a:t>
            </a:r>
          </a:p>
        </p:txBody>
      </p:sp>
      <p:sp>
        <p:nvSpPr>
          <p:cNvPr id="199" name="4 - Ορθογώνιο"/>
          <p:cNvSpPr/>
          <p:nvPr/>
        </p:nvSpPr>
        <p:spPr>
          <a:xfrm>
            <a:off x="5251007" y="592077"/>
            <a:ext cx="1123040" cy="282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FOODTRUCK</a:t>
            </a:r>
            <a:endParaRPr lang="en-GB" sz="1200" dirty="0"/>
          </a:p>
        </p:txBody>
      </p:sp>
      <p:sp>
        <p:nvSpPr>
          <p:cNvPr id="200" name="68 - Ορθογώνιο"/>
          <p:cNvSpPr/>
          <p:nvPr/>
        </p:nvSpPr>
        <p:spPr>
          <a:xfrm>
            <a:off x="6168764" y="119198"/>
            <a:ext cx="863187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u="sng" dirty="0" err="1" smtClean="0"/>
              <a:t>VehicleID</a:t>
            </a:r>
            <a:endParaRPr lang="en-GB" sz="800" u="sng" dirty="0" smtClean="0"/>
          </a:p>
        </p:txBody>
      </p:sp>
      <p:sp>
        <p:nvSpPr>
          <p:cNvPr id="201" name="4 - Ορθογώνιο"/>
          <p:cNvSpPr/>
          <p:nvPr/>
        </p:nvSpPr>
        <p:spPr>
          <a:xfrm>
            <a:off x="7949180" y="1401620"/>
            <a:ext cx="996517" cy="310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 smtClean="0"/>
              <a:t>Market</a:t>
            </a:r>
            <a:endParaRPr lang="en-GB" sz="1200" dirty="0"/>
          </a:p>
        </p:txBody>
      </p:sp>
      <p:sp>
        <p:nvSpPr>
          <p:cNvPr id="204" name="68 - Ορθογώνιο"/>
          <p:cNvSpPr/>
          <p:nvPr/>
        </p:nvSpPr>
        <p:spPr>
          <a:xfrm>
            <a:off x="7885636" y="301510"/>
            <a:ext cx="502787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Name</a:t>
            </a:r>
          </a:p>
        </p:txBody>
      </p:sp>
      <p:sp>
        <p:nvSpPr>
          <p:cNvPr id="205" name="68 - Ορθογώνιο"/>
          <p:cNvSpPr/>
          <p:nvPr/>
        </p:nvSpPr>
        <p:spPr>
          <a:xfrm>
            <a:off x="8178311" y="58960"/>
            <a:ext cx="710489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Postcode</a:t>
            </a:r>
          </a:p>
        </p:txBody>
      </p:sp>
      <p:sp>
        <p:nvSpPr>
          <p:cNvPr id="206" name="68 - Ορθογώνιο"/>
          <p:cNvSpPr/>
          <p:nvPr/>
        </p:nvSpPr>
        <p:spPr>
          <a:xfrm>
            <a:off x="8507881" y="301510"/>
            <a:ext cx="668479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smtClean="0"/>
              <a:t>Location</a:t>
            </a:r>
          </a:p>
        </p:txBody>
      </p:sp>
      <p:sp>
        <p:nvSpPr>
          <p:cNvPr id="207" name="68 - Ορθογώνιο"/>
          <p:cNvSpPr/>
          <p:nvPr/>
        </p:nvSpPr>
        <p:spPr>
          <a:xfrm>
            <a:off x="8110803" y="548680"/>
            <a:ext cx="777998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err="1" smtClean="0"/>
              <a:t>DayActive</a:t>
            </a:r>
            <a:endParaRPr lang="en-GB" sz="800" dirty="0" smtClean="0"/>
          </a:p>
        </p:txBody>
      </p:sp>
      <p:cxnSp>
        <p:nvCxnSpPr>
          <p:cNvPr id="208" name="Straight Connector 207"/>
          <p:cNvCxnSpPr>
            <a:stCxn id="207" idx="4"/>
            <a:endCxn id="201" idx="0"/>
          </p:cNvCxnSpPr>
          <p:nvPr/>
        </p:nvCxnSpPr>
        <p:spPr>
          <a:xfrm flipH="1">
            <a:off x="8447439" y="786955"/>
            <a:ext cx="52363" cy="6146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32 - Ευθεία γραμμή σύνδεσης"/>
          <p:cNvCxnSpPr/>
          <p:nvPr/>
        </p:nvCxnSpPr>
        <p:spPr>
          <a:xfrm flipH="1" flipV="1">
            <a:off x="6374044" y="770068"/>
            <a:ext cx="405106" cy="2980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4" name="32 - Ευθεία γραμμή σύνδεσης"/>
          <p:cNvCxnSpPr/>
          <p:nvPr/>
        </p:nvCxnSpPr>
        <p:spPr>
          <a:xfrm flipH="1" flipV="1">
            <a:off x="7748057" y="1416761"/>
            <a:ext cx="188919" cy="14003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7" name="53 - TextBox"/>
          <p:cNvSpPr txBox="1"/>
          <p:nvPr/>
        </p:nvSpPr>
        <p:spPr>
          <a:xfrm>
            <a:off x="7645816" y="1121564"/>
            <a:ext cx="52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(1,1)</a:t>
            </a:r>
            <a:endParaRPr lang="en-GB" sz="1000" dirty="0"/>
          </a:p>
        </p:txBody>
      </p:sp>
      <p:sp>
        <p:nvSpPr>
          <p:cNvPr id="229" name="53 - TextBox"/>
          <p:cNvSpPr txBox="1"/>
          <p:nvPr/>
        </p:nvSpPr>
        <p:spPr>
          <a:xfrm>
            <a:off x="6475438" y="706418"/>
            <a:ext cx="523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(1,1)</a:t>
            </a:r>
            <a:endParaRPr lang="en-GB" sz="1000" dirty="0"/>
          </a:p>
        </p:txBody>
      </p:sp>
      <p:sp>
        <p:nvSpPr>
          <p:cNvPr id="363" name="68 - Ορθογώνιο"/>
          <p:cNvSpPr/>
          <p:nvPr/>
        </p:nvSpPr>
        <p:spPr>
          <a:xfrm>
            <a:off x="5275782" y="6108987"/>
            <a:ext cx="1307547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 smtClean="0"/>
              <a:t>BeanType</a:t>
            </a:r>
            <a:endParaRPr lang="en-GB" sz="1000" dirty="0" smtClean="0"/>
          </a:p>
        </p:txBody>
      </p:sp>
      <p:sp>
        <p:nvSpPr>
          <p:cNvPr id="367" name="68 - Ορθογώνιο"/>
          <p:cNvSpPr/>
          <p:nvPr/>
        </p:nvSpPr>
        <p:spPr>
          <a:xfrm>
            <a:off x="5028741" y="6472683"/>
            <a:ext cx="900815" cy="247382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Filling</a:t>
            </a:r>
          </a:p>
        </p:txBody>
      </p:sp>
      <p:cxnSp>
        <p:nvCxnSpPr>
          <p:cNvPr id="103" name="Straight Connector 102"/>
          <p:cNvCxnSpPr>
            <a:stCxn id="159" idx="4"/>
            <a:endCxn id="4" idx="0"/>
          </p:cNvCxnSpPr>
          <p:nvPr/>
        </p:nvCxnSpPr>
        <p:spPr>
          <a:xfrm>
            <a:off x="802768" y="267340"/>
            <a:ext cx="128391" cy="13732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83" idx="2"/>
            <a:endCxn id="4" idx="0"/>
          </p:cNvCxnSpPr>
          <p:nvPr/>
        </p:nvCxnSpPr>
        <p:spPr>
          <a:xfrm flipH="1">
            <a:off x="931159" y="276447"/>
            <a:ext cx="257726" cy="1282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3" name="47 - Ρόμβος"/>
          <p:cNvSpPr/>
          <p:nvPr/>
        </p:nvSpPr>
        <p:spPr>
          <a:xfrm rot="19812485" flipV="1">
            <a:off x="6703884" y="1079623"/>
            <a:ext cx="1097192" cy="340148"/>
          </a:xfrm>
          <a:prstGeom prst="diamond">
            <a:avLst/>
          </a:prstGeom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smtClean="0"/>
              <a:t>Appears</a:t>
            </a:r>
            <a:endParaRPr lang="en-GB" sz="1000" dirty="0"/>
          </a:p>
        </p:txBody>
      </p:sp>
      <p:cxnSp>
        <p:nvCxnSpPr>
          <p:cNvPr id="93" name="Straight Connector 92"/>
          <p:cNvCxnSpPr>
            <a:stCxn id="199" idx="0"/>
            <a:endCxn id="200" idx="4"/>
          </p:cNvCxnSpPr>
          <p:nvPr/>
        </p:nvCxnSpPr>
        <p:spPr>
          <a:xfrm flipV="1">
            <a:off x="5812527" y="357473"/>
            <a:ext cx="787831" cy="2346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32 - Ευθεία γραμμή σύνδεσης"/>
          <p:cNvCxnSpPr>
            <a:stCxn id="199" idx="2"/>
          </p:cNvCxnSpPr>
          <p:nvPr/>
        </p:nvCxnSpPr>
        <p:spPr>
          <a:xfrm flipH="1">
            <a:off x="5076060" y="874370"/>
            <a:ext cx="736467" cy="6824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48 - Ρόμβος"/>
          <p:cNvSpPr/>
          <p:nvPr/>
        </p:nvSpPr>
        <p:spPr>
          <a:xfrm rot="2461914" flipV="1">
            <a:off x="5169229" y="2115561"/>
            <a:ext cx="1145357" cy="856601"/>
          </a:xfrm>
          <a:prstGeom prst="diamond">
            <a:avLst/>
          </a:prstGeom>
          <a:scene3d>
            <a:camera prst="orthographicFront">
              <a:rot lat="0" lon="0" rev="1374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 smtClean="0"/>
              <a:t>PlacedAt</a:t>
            </a:r>
            <a:endParaRPr lang="en-GB" sz="1000" dirty="0" smtClean="0"/>
          </a:p>
        </p:txBody>
      </p:sp>
      <p:cxnSp>
        <p:nvCxnSpPr>
          <p:cNvPr id="144" name="32 - Ευθεία γραμμή σύνδεσης"/>
          <p:cNvCxnSpPr>
            <a:endCxn id="8" idx="3"/>
          </p:cNvCxnSpPr>
          <p:nvPr/>
        </p:nvCxnSpPr>
        <p:spPr>
          <a:xfrm flipH="1">
            <a:off x="3701603" y="2634802"/>
            <a:ext cx="146006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32 - Ευθεία γραμμή σύνδεσης"/>
          <p:cNvCxnSpPr>
            <a:stCxn id="201" idx="2"/>
          </p:cNvCxnSpPr>
          <p:nvPr/>
        </p:nvCxnSpPr>
        <p:spPr>
          <a:xfrm flipH="1">
            <a:off x="6300192" y="1711964"/>
            <a:ext cx="2147247" cy="7270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68 - Ορθογώνιο"/>
          <p:cNvSpPr/>
          <p:nvPr/>
        </p:nvSpPr>
        <p:spPr>
          <a:xfrm>
            <a:off x="5812527" y="1367783"/>
            <a:ext cx="1135737" cy="23827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 err="1" smtClean="0"/>
              <a:t>DaysScheduled</a:t>
            </a:r>
            <a:endParaRPr lang="en-GB" sz="800" dirty="0" smtClean="0"/>
          </a:p>
        </p:txBody>
      </p:sp>
      <p:cxnSp>
        <p:nvCxnSpPr>
          <p:cNvPr id="100" name="Straight Connector 99"/>
          <p:cNvCxnSpPr>
            <a:stCxn id="99" idx="6"/>
          </p:cNvCxnSpPr>
          <p:nvPr/>
        </p:nvCxnSpPr>
        <p:spPr>
          <a:xfrm flipV="1">
            <a:off x="6948264" y="1367785"/>
            <a:ext cx="144016" cy="1191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56 - TextBox"/>
          <p:cNvSpPr txBox="1"/>
          <p:nvPr/>
        </p:nvSpPr>
        <p:spPr>
          <a:xfrm>
            <a:off x="4119853" y="2663831"/>
            <a:ext cx="44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(1,1)</a:t>
            </a:r>
            <a:endParaRPr lang="en-GB" sz="1000" dirty="0"/>
          </a:p>
        </p:txBody>
      </p:sp>
      <p:sp>
        <p:nvSpPr>
          <p:cNvPr id="106" name="50 - Ρόμβος"/>
          <p:cNvSpPr/>
          <p:nvPr/>
        </p:nvSpPr>
        <p:spPr>
          <a:xfrm rot="19770957" flipV="1">
            <a:off x="4649363" y="3182654"/>
            <a:ext cx="1187262" cy="628504"/>
          </a:xfrm>
          <a:prstGeom prst="diamond">
            <a:avLst/>
          </a:prstGeom>
          <a:scene3d>
            <a:camera prst="orthographicFront">
              <a:rot lat="0" lon="0" rev="753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 err="1" smtClean="0"/>
              <a:t>ContainsTopping</a:t>
            </a:r>
            <a:endParaRPr lang="en-GB" sz="1050" dirty="0"/>
          </a:p>
        </p:txBody>
      </p:sp>
      <p:cxnSp>
        <p:nvCxnSpPr>
          <p:cNvPr id="108" name="16 - Ευθεία γραμμή σύνδεσης"/>
          <p:cNvCxnSpPr/>
          <p:nvPr/>
        </p:nvCxnSpPr>
        <p:spPr>
          <a:xfrm flipH="1" flipV="1">
            <a:off x="3666143" y="2830624"/>
            <a:ext cx="1055022" cy="4395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62 - TextBox"/>
          <p:cNvSpPr txBox="1"/>
          <p:nvPr/>
        </p:nvSpPr>
        <p:spPr>
          <a:xfrm>
            <a:off x="3851920" y="2996952"/>
            <a:ext cx="491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GB" sz="1000" dirty="0" smtClean="0"/>
              <a:t>(0,N)</a:t>
            </a:r>
            <a:endParaRPr lang="en-GB" sz="1000" dirty="0"/>
          </a:p>
        </p:txBody>
      </p:sp>
      <p:sp>
        <p:nvSpPr>
          <p:cNvPr id="114" name="37 - Ορθογώνιο"/>
          <p:cNvSpPr/>
          <p:nvPr/>
        </p:nvSpPr>
        <p:spPr>
          <a:xfrm>
            <a:off x="3779912" y="3403557"/>
            <a:ext cx="1160284" cy="308355"/>
          </a:xfrm>
          <a:prstGeom prst="ellipse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 smtClean="0"/>
              <a:t>BurritoNo</a:t>
            </a:r>
            <a:endParaRPr lang="en-GB" sz="1000" dirty="0"/>
          </a:p>
        </p:txBody>
      </p:sp>
      <p:cxnSp>
        <p:nvCxnSpPr>
          <p:cNvPr id="117" name="Straight Connector 116"/>
          <p:cNvCxnSpPr>
            <a:endCxn id="114" idx="4"/>
          </p:cNvCxnSpPr>
          <p:nvPr/>
        </p:nvCxnSpPr>
        <p:spPr>
          <a:xfrm flipH="1" flipV="1">
            <a:off x="4360054" y="3711912"/>
            <a:ext cx="720080" cy="543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2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Ζωντάνι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12101</TotalTime>
  <Words>331</Words>
  <Application>Microsoft Macintosh PowerPoint</Application>
  <PresentationFormat>Letter Paper (8.5x11 in)</PresentationFormat>
  <Paragraphs>118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Data Modeling Using the Entity-Relationship (ER) Model</dc:subject>
  <dc:creator>Elmasri/Navathe</dc:creator>
  <cp:lastModifiedBy>Chipp Jansen</cp:lastModifiedBy>
  <cp:revision>383</cp:revision>
  <cp:lastPrinted>2017-03-14T09:45:50Z</cp:lastPrinted>
  <dcterms:created xsi:type="dcterms:W3CDTF">2013-09-30T11:10:33Z</dcterms:created>
  <dcterms:modified xsi:type="dcterms:W3CDTF">2017-04-04T16:01:43Z</dcterms:modified>
</cp:coreProperties>
</file>