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17"/>
  </p:notesMasterIdLst>
  <p:sldIdLst>
    <p:sldId id="256" r:id="rId2"/>
    <p:sldId id="269" r:id="rId3"/>
    <p:sldId id="264" r:id="rId4"/>
    <p:sldId id="265" r:id="rId5"/>
    <p:sldId id="266" r:id="rId6"/>
    <p:sldId id="260" r:id="rId7"/>
    <p:sldId id="261" r:id="rId8"/>
    <p:sldId id="262" r:id="rId9"/>
    <p:sldId id="258" r:id="rId10"/>
    <p:sldId id="259" r:id="rId11"/>
    <p:sldId id="257" r:id="rId12"/>
    <p:sldId id="267" r:id="rId13"/>
    <p:sldId id="268" r:id="rId14"/>
    <p:sldId id="26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" initials="S" lastIdx="1" clrIdx="0">
    <p:extLst>
      <p:ext uri="{19B8F6BF-5375-455C-9EA6-DF929625EA0E}">
        <p15:presenceInfo xmlns:p15="http://schemas.microsoft.com/office/powerpoint/2012/main" userId="Samu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6" autoAdjust="0"/>
    <p:restoredTop sz="94291" autoAdjust="0"/>
  </p:normalViewPr>
  <p:slideViewPr>
    <p:cSldViewPr snapToGrid="0">
      <p:cViewPr varScale="1">
        <p:scale>
          <a:sx n="62" d="100"/>
          <a:sy n="6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3BEF9-968B-4049-A73F-C4AB0C689047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2D8E5-1355-4C1D-96C2-D152057E0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46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F50-C0D8-4D57-873B-E7DCDD685DF2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2881-1056-478B-9771-30848019C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41595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F50-C0D8-4D57-873B-E7DCDD685DF2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2881-1056-478B-9771-30848019C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63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F50-C0D8-4D57-873B-E7DCDD685DF2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2881-1056-478B-9771-30848019C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410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F50-C0D8-4D57-873B-E7DCDD685DF2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2881-1056-478B-9771-30848019C26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2221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F50-C0D8-4D57-873B-E7DCDD685DF2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2881-1056-478B-9771-30848019C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11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F50-C0D8-4D57-873B-E7DCDD685DF2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2881-1056-478B-9771-30848019C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425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F50-C0D8-4D57-873B-E7DCDD685DF2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2881-1056-478B-9771-30848019C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736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F50-C0D8-4D57-873B-E7DCDD685DF2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2881-1056-478B-9771-30848019C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045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F50-C0D8-4D57-873B-E7DCDD685DF2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2881-1056-478B-9771-30848019C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50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F50-C0D8-4D57-873B-E7DCDD685DF2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2881-1056-478B-9771-30848019C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94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F50-C0D8-4D57-873B-E7DCDD685DF2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2881-1056-478B-9771-30848019C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05782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F50-C0D8-4D57-873B-E7DCDD685DF2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2881-1056-478B-9771-30848019C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70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F50-C0D8-4D57-873B-E7DCDD685DF2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2881-1056-478B-9771-30848019C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28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F50-C0D8-4D57-873B-E7DCDD685DF2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2881-1056-478B-9771-30848019C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12064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F50-C0D8-4D57-873B-E7DCDD685DF2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2881-1056-478B-9771-30848019C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06525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F50-C0D8-4D57-873B-E7DCDD685DF2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2881-1056-478B-9771-30848019C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3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F50-C0D8-4D57-873B-E7DCDD685DF2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2881-1056-478B-9771-30848019C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28352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0246F50-C0D8-4D57-873B-E7DCDD685DF2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0932881-1056-478B-9771-30848019C2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647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6" Type="http://schemas.microsoft.com/office/2007/relationships/hdphoto" Target="../media/hdphoto4.wdp"/><Relationship Id="rId5" Type="http://schemas.openxmlformats.org/officeDocument/2006/relationships/image" Target="../media/image15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5.wdp"/><Relationship Id="rId7" Type="http://schemas.openxmlformats.org/officeDocument/2006/relationships/image" Target="../media/image19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6.wdp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7.wdp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5" Type="http://schemas.openxmlformats.org/officeDocument/2006/relationships/image" Target="../media/image23.png"/><Relationship Id="rId4" Type="http://schemas.openxmlformats.org/officeDocument/2006/relationships/image" Target="../media/image22.jpeg"/><Relationship Id="rId9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25.png"/><Relationship Id="rId7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26.png"/><Relationship Id="rId4" Type="http://schemas.microsoft.com/office/2007/relationships/hdphoto" Target="../media/hdphoto9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versus.com/br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BD0D4-3617-430D-B9AE-DCD39170C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40990"/>
            <a:ext cx="12068014" cy="2136199"/>
          </a:xfrm>
        </p:spPr>
        <p:txBody>
          <a:bodyPr>
            <a:normAutofit fontScale="90000"/>
          </a:bodyPr>
          <a:lstStyle/>
          <a:p>
            <a:pPr algn="ctr"/>
            <a:r>
              <a:rPr lang="pt-BR" altLang="pt-BR" b="1" dirty="0">
                <a:solidFill>
                  <a:schemeClr val="tx1"/>
                </a:solidFill>
                <a:effectLst/>
              </a:rPr>
              <a:t>Escola SENAI</a:t>
            </a:r>
            <a:br>
              <a:rPr lang="pt-BR" altLang="pt-BR" b="1" dirty="0">
                <a:solidFill>
                  <a:schemeClr val="tx1"/>
                </a:solidFill>
                <a:effectLst/>
              </a:rPr>
            </a:br>
            <a:r>
              <a:rPr lang="pt-BR" altLang="pt-BR" b="1" dirty="0">
                <a:solidFill>
                  <a:schemeClr val="tx1"/>
                </a:solidFill>
                <a:effectLst/>
              </a:rPr>
              <a:t>“Professor Vicente Amato”</a:t>
            </a:r>
            <a:br>
              <a:rPr lang="pt-BR" altLang="pt-BR" b="1" dirty="0">
                <a:solidFill>
                  <a:schemeClr val="tx1"/>
                </a:solidFill>
                <a:effectLst/>
              </a:rPr>
            </a:br>
            <a:r>
              <a:rPr lang="pt-BR" altLang="pt-BR" b="1" dirty="0">
                <a:solidFill>
                  <a:schemeClr val="tx1"/>
                </a:solidFill>
                <a:effectLst/>
              </a:rPr>
              <a:t>Jandira - SP </a:t>
            </a:r>
            <a:endParaRPr lang="pt-BR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C02CFF-2137-4350-A414-2F4174F91268}"/>
              </a:ext>
            </a:extLst>
          </p:cNvPr>
          <p:cNvSpPr txBox="1"/>
          <p:nvPr/>
        </p:nvSpPr>
        <p:spPr>
          <a:xfrm>
            <a:off x="4255192" y="3429000"/>
            <a:ext cx="45255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endParaRPr lang="pt-BR" sz="2000" b="1" dirty="0"/>
          </a:p>
          <a:p>
            <a:r>
              <a:rPr lang="pt-BR" sz="2000" b="1" dirty="0"/>
              <a:t>Alice Dos Santos </a:t>
            </a:r>
            <a:r>
              <a:rPr lang="pt-BR" sz="2000" b="1" dirty="0" err="1"/>
              <a:t>Cavalini</a:t>
            </a:r>
            <a:endParaRPr lang="pt-BR" sz="2000" b="1" dirty="0"/>
          </a:p>
          <a:p>
            <a:r>
              <a:rPr lang="pt-BR" sz="2000" b="1" dirty="0"/>
              <a:t>Samuel Almeida Goulart</a:t>
            </a:r>
          </a:p>
          <a:p>
            <a:r>
              <a:rPr lang="pt-BR" sz="2000" b="1" dirty="0" err="1"/>
              <a:t>Luis</a:t>
            </a:r>
            <a:r>
              <a:rPr lang="pt-BR" sz="2000" b="1" dirty="0"/>
              <a:t> Henrique Souza Ferreira</a:t>
            </a:r>
          </a:p>
          <a:p>
            <a:r>
              <a:rPr lang="pt-BR" sz="2000" b="1" dirty="0"/>
              <a:t>Renan Silva Prazeres</a:t>
            </a:r>
          </a:p>
        </p:txBody>
      </p:sp>
    </p:spTree>
    <p:extLst>
      <p:ext uri="{BB962C8B-B14F-4D97-AF65-F5344CB8AC3E}">
        <p14:creationId xmlns:p14="http://schemas.microsoft.com/office/powerpoint/2010/main" val="28387971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DBBA8A9-FE9A-493C-948F-F1C0BD906BA8}"/>
              </a:ext>
            </a:extLst>
          </p:cNvPr>
          <p:cNvSpPr txBox="1"/>
          <p:nvPr/>
        </p:nvSpPr>
        <p:spPr>
          <a:xfrm>
            <a:off x="604435" y="2832080"/>
            <a:ext cx="45276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Intel Core i7-9700F</a:t>
            </a:r>
          </a:p>
          <a:p>
            <a:pPr algn="ctr"/>
            <a:endParaRPr lang="pt-BR" b="1" dirty="0"/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Número de núcleos: 8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 Threads: 8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Frequência do processador: 3.00 GHz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Frequência turbo máximo: 4.70 GHz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Potência: 65 W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Tipos de memória: DDR4-2666 MHz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Soquetes suportados: FCLGA 1151</a:t>
            </a:r>
          </a:p>
          <a:p>
            <a:pPr algn="ctr"/>
            <a:br>
              <a:rPr lang="pt-BR" b="1" dirty="0"/>
            </a:br>
            <a:r>
              <a:rPr lang="pt-BR" b="1" dirty="0"/>
              <a:t>R$ 1.989,90</a:t>
            </a:r>
          </a:p>
          <a:p>
            <a:pPr algn="ctr"/>
            <a:endParaRPr lang="pt-BR" b="1" dirty="0"/>
          </a:p>
          <a:p>
            <a:pPr algn="ctr"/>
            <a:r>
              <a:rPr lang="pt-BR" b="1" i="1" dirty="0">
                <a:solidFill>
                  <a:srgbClr val="FF0000"/>
                </a:solidFill>
              </a:rPr>
              <a:t>Este Processador não possui vídeo </a:t>
            </a:r>
          </a:p>
          <a:p>
            <a:pPr algn="ctr"/>
            <a:r>
              <a:rPr lang="pt-BR" b="1" i="1" dirty="0">
                <a:solidFill>
                  <a:srgbClr val="FF0000"/>
                </a:solidFill>
              </a:rPr>
              <a:t>integrado</a:t>
            </a:r>
          </a:p>
          <a:p>
            <a:pPr algn="ctr"/>
            <a:endParaRPr lang="pt-B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FBA72F-4BCB-4F8B-8F3D-C2A8BFA69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68" y="1284899"/>
            <a:ext cx="1179052" cy="108634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7EFE557-2F97-4E63-A753-65CD3FE8385C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35938" r="640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737" y="1867546"/>
            <a:ext cx="3394129" cy="348711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78D113E-8C3C-46BC-8C83-DB46C6EFBCAE}"/>
              </a:ext>
            </a:extLst>
          </p:cNvPr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81" b="89882" l="169" r="94772">
                        <a14:foregroundMark x1="12142" y1="46374" x2="13322" y2="47218"/>
                        <a14:foregroundMark x1="18550" y1="44013" x2="20236" y2="55649"/>
                        <a14:foregroundMark x1="28162" y1="37943" x2="28668" y2="56830"/>
                        <a14:foregroundMark x1="27487" y1="38786" x2="26138" y2="59696"/>
                        <a14:foregroundMark x1="26138" y1="40304" x2="26981" y2="62057"/>
                        <a14:foregroundMark x1="36762" y1="40304" x2="36762" y2="65767"/>
                        <a14:foregroundMark x1="37099" y1="37437" x2="35413" y2="62563"/>
                        <a14:foregroundMark x1="42327" y1="39460" x2="42664" y2="64081"/>
                        <a14:foregroundMark x1="43508" y1="39460" x2="42664" y2="66948"/>
                        <a14:foregroundMark x1="41990" y1="36762" x2="41990" y2="61214"/>
                        <a14:foregroundMark x1="39460" y1="37437" x2="43170" y2="62563"/>
                        <a14:foregroundMark x1="12479" y1="36256" x2="7589" y2="64587"/>
                        <a14:foregroundMark x1="18212" y1="36256" x2="13322" y2="48061"/>
                        <a14:foregroundMark x1="7251" y1="38786" x2="19730" y2="55987"/>
                        <a14:foregroundMark x1="34739" y1="37437" x2="30185" y2="61720"/>
                        <a14:foregroundMark x1="43508" y1="40641" x2="46374" y2="56830"/>
                        <a14:foregroundMark x1="47555" y1="70995" x2="53288" y2="83474"/>
                        <a14:foregroundMark x1="46374" y1="79764" x2="60877" y2="797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764" y="1037967"/>
            <a:ext cx="1438168" cy="133327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EE44D8C-252E-44E6-AE76-BCB06C2D4F25}"/>
              </a:ext>
            </a:extLst>
          </p:cNvPr>
          <p:cNvSpPr txBox="1"/>
          <p:nvPr/>
        </p:nvSpPr>
        <p:spPr>
          <a:xfrm>
            <a:off x="7059872" y="2788712"/>
            <a:ext cx="45276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AMD </a:t>
            </a:r>
            <a:r>
              <a:rPr lang="pt-BR" b="1" dirty="0" err="1"/>
              <a:t>Ryzen</a:t>
            </a:r>
            <a:r>
              <a:rPr lang="pt-BR" b="1" dirty="0"/>
              <a:t> 7 3700X</a:t>
            </a:r>
          </a:p>
          <a:p>
            <a:pPr algn="ctr"/>
            <a:endParaRPr lang="pt-BR" b="1" dirty="0"/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Número de núcleos: 8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Threads: 16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Frequência do processador: 3.00 GHz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Frequência turbo máximo: 4.70 GHz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Potência: 65 W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Tipos de memória: DDR4-3200 MHz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Socket: AM4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/>
              <a:t>R$ 2.282,90 </a:t>
            </a:r>
          </a:p>
          <a:p>
            <a:pPr algn="ctr"/>
            <a:r>
              <a:rPr lang="pt-BR" b="1" i="1" dirty="0">
                <a:solidFill>
                  <a:srgbClr val="FF0000"/>
                </a:solidFill>
              </a:rPr>
              <a:t>Este Processador não possui vídeo </a:t>
            </a:r>
          </a:p>
          <a:p>
            <a:pPr algn="ctr"/>
            <a:r>
              <a:rPr lang="pt-BR" b="1" i="1" dirty="0">
                <a:solidFill>
                  <a:srgbClr val="FF0000"/>
                </a:solidFill>
              </a:rPr>
              <a:t>integrado</a:t>
            </a:r>
          </a:p>
          <a:p>
            <a:pPr algn="ctr"/>
            <a:br>
              <a:rPr lang="pt-BR" dirty="0"/>
            </a:b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82766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289395"/>
            <a:ext cx="4789245" cy="821470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>
                <a:solidFill>
                  <a:schemeClr val="tx1"/>
                </a:solidFill>
                <a:effectLst/>
                <a:latin typeface="+mn-lt"/>
                <a:cs typeface="Arial" panose="020B0604020202020204" pitchFamily="34" charset="0"/>
              </a:rPr>
              <a:t>Pentium G5400</a:t>
            </a:r>
          </a:p>
        </p:txBody>
      </p:sp>
      <p:pic>
        <p:nvPicPr>
          <p:cNvPr id="5" name="Espaço Reservado para Conteúdo 4" descr="Foto 1 - Processador Intel Pentium Gold G5400 3.7GHz/4Mb LGA115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333" l="0" r="100000">
                        <a14:foregroundMark x1="48000" y1="97333" x2="48000" y2="99333"/>
                        <a14:foregroundMark x1="28000" y1="24000" x2="28000" y2="24000"/>
                        <a14:foregroundMark x1="25333" y1="32667" x2="25333" y2="3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417" y="2421405"/>
            <a:ext cx="1617051" cy="159177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/>
          <p:cNvSpPr txBox="1"/>
          <p:nvPr/>
        </p:nvSpPr>
        <p:spPr>
          <a:xfrm>
            <a:off x="250389" y="1800397"/>
            <a:ext cx="30948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0" algn="ctr"/>
            <a:r>
              <a:rPr lang="pt-BR" b="1" dirty="0"/>
              <a:t>  Características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>
                <a:cs typeface="Arial" panose="020B0604020202020204" pitchFamily="34" charset="0"/>
              </a:rPr>
              <a:t>3.6GHz de frequência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>
                <a:cs typeface="Arial" panose="020B0604020202020204" pitchFamily="34" charset="0"/>
              </a:rPr>
              <a:t>2 núcleos com 4 threads                    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>
                <a:cs typeface="Arial" panose="020B0604020202020204" pitchFamily="34" charset="0"/>
              </a:rPr>
              <a:t>3MB de memória cache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>
                <a:cs typeface="Arial" panose="020B0604020202020204" pitchFamily="34" charset="0"/>
              </a:rPr>
              <a:t>Suporte à memória DDR4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>
                <a:cs typeface="Arial" panose="020B0604020202020204" pitchFamily="34" charset="0"/>
              </a:rPr>
              <a:t>Soquete LGA 1151 v2</a:t>
            </a:r>
          </a:p>
          <a:p>
            <a:pPr lvl="0"/>
            <a:r>
              <a:rPr lang="pt-BR" dirty="0"/>
              <a:t> </a:t>
            </a:r>
          </a:p>
          <a:p>
            <a:endParaRPr lang="pt-BR" dirty="0"/>
          </a:p>
        </p:txBody>
      </p:sp>
      <p:pic>
        <p:nvPicPr>
          <p:cNvPr id="1035" name="Picture 11" descr="Preço png | PNGW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9722" y1="77778" x2="46389" y2="47222"/>
                        <a14:foregroundMark x1="46389" y1="45833" x2="50556" y2="59722"/>
                        <a14:foregroundMark x1="25556" y1="51389" x2="39444" y2="86111"/>
                        <a14:foregroundMark x1="58889" y1="52778" x2="35278" y2="70833"/>
                        <a14:foregroundMark x1="50556" y1="41667" x2="57500" y2="55556"/>
                        <a14:foregroundMark x1="68889" y1="33889" x2="65556" y2="1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38" y="5272298"/>
            <a:ext cx="1112177" cy="111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3195207" y="5573677"/>
            <a:ext cx="2221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R$: 547,00</a:t>
            </a:r>
          </a:p>
        </p:txBody>
      </p:sp>
      <p:pic>
        <p:nvPicPr>
          <p:cNvPr id="1037" name="Picture 13" descr="Livros com Ofertas Incríveis no Submarino.co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553" y="5612952"/>
            <a:ext cx="1163789" cy="54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MD Ryzen™ 3 2200G Quad Core - 4 Threads - 3.5GHz (Turbo 3.7GHz) - Cache  6MB - AM4 - TDP 65W - Radeon™ VEGA Graphics - YD2200C5FBBOX | Amazon.com.b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680" y="2845904"/>
            <a:ext cx="1432902" cy="135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ompare preços no Zoom: Reunimos as melhores ofertas e descontos!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303" y="5794945"/>
            <a:ext cx="1057160" cy="55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8942130" y="5799700"/>
            <a:ext cx="2621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R$ 906,50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6533429" y="1476953"/>
            <a:ext cx="4120662" cy="971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err="1">
                <a:latin typeface="+mn-lt"/>
                <a:cs typeface="Arial" panose="020B0604020202020204" pitchFamily="34" charset="0"/>
              </a:rPr>
              <a:t>Ryzen</a:t>
            </a:r>
            <a:r>
              <a:rPr lang="pt-BR" sz="2800" b="1" dirty="0">
                <a:latin typeface="+mn-lt"/>
                <a:cs typeface="Arial" panose="020B0604020202020204" pitchFamily="34" charset="0"/>
              </a:rPr>
              <a:t> 3 2200G</a:t>
            </a:r>
            <a:br>
              <a:rPr lang="pt-BR" sz="2800" b="1" dirty="0">
                <a:latin typeface="+mn-lt"/>
              </a:rPr>
            </a:br>
            <a:endParaRPr lang="pt-BR" sz="2800" b="1" dirty="0">
              <a:latin typeface="+mn-lt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533429" y="2587212"/>
            <a:ext cx="3094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Características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3.5GHz de frequência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4 núcleos com 4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6MB de memória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Suporte à memória DDR4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Soquete AM4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FC66A4-A659-4CD3-8E08-513B38A6003F}"/>
              </a:ext>
            </a:extLst>
          </p:cNvPr>
          <p:cNvSpPr txBox="1"/>
          <p:nvPr/>
        </p:nvSpPr>
        <p:spPr>
          <a:xfrm>
            <a:off x="1797833" y="355933"/>
            <a:ext cx="9048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Preços dos Processadores </a:t>
            </a:r>
          </a:p>
        </p:txBody>
      </p:sp>
      <p:pic>
        <p:nvPicPr>
          <p:cNvPr id="16" name="Picture 11" descr="Preço png | PNGWing">
            <a:extLst>
              <a:ext uri="{FF2B5EF4-FFF2-40B4-BE49-F238E27FC236}">
                <a16:creationId xmlns:a16="http://schemas.microsoft.com/office/drawing/2014/main" id="{E049FA7E-EB2D-4F71-8F22-BACF1AF65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9722" y1="77778" x2="46389" y2="47222"/>
                        <a14:foregroundMark x1="46389" y1="45833" x2="50556" y2="59722"/>
                        <a14:foregroundMark x1="25556" y1="51389" x2="39444" y2="86111"/>
                        <a14:foregroundMark x1="58889" y1="52778" x2="35278" y2="70833"/>
                        <a14:foregroundMark x1="50556" y1="41667" x2="57500" y2="55556"/>
                        <a14:foregroundMark x1="68889" y1="33889" x2="65556" y2="1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245" y="5056863"/>
            <a:ext cx="1112177" cy="111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987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2384" y="465137"/>
            <a:ext cx="3264877" cy="883017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>
                <a:solidFill>
                  <a:schemeClr val="tx1"/>
                </a:solidFill>
                <a:effectLst/>
              </a:rPr>
              <a:t> </a:t>
            </a:r>
            <a:r>
              <a:rPr lang="pt-BR" sz="28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Core i3 8100</a:t>
            </a:r>
            <a:br>
              <a:rPr lang="pt-BR" sz="2800" b="1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endParaRPr lang="pt-BR" sz="2800" b="1" dirty="0"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3074" name="Picture 2" descr="Processador Intel Core i3-8100 Coffee Lake, Cache 6MB, 3.6GHz, LGA 1151 -  BX80684I38100 | KaBuM!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6329" r="936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84" y="3896337"/>
            <a:ext cx="1837348" cy="183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OCESSADOR INTEL CORE I3 8100 3,60GHZ - LGA 1151 - Sulamérica Informátic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76" y="422031"/>
            <a:ext cx="697523" cy="69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Processador Intel Core i5-7400 3.0GHz (3.5GHz Turbo, LGA 1151, 6MB Cache)  65W BX80677I57400 - HARDSTORE em Porto Aleg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8" descr="Processador Intel Core i5-7400 3.0GHz (3.5GHz Turbo, LGA 1151, 6MB Cache)  65W BX80677I57400 - HARDSTORE em Porto Aleg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10" descr="Processador Intel Core i5-7400 3.0GHz (3.5GHz Turbo, LGA 1151, 6MB Cache)  65W BX80677I57400 - HARDSTORE em Porto Aleg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2" descr="Processador Intel Core i5-7400 3.0GHz (3.5GHz Turbo, LGA 1151, 6MB Cache)  65W BX80677I57400 - HARDSTORE em Porto Alegr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4" descr="Processador Intel Core I5 7400 3,50 Ghz 6mb Cache Lga 1151 - R$ 1.312,15 em  Mercado Livr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6" descr="Processador Intel Core I5 7400 3,50 Ghz 6mb Cache Lga 1151 - R$ 1.312,15 em  Mercado Livre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90" name="Picture 18" descr="Processador Intel Core I5-7400 Kaby Lake, Cache 6mb, 3ghz - Computadores e  acessórios - Núcleo Residencial Doutor Luiz de Mattos Pimenta, Itatiba  751827513 | OL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6997" l="391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562" y="2630251"/>
            <a:ext cx="1380700" cy="138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6318737" y="1348154"/>
            <a:ext cx="308317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+mj-lt"/>
                <a:ea typeface="+mj-ea"/>
                <a:cs typeface="Arial" panose="020B0604020202020204" pitchFamily="34" charset="0"/>
              </a:rPr>
              <a:t>Core i5 7400</a:t>
            </a:r>
          </a:p>
          <a:p>
            <a:endParaRPr lang="pt-BR" sz="4000" b="1" u="sng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45015" y="2438400"/>
            <a:ext cx="3230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 Características: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3.0GHz de frequência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4 núcleos com 4 threads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6MB de memória cache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Suporte à memória DDR4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Soquete LGA 1151</a:t>
            </a:r>
          </a:p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446747" y="5266243"/>
            <a:ext cx="247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R$ 810,00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8952702" y="5441297"/>
            <a:ext cx="2525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R$ 1.813,98</a:t>
            </a:r>
          </a:p>
        </p:txBody>
      </p:sp>
      <p:sp>
        <p:nvSpPr>
          <p:cNvPr id="15" name="AutoShape 2" descr="Loucura do Dia Shoptime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" name="Picture 14" descr="Programação Shoptime - TV Magaz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959" y="5652872"/>
            <a:ext cx="1922584" cy="82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Programação Shoptime - TV Magaz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620" y="5904851"/>
            <a:ext cx="1922584" cy="82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1" descr="Preço png | PNGWing">
            <a:extLst>
              <a:ext uri="{FF2B5EF4-FFF2-40B4-BE49-F238E27FC236}">
                <a16:creationId xmlns:a16="http://schemas.microsoft.com/office/drawing/2014/main" id="{B7710A66-A108-4489-BEE3-29D13943D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9722" y1="77778" x2="46389" y2="47222"/>
                        <a14:foregroundMark x1="46389" y1="45833" x2="50556" y2="59722"/>
                        <a14:foregroundMark x1="25556" y1="51389" x2="39444" y2="86111"/>
                        <a14:foregroundMark x1="58889" y1="52778" x2="35278" y2="70833"/>
                        <a14:foregroundMark x1="50556" y1="41667" x2="57500" y2="55556"/>
                        <a14:foregroundMark x1="68889" y1="33889" x2="65556" y2="1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383" y="5177595"/>
            <a:ext cx="1112177" cy="111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1" descr="Preço png | PNGWing">
            <a:extLst>
              <a:ext uri="{FF2B5EF4-FFF2-40B4-BE49-F238E27FC236}">
                <a16:creationId xmlns:a16="http://schemas.microsoft.com/office/drawing/2014/main" id="{452BA502-F2BC-434B-8789-1F2201461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9722" y1="77778" x2="46389" y2="47222"/>
                        <a14:foregroundMark x1="46389" y1="45833" x2="50556" y2="59722"/>
                        <a14:foregroundMark x1="25556" y1="51389" x2="39444" y2="86111"/>
                        <a14:foregroundMark x1="58889" y1="52778" x2="35278" y2="70833"/>
                        <a14:foregroundMark x1="50556" y1="41667" x2="57500" y2="55556"/>
                        <a14:foregroundMark x1="68889" y1="33889" x2="65556" y2="1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839" y="5300948"/>
            <a:ext cx="1112177" cy="111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A6BECF44-9FA1-433C-8459-1FC6A96C8ED3}"/>
              </a:ext>
            </a:extLst>
          </p:cNvPr>
          <p:cNvSpPr txBox="1"/>
          <p:nvPr/>
        </p:nvSpPr>
        <p:spPr>
          <a:xfrm>
            <a:off x="612775" y="1588013"/>
            <a:ext cx="3230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 Características: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3.6GHz de frequência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4 núcleos com 4 threads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6MB de memória cache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Suporte à memória DDR4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Soquete LGA 1151 v2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192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74431" y="1059329"/>
            <a:ext cx="3083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+mj-lt"/>
              </a:rPr>
              <a:t> </a:t>
            </a:r>
            <a:r>
              <a:rPr lang="pt-BR" sz="2000" b="1" dirty="0">
                <a:latin typeface="+mj-lt"/>
                <a:ea typeface="+mj-ea"/>
                <a:cs typeface="Arial" panose="020B0604020202020204" pitchFamily="34" charset="0"/>
              </a:rPr>
              <a:t>i7 8700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29088" y="2147451"/>
            <a:ext cx="3622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Características </a:t>
            </a:r>
          </a:p>
          <a:p>
            <a:pPr algn="ctr"/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3.7GHz de frequência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6 Núcleos com 12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12MB de memória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Suporte à memória DDR4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Soquete LGA 1151 v2</a:t>
            </a:r>
          </a:p>
          <a:p>
            <a:endParaRPr lang="pt-BR" dirty="0"/>
          </a:p>
        </p:txBody>
      </p:sp>
      <p:sp>
        <p:nvSpPr>
          <p:cNvPr id="6" name="AutoShape 2" descr="Telefone Shoptime: 0800, SAC, OUVIDORIA, CHAT | Abr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6" descr="Loucura do Dia Shoptim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Cupom de Desconto Shoptime | GoCupom | Cupons Verificados Hoj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Cupom de Desconto Shoptime | GoCupom | Cupons Verificados Hoj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2" name="Picture 14" descr="Programação Shoptime - TV Magaz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23" y="5704825"/>
            <a:ext cx="1922584" cy="82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1338634" y="5235239"/>
            <a:ext cx="2063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R$  1.500</a:t>
            </a:r>
          </a:p>
        </p:txBody>
      </p:sp>
      <p:sp>
        <p:nvSpPr>
          <p:cNvPr id="14" name="AutoShape 16" descr="Processador Intel Core i7 8700 8ª Geração 12MB 1151 3.2Ghz Turbo 4.6Ghz  BX80684I78700 Box nas americana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6" name="Picture 18" descr="Processador Intel Core i7-8700 Coffee Lake, Cache 12MB, 3.2GHz (4.6GHz Max  Turbo), LGA 1151 - BX80684I78700 | KaBuM!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32" b="99747" l="4557" r="964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821" y="2590800"/>
            <a:ext cx="1754749" cy="175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7631723" y="769938"/>
            <a:ext cx="3364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Core i9 9900K</a:t>
            </a:r>
          </a:p>
          <a:p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24246" y="2379785"/>
            <a:ext cx="31535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Características 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3.6GHz de frequência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8 Núcleos com 16 </a:t>
            </a:r>
            <a:r>
              <a:rPr lang="pt-BR" b="1" i="1" dirty="0"/>
              <a:t>threads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16MB de memória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Suporte à memória DDR4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Soquete LGA 1151 v2</a:t>
            </a:r>
          </a:p>
          <a:p>
            <a:endParaRPr lang="pt-BR" dirty="0"/>
          </a:p>
        </p:txBody>
      </p:sp>
      <p:pic>
        <p:nvPicPr>
          <p:cNvPr id="21" name="Picture 14" descr="Programação Shoptime - TV Magaz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984" y="5880278"/>
            <a:ext cx="1922584" cy="82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/>
          <p:cNvSpPr txBox="1"/>
          <p:nvPr/>
        </p:nvSpPr>
        <p:spPr>
          <a:xfrm>
            <a:off x="9530861" y="5403206"/>
            <a:ext cx="1922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R$  4.600</a:t>
            </a:r>
          </a:p>
        </p:txBody>
      </p:sp>
      <p:pic>
        <p:nvPicPr>
          <p:cNvPr id="2068" name="Picture 20" descr="Intel revela novos chips Core i3, i5, i7 e i9 de 9ª geração | Computador |  Tecnoblo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36" b="96448" l="9836" r="899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821" y="2889470"/>
            <a:ext cx="2281747" cy="152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 descr="Preço png | PNGWing">
            <a:extLst>
              <a:ext uri="{FF2B5EF4-FFF2-40B4-BE49-F238E27FC236}">
                <a16:creationId xmlns:a16="http://schemas.microsoft.com/office/drawing/2014/main" id="{20578675-7448-43BF-80D5-3C8691B3C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29722" y1="77778" x2="46389" y2="47222"/>
                        <a14:foregroundMark x1="46389" y1="45833" x2="50556" y2="59722"/>
                        <a14:foregroundMark x1="25556" y1="51389" x2="39444" y2="86111"/>
                        <a14:foregroundMark x1="58889" y1="52778" x2="35278" y2="70833"/>
                        <a14:foregroundMark x1="50556" y1="41667" x2="57500" y2="55556"/>
                        <a14:foregroundMark x1="68889" y1="33889" x2="65556" y2="1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20" y="5006191"/>
            <a:ext cx="1112177" cy="111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1" descr="Preço png | PNGWing">
            <a:extLst>
              <a:ext uri="{FF2B5EF4-FFF2-40B4-BE49-F238E27FC236}">
                <a16:creationId xmlns:a16="http://schemas.microsoft.com/office/drawing/2014/main" id="{CAEF3BBC-90A9-4549-95D7-71950EE1C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29722" y1="77778" x2="46389" y2="47222"/>
                        <a14:foregroundMark x1="46389" y1="45833" x2="50556" y2="59722"/>
                        <a14:foregroundMark x1="25556" y1="51389" x2="39444" y2="86111"/>
                        <a14:foregroundMark x1="58889" y1="52778" x2="35278" y2="70833"/>
                        <a14:foregroundMark x1="50556" y1="41667" x2="57500" y2="55556"/>
                        <a14:foregroundMark x1="68889" y1="33889" x2="65556" y2="1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518" y="5148736"/>
            <a:ext cx="1112177" cy="111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85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F6E48-E6FD-4855-9318-AA1FFB35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81149"/>
            <a:ext cx="10353762" cy="96167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Referência</a:t>
            </a:r>
            <a:br>
              <a:rPr lang="pt-BR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pt-BR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59EE068-BD68-4AEA-95E6-CC802C27C32D}"/>
              </a:ext>
            </a:extLst>
          </p:cNvPr>
          <p:cNvSpPr txBox="1"/>
          <p:nvPr/>
        </p:nvSpPr>
        <p:spPr>
          <a:xfrm>
            <a:off x="573437" y="1208479"/>
            <a:ext cx="112827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Tecmundo</a:t>
            </a:r>
            <a:r>
              <a:rPr lang="pt-BR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</a:p>
          <a:p>
            <a:r>
              <a:rPr lang="pt-BR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https://www.tecmundo.com.br/historia/2157-a-historia-dos-processadores.htm</a:t>
            </a:r>
          </a:p>
          <a:p>
            <a:endParaRPr lang="pt-BR" sz="24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sz="24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Razorcomputadores</a:t>
            </a:r>
            <a:r>
              <a:rPr lang="pt-BR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</a:p>
          <a:p>
            <a:r>
              <a:rPr lang="pt-BR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https://razorcomputadores.com.br/blog/tecnologia/entenda-os-diferentes-tipos-de-processadores/</a:t>
            </a:r>
          </a:p>
          <a:p>
            <a:endParaRPr lang="pt-BR" sz="24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sz="2400" dirty="0" err="1"/>
              <a:t>Canaltech</a:t>
            </a:r>
            <a:r>
              <a:rPr lang="pt-BR" sz="2400" dirty="0"/>
              <a:t>:</a:t>
            </a:r>
          </a:p>
          <a:p>
            <a:r>
              <a:rPr lang="pt-BR" sz="2400" dirty="0"/>
              <a:t>https://canaltech.com.br/amp/hardware/o-que-e-cpu/</a:t>
            </a:r>
          </a:p>
          <a:p>
            <a:endParaRPr lang="pt-BR" sz="24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sz="24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Verus</a:t>
            </a:r>
            <a:r>
              <a:rPr lang="pt-BR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</a:p>
          <a:p>
            <a:r>
              <a:rPr lang="pt-BR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https://versus.com/br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Zoom:</a:t>
            </a:r>
          </a:p>
          <a:p>
            <a:r>
              <a:rPr lang="pt-BR" sz="2400" dirty="0"/>
              <a:t>https://www.zoom.com.br/processador/deumzoom/melhor-processador-pc</a:t>
            </a:r>
          </a:p>
        </p:txBody>
      </p:sp>
    </p:spTree>
    <p:extLst>
      <p:ext uri="{BB962C8B-B14F-4D97-AF65-F5344CB8AC3E}">
        <p14:creationId xmlns:p14="http://schemas.microsoft.com/office/powerpoint/2010/main" val="384019659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2CA89B9-23E9-449D-8CA5-72F7BE6762B4}"/>
              </a:ext>
            </a:extLst>
          </p:cNvPr>
          <p:cNvSpPr txBox="1"/>
          <p:nvPr/>
        </p:nvSpPr>
        <p:spPr>
          <a:xfrm>
            <a:off x="1" y="284422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Obrigados pela atenção</a:t>
            </a:r>
          </a:p>
        </p:txBody>
      </p:sp>
    </p:spTree>
    <p:extLst>
      <p:ext uri="{BB962C8B-B14F-4D97-AF65-F5344CB8AC3E}">
        <p14:creationId xmlns:p14="http://schemas.microsoft.com/office/powerpoint/2010/main" val="207294645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4DA31-7AB1-4781-A4A6-CD34C2A3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Sumário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CAE4CA-4D73-4DAE-A638-DE1FCEB796FF}"/>
              </a:ext>
            </a:extLst>
          </p:cNvPr>
          <p:cNvSpPr txBox="1">
            <a:spLocks/>
          </p:cNvSpPr>
          <p:nvPr/>
        </p:nvSpPr>
        <p:spPr>
          <a:xfrm>
            <a:off x="3901086" y="2650355"/>
            <a:ext cx="4379179" cy="263456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pt-BR" sz="3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tx1"/>
                </a:solidFill>
                <a:effectLst/>
              </a:rPr>
              <a:t>História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tx1"/>
                </a:solidFill>
                <a:effectLst/>
              </a:rPr>
              <a:t>Tipos 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tx1"/>
                </a:solidFill>
                <a:effectLst/>
              </a:rPr>
              <a:t>Marcas/ Modelos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tx1"/>
                </a:solidFill>
                <a:effectLst/>
              </a:rPr>
              <a:t>Exemplo para um </a:t>
            </a:r>
            <a:r>
              <a:rPr lang="pt-BR" sz="2400" b="1" dirty="0">
                <a:solidFill>
                  <a:schemeClr val="tx1"/>
                </a:solidFill>
                <a:effectLst/>
              </a:rPr>
              <a:t>desenvolvedor 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tx1"/>
                </a:solidFill>
                <a:effectLst/>
              </a:rPr>
              <a:t>Preços  / lojas</a:t>
            </a:r>
          </a:p>
        </p:txBody>
      </p:sp>
    </p:spTree>
    <p:extLst>
      <p:ext uri="{BB962C8B-B14F-4D97-AF65-F5344CB8AC3E}">
        <p14:creationId xmlns:p14="http://schemas.microsoft.com/office/powerpoint/2010/main" val="128477659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3AC57-80D5-4CA0-9AB6-D42579BE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solidFill>
                  <a:schemeClr val="tx1"/>
                </a:solidFill>
              </a:rPr>
              <a:t>O que é CPU?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439AE0-0940-48DE-BBFA-F141FB712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5440511" cy="37074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1"/>
                </a:solidFill>
                <a:effectLst/>
              </a:rPr>
              <a:t>CPU é a sigla para Central </a:t>
            </a:r>
            <a:r>
              <a:rPr lang="pt-BR" b="1" dirty="0" err="1">
                <a:solidFill>
                  <a:schemeClr val="tx1"/>
                </a:solidFill>
                <a:effectLst/>
              </a:rPr>
              <a:t>Process</a:t>
            </a:r>
            <a:r>
              <a:rPr lang="pt-BR" b="1" dirty="0">
                <a:solidFill>
                  <a:schemeClr val="tx1"/>
                </a:solidFill>
                <a:effectLst/>
              </a:rPr>
              <a:t> Unit, ou Unidade Central de Processamento.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1"/>
                </a:solidFill>
                <a:effectLst/>
              </a:rPr>
              <a:t>Ele é o principal item de hardware do computador, que também é conhecido como processador.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1"/>
                </a:solidFill>
                <a:effectLst/>
              </a:rPr>
              <a:t>A CPU é responsável por calcular e realizar tarefas determinadas pelo usuário e é considerado o cérebro do PC.</a:t>
            </a:r>
          </a:p>
          <a:p>
            <a:pPr marL="3690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00F7B1-D81B-4062-B531-02C7C5CB9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70" r="28615" b="-1"/>
          <a:stretch/>
        </p:blipFill>
        <p:spPr>
          <a:xfrm>
            <a:off x="7246911" y="1732449"/>
            <a:ext cx="4159841" cy="398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9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F9E9F-F21B-4A08-9E57-18BE7F50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1"/>
                </a:solidFill>
                <a:effectLst/>
              </a:rPr>
              <a:t>História dos processadores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3F237C-52DB-428C-92ED-F5D978528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95493" cy="45159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tx1"/>
                </a:solidFill>
                <a:effectLst/>
              </a:rPr>
              <a:t>Em 1945, a ideia de uma unidade central de processamento capaz de executar diversas tarefas foi publicada por John Von Neumann. Chamado de EDVAC, o projeto desse computador foi finalizado em 1949. Essa é a origem dos primeiros modelos “primitivos” de processadores da forma como os conhecemos.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tx1"/>
                </a:solidFill>
              </a:rPr>
              <a:t>EDVAC (</a:t>
            </a:r>
            <a:r>
              <a:rPr lang="pt-BR" sz="1800" b="1" dirty="0" err="1">
                <a:solidFill>
                  <a:schemeClr val="tx1"/>
                </a:solidFill>
              </a:rPr>
              <a:t>Electronic</a:t>
            </a:r>
            <a:r>
              <a:rPr lang="pt-BR" sz="1800" b="1" dirty="0">
                <a:solidFill>
                  <a:schemeClr val="tx1"/>
                </a:solidFill>
              </a:rPr>
              <a:t> </a:t>
            </a:r>
            <a:r>
              <a:rPr lang="pt-BR" sz="1800" b="1" dirty="0" err="1">
                <a:solidFill>
                  <a:schemeClr val="tx1"/>
                </a:solidFill>
              </a:rPr>
              <a:t>Discrete</a:t>
            </a:r>
            <a:r>
              <a:rPr lang="pt-BR" sz="1800" b="1" dirty="0">
                <a:solidFill>
                  <a:schemeClr val="tx1"/>
                </a:solidFill>
              </a:rPr>
              <a:t> </a:t>
            </a:r>
            <a:r>
              <a:rPr lang="pt-BR" sz="1800" b="1" dirty="0" err="1">
                <a:solidFill>
                  <a:schemeClr val="tx1"/>
                </a:solidFill>
              </a:rPr>
              <a:t>Variable</a:t>
            </a:r>
            <a:r>
              <a:rPr lang="pt-BR" sz="1800" b="1" dirty="0">
                <a:solidFill>
                  <a:schemeClr val="tx1"/>
                </a:solidFill>
              </a:rPr>
              <a:t> </a:t>
            </a:r>
            <a:r>
              <a:rPr lang="pt-BR" sz="1800" b="1" dirty="0" err="1">
                <a:solidFill>
                  <a:schemeClr val="tx1"/>
                </a:solidFill>
              </a:rPr>
              <a:t>Automatic</a:t>
            </a:r>
            <a:r>
              <a:rPr lang="pt-BR" sz="1800" b="1" dirty="0">
                <a:solidFill>
                  <a:schemeClr val="tx1"/>
                </a:solidFill>
              </a:rPr>
              <a:t> Computer) foi um dos primeiros computadores eletrônicos.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tx1"/>
              </a:solidFill>
              <a:effectLst/>
            </a:endParaRP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1C9B9F-42E7-426A-8B90-33C6CECC4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20572"/>
          <a:stretch/>
        </p:blipFill>
        <p:spPr>
          <a:xfrm>
            <a:off x="7517345" y="1732449"/>
            <a:ext cx="4161933" cy="249576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5D250AA-DF88-4FFA-98C9-73D5A77750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57" r="-2" b="-2"/>
          <a:stretch/>
        </p:blipFill>
        <p:spPr>
          <a:xfrm>
            <a:off x="7517345" y="4380609"/>
            <a:ext cx="4288857" cy="23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4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AD4BA-2594-419D-BE0F-B20420E8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effectLst/>
              </a:rPr>
              <a:t>O INÍCIO PARA OS PROCESSADORES</a:t>
            </a:r>
          </a:p>
        </p:txBody>
      </p:sp>
      <p:sp>
        <p:nvSpPr>
          <p:cNvPr id="5" name="Espaço Reservado para Texto 7">
            <a:extLst>
              <a:ext uri="{FF2B5EF4-FFF2-40B4-BE49-F238E27FC236}">
                <a16:creationId xmlns:a16="http://schemas.microsoft.com/office/drawing/2014/main" id="{269F66ED-0CE2-4DC9-8495-88AD1CBFE4A7}"/>
              </a:ext>
            </a:extLst>
          </p:cNvPr>
          <p:cNvSpPr txBox="1">
            <a:spLocks/>
          </p:cNvSpPr>
          <p:nvPr/>
        </p:nvSpPr>
        <p:spPr>
          <a:xfrm>
            <a:off x="932889" y="1861478"/>
            <a:ext cx="5157787" cy="183639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tx1"/>
                </a:solidFill>
                <a:effectLst/>
              </a:rPr>
              <a:t>Intel 4004 é uma Unidade Central de Processamento com 4-bits. Fabricado pela Intel Corporation em 1971, foi o primeiro microprocessador comercialmente disponível pela Intel em um chip simples, assim como o primeiro disponível comercialmente.</a:t>
            </a:r>
          </a:p>
        </p:txBody>
      </p:sp>
      <p:sp>
        <p:nvSpPr>
          <p:cNvPr id="6" name="Espaço Reservado para Texto 8">
            <a:extLst>
              <a:ext uri="{FF2B5EF4-FFF2-40B4-BE49-F238E27FC236}">
                <a16:creationId xmlns:a16="http://schemas.microsoft.com/office/drawing/2014/main" id="{BE5D0D58-CB81-4D94-B4C0-BFDAE4D639BD}"/>
              </a:ext>
            </a:extLst>
          </p:cNvPr>
          <p:cNvSpPr txBox="1">
            <a:spLocks/>
          </p:cNvSpPr>
          <p:nvPr/>
        </p:nvSpPr>
        <p:spPr>
          <a:xfrm>
            <a:off x="6172201" y="1731269"/>
            <a:ext cx="5183188" cy="209681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effectLst/>
              </a:rPr>
              <a:t>O Intel 8008 foi lançado em 1972 e correspondeu ao primeiro microprocessador de 8 bits produzido pela Intel. Apesar de ter sido lançado depois do microprocessador de 4 bits Intel 4004, o 8008 correspondia a um produto desenvolvido de raiz, sendo portanto muito diferente do irmão 4004.</a:t>
            </a:r>
          </a:p>
        </p:txBody>
      </p:sp>
      <p:pic>
        <p:nvPicPr>
          <p:cNvPr id="9" name="Espaço Reservado para Conteúdo 14">
            <a:extLst>
              <a:ext uri="{FF2B5EF4-FFF2-40B4-BE49-F238E27FC236}">
                <a16:creationId xmlns:a16="http://schemas.microsoft.com/office/drawing/2014/main" id="{1A2BB8E5-9DFF-4D0D-8074-4AE5DEE4D5C7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64" b="99091" l="3057" r="97380">
                        <a14:foregroundMark x1="43668" y1="79091" x2="43231" y2="92273"/>
                        <a14:foregroundMark x1="53712" y1="71364" x2="53712" y2="85455"/>
                        <a14:foregroundMark x1="61572" y1="65909" x2="61572" y2="77727"/>
                        <a14:foregroundMark x1="69432" y1="57727" x2="71179" y2="71364"/>
                        <a14:foregroundMark x1="79039" y1="50000" x2="79476" y2="64091"/>
                        <a14:foregroundMark x1="87773" y1="46364" x2="87773" y2="58182"/>
                        <a14:foregroundMark x1="94760" y1="36818" x2="95633" y2="54091"/>
                        <a14:foregroundMark x1="4803" y1="64545" x2="5240" y2="76818"/>
                        <a14:backgroundMark x1="55895" y1="65909" x2="55895" y2="659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7192" y="3828080"/>
            <a:ext cx="2329180" cy="2237740"/>
          </a:xfrm>
          <a:prstGeom prst="rect">
            <a:avLst/>
          </a:prstGeom>
        </p:spPr>
      </p:pic>
      <p:pic>
        <p:nvPicPr>
          <p:cNvPr id="10" name="Espaço Reservado para Conteúdo 10">
            <a:extLst>
              <a:ext uri="{FF2B5EF4-FFF2-40B4-BE49-F238E27FC236}">
                <a16:creationId xmlns:a16="http://schemas.microsoft.com/office/drawing/2014/main" id="{2DFD0FBD-77BC-4604-ABCC-0A4B22F365AA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222" b="90000" l="7143" r="90000">
                        <a14:foregroundMark x1="19286" y1="33889" x2="73214" y2="19444"/>
                        <a14:backgroundMark x1="62143" y1="74444" x2="21786" y2="77778"/>
                        <a14:backgroundMark x1="59643" y1="53889" x2="59643" y2="53889"/>
                        <a14:backgroundMark x1="60000" y1="53889" x2="60000" y2="63333"/>
                        <a14:backgroundMark x1="71786" y1="50000" x2="72143" y2="64444"/>
                        <a14:backgroundMark x1="52857" y1="53333" x2="53929" y2="70556"/>
                        <a14:backgroundMark x1="41429" y1="57778" x2="42143" y2="7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46172" y="3858302"/>
            <a:ext cx="4235246" cy="270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2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AB4A0-B26B-4F5F-ABA3-0EF4652B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7974"/>
            <a:ext cx="10353762" cy="1038386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tx1"/>
                </a:solidFill>
                <a:effectLst/>
              </a:rPr>
              <a:t>Tipos</a:t>
            </a:r>
            <a:br>
              <a:rPr lang="pt-BR" b="1" dirty="0">
                <a:solidFill>
                  <a:schemeClr val="tx1"/>
                </a:solidFill>
                <a:effectLst/>
              </a:rPr>
            </a:br>
            <a:r>
              <a:rPr lang="pt-BR" b="1" dirty="0">
                <a:solidFill>
                  <a:schemeClr val="tx1"/>
                </a:solidFill>
                <a:effectLst/>
              </a:rPr>
              <a:t>Modelos/marcas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5141ED1-7BF3-41D5-A787-F23713BDFAEB}"/>
              </a:ext>
            </a:extLst>
          </p:cNvPr>
          <p:cNvSpPr txBox="1"/>
          <p:nvPr/>
        </p:nvSpPr>
        <p:spPr>
          <a:xfrm>
            <a:off x="913795" y="1487837"/>
            <a:ext cx="292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TIPOS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AF6951A-E802-4551-B8A8-AEE118B4D891}"/>
              </a:ext>
            </a:extLst>
          </p:cNvPr>
          <p:cNvSpPr txBox="1"/>
          <p:nvPr/>
        </p:nvSpPr>
        <p:spPr>
          <a:xfrm>
            <a:off x="913795" y="2107769"/>
            <a:ext cx="103537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As características da CPU influenciam diretamente na velocidade com que seus programas vão rodar na máquina. </a:t>
            </a:r>
          </a:p>
          <a:p>
            <a:endParaRPr lang="pt-BR" b="1" dirty="0"/>
          </a:p>
          <a:p>
            <a:r>
              <a:rPr lang="pt-BR" b="1" dirty="0"/>
              <a:t>Existem vários tipos de processadores no mercado: de 32 e 64-bits, com um ou múltiplos núcleos, e compatíveis com diferentes placas-mãe.</a:t>
            </a:r>
          </a:p>
          <a:p>
            <a:endParaRPr lang="pt-BR" b="1" dirty="0"/>
          </a:p>
          <a:p>
            <a:r>
              <a:rPr lang="pt-BR" b="1" dirty="0"/>
              <a:t>As principais fabricantes são a Intel e a AMD. A CPU é ligada à placa mãe por meio de um soquete, um dispositivo que permite ao processador receber energia para comandar as atividades do computador. </a:t>
            </a:r>
          </a:p>
          <a:p>
            <a:endParaRPr lang="pt-BR" b="1" dirty="0"/>
          </a:p>
          <a:p>
            <a:r>
              <a:rPr lang="pt-BR" b="1" dirty="0"/>
              <a:t>Também existem vários tipos de soquetes no mercado e sua escolha limita a lista de CPUs compatíveis com a máquina.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689522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40A2527-9FBB-4454-B09E-326973259F60}"/>
              </a:ext>
            </a:extLst>
          </p:cNvPr>
          <p:cNvSpPr txBox="1"/>
          <p:nvPr/>
        </p:nvSpPr>
        <p:spPr>
          <a:xfrm>
            <a:off x="495945" y="793259"/>
            <a:ext cx="306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Modelos/Marcas da Intel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DE28C73-2079-47F1-A1A6-D3047FF3FB13}"/>
              </a:ext>
            </a:extLst>
          </p:cNvPr>
          <p:cNvSpPr txBox="1"/>
          <p:nvPr/>
        </p:nvSpPr>
        <p:spPr>
          <a:xfrm>
            <a:off x="898901" y="1193369"/>
            <a:ext cx="22627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Intel Core;</a:t>
            </a:r>
          </a:p>
          <a:p>
            <a:r>
              <a:rPr lang="pt-BR" sz="2000" b="1" dirty="0"/>
              <a:t>Intel Pentium;</a:t>
            </a:r>
          </a:p>
          <a:p>
            <a:r>
              <a:rPr lang="pt-BR" sz="2000" b="1" dirty="0"/>
              <a:t>Intel Celeron;</a:t>
            </a:r>
          </a:p>
          <a:p>
            <a:r>
              <a:rPr lang="en-US" sz="2000" b="1" dirty="0"/>
              <a:t>Intel Xeon;</a:t>
            </a:r>
            <a:endParaRPr lang="pt-BR" sz="2000" b="1" dirty="0"/>
          </a:p>
          <a:p>
            <a:r>
              <a:rPr lang="en-US" sz="2000" b="1" dirty="0"/>
              <a:t>Intel Xeon Phi;</a:t>
            </a:r>
            <a:endParaRPr lang="pt-BR" sz="2000" b="1" dirty="0"/>
          </a:p>
          <a:p>
            <a:r>
              <a:rPr lang="pt-BR" sz="2000" b="1" dirty="0"/>
              <a:t>Intel </a:t>
            </a:r>
            <a:r>
              <a:rPr lang="pt-BR" sz="2000" b="1" dirty="0" err="1"/>
              <a:t>Itanium</a:t>
            </a:r>
            <a:r>
              <a:rPr lang="pt-BR" sz="2000" b="1" dirty="0"/>
              <a:t>;</a:t>
            </a:r>
          </a:p>
          <a:p>
            <a:r>
              <a:rPr lang="pt-BR" sz="2000" b="1" dirty="0"/>
              <a:t>Intel </a:t>
            </a:r>
            <a:r>
              <a:rPr lang="pt-BR" sz="2000" b="1" dirty="0" err="1"/>
              <a:t>Atom</a:t>
            </a:r>
            <a:r>
              <a:rPr lang="pt-BR" sz="2000" b="1" dirty="0"/>
              <a:t>;</a:t>
            </a:r>
          </a:p>
          <a:p>
            <a:r>
              <a:rPr lang="pt-BR" sz="2000" b="1" dirty="0"/>
              <a:t>Intel Quark </a:t>
            </a:r>
            <a:r>
              <a:rPr lang="pt-BR" sz="2000" b="1" dirty="0" err="1"/>
              <a:t>SoC.</a:t>
            </a:r>
            <a:endParaRPr lang="pt-BR" sz="2000" b="1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F9B59F-D558-4FFD-904C-4020875E8193}"/>
              </a:ext>
            </a:extLst>
          </p:cNvPr>
          <p:cNvSpPr txBox="1"/>
          <p:nvPr/>
        </p:nvSpPr>
        <p:spPr>
          <a:xfrm>
            <a:off x="4556502" y="666427"/>
            <a:ext cx="736169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Dessas linhas, as que mais se destacam são a Core e a Xeon.</a:t>
            </a:r>
          </a:p>
          <a:p>
            <a:pPr algn="ctr"/>
            <a:r>
              <a:rPr lang="pt-BR" sz="2400" b="1" dirty="0"/>
              <a:t>i3</a:t>
            </a:r>
          </a:p>
          <a:p>
            <a:r>
              <a:rPr lang="pt-BR" b="1" dirty="0"/>
              <a:t>O i3 é usado, principalmente, em notebooks e oferece um excelente custo-benefício. A 8ª geração do i3 conta com 7 modelos, em geral, com 4 núcleos (as exceções são o Intel Core i3-8109U e o Intel Core i3-8130U, com 2 núcleos).</a:t>
            </a:r>
          </a:p>
          <a:p>
            <a:r>
              <a:rPr lang="pt-BR" dirty="0"/>
              <a:t> </a:t>
            </a:r>
          </a:p>
          <a:p>
            <a:pPr algn="ctr"/>
            <a:r>
              <a:rPr lang="pt-BR" sz="2400" b="1" dirty="0"/>
              <a:t>i5</a:t>
            </a:r>
          </a:p>
          <a:p>
            <a:r>
              <a:rPr lang="pt-BR" b="1" dirty="0"/>
              <a:t>Com potencial para rodar alguns programas mais pesados e oferecer desempenho satisfatório, tanto para o uso doméstico quanto para o uso profissional, o i5 oferece 16 modelos, com opções entre 4 e 6 núcleos.</a:t>
            </a:r>
          </a:p>
          <a:p>
            <a:r>
              <a:rPr lang="pt-BR" dirty="0"/>
              <a:t> </a:t>
            </a:r>
          </a:p>
          <a:p>
            <a:pPr algn="ctr"/>
            <a:r>
              <a:rPr lang="pt-BR" sz="2400" b="1" dirty="0"/>
              <a:t>i7</a:t>
            </a:r>
          </a:p>
          <a:p>
            <a:r>
              <a:rPr lang="pt-BR" b="1" dirty="0"/>
              <a:t>O i7 tem a agilidade como principal destaque, sendo uma escolha viável tanto para rodar games quanto para a utilização de softwares profissionais. Conta com 14 modelos, entre 4 e 8 núcleos, geralmente suporta a utilização de até 64GB de memória RAM.</a:t>
            </a:r>
          </a:p>
          <a:p>
            <a:r>
              <a:rPr lang="pt-BR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1826473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2F0A0EF-A6D6-4E37-A606-9BF05BB62C73}"/>
              </a:ext>
            </a:extLst>
          </p:cNvPr>
          <p:cNvSpPr/>
          <p:nvPr/>
        </p:nvSpPr>
        <p:spPr>
          <a:xfrm>
            <a:off x="729382" y="780105"/>
            <a:ext cx="31935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/>
              <a:t>Modelos/Marcas da AMD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276983-F8A9-4E63-9B62-196C6CE35304}"/>
              </a:ext>
            </a:extLst>
          </p:cNvPr>
          <p:cNvSpPr txBox="1"/>
          <p:nvPr/>
        </p:nvSpPr>
        <p:spPr>
          <a:xfrm>
            <a:off x="939516" y="1180215"/>
            <a:ext cx="27732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AMD </a:t>
            </a:r>
            <a:r>
              <a:rPr lang="pt-BR" sz="2000" b="1" dirty="0" err="1"/>
              <a:t>Ryzen</a:t>
            </a:r>
            <a:r>
              <a:rPr lang="pt-BR" sz="2000" b="1" dirty="0"/>
              <a:t> com </a:t>
            </a:r>
            <a:r>
              <a:rPr lang="pt-BR" sz="2000" b="1" dirty="0" err="1"/>
              <a:t>video</a:t>
            </a:r>
            <a:r>
              <a:rPr lang="pt-BR" sz="2000" b="1" dirty="0"/>
              <a:t> integrado Radeon Vega;</a:t>
            </a:r>
          </a:p>
          <a:p>
            <a:r>
              <a:rPr lang="en-US" sz="2000" b="1" dirty="0"/>
              <a:t>AMD Ryzen PRO;</a:t>
            </a:r>
            <a:endParaRPr lang="pt-BR" sz="2000" b="1" dirty="0"/>
          </a:p>
          <a:p>
            <a:r>
              <a:rPr lang="en-US" sz="2000" b="1" dirty="0"/>
              <a:t>AMD Ryzen </a:t>
            </a:r>
            <a:r>
              <a:rPr lang="en-US" sz="2000" b="1" dirty="0" err="1"/>
              <a:t>Threadripper</a:t>
            </a:r>
            <a:endParaRPr lang="pt-BR" sz="2000" b="1" dirty="0"/>
          </a:p>
          <a:p>
            <a:r>
              <a:rPr lang="en-US" sz="2000" b="1" dirty="0"/>
              <a:t>AMD A-Series</a:t>
            </a:r>
            <a:endParaRPr lang="pt-BR" sz="2000" b="1" dirty="0"/>
          </a:p>
          <a:p>
            <a:r>
              <a:rPr lang="en-US" sz="2000" b="1" dirty="0"/>
              <a:t>AMD FX;</a:t>
            </a:r>
            <a:endParaRPr lang="pt-BR" sz="2000" b="1" dirty="0"/>
          </a:p>
          <a:p>
            <a:r>
              <a:rPr lang="pt-BR" sz="2000" b="1" dirty="0"/>
              <a:t>AMD A-Series PRO</a:t>
            </a:r>
            <a:r>
              <a:rPr lang="pt-BR" b="1" dirty="0"/>
              <a:t>;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FF1F5E-37D0-4AD2-A541-0BE66B89BBF3}"/>
              </a:ext>
            </a:extLst>
          </p:cNvPr>
          <p:cNvSpPr txBox="1"/>
          <p:nvPr/>
        </p:nvSpPr>
        <p:spPr>
          <a:xfrm>
            <a:off x="5036949" y="666427"/>
            <a:ext cx="68812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Confira as características dos principais modelos da AMD.</a:t>
            </a:r>
          </a:p>
          <a:p>
            <a:r>
              <a:rPr lang="pt-BR" b="1" dirty="0"/>
              <a:t> </a:t>
            </a:r>
          </a:p>
          <a:p>
            <a:pPr algn="ctr"/>
            <a:r>
              <a:rPr lang="pt-BR" sz="2400" b="1" dirty="0"/>
              <a:t>Processadores AMD </a:t>
            </a:r>
            <a:r>
              <a:rPr lang="pt-BR" sz="2400" b="1" dirty="0" err="1"/>
              <a:t>Ryzen</a:t>
            </a:r>
            <a:endParaRPr lang="pt-BR" sz="2400" b="1" dirty="0"/>
          </a:p>
          <a:p>
            <a:r>
              <a:rPr lang="pt-BR" b="1" dirty="0"/>
              <a:t>Destacam-se pelo desempenho superior. Além disso, vindo com até 16 núcleos no caso dos </a:t>
            </a:r>
            <a:r>
              <a:rPr lang="pt-BR" b="1" dirty="0" err="1"/>
              <a:t>threadripper’s</a:t>
            </a:r>
            <a:r>
              <a:rPr lang="pt-BR" b="1" dirty="0"/>
              <a:t> e atendem a diferentes demandas, sendo considerados modelos “megatarefas”.</a:t>
            </a:r>
          </a:p>
          <a:p>
            <a:r>
              <a:rPr lang="pt-BR" b="1" dirty="0"/>
              <a:t> </a:t>
            </a:r>
          </a:p>
          <a:p>
            <a:pPr algn="ctr"/>
            <a:r>
              <a:rPr lang="pt-BR" sz="2400" b="1" dirty="0"/>
              <a:t>Processadores AMD A-Series</a:t>
            </a:r>
          </a:p>
          <a:p>
            <a:r>
              <a:rPr lang="pt-BR" b="1" dirty="0"/>
              <a:t>São modelos mais de entrada, com uma performance um pouco mais baixo, porém com um excelente custo beneficio, muito utilizado em notebooks por ter um baixo consumo energético.</a:t>
            </a:r>
          </a:p>
          <a:p>
            <a:r>
              <a:rPr lang="pt-BR" b="1" dirty="0"/>
              <a:t> </a:t>
            </a:r>
          </a:p>
          <a:p>
            <a:pPr algn="ctr"/>
            <a:r>
              <a:rPr lang="pt-BR" sz="2400" b="1" dirty="0"/>
              <a:t>Processadores AMD </a:t>
            </a:r>
            <a:r>
              <a:rPr lang="pt-BR" sz="2400" b="1" dirty="0" err="1"/>
              <a:t>Ryzen</a:t>
            </a:r>
            <a:r>
              <a:rPr lang="pt-BR" sz="2400" b="1" dirty="0"/>
              <a:t> Pro</a:t>
            </a:r>
          </a:p>
          <a:p>
            <a:r>
              <a:rPr lang="pt-BR" b="1" dirty="0"/>
              <a:t>Iguais aos processadores </a:t>
            </a:r>
            <a:r>
              <a:rPr lang="pt-BR" b="1" dirty="0" err="1"/>
              <a:t>Ryzen</a:t>
            </a:r>
            <a:r>
              <a:rPr lang="pt-BR" b="1" dirty="0"/>
              <a:t> convencionais, porém com a possibilidade de utilização de memória RAM ECC e com um foco mais para a durabilidade e estabilidade.</a:t>
            </a:r>
          </a:p>
          <a:p>
            <a:r>
              <a:rPr lang="pt-BR" b="1" dirty="0"/>
              <a:t>  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837788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3AFDE-32F8-4C93-8FD7-A7E56BE8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5936"/>
            <a:ext cx="10353762" cy="612966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tx1"/>
                </a:solidFill>
                <a:effectLst/>
              </a:rPr>
              <a:t>Exemplos para desenvolvedor 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416EB6-F129-4AC8-9125-6ABD1E2C5AEB}"/>
              </a:ext>
            </a:extLst>
          </p:cNvPr>
          <p:cNvSpPr txBox="1"/>
          <p:nvPr/>
        </p:nvSpPr>
        <p:spPr>
          <a:xfrm>
            <a:off x="490780" y="2836192"/>
            <a:ext cx="43708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Intel Core i5-9400F</a:t>
            </a:r>
          </a:p>
          <a:p>
            <a:endParaRPr lang="pt-BR" b="1" dirty="0"/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Número de núcleos: 6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Threads: 6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Frequência do processador: 2,90 GHz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Frequência turbo máximo: 4,10 GHz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Potência: 65 W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Tipos de memória: DDR4-2666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Soquetes suportados: LGA 1151</a:t>
            </a:r>
          </a:p>
          <a:p>
            <a:pPr marL="342900" indent="-342900" algn="ctr">
              <a:buFont typeface="+mj-lt"/>
              <a:buAutoNum type="arabicPeriod"/>
            </a:pPr>
            <a:endParaRPr lang="pt-BR" b="1" dirty="0"/>
          </a:p>
          <a:p>
            <a:pPr algn="ctr"/>
            <a:r>
              <a:rPr lang="pt-BR" b="1" dirty="0"/>
              <a:t>R$ 979,98</a:t>
            </a:r>
          </a:p>
          <a:p>
            <a:pPr algn="ctr"/>
            <a:r>
              <a:rPr lang="pt-BR" b="1" i="1" dirty="0">
                <a:solidFill>
                  <a:srgbClr val="FF0000"/>
                </a:solidFill>
              </a:rPr>
              <a:t>Este Processador não possui vídeo </a:t>
            </a:r>
          </a:p>
          <a:p>
            <a:pPr algn="ctr"/>
            <a:r>
              <a:rPr lang="pt-BR" b="1" i="1" dirty="0">
                <a:solidFill>
                  <a:srgbClr val="FF0000"/>
                </a:solidFill>
              </a:rPr>
              <a:t>integrado</a:t>
            </a:r>
          </a:p>
          <a:p>
            <a:pPr algn="ctr"/>
            <a:endParaRPr lang="pt-B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568145-477D-4684-9E7D-3F856E0FE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87" y="1284899"/>
            <a:ext cx="1165294" cy="116529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65B41A-FBAA-4F87-9DAC-E9EE1F446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622" y="1284900"/>
            <a:ext cx="1355691" cy="116529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4F480DD-8975-45A3-ABC8-31B3E92E63A7}"/>
              </a:ext>
            </a:extLst>
          </p:cNvPr>
          <p:cNvSpPr txBox="1"/>
          <p:nvPr/>
        </p:nvSpPr>
        <p:spPr>
          <a:xfrm>
            <a:off x="6896747" y="2836192"/>
            <a:ext cx="42000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AMD </a:t>
            </a:r>
            <a:r>
              <a:rPr lang="pt-BR" b="1" dirty="0" err="1"/>
              <a:t>Ryzen</a:t>
            </a:r>
            <a:r>
              <a:rPr lang="pt-BR" b="1" dirty="0"/>
              <a:t> 5 1600</a:t>
            </a:r>
          </a:p>
          <a:p>
            <a:pPr algn="ctr"/>
            <a:endParaRPr lang="pt-BR" b="1" dirty="0"/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Número de núcleos: 6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Threads: 12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Frequência do processador: 3.2GHz 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Frequência turbo máximo: 3.6GHz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 Potência: 65 W 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 Socket: Socket AM4</a:t>
            </a:r>
          </a:p>
          <a:p>
            <a:pPr algn="ctr"/>
            <a:br>
              <a:rPr lang="pt-BR" dirty="0"/>
            </a:br>
            <a:r>
              <a:rPr lang="pt-BR" b="1" dirty="0"/>
              <a:t>R$ 799,90</a:t>
            </a:r>
          </a:p>
          <a:p>
            <a:pPr algn="ctr"/>
            <a:r>
              <a:rPr lang="pt-BR" b="1" i="1" dirty="0">
                <a:solidFill>
                  <a:srgbClr val="FF0000"/>
                </a:solidFill>
              </a:rPr>
              <a:t>Este Processador não possui vídeo </a:t>
            </a:r>
          </a:p>
          <a:p>
            <a:pPr algn="ctr"/>
            <a:r>
              <a:rPr lang="pt-BR" b="1" i="1" dirty="0">
                <a:solidFill>
                  <a:srgbClr val="FF0000"/>
                </a:solidFill>
              </a:rPr>
              <a:t>integrado</a:t>
            </a:r>
          </a:p>
          <a:p>
            <a:endParaRPr lang="pt-BR" b="1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1E70BC7-F921-464A-AF0B-70B8DE452883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35938" r="640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737" y="1867546"/>
            <a:ext cx="3394129" cy="348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22647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766</TotalTime>
  <Words>1137</Words>
  <Application>Microsoft Office PowerPoint</Application>
  <PresentationFormat>Widescreen</PresentationFormat>
  <Paragraphs>195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Calisto MT</vt:lpstr>
      <vt:lpstr>Wingdings 2</vt:lpstr>
      <vt:lpstr>Ardósia</vt:lpstr>
      <vt:lpstr>Escola SENAI “Professor Vicente Amato” Jandira - SP </vt:lpstr>
      <vt:lpstr>Sumário</vt:lpstr>
      <vt:lpstr>O que é CPU?</vt:lpstr>
      <vt:lpstr>História dos processadores </vt:lpstr>
      <vt:lpstr>O INÍCIO PARA OS PROCESSADORES</vt:lpstr>
      <vt:lpstr>Tipos Modelos/marcas</vt:lpstr>
      <vt:lpstr>Apresentação do PowerPoint</vt:lpstr>
      <vt:lpstr>Apresentação do PowerPoint</vt:lpstr>
      <vt:lpstr>Exemplos para desenvolvedor </vt:lpstr>
      <vt:lpstr>Apresentação do PowerPoint</vt:lpstr>
      <vt:lpstr>Pentium G5400</vt:lpstr>
      <vt:lpstr> Core i3 8100 </vt:lpstr>
      <vt:lpstr>Apresentação do PowerPoint</vt:lpstr>
      <vt:lpstr>Referência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Samuel</dc:creator>
  <cp:lastModifiedBy>Samuel</cp:lastModifiedBy>
  <cp:revision>57</cp:revision>
  <dcterms:created xsi:type="dcterms:W3CDTF">2020-09-21T11:09:05Z</dcterms:created>
  <dcterms:modified xsi:type="dcterms:W3CDTF">2020-10-01T12:18:51Z</dcterms:modified>
</cp:coreProperties>
</file>