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1" r:id="rId5"/>
    <p:sldMasterId id="2147483655" r:id="rId6"/>
  </p:sldMasterIdLst>
  <p:notesMasterIdLst>
    <p:notesMasterId r:id="rId19"/>
  </p:notesMasterIdLst>
  <p:handoutMasterIdLst>
    <p:handoutMasterId r:id="rId20"/>
  </p:handoutMasterIdLst>
  <p:sldIdLst>
    <p:sldId id="256" r:id="rId7"/>
    <p:sldId id="280" r:id="rId8"/>
    <p:sldId id="271" r:id="rId9"/>
    <p:sldId id="279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63" r:id="rId18"/>
  </p:sldIdLst>
  <p:sldSz cx="12192000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55"/>
    <a:srgbClr val="5CAC34"/>
    <a:srgbClr val="5B6B6A"/>
    <a:srgbClr val="84B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58"/>
      </p:cViewPr>
      <p:guideLst>
        <p:guide orient="horz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0C9BB-8431-4647-A474-4383E8E31852}" type="datetimeFigureOut">
              <a:rPr lang="de-DE" smtClean="0"/>
              <a:pPr/>
              <a:t>13.07.2023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9B695-F5D0-8B4B-8D15-E0E633F2EA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722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E7F33-4164-1045-BB77-90227186AE5E}" type="datetimeFigureOut">
              <a:rPr lang="de-DE" smtClean="0"/>
              <a:pPr/>
              <a:t>13.07.2023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DF921-7642-374C-88E7-E0FB2E63F4A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0400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-134400" y="6426000"/>
            <a:ext cx="666749" cy="476250"/>
          </a:xfrm>
          <a:prstGeom prst="rect">
            <a:avLst/>
          </a:prstGeom>
        </p:spPr>
        <p:txBody>
          <a:bodyPr lIns="0" rIns="0"/>
          <a:lstStyle>
            <a:lvl1pPr algn="r">
              <a:defRPr sz="1000">
                <a:solidFill>
                  <a:srgbClr val="5B6B6A"/>
                </a:solidFill>
                <a:latin typeface="TheSansOffice"/>
                <a:cs typeface="TheSansOffice"/>
              </a:defRPr>
            </a:lvl1pPr>
          </a:lstStyle>
          <a:p>
            <a:fld id="{FB8CD332-4518-814C-8132-3BED4F07A3A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71400"/>
            <a:ext cx="12192000" cy="7029400"/>
          </a:xfrm>
          <a:prstGeom prst="rect">
            <a:avLst/>
          </a:prstGeom>
        </p:spPr>
      </p:pic>
      <p:pic>
        <p:nvPicPr>
          <p:cNvPr id="10" name="Bild 9" descr="hfd_logo_neg_farbe_smal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6000" y="5886003"/>
            <a:ext cx="4064000" cy="762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01d_Master.jp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Bild 8" descr="hfd_logo_neg_farbe_smal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6000" y="5886003"/>
            <a:ext cx="4064000" cy="762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1525588"/>
            <a:ext cx="12192000" cy="5332413"/>
          </a:xfrm>
          <a:prstGeom prst="rect">
            <a:avLst/>
          </a:prstGeom>
          <a:solidFill>
            <a:srgbClr val="5B6B6A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/>
              <a:t>      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680" y="6309376"/>
            <a:ext cx="2993320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amuel-lukas.hessberger@et.hs-fulda.de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537122" y="548256"/>
            <a:ext cx="5117755" cy="1406078"/>
          </a:xfrm>
          <a:prstGeom prst="rect">
            <a:avLst/>
          </a:prstGeom>
          <a:solidFill>
            <a:srgbClr val="5CAC34"/>
          </a:solidFill>
        </p:spPr>
        <p:txBody>
          <a:bodyPr vert="horz" wrap="square" lIns="108000" tIns="108000" rIns="0" bIns="187200" rtlCol="0" anchor="t" anchorCtr="0">
            <a:spAutoFit/>
          </a:bodyPr>
          <a:lstStyle/>
          <a:p>
            <a:pPr algn="ctr"/>
            <a:r>
              <a:rPr lang="en-US" sz="3600" spc="110" dirty="0" err="1">
                <a:solidFill>
                  <a:schemeClr val="bg1"/>
                </a:solidFill>
                <a:latin typeface="TheSansOffice"/>
                <a:cs typeface="TheSansOffice"/>
              </a:rPr>
              <a:t>Softwareprojekt</a:t>
            </a:r>
            <a:r>
              <a:rPr lang="en-US" sz="3600" spc="110" dirty="0">
                <a:solidFill>
                  <a:schemeClr val="bg1"/>
                </a:solidFill>
                <a:latin typeface="TheSansOffice"/>
                <a:cs typeface="TheSansOffice"/>
              </a:rPr>
              <a:t> - </a:t>
            </a:r>
            <a:r>
              <a:rPr lang="en-US" sz="3600" spc="110" dirty="0" err="1">
                <a:solidFill>
                  <a:schemeClr val="bg1"/>
                </a:solidFill>
                <a:latin typeface="TheSansOffice"/>
                <a:cs typeface="TheSansOffice"/>
              </a:rPr>
              <a:t>Arbeitszeitmanagement</a:t>
            </a:r>
            <a:endParaRPr lang="en-US" sz="3600" spc="110" dirty="0">
              <a:solidFill>
                <a:schemeClr val="bg1"/>
              </a:solidFill>
              <a:latin typeface="TheSansOffice"/>
              <a:cs typeface="TheSansOffice"/>
            </a:endParaRPr>
          </a:p>
        </p:txBody>
      </p:sp>
      <p:grpSp>
        <p:nvGrpSpPr>
          <p:cNvPr id="5" name="Gruppierung 4"/>
          <p:cNvGrpSpPr/>
          <p:nvPr/>
        </p:nvGrpSpPr>
        <p:grpSpPr>
          <a:xfrm>
            <a:off x="1992001" y="6116037"/>
            <a:ext cx="3378989" cy="548206"/>
            <a:chOff x="439200" y="4964034"/>
            <a:chExt cx="1042699" cy="548206"/>
          </a:xfrm>
        </p:grpSpPr>
        <p:sp>
          <p:nvSpPr>
            <p:cNvPr id="6" name="Textfeld 5"/>
            <p:cNvSpPr txBox="1"/>
            <p:nvPr/>
          </p:nvSpPr>
          <p:spPr>
            <a:xfrm>
              <a:off x="439201" y="4964034"/>
              <a:ext cx="1042698" cy="273606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36000" tIns="36000" rIns="0" bIns="21600" rtlCol="0" anchor="t" anchorCtr="0">
              <a:spAutoFit/>
            </a:bodyPr>
            <a:lstStyle/>
            <a:p>
              <a:r>
                <a:rPr lang="de-DE" sz="1400" b="1" spc="20" dirty="0">
                  <a:solidFill>
                    <a:srgbClr val="5B6B6A"/>
                  </a:solidFill>
                </a:rPr>
                <a:t>↘ Autor: Louis </a:t>
              </a:r>
              <a:r>
                <a:rPr lang="de-DE" sz="1400" b="1" spc="20" dirty="0" err="1">
                  <a:solidFill>
                    <a:srgbClr val="5B6B6A"/>
                  </a:solidFill>
                </a:rPr>
                <a:t>Försch</a:t>
              </a:r>
              <a:r>
                <a:rPr lang="de-DE" sz="1400" b="1" spc="20" dirty="0">
                  <a:solidFill>
                    <a:srgbClr val="5B6B6A"/>
                  </a:solidFill>
                </a:rPr>
                <a:t>, Samuel Hessberger</a:t>
              </a:r>
              <a:endParaRPr lang="de-DE" sz="1400" b="1" spc="20" dirty="0">
                <a:solidFill>
                  <a:srgbClr val="5B6B6A"/>
                </a:solidFill>
                <a:latin typeface="TheSansOffice"/>
                <a:cs typeface="TheSansOffice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39200" y="5284800"/>
              <a:ext cx="574679" cy="22744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36000" tIns="36000" rIns="0" bIns="21600" rtlCol="0" anchor="t" anchorCtr="0">
              <a:spAutoFit/>
            </a:bodyPr>
            <a:lstStyle/>
            <a:p>
              <a:r>
                <a:rPr lang="de-DE" sz="1100" b="1" spc="20" dirty="0">
                  <a:solidFill>
                    <a:srgbClr val="5B6B6A"/>
                  </a:solidFill>
                </a:rPr>
                <a:t>↘ </a:t>
              </a:r>
              <a:r>
                <a:rPr lang="en-GB" sz="1100" b="1" spc="20" dirty="0">
                  <a:solidFill>
                    <a:srgbClr val="5B6B6A"/>
                  </a:solidFill>
                  <a:latin typeface="TheSansOffice"/>
                </a:rPr>
                <a:t>Datum: 14/07/2023</a:t>
              </a:r>
              <a:endParaRPr lang="de-DE" sz="1100" b="1" spc="20" dirty="0">
                <a:solidFill>
                  <a:srgbClr val="5B6B6A"/>
                </a:solidFill>
                <a:latin typeface="TheSansOffice"/>
                <a:cs typeface="TheSansOffice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CD332-4518-814C-8132-3BED4F07A3A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992000" y="332657"/>
            <a:ext cx="7920424" cy="649239"/>
          </a:xfrm>
          <a:prstGeom prst="rect">
            <a:avLst/>
          </a:prstGeom>
          <a:solidFill>
            <a:srgbClr val="5CAC34"/>
          </a:solidFill>
        </p:spPr>
        <p:txBody>
          <a:bodyPr vert="horz" wrap="square" lIns="108000" tIns="90000" rIns="0" bIns="187200" rtlCol="0" anchor="t" anchorCtr="0">
            <a:spAutoFit/>
          </a:bodyPr>
          <a:lstStyle/>
          <a:p>
            <a:r>
              <a:rPr lang="en-US" sz="2400" spc="110" dirty="0">
                <a:solidFill>
                  <a:schemeClr val="bg1"/>
                </a:solidFill>
                <a:latin typeface="TheSansOffice"/>
                <a:cs typeface="TheSansOffice"/>
              </a:rPr>
              <a:t>Was war </a:t>
            </a:r>
            <a:r>
              <a:rPr lang="en-US" sz="2400" spc="110" dirty="0" err="1">
                <a:solidFill>
                  <a:schemeClr val="bg1"/>
                </a:solidFill>
                <a:latin typeface="TheSansOffice"/>
                <a:cs typeface="TheSansOffice"/>
              </a:rPr>
              <a:t>hilfreich</a:t>
            </a:r>
            <a:r>
              <a:rPr lang="en-US" sz="2400" spc="110" dirty="0">
                <a:solidFill>
                  <a:schemeClr val="bg1"/>
                </a:solidFill>
                <a:latin typeface="TheSansOffice"/>
                <a:cs typeface="TheSansOffice"/>
              </a:rPr>
              <a:t>?</a:t>
            </a:r>
            <a:endParaRPr lang="de-DE" sz="2400" spc="110" dirty="0">
              <a:solidFill>
                <a:schemeClr val="bg1"/>
              </a:solidFill>
              <a:latin typeface="TheSansOffice"/>
              <a:cs typeface="TheSansOffice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115252-D2CF-B5C8-A0EC-F551723E931F}"/>
              </a:ext>
            </a:extLst>
          </p:cNvPr>
          <p:cNvSpPr txBox="1"/>
          <p:nvPr/>
        </p:nvSpPr>
        <p:spPr>
          <a:xfrm>
            <a:off x="532348" y="1944210"/>
            <a:ext cx="96680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Pflichtenheft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Um die Programmierung eingrenzen zu können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Benutzertest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Um Schwachstellen in der Bedienung aufdecken zu können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Auch wenn das bei uns durch die detaillierte Fragestellung etwas verhindert wurde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Software-Architektur und Softwaredesign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Um schon einmal einen Überblick zu haben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Microsoft-Forum und Stack-Overflow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14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CD332-4518-814C-8132-3BED4F07A3A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992000" y="332657"/>
            <a:ext cx="7920424" cy="649239"/>
          </a:xfrm>
          <a:prstGeom prst="rect">
            <a:avLst/>
          </a:prstGeom>
          <a:solidFill>
            <a:srgbClr val="5CAC34"/>
          </a:solidFill>
        </p:spPr>
        <p:txBody>
          <a:bodyPr vert="horz" wrap="square" lIns="108000" tIns="90000" rIns="0" bIns="187200" rtlCol="0" anchor="t" anchorCtr="0">
            <a:spAutoFit/>
          </a:bodyPr>
          <a:lstStyle/>
          <a:p>
            <a:r>
              <a:rPr lang="en-US" sz="2400" spc="110" dirty="0">
                <a:solidFill>
                  <a:schemeClr val="bg1"/>
                </a:solidFill>
                <a:latin typeface="TheSansOffice"/>
                <a:cs typeface="TheSansOffice"/>
              </a:rPr>
              <a:t>Demonstration der Software</a:t>
            </a:r>
            <a:endParaRPr lang="de-DE" sz="2400" spc="110" dirty="0">
              <a:solidFill>
                <a:schemeClr val="bg1"/>
              </a:solidFill>
              <a:latin typeface="TheSansOffice"/>
              <a:cs typeface="TheSansOffice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115252-D2CF-B5C8-A0EC-F551723E931F}"/>
              </a:ext>
            </a:extLst>
          </p:cNvPr>
          <p:cNvSpPr txBox="1"/>
          <p:nvPr/>
        </p:nvSpPr>
        <p:spPr>
          <a:xfrm>
            <a:off x="532348" y="1944210"/>
            <a:ext cx="9668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D2125"/>
                </a:solidFill>
                <a:effectLst/>
                <a:latin typeface="TheSansOffice" panose="020B0503040302060204"/>
              </a:rPr>
              <a:t> Anträge durch einen zuvor selbst angelegten Mitarbeiter erstellen, anschließend über ein autorisiertes Profil in die Software gehen und manche Anträge genehmigen und manche ablehnen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720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48CBA9-042F-2246-8791-CC1B71662729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2001" y="1525458"/>
            <a:ext cx="4188401" cy="53352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190298" y="1858424"/>
            <a:ext cx="5570836" cy="10568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indent="271145">
              <a:lnSpc>
                <a:spcPts val="1900"/>
              </a:lnSpc>
              <a:buClr>
                <a:srgbClr val="84BB30"/>
              </a:buClr>
              <a:buFont typeface="TheSansOfficeHFDGlyph Regular"/>
              <a:buChar char=" "/>
            </a:pPr>
            <a:r>
              <a:rPr lang="de-DE" sz="2000" b="1" dirty="0">
                <a:uFill>
                  <a:solidFill>
                    <a:srgbClr val="84BB30"/>
                  </a:solidFill>
                </a:uFill>
                <a:latin typeface="TheSansOffice"/>
              </a:rPr>
              <a:t>Autor</a:t>
            </a:r>
          </a:p>
          <a:p>
            <a:pPr indent="271145">
              <a:lnSpc>
                <a:spcPts val="1900"/>
              </a:lnSpc>
              <a:buClr>
                <a:srgbClr val="84BB30"/>
              </a:buClr>
              <a:buFont typeface="TheSansOfficeHFDGlyph Regular"/>
              <a:buChar char=" "/>
            </a:pPr>
            <a:endParaRPr lang="de-DE" sz="2000" b="1" dirty="0">
              <a:uFill>
                <a:solidFill>
                  <a:srgbClr val="84BB30"/>
                </a:solidFill>
              </a:uFill>
              <a:latin typeface="TheSansOffice"/>
              <a:cs typeface="TheSansOffice"/>
            </a:endParaRPr>
          </a:p>
          <a:p>
            <a:pPr indent="271145">
              <a:lnSpc>
                <a:spcPts val="1900"/>
              </a:lnSpc>
              <a:buClr>
                <a:srgbClr val="84BB30"/>
              </a:buClr>
              <a:buFont typeface="TheSansOfficeHFDGlyph Regular"/>
              <a:buChar char=" "/>
            </a:pPr>
            <a:r>
              <a:rPr lang="de-DE" sz="1500" dirty="0">
                <a:uFill>
                  <a:solidFill>
                    <a:srgbClr val="84BB30"/>
                  </a:solidFill>
                </a:uFill>
                <a:latin typeface="TheSansOffice"/>
                <a:cs typeface="TheSansOffice"/>
              </a:rPr>
              <a:t>E-Mail: samuel-lukas.hessberger@et.hs-fulda.de</a:t>
            </a:r>
            <a:endParaRPr lang="de-DE" sz="1500" dirty="0">
              <a:uFill>
                <a:solidFill>
                  <a:srgbClr val="84BB30"/>
                </a:solidFill>
              </a:uFill>
              <a:latin typeface="TheSansOffice"/>
              <a:cs typeface="TheSansOffice"/>
              <a:hlinkClick r:id="rId3"/>
            </a:endParaRPr>
          </a:p>
          <a:p>
            <a:pPr indent="271145">
              <a:lnSpc>
                <a:spcPts val="1900"/>
              </a:lnSpc>
              <a:buClr>
                <a:srgbClr val="84BB30"/>
              </a:buClr>
              <a:buFont typeface="TheSansOfficeHFDGlyph Regular"/>
              <a:buChar char=" "/>
            </a:pPr>
            <a:r>
              <a:rPr lang="de-DE" sz="1500" dirty="0">
                <a:uFill>
                  <a:solidFill>
                    <a:srgbClr val="84BB30"/>
                  </a:solidFill>
                </a:uFill>
                <a:latin typeface="TheSansOffice"/>
                <a:cs typeface="Calibri"/>
              </a:rPr>
              <a:t>E-Mail: louis-henry.foersch@et.hs-fulda.de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992000" y="332657"/>
            <a:ext cx="6487989" cy="649239"/>
          </a:xfrm>
          <a:prstGeom prst="rect">
            <a:avLst/>
          </a:prstGeom>
          <a:solidFill>
            <a:srgbClr val="5CAC34"/>
          </a:solidFill>
        </p:spPr>
        <p:txBody>
          <a:bodyPr vert="horz" wrap="square" lIns="108000" tIns="90000" rIns="0" bIns="187200" rtlCol="0" anchor="t" anchorCtr="0">
            <a:spAutoFit/>
          </a:bodyPr>
          <a:lstStyle/>
          <a:p>
            <a:r>
              <a:rPr lang="de-DE" sz="2400" spc="110" dirty="0">
                <a:solidFill>
                  <a:schemeClr val="bg1"/>
                </a:solidFill>
                <a:latin typeface="TheSansOffice"/>
                <a:cs typeface="TheSansOffice"/>
              </a:rPr>
              <a:t>Danke für Ihre Aufmerksamkeit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CD332-4518-814C-8132-3BED4F07A3A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992000" y="332657"/>
            <a:ext cx="7920424" cy="649239"/>
          </a:xfrm>
          <a:prstGeom prst="rect">
            <a:avLst/>
          </a:prstGeom>
          <a:solidFill>
            <a:srgbClr val="5CAC34"/>
          </a:solidFill>
        </p:spPr>
        <p:txBody>
          <a:bodyPr vert="horz" wrap="square" lIns="108000" tIns="90000" rIns="0" bIns="187200" rtlCol="0" anchor="t" anchorCtr="0">
            <a:spAutoFit/>
          </a:bodyPr>
          <a:lstStyle/>
          <a:p>
            <a:r>
              <a:rPr lang="en-US" sz="2400" spc="110" dirty="0" err="1">
                <a:solidFill>
                  <a:schemeClr val="bg1"/>
                </a:solidFill>
                <a:latin typeface="TheSansOffice"/>
                <a:cs typeface="TheSansOffice"/>
              </a:rPr>
              <a:t>Inhaltsverzeichnis</a:t>
            </a:r>
            <a:endParaRPr lang="de-DE" sz="2400" spc="110" dirty="0">
              <a:solidFill>
                <a:schemeClr val="bg1"/>
              </a:solidFill>
              <a:latin typeface="TheSansOffice"/>
              <a:cs typeface="TheSansOffice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32349" y="1737306"/>
            <a:ext cx="4501290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SansOffice"/>
              </a:rPr>
              <a:t>Pflichtenheft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SansOffice"/>
              </a:rPr>
              <a:t>Benutzertest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SansOffice"/>
              </a:rPr>
              <a:t>Softwarearchitektur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SansOffice"/>
              </a:rPr>
              <a:t>Softwaredesign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SansOffice"/>
              </a:rPr>
              <a:t>Testfälle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SansOffice"/>
              </a:rPr>
              <a:t>Was war gut / schlecht?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SansOffice"/>
              </a:rPr>
              <a:t>Wo gab es Schwierigkeiten?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SansOffice"/>
              </a:rPr>
              <a:t>Was war hilfreich?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SansOffice"/>
              </a:rPr>
              <a:t>Demonstration der Software</a:t>
            </a:r>
            <a:endParaRPr lang="de-DE" dirty="0">
              <a:latin typeface="TheSansOffice" panose="020B050304030206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>
              <a:latin typeface="TheSansOffice" panose="020B05030403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0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CD332-4518-814C-8132-3BED4F07A3AA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992000" y="332657"/>
            <a:ext cx="7920424" cy="649239"/>
          </a:xfrm>
          <a:prstGeom prst="rect">
            <a:avLst/>
          </a:prstGeom>
          <a:solidFill>
            <a:srgbClr val="5CAC34"/>
          </a:solidFill>
        </p:spPr>
        <p:txBody>
          <a:bodyPr vert="horz" wrap="square" lIns="108000" tIns="90000" rIns="0" bIns="187200" rtlCol="0" anchor="t" anchorCtr="0">
            <a:spAutoFit/>
          </a:bodyPr>
          <a:lstStyle/>
          <a:p>
            <a:r>
              <a:rPr lang="en-US" sz="2400" spc="110" dirty="0" err="1">
                <a:solidFill>
                  <a:schemeClr val="bg1"/>
                </a:solidFill>
                <a:latin typeface="TheSansOffice"/>
                <a:cs typeface="TheSansOffice"/>
              </a:rPr>
              <a:t>Pflichtenheft</a:t>
            </a:r>
            <a:endParaRPr lang="de-DE" sz="2400" spc="110" dirty="0">
              <a:solidFill>
                <a:schemeClr val="bg1"/>
              </a:solidFill>
              <a:latin typeface="TheSansOffice"/>
              <a:cs typeface="TheSansOffice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32348" y="1895319"/>
            <a:ext cx="485639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de-DE" dirty="0">
              <a:latin typeface="TheSansOffice" panose="020B050304030206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heSansOffice" panose="020B050304030206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BBF4BFE-FA81-5472-4B96-25DFDB739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48" y="1098980"/>
            <a:ext cx="6041123" cy="539503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189F595-D7EC-DF18-E937-824C55A40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54" y="1141820"/>
            <a:ext cx="4856398" cy="51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5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CD332-4518-814C-8132-3BED4F07A3A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992000" y="332657"/>
            <a:ext cx="7920424" cy="649239"/>
          </a:xfrm>
          <a:prstGeom prst="rect">
            <a:avLst/>
          </a:prstGeom>
          <a:solidFill>
            <a:srgbClr val="5CAC34"/>
          </a:solidFill>
        </p:spPr>
        <p:txBody>
          <a:bodyPr vert="horz" wrap="square" lIns="108000" tIns="90000" rIns="0" bIns="187200" rtlCol="0" anchor="t" anchorCtr="0">
            <a:spAutoFit/>
          </a:bodyPr>
          <a:lstStyle/>
          <a:p>
            <a:r>
              <a:rPr lang="en-US" sz="2400" spc="110" dirty="0" err="1">
                <a:solidFill>
                  <a:schemeClr val="bg1"/>
                </a:solidFill>
                <a:latin typeface="TheSansOffice"/>
                <a:cs typeface="TheSansOffice"/>
              </a:rPr>
              <a:t>Benutzertest</a:t>
            </a:r>
            <a:endParaRPr lang="de-DE" sz="2400" spc="110" dirty="0">
              <a:solidFill>
                <a:schemeClr val="bg1"/>
              </a:solidFill>
              <a:latin typeface="TheSansOffice"/>
              <a:cs typeface="TheSansOffice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06447EF-2F3F-38F5-242E-A84466EA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12" y="1958566"/>
            <a:ext cx="5785660" cy="386414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315E067-389F-C38C-B706-942F69206A46}"/>
              </a:ext>
            </a:extLst>
          </p:cNvPr>
          <p:cNvSpPr txBox="1"/>
          <p:nvPr/>
        </p:nvSpPr>
        <p:spPr>
          <a:xfrm>
            <a:off x="532349" y="2254928"/>
            <a:ext cx="5147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Prinzipiell war unser Benutzertest sehr erfolgreich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Kritikpunkt: Unsere Fragen waren teilweise zu </a:t>
            </a:r>
          </a:p>
          <a:p>
            <a:r>
              <a:rPr lang="de-DE" dirty="0"/>
              <a:t>      			 ausführlich</a:t>
            </a:r>
          </a:p>
        </p:txBody>
      </p:sp>
    </p:spTree>
    <p:extLst>
      <p:ext uri="{BB962C8B-B14F-4D97-AF65-F5344CB8AC3E}">
        <p14:creationId xmlns:p14="http://schemas.microsoft.com/office/powerpoint/2010/main" val="48669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CD332-4518-814C-8132-3BED4F07A3A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992000" y="332657"/>
            <a:ext cx="7920424" cy="649239"/>
          </a:xfrm>
          <a:prstGeom prst="rect">
            <a:avLst/>
          </a:prstGeom>
          <a:solidFill>
            <a:srgbClr val="5CAC34"/>
          </a:solidFill>
        </p:spPr>
        <p:txBody>
          <a:bodyPr vert="horz" wrap="square" lIns="108000" tIns="90000" rIns="0" bIns="187200" rtlCol="0" anchor="t" anchorCtr="0">
            <a:spAutoFit/>
          </a:bodyPr>
          <a:lstStyle/>
          <a:p>
            <a:r>
              <a:rPr lang="en-US" sz="2400" spc="110" dirty="0" err="1">
                <a:solidFill>
                  <a:schemeClr val="bg1"/>
                </a:solidFill>
                <a:latin typeface="TheSansOffice"/>
                <a:cs typeface="TheSansOffice"/>
              </a:rPr>
              <a:t>Softwarearchitektur</a:t>
            </a:r>
            <a:endParaRPr lang="de-DE" sz="2400" spc="110" dirty="0">
              <a:solidFill>
                <a:schemeClr val="bg1"/>
              </a:solidFill>
              <a:latin typeface="TheSansOffice"/>
              <a:cs typeface="TheSansOffice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3470ADE-2661-7572-9790-D4E84F26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626" y="1167381"/>
            <a:ext cx="4310747" cy="558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4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CD332-4518-814C-8132-3BED4F07A3A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992000" y="332657"/>
            <a:ext cx="7920424" cy="649239"/>
          </a:xfrm>
          <a:prstGeom prst="rect">
            <a:avLst/>
          </a:prstGeom>
          <a:solidFill>
            <a:srgbClr val="5CAC34"/>
          </a:solidFill>
        </p:spPr>
        <p:txBody>
          <a:bodyPr vert="horz" wrap="square" lIns="108000" tIns="90000" rIns="0" bIns="187200" rtlCol="0" anchor="t" anchorCtr="0">
            <a:spAutoFit/>
          </a:bodyPr>
          <a:lstStyle/>
          <a:p>
            <a:r>
              <a:rPr lang="en-US" sz="2400" spc="110" dirty="0" err="1">
                <a:solidFill>
                  <a:schemeClr val="bg1"/>
                </a:solidFill>
                <a:latin typeface="TheSansOffice"/>
                <a:cs typeface="TheSansOffice"/>
              </a:rPr>
              <a:t>Softwaredesign</a:t>
            </a:r>
            <a:endParaRPr lang="de-DE" sz="2400" spc="110" dirty="0">
              <a:solidFill>
                <a:schemeClr val="bg1"/>
              </a:solidFill>
              <a:latin typeface="TheSansOffice"/>
              <a:cs typeface="TheSansOffice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4CB8215-1B7B-4A05-A4D8-AB270B2A7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404" y="1269762"/>
            <a:ext cx="3789615" cy="525558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7104713-E656-5CAD-ADF1-DC675A105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612" y="1233997"/>
            <a:ext cx="3816716" cy="513129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115252-D2CF-B5C8-A0EC-F551723E931F}"/>
              </a:ext>
            </a:extLst>
          </p:cNvPr>
          <p:cNvSpPr txBox="1"/>
          <p:nvPr/>
        </p:nvSpPr>
        <p:spPr>
          <a:xfrm>
            <a:off x="532349" y="1944210"/>
            <a:ext cx="34359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Enums</a:t>
            </a:r>
            <a:r>
              <a:rPr lang="de-DE" dirty="0"/>
              <a:t> und Funktionen definiert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kurzer Kommentar zu jeder Funktion oder Klasse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Ein- und Ausgabewerte wurden definiert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Für die anderen Klassen haben wir auch dieses Schema verwendet</a:t>
            </a:r>
          </a:p>
        </p:txBody>
      </p:sp>
    </p:spTree>
    <p:extLst>
      <p:ext uri="{BB962C8B-B14F-4D97-AF65-F5344CB8AC3E}">
        <p14:creationId xmlns:p14="http://schemas.microsoft.com/office/powerpoint/2010/main" val="160834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CD332-4518-814C-8132-3BED4F07A3A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992000" y="332657"/>
            <a:ext cx="7920424" cy="649239"/>
          </a:xfrm>
          <a:prstGeom prst="rect">
            <a:avLst/>
          </a:prstGeom>
          <a:solidFill>
            <a:srgbClr val="5CAC34"/>
          </a:solidFill>
        </p:spPr>
        <p:txBody>
          <a:bodyPr vert="horz" wrap="square" lIns="108000" tIns="90000" rIns="0" bIns="187200" rtlCol="0" anchor="t" anchorCtr="0">
            <a:spAutoFit/>
          </a:bodyPr>
          <a:lstStyle/>
          <a:p>
            <a:r>
              <a:rPr lang="en-US" sz="2400" spc="110" dirty="0" err="1">
                <a:solidFill>
                  <a:schemeClr val="bg1"/>
                </a:solidFill>
                <a:latin typeface="TheSansOffice"/>
                <a:cs typeface="TheSansOffice"/>
              </a:rPr>
              <a:t>Testfälle</a:t>
            </a:r>
            <a:endParaRPr lang="de-DE" sz="2400" spc="110" dirty="0">
              <a:solidFill>
                <a:schemeClr val="bg1"/>
              </a:solidFill>
              <a:latin typeface="TheSansOffice"/>
              <a:cs typeface="TheSansOffice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115252-D2CF-B5C8-A0EC-F551723E931F}"/>
              </a:ext>
            </a:extLst>
          </p:cNvPr>
          <p:cNvSpPr txBox="1"/>
          <p:nvPr/>
        </p:nvSpPr>
        <p:spPr>
          <a:xfrm>
            <a:off x="532349" y="1944210"/>
            <a:ext cx="4936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 Spalte stellt die Umgebung 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Wo sind wir?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Zweite Spalte beschreibt den Testfall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Dritte Spalte erläutert den gewünschten Soll-Zustand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Vierte Spalte zeigt das Testergebnis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E7829C2-0B04-DAAD-35F1-51C71B941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92" y="1230744"/>
            <a:ext cx="5815059" cy="497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1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CD332-4518-814C-8132-3BED4F07A3A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992000" y="332657"/>
            <a:ext cx="7920424" cy="649239"/>
          </a:xfrm>
          <a:prstGeom prst="rect">
            <a:avLst/>
          </a:prstGeom>
          <a:solidFill>
            <a:srgbClr val="5CAC34"/>
          </a:solidFill>
        </p:spPr>
        <p:txBody>
          <a:bodyPr vert="horz" wrap="square" lIns="108000" tIns="90000" rIns="0" bIns="187200" rtlCol="0" anchor="t" anchorCtr="0">
            <a:spAutoFit/>
          </a:bodyPr>
          <a:lstStyle/>
          <a:p>
            <a:r>
              <a:rPr lang="en-US" sz="2400" spc="110" dirty="0">
                <a:solidFill>
                  <a:schemeClr val="bg1"/>
                </a:solidFill>
                <a:latin typeface="TheSansOffice"/>
                <a:cs typeface="TheSansOffice"/>
              </a:rPr>
              <a:t>Was war Gut / </a:t>
            </a:r>
            <a:r>
              <a:rPr lang="en-US" sz="2400" spc="110" dirty="0" err="1">
                <a:solidFill>
                  <a:schemeClr val="bg1"/>
                </a:solidFill>
                <a:latin typeface="TheSansOffice"/>
                <a:cs typeface="TheSansOffice"/>
              </a:rPr>
              <a:t>Schlecht</a:t>
            </a:r>
            <a:r>
              <a:rPr lang="en-US" sz="2400" spc="110" dirty="0">
                <a:solidFill>
                  <a:schemeClr val="bg1"/>
                </a:solidFill>
                <a:latin typeface="TheSansOffice"/>
                <a:cs typeface="TheSansOffice"/>
              </a:rPr>
              <a:t>?</a:t>
            </a:r>
            <a:endParaRPr lang="de-DE" sz="2400" spc="110" dirty="0">
              <a:solidFill>
                <a:schemeClr val="bg1"/>
              </a:solidFill>
              <a:latin typeface="TheSansOffice"/>
              <a:cs typeface="TheSansOffice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115252-D2CF-B5C8-A0EC-F551723E931F}"/>
              </a:ext>
            </a:extLst>
          </p:cNvPr>
          <p:cNvSpPr txBox="1"/>
          <p:nvPr/>
        </p:nvSpPr>
        <p:spPr>
          <a:xfrm>
            <a:off x="532349" y="1944210"/>
            <a:ext cx="4598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war Gut?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Zusammenarbeit bzw. die Aufteilung der 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Grund dafür war die Verwendung von Visual Studio Community und dessen GitHub Plug-in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Generell einen Überblick über den Ablauf und die Komplexität der Softwareentwicklung zu bekommen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C# und XAML und generell WPF zu lernen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Kernaufgaben und Funktionalitäten konnten gut umgesetzt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2A2E7B9-4336-2982-03CF-D3F16009225E}"/>
              </a:ext>
            </a:extLst>
          </p:cNvPr>
          <p:cNvSpPr txBox="1"/>
          <p:nvPr/>
        </p:nvSpPr>
        <p:spPr>
          <a:xfrm>
            <a:off x="7060709" y="1944209"/>
            <a:ext cx="4598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war Schlecht?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Umfang dieses Projekts bzw. des Moduls war etwas zu groß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 die neue Umgebung (WPF / UI) wurde erst viel ausprobiert und einiges dann aus Zeitgründen beibehalten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Code Behind ist deshalb noch an einigen Stellen nicht optimal strukturiert und nicht objektorientiert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Mit Abstand haben wir hier am meisten Arbeit in diesem Semester investiert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Prototyp für den Benutzertest hat viel arbeitet gekostet, die danach hinfällig war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00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CD332-4518-814C-8132-3BED4F07A3A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992000" y="332657"/>
            <a:ext cx="7920424" cy="649239"/>
          </a:xfrm>
          <a:prstGeom prst="rect">
            <a:avLst/>
          </a:prstGeom>
          <a:solidFill>
            <a:srgbClr val="5CAC34"/>
          </a:solidFill>
        </p:spPr>
        <p:txBody>
          <a:bodyPr vert="horz" wrap="square" lIns="108000" tIns="90000" rIns="0" bIns="187200" rtlCol="0" anchor="t" anchorCtr="0">
            <a:spAutoFit/>
          </a:bodyPr>
          <a:lstStyle/>
          <a:p>
            <a:r>
              <a:rPr lang="en-US" sz="2400" spc="110" dirty="0">
                <a:solidFill>
                  <a:schemeClr val="bg1"/>
                </a:solidFill>
                <a:latin typeface="TheSansOffice"/>
                <a:cs typeface="TheSansOffice"/>
              </a:rPr>
              <a:t>Wo gab es </a:t>
            </a:r>
            <a:r>
              <a:rPr lang="en-US" sz="2400" spc="110" dirty="0" err="1">
                <a:solidFill>
                  <a:schemeClr val="bg1"/>
                </a:solidFill>
                <a:latin typeface="TheSansOffice"/>
                <a:cs typeface="TheSansOffice"/>
              </a:rPr>
              <a:t>Schwierigkeiten</a:t>
            </a:r>
            <a:r>
              <a:rPr lang="en-US" sz="2400" spc="110" dirty="0">
                <a:solidFill>
                  <a:schemeClr val="bg1"/>
                </a:solidFill>
                <a:latin typeface="TheSansOffice"/>
                <a:cs typeface="TheSansOffice"/>
              </a:rPr>
              <a:t>?</a:t>
            </a:r>
            <a:endParaRPr lang="de-DE" sz="2400" spc="110" dirty="0">
              <a:solidFill>
                <a:schemeClr val="bg1"/>
              </a:solidFill>
              <a:latin typeface="TheSansOffice"/>
              <a:cs typeface="TheSansOffice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115252-D2CF-B5C8-A0EC-F551723E931F}"/>
              </a:ext>
            </a:extLst>
          </p:cNvPr>
          <p:cNvSpPr txBox="1"/>
          <p:nvPr/>
        </p:nvSpPr>
        <p:spPr>
          <a:xfrm>
            <a:off x="532349" y="1944210"/>
            <a:ext cx="7617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Prototyp: wir konnten nur schwer dort Parameter übergeben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Unbegrenzte An- und Abmeldung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Problem wurde aber dann gelöst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Gleichzeitiges Lesen und Beschreiben von CSV-Dateien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Konnten wir so nicht lösen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Haben diese Vorgänge dann immer nacheinander durchgeführt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den festen Pausenzeiten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581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e628951-5797-43db-ba74-f74f1a2c7e6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4316B3CA08FE644864DC0F41AA6F71A" ma:contentTypeVersion="3" ma:contentTypeDescription="Ein neues Dokument erstellen." ma:contentTypeScope="" ma:versionID="fe4e5174c31a219c7c450f8e9f1760f9">
  <xsd:schema xmlns:xsd="http://www.w3.org/2001/XMLSchema" xmlns:xs="http://www.w3.org/2001/XMLSchema" xmlns:p="http://schemas.microsoft.com/office/2006/metadata/properties" xmlns:ns3="0e628951-5797-43db-ba74-f74f1a2c7e67" targetNamespace="http://schemas.microsoft.com/office/2006/metadata/properties" ma:root="true" ma:fieldsID="e1fd87471a7d0a9cbab4b0f756fb4d30" ns3:_="">
    <xsd:import namespace="0e628951-5797-43db-ba74-f74f1a2c7e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628951-5797-43db-ba74-f74f1a2c7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F03FED-77C8-4153-A9C0-52A4909A3E1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0e628951-5797-43db-ba74-f74f1a2c7e67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4D1441-2A40-417E-A051-0A1172F6E9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628951-5797-43db-ba74-f74f1a2c7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1A3198-92DA-4008-914C-533FD91C87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Breitbild</PresentationFormat>
  <Paragraphs>81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TheSansOffice</vt:lpstr>
      <vt:lpstr>TheSansOfficeHFDGlyph Regular</vt:lpstr>
      <vt:lpstr>Office-Design</vt:lpstr>
      <vt:lpstr>Office-Design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sdfsdfsdf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Samu Hb</dc:creator>
  <cp:lastModifiedBy>Louis Försch</cp:lastModifiedBy>
  <cp:revision>190</cp:revision>
  <dcterms:created xsi:type="dcterms:W3CDTF">2016-11-25T10:20:05Z</dcterms:created>
  <dcterms:modified xsi:type="dcterms:W3CDTF">2023-07-13T12:38:14Z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0x01010024316B3CA08FE644864DC0F41AA6F71A</vt:lpwstr>
  </property>
</Properties>
</file>