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1" r:id="rId5"/>
    <p:sldMasterId id="2147483655" r:id="rId6"/>
  </p:sldMasterIdLst>
  <p:notesMasterIdLst>
    <p:notesMasterId r:id="rId19"/>
  </p:notesMasterIdLst>
  <p:handoutMasterIdLst>
    <p:handoutMasterId r:id="rId20"/>
  </p:handoutMasterIdLst>
  <p:sldIdLst>
    <p:sldId id="256" r:id="rId7"/>
    <p:sldId id="280" r:id="rId8"/>
    <p:sldId id="271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3" r:id="rId18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5CAC34"/>
    <a:srgbClr val="5B6B6A"/>
    <a:srgbClr val="8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0C9BB-8431-4647-A474-4383E8E31852}" type="datetimeFigureOut">
              <a:rPr lang="de-DE" smtClean="0"/>
              <a:pPr/>
              <a:t>13.07.2023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B695-F5D0-8B4B-8D15-E0E633F2EA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72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E7F33-4164-1045-BB77-90227186AE5E}" type="datetimeFigureOut">
              <a:rPr lang="de-DE" smtClean="0"/>
              <a:pPr/>
              <a:t>13.07.2023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F921-7642-374C-88E7-E0FB2E63F4A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4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-134400" y="6426000"/>
            <a:ext cx="666749" cy="476250"/>
          </a:xfrm>
          <a:prstGeom prst="rect">
            <a:avLst/>
          </a:prstGeom>
        </p:spPr>
        <p:txBody>
          <a:bodyPr lIns="0" rIns="0"/>
          <a:lstStyle>
            <a:lvl1pPr algn="r">
              <a:defRPr sz="1000">
                <a:solidFill>
                  <a:srgbClr val="5B6B6A"/>
                </a:solidFill>
                <a:latin typeface="TheSansOffice"/>
                <a:cs typeface="TheSansOffice"/>
              </a:defRPr>
            </a:lvl1pPr>
          </a:lstStyle>
          <a:p>
            <a:fld id="{FB8CD332-4518-814C-8132-3BED4F07A3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71400"/>
            <a:ext cx="12192000" cy="7029400"/>
          </a:xfrm>
          <a:prstGeom prst="rect">
            <a:avLst/>
          </a:prstGeom>
        </p:spPr>
      </p:pic>
      <p:pic>
        <p:nvPicPr>
          <p:cNvPr id="10" name="Bild 9" descr="hfd_logo_neg_farbe_smal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000" y="5886003"/>
            <a:ext cx="4064000" cy="762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01d_Master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Bild 8" descr="hfd_logo_neg_farbe_smal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000" y="5886003"/>
            <a:ext cx="4064000" cy="762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1525588"/>
            <a:ext cx="12192000" cy="5332413"/>
          </a:xfrm>
          <a:prstGeom prst="rect">
            <a:avLst/>
          </a:prstGeom>
          <a:solidFill>
            <a:srgbClr val="5B6B6A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/>
              <a:t>     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80" y="6309376"/>
            <a:ext cx="2993320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muel-lukas.hessberger@et.hs-fulda.de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37122" y="548256"/>
            <a:ext cx="5117755" cy="1406078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108000" rIns="0" bIns="187200" rtlCol="0" anchor="t" anchorCtr="0">
            <a:spAutoFit/>
          </a:bodyPr>
          <a:lstStyle/>
          <a:p>
            <a:pPr algn="ctr"/>
            <a:r>
              <a:rPr lang="en-US" sz="36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Softwareprojekt</a:t>
            </a:r>
            <a:r>
              <a:rPr lang="en-US" sz="3600" spc="110" dirty="0">
                <a:solidFill>
                  <a:schemeClr val="bg1"/>
                </a:solidFill>
                <a:latin typeface="TheSansOffice"/>
                <a:cs typeface="TheSansOffice"/>
              </a:rPr>
              <a:t> - </a:t>
            </a:r>
            <a:r>
              <a:rPr lang="en-US" sz="36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Arbeitszeitmanagement</a:t>
            </a:r>
            <a:endParaRPr lang="en-US" sz="36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1992001" y="6116037"/>
            <a:ext cx="3378989" cy="548206"/>
            <a:chOff x="439200" y="4964034"/>
            <a:chExt cx="1042699" cy="548206"/>
          </a:xfrm>
        </p:grpSpPr>
        <p:sp>
          <p:nvSpPr>
            <p:cNvPr id="6" name="Textfeld 5"/>
            <p:cNvSpPr txBox="1"/>
            <p:nvPr/>
          </p:nvSpPr>
          <p:spPr>
            <a:xfrm>
              <a:off x="439201" y="4964034"/>
              <a:ext cx="1042698" cy="27360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36000" tIns="36000" rIns="0" bIns="21600" rtlCol="0" anchor="t" anchorCtr="0">
              <a:spAutoFit/>
            </a:bodyPr>
            <a:lstStyle/>
            <a:p>
              <a:r>
                <a:rPr lang="de-DE" sz="1400" b="1" spc="20" dirty="0">
                  <a:solidFill>
                    <a:srgbClr val="5B6B6A"/>
                  </a:solidFill>
                </a:rPr>
                <a:t>↘ Autor: Louis </a:t>
              </a:r>
              <a:r>
                <a:rPr lang="de-DE" sz="1400" b="1" spc="20" dirty="0" err="1">
                  <a:solidFill>
                    <a:srgbClr val="5B6B6A"/>
                  </a:solidFill>
                </a:rPr>
                <a:t>Försch</a:t>
              </a:r>
              <a:r>
                <a:rPr lang="de-DE" sz="1400" b="1" spc="20" dirty="0">
                  <a:solidFill>
                    <a:srgbClr val="5B6B6A"/>
                  </a:solidFill>
                </a:rPr>
                <a:t>, Samuel Hessberger</a:t>
              </a:r>
              <a:endParaRPr lang="de-DE" sz="1400" b="1" spc="20" dirty="0">
                <a:solidFill>
                  <a:srgbClr val="5B6B6A"/>
                </a:solidFill>
                <a:latin typeface="TheSansOffice"/>
                <a:cs typeface="TheSansOffice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39200" y="5284800"/>
              <a:ext cx="574679" cy="22744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36000" tIns="36000" rIns="0" bIns="21600" rtlCol="0" anchor="t" anchorCtr="0">
              <a:spAutoFit/>
            </a:bodyPr>
            <a:lstStyle/>
            <a:p>
              <a:r>
                <a:rPr lang="de-DE" sz="1100" b="1" spc="20" dirty="0">
                  <a:solidFill>
                    <a:srgbClr val="5B6B6A"/>
                  </a:solidFill>
                </a:rPr>
                <a:t>↘ </a:t>
              </a:r>
              <a:r>
                <a:rPr lang="en-GB" sz="1100" b="1" spc="20" dirty="0">
                  <a:solidFill>
                    <a:srgbClr val="5B6B6A"/>
                  </a:solidFill>
                  <a:latin typeface="TheSansOffice"/>
                </a:rPr>
                <a:t>Datum: 14/07/2023</a:t>
              </a:r>
              <a:endParaRPr lang="de-DE" sz="1100" b="1" spc="20" dirty="0">
                <a:solidFill>
                  <a:srgbClr val="5B6B6A"/>
                </a:solidFill>
                <a:latin typeface="TheSansOffice"/>
                <a:cs typeface="TheSansOffic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Was war </a:t>
            </a:r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hilfreich</a:t>
            </a:r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?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8" y="1944210"/>
            <a:ext cx="9668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Pflichtenheft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Um die Programmierung eingrenzen zu können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Benutzertest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Um Schwachstellen in der Bedienung aufdecken zu können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Auch wenn das bei uns durch die detaillierte Fragestellung etwas verhindert wurde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Software-Architektur und Softwaredesign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Um schon einmal einen Überblick zu haben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Microsoft-Forum und Stack-Overflow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14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Demonstration der Software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8" y="1944210"/>
            <a:ext cx="9668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D2125"/>
                </a:solidFill>
                <a:effectLst/>
                <a:latin typeface="TheSansOffice" panose="020B0503040302060204"/>
              </a:rPr>
              <a:t> Anträge durch einen zuvor selbst angelegten Mitarbeiter erstellen, anschließend über ein autorisiertes Profil in die Software gehen und manche Anträge genehmigen und manche ablehnen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20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48CBA9-042F-2246-8791-CC1B71662729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2001" y="1525458"/>
            <a:ext cx="4188401" cy="53352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90298" y="1858424"/>
            <a:ext cx="5570836" cy="10568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271145">
              <a:lnSpc>
                <a:spcPts val="1900"/>
              </a:lnSpc>
              <a:buClr>
                <a:srgbClr val="84BB30"/>
              </a:buClr>
              <a:buFont typeface="TheSansOfficeHFDGlyph Regular"/>
              <a:buChar char=" "/>
            </a:pPr>
            <a:r>
              <a:rPr lang="de-DE" sz="2000" b="1" dirty="0">
                <a:uFill>
                  <a:solidFill>
                    <a:srgbClr val="84BB30"/>
                  </a:solidFill>
                </a:uFill>
                <a:latin typeface="TheSansOffice"/>
              </a:rPr>
              <a:t>Autor</a:t>
            </a:r>
          </a:p>
          <a:p>
            <a:pPr indent="271145">
              <a:lnSpc>
                <a:spcPts val="1900"/>
              </a:lnSpc>
              <a:buClr>
                <a:srgbClr val="84BB30"/>
              </a:buClr>
              <a:buFont typeface="TheSansOfficeHFDGlyph Regular"/>
              <a:buChar char=" "/>
            </a:pPr>
            <a:endParaRPr lang="de-DE" sz="2000" b="1" dirty="0">
              <a:uFill>
                <a:solidFill>
                  <a:srgbClr val="84BB30"/>
                </a:solidFill>
              </a:uFill>
              <a:latin typeface="TheSansOffice"/>
              <a:cs typeface="TheSansOffice"/>
            </a:endParaRPr>
          </a:p>
          <a:p>
            <a:pPr indent="271145">
              <a:lnSpc>
                <a:spcPts val="1900"/>
              </a:lnSpc>
              <a:buClr>
                <a:srgbClr val="84BB30"/>
              </a:buClr>
              <a:buFont typeface="TheSansOfficeHFDGlyph Regular"/>
              <a:buChar char=" "/>
            </a:pPr>
            <a:r>
              <a:rPr lang="de-DE" sz="1500" dirty="0">
                <a:uFill>
                  <a:solidFill>
                    <a:srgbClr val="84BB30"/>
                  </a:solidFill>
                </a:uFill>
                <a:latin typeface="TheSansOffice"/>
                <a:cs typeface="TheSansOffice"/>
              </a:rPr>
              <a:t>E-Mail: samuel-lukas.hessberger@et.hs-fulda.de</a:t>
            </a:r>
            <a:endParaRPr lang="de-DE" sz="1500" dirty="0">
              <a:uFill>
                <a:solidFill>
                  <a:srgbClr val="84BB30"/>
                </a:solidFill>
              </a:uFill>
              <a:latin typeface="TheSansOffice"/>
              <a:cs typeface="TheSansOffice"/>
              <a:hlinkClick r:id="rId3"/>
            </a:endParaRPr>
          </a:p>
          <a:p>
            <a:pPr indent="271145">
              <a:lnSpc>
                <a:spcPts val="1900"/>
              </a:lnSpc>
              <a:buClr>
                <a:srgbClr val="84BB30"/>
              </a:buClr>
              <a:buFont typeface="TheSansOfficeHFDGlyph Regular"/>
              <a:buChar char=" "/>
            </a:pPr>
            <a:r>
              <a:rPr lang="de-DE" sz="1500" dirty="0">
                <a:uFill>
                  <a:solidFill>
                    <a:srgbClr val="84BB30"/>
                  </a:solidFill>
                </a:uFill>
                <a:latin typeface="TheSansOffice"/>
                <a:cs typeface="Calibri"/>
              </a:rPr>
              <a:t>E-Mail: louis-henry.foersch@et.hs-fulda.de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992000" y="332657"/>
            <a:ext cx="6487989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de-DE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Danke für Ihre Aufmerksamkeit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Inhaltsverzeichnis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2349" y="1737306"/>
            <a:ext cx="450129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Pflichtenheft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Benutzertest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Softwarearchitektur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Softwaredesign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Testfälle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Was war gut / schlecht?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Wo gab es Schwierigkeiten?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Was war hilfreich?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Demonstration der Software</a:t>
            </a:r>
            <a:endParaRPr lang="de-DE" dirty="0">
              <a:latin typeface="TheSansOffice" panose="020B050304030206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TheSansOffice" panose="020B05030403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0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Pflichtenheft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2348" y="1895319"/>
            <a:ext cx="485639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 dirty="0">
              <a:latin typeface="TheSansOffice" panose="020B0503040302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heSansOffice" panose="020B050304030206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BF4BFE-FA81-5472-4B96-25DFDB73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8" y="1098980"/>
            <a:ext cx="6041123" cy="53950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189F595-D7EC-DF18-E937-824C55A4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54" y="1141820"/>
            <a:ext cx="4856398" cy="51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5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Benutzertest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6447EF-2F3F-38F5-242E-A84466EA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12" y="1958566"/>
            <a:ext cx="5785660" cy="386414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15E067-389F-C38C-B706-942F69206A46}"/>
              </a:ext>
            </a:extLst>
          </p:cNvPr>
          <p:cNvSpPr txBox="1"/>
          <p:nvPr/>
        </p:nvSpPr>
        <p:spPr>
          <a:xfrm>
            <a:off x="532349" y="2254928"/>
            <a:ext cx="5147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 war unser Benutzertest sehr erfolgreich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Kritikpunkt: Unsere Fragen waren teilweise zu </a:t>
            </a:r>
          </a:p>
          <a:p>
            <a:r>
              <a:rPr lang="de-DE" dirty="0"/>
              <a:t>      			 ausführlich</a:t>
            </a:r>
          </a:p>
        </p:txBody>
      </p:sp>
    </p:spTree>
    <p:extLst>
      <p:ext uri="{BB962C8B-B14F-4D97-AF65-F5344CB8AC3E}">
        <p14:creationId xmlns:p14="http://schemas.microsoft.com/office/powerpoint/2010/main" val="48669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Softwarearchitektur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470ADE-2661-7572-9790-D4E84F26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26" y="1167381"/>
            <a:ext cx="4310747" cy="55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Softwaredesign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CB8215-1B7B-4A05-A4D8-AB270B2A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04" y="1269762"/>
            <a:ext cx="3789615" cy="52555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7104713-E656-5CAD-ADF1-DC675A105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612" y="1233997"/>
            <a:ext cx="3816716" cy="51312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9" y="1944210"/>
            <a:ext cx="3435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Enums</a:t>
            </a:r>
            <a:r>
              <a:rPr lang="de-DE" dirty="0"/>
              <a:t> und Funktionen definiert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kurzer Kommentar zu jeder Funktion oder 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Ein- und Ausgabewerte wurden definiert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die anderen Klassen haben wir auch dieses Schema verwendet</a:t>
            </a:r>
          </a:p>
        </p:txBody>
      </p:sp>
    </p:spTree>
    <p:extLst>
      <p:ext uri="{BB962C8B-B14F-4D97-AF65-F5344CB8AC3E}">
        <p14:creationId xmlns:p14="http://schemas.microsoft.com/office/powerpoint/2010/main" val="16083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Testfälle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9" y="1944210"/>
            <a:ext cx="4936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 Spalte stellt die Umgebung 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Wo sind wir?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Zweite Spalte beschreibt den Testfall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Dritte Spalte erläutert den gewünschten Soll-Zustand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Vierte Spalte zeigt das Testergebnis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7829C2-0B04-DAAD-35F1-51C71B94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92" y="1230744"/>
            <a:ext cx="5815059" cy="49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Was war Gut / </a:t>
            </a:r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Schlecht</a:t>
            </a:r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?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9" y="1944210"/>
            <a:ext cx="459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war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Zusammenarbeit bzw. die Aufteilung der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Generell einen Überblick über den Ablauf und die Komplexität der Softwareentwicklung zu bekommen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C# und XAML und generell WPF zu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2A2E7B9-4336-2982-03CF-D3F16009225E}"/>
              </a:ext>
            </a:extLst>
          </p:cNvPr>
          <p:cNvSpPr txBox="1"/>
          <p:nvPr/>
        </p:nvSpPr>
        <p:spPr>
          <a:xfrm>
            <a:off x="7060709" y="1944209"/>
            <a:ext cx="459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war Schlecht?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Umfang dieses Projekts bzw. des Moduls war zu groß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 Abstand haben wir hier am meisten Arbeit in diesem Semester investiert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Prototyp für den Benutzertest hat viel arbeitet gekostet, die danach hinfällig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00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Wo gab es </a:t>
            </a:r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Schwierigkeiten</a:t>
            </a:r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?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9" y="1944210"/>
            <a:ext cx="7617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Prototyp: wir konnten nur schwer dort Parameter übergeben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Unbegrenzte An- und Abmeldung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Problem wurde aber dann gelöst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Gleichzeitiges Lesen und Beschreiben von CSV-Dateien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Konnten wir so nicht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Haben diese Vorgänge dann immer nacheinander durchgeführt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den festen Pausenzeiten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81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316B3CA08FE644864DC0F41AA6F71A" ma:contentTypeVersion="3" ma:contentTypeDescription="Ein neues Dokument erstellen." ma:contentTypeScope="" ma:versionID="fe4e5174c31a219c7c450f8e9f1760f9">
  <xsd:schema xmlns:xsd="http://www.w3.org/2001/XMLSchema" xmlns:xs="http://www.w3.org/2001/XMLSchema" xmlns:p="http://schemas.microsoft.com/office/2006/metadata/properties" xmlns:ns3="0e628951-5797-43db-ba74-f74f1a2c7e67" targetNamespace="http://schemas.microsoft.com/office/2006/metadata/properties" ma:root="true" ma:fieldsID="e1fd87471a7d0a9cbab4b0f756fb4d30" ns3:_="">
    <xsd:import namespace="0e628951-5797-43db-ba74-f74f1a2c7e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28951-5797-43db-ba74-f74f1a2c7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628951-5797-43db-ba74-f74f1a2c7e67" xsi:nil="true"/>
  </documentManagement>
</p:properties>
</file>

<file path=customXml/itemProps1.xml><?xml version="1.0" encoding="utf-8"?>
<ds:datastoreItem xmlns:ds="http://schemas.openxmlformats.org/officeDocument/2006/customXml" ds:itemID="{C34D1441-2A40-417E-A051-0A1172F6E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628951-5797-43db-ba74-f74f1a2c7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1A3198-92DA-4008-914C-533FD91C87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F03FED-77C8-4153-A9C0-52A4909A3E1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0e628951-5797-43db-ba74-f74f1a2c7e67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Breitbild</PresentationFormat>
  <Paragraphs>77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TheSansOffice</vt:lpstr>
      <vt:lpstr>TheSansOfficeHFDGlyph Regular</vt:lpstr>
      <vt:lpstr>Office-Design</vt:lpstr>
      <vt:lpstr>Office-Design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sdfsdfsdf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Samu Hb</dc:creator>
  <cp:lastModifiedBy>Samuel Hessberger</cp:lastModifiedBy>
  <cp:revision>186</cp:revision>
  <dcterms:created xsi:type="dcterms:W3CDTF">2016-11-25T10:20:05Z</dcterms:created>
  <dcterms:modified xsi:type="dcterms:W3CDTF">2023-07-13T11:01:45Z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0x01010024316B3CA08FE644864DC0F41AA6F71A</vt:lpwstr>
  </property>
</Properties>
</file>