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8404800"/>
  <p:notesSz cx="37587238" cy="37587238"/>
  <p:defaultTextStyle>
    <a:defPPr>
      <a:defRPr lang="en-US"/>
    </a:defPPr>
    <a:lvl1pPr marL="0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6573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3144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09717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46290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2863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19434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56007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292579" algn="l" defTabSz="4073144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512" userDrawn="1">
          <p15:clr>
            <a:srgbClr val="A4A3A4"/>
          </p15:clr>
        </p15:guide>
        <p15:guide id="2" pos="14112" userDrawn="1">
          <p15:clr>
            <a:srgbClr val="A4A3A4"/>
          </p15:clr>
        </p15:guide>
        <p15:guide id="3" orient="horz" pos="11712" userDrawn="1">
          <p15:clr>
            <a:srgbClr val="A4A3A4"/>
          </p15:clr>
        </p15:guide>
        <p15:guide id="4" pos="15504" userDrawn="1">
          <p15:clr>
            <a:srgbClr val="A4A3A4"/>
          </p15:clr>
        </p15:guide>
        <p15:guide id="5" orient="horz" pos="11590">
          <p15:clr>
            <a:srgbClr val="A4A3A4"/>
          </p15:clr>
        </p15:guide>
        <p15:guide id="6" orient="horz" pos="12913">
          <p15:clr>
            <a:srgbClr val="A4A3A4"/>
          </p15:clr>
        </p15:guide>
        <p15:guide id="7" pos="11498">
          <p15:clr>
            <a:srgbClr val="A4A3A4"/>
          </p15:clr>
        </p15:guide>
        <p15:guide id="8" pos="12632">
          <p15:clr>
            <a:srgbClr val="A4A3A4"/>
          </p15:clr>
        </p15:guide>
        <p15:guide id="9" orient="horz" pos="11605">
          <p15:clr>
            <a:srgbClr val="A4A3A4"/>
          </p15:clr>
        </p15:guide>
        <p15:guide id="10" pos="175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cc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4509"/>
    <a:srgbClr val="3366FF"/>
    <a:srgbClr val="FFA500"/>
    <a:srgbClr val="F6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553" autoAdjust="0"/>
  </p:normalViewPr>
  <p:slideViewPr>
    <p:cSldViewPr snapToGrid="0">
      <p:cViewPr>
        <p:scale>
          <a:sx n="40" d="100"/>
          <a:sy n="40" d="100"/>
        </p:scale>
        <p:origin x="84" y="2676"/>
      </p:cViewPr>
      <p:guideLst>
        <p:guide orient="horz" pos="10011"/>
        <p:guide orient="horz" pos="11154"/>
        <p:guide orient="horz" pos="11038"/>
        <p:guide orient="horz" pos="12298"/>
        <p:guide orient="horz" pos="11052"/>
        <p:guide pos="13471"/>
        <p:guide pos="14799"/>
        <p:guide pos="10975"/>
        <p:guide pos="12058"/>
        <p:guide pos="16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3" y="14"/>
            <a:ext cx="16292146" cy="1880652"/>
          </a:xfrm>
          <a:prstGeom prst="rect">
            <a:avLst/>
          </a:prstGeom>
        </p:spPr>
        <p:txBody>
          <a:bodyPr vert="horz" lIns="421382" tIns="210687" rIns="421382" bIns="210687" rtlCol="0"/>
          <a:lstStyle>
            <a:lvl1pPr algn="l">
              <a:defRPr sz="55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286431" y="14"/>
            <a:ext cx="16292140" cy="1880652"/>
          </a:xfrm>
          <a:prstGeom prst="rect">
            <a:avLst/>
          </a:prstGeom>
        </p:spPr>
        <p:txBody>
          <a:bodyPr vert="horz" lIns="421382" tIns="210687" rIns="421382" bIns="210687" rtlCol="0"/>
          <a:lstStyle>
            <a:lvl1pPr algn="r">
              <a:defRPr sz="5500"/>
            </a:lvl1pPr>
          </a:lstStyle>
          <a:p>
            <a:fld id="{AAD19983-4B5F-4BA6-B348-45084DD7765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0" y="2819400"/>
            <a:ext cx="14101763" cy="14100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21382" tIns="210687" rIns="421382" bIns="2106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63061" y="17856528"/>
            <a:ext cx="30069790" cy="16912976"/>
          </a:xfrm>
          <a:prstGeom prst="rect">
            <a:avLst/>
          </a:prstGeom>
        </p:spPr>
        <p:txBody>
          <a:bodyPr vert="horz" lIns="421382" tIns="210687" rIns="421382" bIns="21068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3" y="35700192"/>
            <a:ext cx="16292146" cy="1880652"/>
          </a:xfrm>
          <a:prstGeom prst="rect">
            <a:avLst/>
          </a:prstGeom>
        </p:spPr>
        <p:txBody>
          <a:bodyPr vert="horz" lIns="421382" tIns="210687" rIns="421382" bIns="210687" rtlCol="0" anchor="b"/>
          <a:lstStyle>
            <a:lvl1pPr algn="l">
              <a:defRPr sz="55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286431" y="35700192"/>
            <a:ext cx="16292140" cy="1880652"/>
          </a:xfrm>
          <a:prstGeom prst="rect">
            <a:avLst/>
          </a:prstGeom>
        </p:spPr>
        <p:txBody>
          <a:bodyPr vert="horz" lIns="421382" tIns="210687" rIns="421382" bIns="210687" rtlCol="0" anchor="b"/>
          <a:lstStyle>
            <a:lvl1pPr algn="r">
              <a:defRPr sz="5500"/>
            </a:lvl1pPr>
          </a:lstStyle>
          <a:p>
            <a:fld id="{6239FC2E-C107-43E9-B626-16A9AFBC23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225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453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680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907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134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360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4587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3812" algn="l" defTabSz="10184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47500" y="2819400"/>
            <a:ext cx="14101763" cy="14100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9FC2E-C107-43E9-B626-16A9AFBC23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930389"/>
            <a:ext cx="3264408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1762720"/>
            <a:ext cx="2688336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6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1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34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5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7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2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043" y="11485882"/>
            <a:ext cx="41478517" cy="244670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4490" y="11485882"/>
            <a:ext cx="123795473" cy="24467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4678647"/>
            <a:ext cx="32644080" cy="7627620"/>
          </a:xfrm>
        </p:spPr>
        <p:txBody>
          <a:bodyPr anchor="t"/>
          <a:lstStyle>
            <a:lvl1pPr algn="l">
              <a:defRPr sz="17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6277598"/>
            <a:ext cx="32644080" cy="8401048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22476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40449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0674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808990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1011238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213485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415733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6179812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4489" y="66906141"/>
            <a:ext cx="82636995" cy="189250320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1564" y="66906141"/>
            <a:ext cx="82636995" cy="189250320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537972"/>
            <a:ext cx="3456432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4" y="8596636"/>
            <a:ext cx="16968788" cy="3582667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2476" indent="0">
              <a:buNone/>
              <a:defRPr sz="8800" b="1"/>
            </a:lvl2pPr>
            <a:lvl3pPr marL="4044952" indent="0">
              <a:buNone/>
              <a:defRPr sz="7900" b="1"/>
            </a:lvl3pPr>
            <a:lvl4pPr marL="6067429" indent="0">
              <a:buNone/>
              <a:defRPr sz="7100" b="1"/>
            </a:lvl4pPr>
            <a:lvl5pPr marL="8089908" indent="0">
              <a:buNone/>
              <a:defRPr sz="7100" b="1"/>
            </a:lvl5pPr>
            <a:lvl6pPr marL="10112383" indent="0">
              <a:buNone/>
              <a:defRPr sz="7100" b="1"/>
            </a:lvl6pPr>
            <a:lvl7pPr marL="12134859" indent="0">
              <a:buNone/>
              <a:defRPr sz="7100" b="1"/>
            </a:lvl7pPr>
            <a:lvl8pPr marL="14157336" indent="0">
              <a:buNone/>
              <a:defRPr sz="7100" b="1"/>
            </a:lvl8pPr>
            <a:lvl9pPr marL="16179812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4" y="12179304"/>
            <a:ext cx="16968788" cy="22127213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9" y="8596636"/>
            <a:ext cx="16975455" cy="3582667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2476" indent="0">
              <a:buNone/>
              <a:defRPr sz="8800" b="1"/>
            </a:lvl2pPr>
            <a:lvl3pPr marL="4044952" indent="0">
              <a:buNone/>
              <a:defRPr sz="7900" b="1"/>
            </a:lvl3pPr>
            <a:lvl4pPr marL="6067429" indent="0">
              <a:buNone/>
              <a:defRPr sz="7100" b="1"/>
            </a:lvl4pPr>
            <a:lvl5pPr marL="8089908" indent="0">
              <a:buNone/>
              <a:defRPr sz="7100" b="1"/>
            </a:lvl5pPr>
            <a:lvl6pPr marL="10112383" indent="0">
              <a:buNone/>
              <a:defRPr sz="7100" b="1"/>
            </a:lvl6pPr>
            <a:lvl7pPr marL="12134859" indent="0">
              <a:buNone/>
              <a:defRPr sz="7100" b="1"/>
            </a:lvl7pPr>
            <a:lvl8pPr marL="14157336" indent="0">
              <a:buNone/>
              <a:defRPr sz="7100" b="1"/>
            </a:lvl8pPr>
            <a:lvl9pPr marL="16179812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9" y="12179304"/>
            <a:ext cx="16975455" cy="22127213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0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4" y="1529080"/>
            <a:ext cx="12634913" cy="650748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529086"/>
            <a:ext cx="21469350" cy="32777431"/>
          </a:xfrm>
        </p:spPr>
        <p:txBody>
          <a:bodyPr/>
          <a:lstStyle>
            <a:lvl1pPr>
              <a:defRPr sz="14000"/>
            </a:lvl1pPr>
            <a:lvl2pPr>
              <a:defRPr sz="12400"/>
            </a:lvl2pPr>
            <a:lvl3pPr>
              <a:defRPr sz="10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4" y="8036565"/>
            <a:ext cx="12634913" cy="26269952"/>
          </a:xfrm>
        </p:spPr>
        <p:txBody>
          <a:bodyPr/>
          <a:lstStyle>
            <a:lvl1pPr marL="0" indent="0">
              <a:buNone/>
              <a:defRPr sz="6100"/>
            </a:lvl1pPr>
            <a:lvl2pPr marL="2022476" indent="0">
              <a:buNone/>
              <a:defRPr sz="5100"/>
            </a:lvl2pPr>
            <a:lvl3pPr marL="4044952" indent="0">
              <a:buNone/>
              <a:defRPr sz="4400"/>
            </a:lvl3pPr>
            <a:lvl4pPr marL="6067429" indent="0">
              <a:buNone/>
              <a:defRPr sz="3900"/>
            </a:lvl4pPr>
            <a:lvl5pPr marL="8089908" indent="0">
              <a:buNone/>
              <a:defRPr sz="3900"/>
            </a:lvl5pPr>
            <a:lvl6pPr marL="10112383" indent="0">
              <a:buNone/>
              <a:defRPr sz="3900"/>
            </a:lvl6pPr>
            <a:lvl7pPr marL="12134859" indent="0">
              <a:buNone/>
              <a:defRPr sz="3900"/>
            </a:lvl7pPr>
            <a:lvl8pPr marL="14157336" indent="0">
              <a:buNone/>
              <a:defRPr sz="3900"/>
            </a:lvl8pPr>
            <a:lvl9pPr marL="16179812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3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8" y="26883363"/>
            <a:ext cx="23042880" cy="317373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8" y="3431541"/>
            <a:ext cx="23042880" cy="23042880"/>
          </a:xfrm>
        </p:spPr>
        <p:txBody>
          <a:bodyPr/>
          <a:lstStyle>
            <a:lvl1pPr marL="0" indent="0">
              <a:buNone/>
              <a:defRPr sz="14000"/>
            </a:lvl1pPr>
            <a:lvl2pPr marL="2022476" indent="0">
              <a:buNone/>
              <a:defRPr sz="12400"/>
            </a:lvl2pPr>
            <a:lvl3pPr marL="4044952" indent="0">
              <a:buNone/>
              <a:defRPr sz="10600"/>
            </a:lvl3pPr>
            <a:lvl4pPr marL="6067429" indent="0">
              <a:buNone/>
              <a:defRPr sz="8800"/>
            </a:lvl4pPr>
            <a:lvl5pPr marL="8089908" indent="0">
              <a:buNone/>
              <a:defRPr sz="8800"/>
            </a:lvl5pPr>
            <a:lvl6pPr marL="10112383" indent="0">
              <a:buNone/>
              <a:defRPr sz="8800"/>
            </a:lvl6pPr>
            <a:lvl7pPr marL="12134859" indent="0">
              <a:buNone/>
              <a:defRPr sz="8800"/>
            </a:lvl7pPr>
            <a:lvl8pPr marL="14157336" indent="0">
              <a:buNone/>
              <a:defRPr sz="8800"/>
            </a:lvl8pPr>
            <a:lvl9pPr marL="16179812" indent="0">
              <a:buNone/>
              <a:defRPr sz="8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8" y="30057094"/>
            <a:ext cx="23042880" cy="4507228"/>
          </a:xfrm>
        </p:spPr>
        <p:txBody>
          <a:bodyPr/>
          <a:lstStyle>
            <a:lvl1pPr marL="0" indent="0">
              <a:buNone/>
              <a:defRPr sz="6100"/>
            </a:lvl1pPr>
            <a:lvl2pPr marL="2022476" indent="0">
              <a:buNone/>
              <a:defRPr sz="5100"/>
            </a:lvl2pPr>
            <a:lvl3pPr marL="4044952" indent="0">
              <a:buNone/>
              <a:defRPr sz="4400"/>
            </a:lvl3pPr>
            <a:lvl4pPr marL="6067429" indent="0">
              <a:buNone/>
              <a:defRPr sz="3900"/>
            </a:lvl4pPr>
            <a:lvl5pPr marL="8089908" indent="0">
              <a:buNone/>
              <a:defRPr sz="3900"/>
            </a:lvl5pPr>
            <a:lvl6pPr marL="10112383" indent="0">
              <a:buNone/>
              <a:defRPr sz="3900"/>
            </a:lvl6pPr>
            <a:lvl7pPr marL="12134859" indent="0">
              <a:buNone/>
              <a:defRPr sz="3900"/>
            </a:lvl7pPr>
            <a:lvl8pPr marL="14157336" indent="0">
              <a:buNone/>
              <a:defRPr sz="3900"/>
            </a:lvl8pPr>
            <a:lvl9pPr marL="16179812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537972"/>
            <a:ext cx="34564320" cy="6400800"/>
          </a:xfrm>
          <a:prstGeom prst="rect">
            <a:avLst/>
          </a:prstGeom>
        </p:spPr>
        <p:txBody>
          <a:bodyPr vert="horz" lIns="333714" tIns="166856" rIns="333714" bIns="1668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961125"/>
            <a:ext cx="34564320" cy="25345396"/>
          </a:xfrm>
          <a:prstGeom prst="rect">
            <a:avLst/>
          </a:prstGeom>
        </p:spPr>
        <p:txBody>
          <a:bodyPr vert="horz" lIns="333714" tIns="166856" rIns="333714" bIns="1668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5595567"/>
            <a:ext cx="8961120" cy="2044700"/>
          </a:xfrm>
          <a:prstGeom prst="rect">
            <a:avLst/>
          </a:prstGeom>
        </p:spPr>
        <p:txBody>
          <a:bodyPr vert="horz" lIns="333714" tIns="166856" rIns="333714" bIns="166856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EE90-0CA5-4BEA-8BB7-B1B186BC681D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5595567"/>
            <a:ext cx="12161520" cy="2044700"/>
          </a:xfrm>
          <a:prstGeom prst="rect">
            <a:avLst/>
          </a:prstGeom>
        </p:spPr>
        <p:txBody>
          <a:bodyPr vert="horz" lIns="333714" tIns="166856" rIns="333714" bIns="166856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5595567"/>
            <a:ext cx="8961120" cy="2044700"/>
          </a:xfrm>
          <a:prstGeom prst="rect">
            <a:avLst/>
          </a:prstGeom>
        </p:spPr>
        <p:txBody>
          <a:bodyPr vert="horz" lIns="333714" tIns="166856" rIns="333714" bIns="166856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8880-8564-41C0-B1DA-88AA01E131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44952" rtl="0" eaLnBrk="1" latinLnBrk="0" hangingPunct="1"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6857" indent="-1516857" algn="l" defTabSz="404495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86525" indent="-1264048" algn="l" defTabSz="4044952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56190" indent="-1011238" algn="l" defTabSz="4044952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078668" indent="-1011238" algn="l" defTabSz="404495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101146" indent="-1011238" algn="l" defTabSz="404495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23621" indent="-1011238" algn="l" defTabSz="40449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6097" indent="-1011238" algn="l" defTabSz="40449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168574" indent="-1011238" algn="l" defTabSz="40449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1049" indent="-1011238" algn="l" defTabSz="40449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22476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044952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067429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089908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112383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134859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157336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179812" algn="l" defTabSz="404495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gi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76921" y="726086"/>
            <a:ext cx="26148707" cy="4247783"/>
          </a:xfrm>
          <a:prstGeom prst="rect">
            <a:avLst/>
          </a:prstGeom>
          <a:noFill/>
          <a:effectLst/>
        </p:spPr>
        <p:txBody>
          <a:bodyPr wrap="square" lIns="84282" tIns="42141" rIns="84282" bIns="42141">
            <a:spAutoFit/>
          </a:bodyPr>
          <a:lstStyle/>
          <a:p>
            <a:pPr algn="ctr">
              <a:spcAft>
                <a:spcPts val="996"/>
              </a:spcAft>
            </a:pPr>
            <a:r>
              <a:rPr lang="en-US" sz="8300" b="1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Entanglement of color management components in a whole-slide imaging system</a:t>
            </a:r>
            <a:endParaRPr lang="en-US" sz="83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ctr" defTabSz="1011404" fontAlgn="base">
              <a:spcBef>
                <a:spcPct val="0"/>
              </a:spcBef>
              <a:spcAft>
                <a:spcPts val="498"/>
              </a:spcAft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Wei-Chung Cheng, </a:t>
            </a:r>
            <a:r>
              <a:rPr lang="en-US" sz="4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Chih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-Lei Wu, Calvin Sun</a:t>
            </a:r>
            <a:endParaRPr lang="en-US" sz="4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1404" fontAlgn="base">
              <a:spcBef>
                <a:spcPct val="0"/>
              </a:spcBef>
              <a:spcAft>
                <a:spcPct val="0"/>
              </a:spcAft>
            </a:pPr>
            <a:r>
              <a:rPr lang="en-US" sz="4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CDRH/OSEL/DIDSR</a:t>
            </a:r>
            <a:r>
              <a:rPr lang="en-US" sz="4600" i="1" dirty="0">
                <a:latin typeface="Arial" panose="020B0604020202020204" pitchFamily="34" charset="0"/>
                <a:cs typeface="Arial" panose="020B0604020202020204" pitchFamily="34" charset="0"/>
              </a:rPr>
              <a:t>, U.S. Food and Drug Administration, Silver Spring, </a:t>
            </a:r>
            <a:r>
              <a:rPr lang="en-US" sz="4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MD, USA 20993-0002</a:t>
            </a:r>
            <a:endParaRPr lang="en-US" sz="4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25513364" y="5451032"/>
            <a:ext cx="11023186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/>
          <a:p>
            <a:pPr algn="ctr" defTabSz="677724">
              <a:defRPr/>
            </a:pPr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n-US" sz="4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13136122" y="5440681"/>
            <a:ext cx="13318415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/>
          <a:p>
            <a:pPr algn="ctr" defTabSz="677724">
              <a:defRPr/>
            </a:pP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202083" y="22546618"/>
            <a:ext cx="12377241" cy="9032654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Within the computer environment, the pixel data generated by the review software is amended by three color management components -- display color profile, color manager, and graphics card software.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display color profile </a:t>
            </a:r>
            <a:r>
              <a:rPr lang="en-US" sz="3100" b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100" b="0" smtClean="0">
                <a:latin typeface="Arial" panose="020B0604020202020204" pitchFamily="34" charset="0"/>
                <a:cs typeface="Arial" panose="020B0604020202020204" pitchFamily="34" charset="0"/>
              </a:rPr>
              <a:t>generated 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by the color 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Three tools were used to track the pixel data: Snipping Tool (for </a:t>
            </a:r>
            <a:r>
              <a:rPr lang="en-US" sz="31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3100" b="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captured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), Pixel Meter (for </a:t>
            </a:r>
            <a:r>
              <a:rPr lang="en-US" sz="3100" b="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3100" b="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lang="en-US" sz="31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spectroradiometer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(for optical output).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Truth 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(best case): </a:t>
            </a:r>
            <a:r>
              <a:rPr lang="el-GR" sz="3100" b="0" dirty="0">
                <a:latin typeface="Constantia"/>
                <a:cs typeface="Arial" panose="020B0604020202020204" pitchFamily="34" charset="0"/>
              </a:rPr>
              <a:t>Δ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1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=0; PCR=88.77% (&lt;100%, when display calibrated perfectly)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Legacy WSI: </a:t>
            </a:r>
            <a:r>
              <a:rPr lang="el-GR" sz="3100" b="0" dirty="0">
                <a:latin typeface="Constantia"/>
                <a:cs typeface="Arial" panose="020B0604020202020204" pitchFamily="34" charset="0"/>
              </a:rPr>
              <a:t>Δ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1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=22.35, midway between the best and worst cases; PCR=23.06%, lower scores from subject #2 and #3 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Modern WSI: </a:t>
            </a:r>
            <a:r>
              <a:rPr lang="el-GR" sz="3100" b="0" dirty="0">
                <a:latin typeface="Constantia"/>
                <a:cs typeface="Arial" panose="020B0604020202020204" pitchFamily="34" charset="0"/>
              </a:rPr>
              <a:t>Δ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1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=10.94, about 100% better than Legacy; PCR=70.35%, linearly correlated with Monochrome WSI and Truth (R</a:t>
            </a:r>
            <a:r>
              <a:rPr lang="en-US" sz="31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=0.9982)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Both PCR and </a:t>
            </a:r>
            <a:r>
              <a:rPr lang="el-GR" sz="3100" b="0" dirty="0">
                <a:latin typeface="Constantia"/>
                <a:cs typeface="Arial" panose="020B0604020202020204" pitchFamily="34" charset="0"/>
              </a:rPr>
              <a:t>Δ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1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 can perfectly detect Legacy vs. Modern WSI devices</a:t>
            </a:r>
          </a:p>
          <a:p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Box 34"/>
          <p:cNvSpPr txBox="1">
            <a:spLocks noChangeArrowheads="1"/>
          </p:cNvSpPr>
          <p:nvPr/>
        </p:nvSpPr>
        <p:spPr bwMode="auto">
          <a:xfrm>
            <a:off x="24754549" y="21890819"/>
            <a:ext cx="12196903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/>
          <a:p>
            <a:pPr algn="ctr" defTabSz="677724">
              <a:defRPr/>
            </a:pP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03205" y="6453905"/>
            <a:ext cx="11163530" cy="1876849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pPr algn="just"/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were conducted to show how the software components affect the interoperability of the display in a whole-slide imaging (WSI) system. </a:t>
            </a:r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Box 34"/>
          <p:cNvSpPr txBox="1">
            <a:spLocks noChangeArrowheads="1"/>
          </p:cNvSpPr>
          <p:nvPr/>
        </p:nvSpPr>
        <p:spPr bwMode="auto">
          <a:xfrm>
            <a:off x="965656" y="5422899"/>
            <a:ext cx="11047668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>
            <a:defPPr>
              <a:defRPr lang="en-US"/>
            </a:defPPr>
            <a:lvl1pPr algn="ctr" defTabSz="816892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600" dirty="0">
                <a:effectLst/>
              </a:rPr>
              <a:t>ABSTRACT</a:t>
            </a:r>
          </a:p>
        </p:txBody>
      </p:sp>
      <p:sp>
        <p:nvSpPr>
          <p:cNvPr id="135" name="TextBox 52"/>
          <p:cNvSpPr txBox="1">
            <a:spLocks noChangeArrowheads="1"/>
          </p:cNvSpPr>
          <p:nvPr/>
        </p:nvSpPr>
        <p:spPr bwMode="auto">
          <a:xfrm>
            <a:off x="914403" y="36002568"/>
            <a:ext cx="9125035" cy="121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862" tIns="37931" rIns="75862" bIns="37931">
            <a:spAutoFit/>
          </a:bodyPr>
          <a:lstStyle/>
          <a:p>
            <a:pPr algn="just" eaLnBrk="0" hangingPunct="0"/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SPIE Medical Imaging </a:t>
            </a:r>
            <a:r>
              <a:rPr lang="en-US" sz="25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2018, </a:t>
            </a:r>
            <a:endParaRPr lang="en-US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/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Pathology Conference, </a:t>
            </a:r>
          </a:p>
          <a:p>
            <a:pPr algn="just" eaLnBrk="0" hangingPunct="0"/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13, 2017. Paper 10140-26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067" y="21469188"/>
            <a:ext cx="12865607" cy="430546"/>
          </a:xfrm>
          <a:prstGeom prst="rect">
            <a:avLst/>
          </a:prstGeom>
          <a:noFill/>
        </p:spPr>
        <p:txBody>
          <a:bodyPr wrap="square" lIns="75862" tIns="37931" rIns="75862" bIns="37931" rtlCol="0">
            <a:spAutoFit/>
          </a:bodyPr>
          <a:lstStyle/>
          <a:p>
            <a:pPr algn="just"/>
            <a:r>
              <a:rPr lang="en-US" sz="2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 </a:t>
            </a:r>
            <a:r>
              <a:rPr lang="en-US" sz="2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dataflow of a WSI system.</a:t>
            </a:r>
            <a:endParaRPr lang="en-US" sz="23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80701" y="35440289"/>
            <a:ext cx="13567208" cy="2307983"/>
          </a:xfrm>
          <a:prstGeom prst="rect">
            <a:avLst/>
          </a:prstGeom>
        </p:spPr>
        <p:txBody>
          <a:bodyPr wrap="square" lIns="75862" tIns="37931" rIns="75862" bIns="37931">
            <a:spAutoFit/>
          </a:bodyPr>
          <a:lstStyle/>
          <a:p>
            <a:pPr algn="ctr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</a:p>
          <a:p>
            <a:pPr algn="just"/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This study was supported by Critical Path Initiative and ORISE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mention of commercial products herein is not to be construed as either an actual or implied endorsement of such products by the Department of Health and Human Services.</a:t>
            </a:r>
          </a:p>
          <a:p>
            <a:pPr algn="just"/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700" dirty="0"/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24241190" y="27273704"/>
            <a:ext cx="13113316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/>
          <a:p>
            <a:pPr algn="ctr" defTabSz="677724">
              <a:defRPr/>
            </a:pP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74" name="Picture 173" descr="fda 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0294" y="1509874"/>
            <a:ext cx="2653626" cy="1340103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23828924" y="28179999"/>
            <a:ext cx="13588887" cy="3308010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pPr marL="435894" indent="-435894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Multispectral imaging technique enables the use of biological tissues as color targets for testing WSI devices.</a:t>
            </a:r>
          </a:p>
          <a:p>
            <a:pPr marL="435894" indent="-435894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The per-pixel color difference method quantitatively assesses color performance of WSI devices.</a:t>
            </a:r>
          </a:p>
          <a:p>
            <a:pPr marL="435894" indent="-435894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As a bench test, the per-pixel color difference method was justified by the psychophysical experiment data.</a:t>
            </a:r>
          </a:p>
        </p:txBody>
      </p:sp>
      <p:pic>
        <p:nvPicPr>
          <p:cNvPr id="102" name="Picture 101" descr="cdrh 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7172" y="1263979"/>
            <a:ext cx="2056740" cy="183189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0" y="5073369"/>
            <a:ext cx="38404800" cy="17416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6616" y="6330362"/>
            <a:ext cx="11056708" cy="1008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3136123" y="6313616"/>
            <a:ext cx="13318415" cy="117702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850603" y="22655444"/>
            <a:ext cx="13799543" cy="9579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3865272" y="28123578"/>
            <a:ext cx="13799543" cy="9579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40" y="36005286"/>
            <a:ext cx="1261938" cy="1259056"/>
          </a:xfrm>
          <a:prstGeom prst="rect">
            <a:avLst/>
          </a:prstGeom>
        </p:spPr>
      </p:pic>
      <p:sp>
        <p:nvSpPr>
          <p:cNvPr id="353" name="Text Box 34"/>
          <p:cNvSpPr txBox="1">
            <a:spLocks noChangeArrowheads="1"/>
          </p:cNvSpPr>
          <p:nvPr/>
        </p:nvSpPr>
        <p:spPr bwMode="auto">
          <a:xfrm>
            <a:off x="26804529" y="31355023"/>
            <a:ext cx="8503919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/>
          <a:p>
            <a:pPr algn="ctr" defTabSz="677724">
              <a:defRPr/>
            </a:pP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1409" y="32246142"/>
            <a:ext cx="13826926" cy="121929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4069705" y="32259571"/>
            <a:ext cx="13463530" cy="2938678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[1] FDA, </a:t>
            </a:r>
            <a:r>
              <a:rPr lang="en-US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Guidance for WSI devices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(2016).</a:t>
            </a:r>
          </a:p>
          <a:p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[2] Y Yagi, </a:t>
            </a:r>
            <a:r>
              <a:rPr lang="en-US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Diagnostic Pathology 6 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(suppl.1) (2011).</a:t>
            </a:r>
            <a:endParaRPr lang="fr-FR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700" b="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WC Cheng et al., </a:t>
            </a:r>
            <a:r>
              <a:rPr lang="en-US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SPIE Medical Imaging 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(2013).</a:t>
            </a:r>
          </a:p>
          <a:p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[4] P Shrestha et al., </a:t>
            </a:r>
            <a:r>
              <a:rPr lang="en-US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J Med Imaging 1.2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(2014).</a:t>
            </a:r>
          </a:p>
          <a:p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fr-FR" sz="2700" b="0" dirty="0">
                <a:latin typeface="Arial" panose="020B0604020202020204" pitchFamily="34" charset="0"/>
                <a:cs typeface="Arial" panose="020B0604020202020204" pitchFamily="34" charset="0"/>
              </a:rPr>
              <a:t>WC </a:t>
            </a:r>
            <a:r>
              <a:rPr lang="fr-FR" sz="2700" b="0" dirty="0" err="1">
                <a:latin typeface="Arial" panose="020B0604020202020204" pitchFamily="34" charset="0"/>
                <a:cs typeface="Arial" panose="020B0604020202020204" pitchFamily="34" charset="0"/>
              </a:rPr>
              <a:t>Revie</a:t>
            </a:r>
            <a:r>
              <a:rPr lang="fr-FR" sz="2700" b="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fr-FR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Anal </a:t>
            </a:r>
            <a:r>
              <a:rPr lang="fr-FR" sz="27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fr-FR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7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Pathol</a:t>
            </a:r>
            <a:r>
              <a:rPr lang="fr-FR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700" b="0" dirty="0">
                <a:latin typeface="Arial" panose="020B0604020202020204" pitchFamily="34" charset="0"/>
                <a:cs typeface="Arial" panose="020B0604020202020204" pitchFamily="34" charset="0"/>
              </a:rPr>
              <a:t>(2014).</a:t>
            </a:r>
          </a:p>
          <a:p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[6] G. Sharma et al., </a:t>
            </a:r>
            <a:r>
              <a:rPr lang="en-US" sz="2700" b="0" i="1" dirty="0">
                <a:latin typeface="Arial" panose="020B0604020202020204" pitchFamily="34" charset="0"/>
                <a:cs typeface="Arial" panose="020B0604020202020204" pitchFamily="34" charset="0"/>
              </a:rPr>
              <a:t>Color Res. Appl.</a:t>
            </a:r>
            <a:r>
              <a:rPr lang="en-US" sz="2700" b="0" dirty="0">
                <a:latin typeface="Arial" panose="020B0604020202020204" pitchFamily="34" charset="0"/>
                <a:cs typeface="Arial" panose="020B0604020202020204" pitchFamily="34" charset="0"/>
              </a:rPr>
              <a:t> (2005).</a:t>
            </a:r>
          </a:p>
        </p:txBody>
      </p:sp>
      <p:sp>
        <p:nvSpPr>
          <p:cNvPr id="149" name="Rectangle 148"/>
          <p:cNvSpPr/>
          <p:nvPr/>
        </p:nvSpPr>
        <p:spPr>
          <a:xfrm flipV="1">
            <a:off x="27211282" y="6304472"/>
            <a:ext cx="9356797" cy="12087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1019067" y="8806126"/>
            <a:ext cx="11047668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>
            <a:defPPr>
              <a:defRPr lang="en-US"/>
            </a:defPPr>
            <a:lvl1pPr algn="ctr" defTabSz="816892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600" dirty="0" smtClean="0">
                <a:effectLst/>
              </a:rPr>
              <a:t>BACKGROUND</a:t>
            </a:r>
            <a:endParaRPr lang="en-US" sz="4600" dirty="0">
              <a:effectLst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10027" y="9713589"/>
            <a:ext cx="11056708" cy="1008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2093" name="Picture 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4" y="15135551"/>
            <a:ext cx="12654368" cy="758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1019067" y="9842507"/>
            <a:ext cx="11016172" cy="6170332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 WSI system digitizes the glass slide and then reproduces the image for the human reader.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scanner converts optical signals into digital signals. The display reverses the process.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Three parts are required for the scan process:</a:t>
            </a:r>
          </a:p>
          <a:p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Scanner, scan software, and server-grade computer</a:t>
            </a:r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Three parts are required for the 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review process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Display, review 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software, and 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workstation-grade computer</a:t>
            </a:r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scan and review processes are connected by the WSI image file.</a:t>
            </a:r>
          </a:p>
          <a:p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 Box 34"/>
          <p:cNvSpPr txBox="1">
            <a:spLocks noChangeArrowheads="1"/>
          </p:cNvSpPr>
          <p:nvPr/>
        </p:nvSpPr>
        <p:spPr bwMode="auto">
          <a:xfrm>
            <a:off x="965656" y="22537717"/>
            <a:ext cx="11047668" cy="853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3977" tIns="36988" rIns="73977" bIns="36988" anchor="ctr"/>
          <a:lstStyle>
            <a:defPPr>
              <a:defRPr lang="en-US"/>
            </a:defPPr>
            <a:lvl1pPr algn="ctr" defTabSz="816892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600" dirty="0" smtClean="0">
                <a:effectLst/>
              </a:rPr>
              <a:t>RESEARCH QUESTION</a:t>
            </a:r>
            <a:endParaRPr lang="en-US" sz="4600" dirty="0">
              <a:effectLst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56616" y="23445180"/>
            <a:ext cx="11056708" cy="1008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56616" y="23544644"/>
            <a:ext cx="11016172" cy="11894976"/>
          </a:xfrm>
          <a:prstGeom prst="rect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220689" tIns="220689" rIns="220689" bIns="220689" rtlCol="0" anchor="ctr">
            <a:spAutoFit/>
          </a:bodyPr>
          <a:lstStyle>
            <a:defPPr>
              <a:defRPr lang="en-US"/>
            </a:defPPr>
            <a:lvl1pPr>
              <a:defRPr sz="3000" b="1">
                <a:latin typeface="Cambria" pitchFamily="18" charset="0"/>
              </a:defRPr>
            </a:lvl1pPr>
          </a:lstStyle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scanner is highly complex and requires dedicated scan software and a powerful computer. These three parts are usually sold as a bundle.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interoperability of review software and display is desired because: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undreds of review workstations will be deployed in a hospital. The hardware cost of display and computer needs to be minimized, and 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Third-party vendors offer more powerful review software.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Theoretically, the review software, computer, and display are interoperable if the interfaces 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are standardized. </a:t>
            </a:r>
            <a:endParaRPr lang="en-US" sz="31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the standard interfaces of the WSI file format, operating system, display interface, and display color space can be DICOM Supplement 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145, 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z="3100" b="0" dirty="0">
                <a:latin typeface="Arial" panose="020B0604020202020204" pitchFamily="34" charset="0"/>
                <a:cs typeface="Arial" panose="020B0604020202020204" pitchFamily="34" charset="0"/>
              </a:rPr>
              <a:t>, DisplayPort, and </a:t>
            </a:r>
            <a:r>
              <a:rPr lang="en-US" sz="31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sRGB</a:t>
            </a: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respectively. 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question: </a:t>
            </a:r>
            <a:r>
              <a:rPr lang="en-US" sz="3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Does digital interoperability also guarantee optical interoperability?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Low-cost displays require color management to perform color correction, which is  hidden from the software and user.</a:t>
            </a:r>
          </a:p>
          <a:p>
            <a:pPr marL="474139" indent="-474139">
              <a:buFont typeface="Wingdings" panose="05000000000000000000" pitchFamily="2" charset="2"/>
              <a:buChar char="Ø"/>
            </a:pP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approach is to track the pixel data in the color management dataflow.   </a:t>
            </a:r>
          </a:p>
          <a:p>
            <a:endParaRPr lang="en-US" sz="31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62" name="Picture 1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243" y="6638139"/>
            <a:ext cx="14136717" cy="1699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47408</TotalTime>
  <Words>640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Firdous Saleheen;Aldo Badano;Wei-Chung Cheng</dc:creator>
  <cp:lastModifiedBy>wcc</cp:lastModifiedBy>
  <cp:revision>670</cp:revision>
  <cp:lastPrinted>2017-02-10T20:21:13Z</cp:lastPrinted>
  <dcterms:created xsi:type="dcterms:W3CDTF">2012-10-07T21:49:51Z</dcterms:created>
  <dcterms:modified xsi:type="dcterms:W3CDTF">2018-02-08T11:01:11Z</dcterms:modified>
</cp:coreProperties>
</file>