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D9E3F42-35A3-45B2-ABB1-884498A6B98F}"/>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71466116-1092-441A-9E4A-43B9F4871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DE9FB596-C360-4F7C-9F30-98B0C56CE39E}"/>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1DADF3F5-6C83-4DD2-831A-5C944133620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9C676CD2-9900-4988-A6C9-8B68DC6312E2}"/>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356052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9D4E87-014D-4656-A013-E3B4580E5364}"/>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B098FD40-1616-4B8E-8F15-6126B2F895DD}"/>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429FC72-5314-42DB-AC67-A6A4EBAA1BB6}"/>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400BF2E2-D66C-4AD5-A855-0F5E4D9E754F}"/>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1B5C13D3-C4BE-4359-9B0F-F40139804485}"/>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193157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48735A4E-D21C-4485-8235-CD245D2847EE}"/>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DFEBE4E1-5C50-477F-992B-55B5AF08CE9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EFC64DC-FD42-4869-960E-1BAA5F8D2770}"/>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4AD90579-15B8-498D-AAFF-413ECD65CE17}"/>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4E27944-562F-4FE4-9D33-3B987B6BA902}"/>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19109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85C68B9-645F-4D8F-B396-4D69F678A9FA}"/>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4C357C3-3AD5-40A1-886C-906BD8F8C0B2}"/>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A58A3D3-557D-48DF-B618-BDAACDE155C0}"/>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61BC405B-1397-413E-A89B-DE88FC25A46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F9E977E-B3F8-4C38-A5DC-838A92C7EE27}"/>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98939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BC0FCDD-6474-4279-BC32-4609C6330E4F}"/>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D36A15B6-8B1D-4355-A2DE-6C4197797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E9C9C6AF-90FB-4C8E-9ACB-3BA09119F8D7}"/>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1296DE59-8893-4474-94E8-199E523873B1}"/>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632518F-150F-470F-BB3A-B5A05DA7FA21}"/>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196276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70D338A-CB3A-4363-A743-3A5CB3989328}"/>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72880FF-8FAC-4AF0-B0D2-ED63952AFFFF}"/>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152C29E0-DAE8-4502-A67A-BACEDF8D7CCE}"/>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4C9A6ABC-8EEA-44CA-8FD3-31F0B215E447}"/>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6" name="Platshållare för sidfot 5">
            <a:extLst>
              <a:ext uri="{FF2B5EF4-FFF2-40B4-BE49-F238E27FC236}">
                <a16:creationId xmlns:a16="http://schemas.microsoft.com/office/drawing/2014/main" id="{C25A47B6-2A6E-43D6-9224-51D2BE121DD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9E824D00-97EC-4E1D-93D5-F0DB7C4A3E73}"/>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2723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2BD849-0889-4D06-9A72-C4FA63315651}"/>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88D07248-B555-45CC-9B29-4FCECD2F9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32666D9D-1A0B-4B1A-82E4-06AEB605B782}"/>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1D0CE427-EDD0-4721-8DB5-11335CC88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0E03BB38-A4FA-49CF-B567-619EA70CF9A1}"/>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71B9B25A-5F8A-4A8D-95C5-B534E348CDDF}"/>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8" name="Platshållare för sidfot 7">
            <a:extLst>
              <a:ext uri="{FF2B5EF4-FFF2-40B4-BE49-F238E27FC236}">
                <a16:creationId xmlns:a16="http://schemas.microsoft.com/office/drawing/2014/main" id="{575BAD7D-A304-42FB-8822-9A6E9EE538F3}"/>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7C42F38D-8C06-4071-B156-3286CD072922}"/>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1904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73A7B9-4670-4FE3-B76D-63C7A9D2CBAF}"/>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FAC4F820-5609-42D6-BCCD-C5E9BE372B65}"/>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4" name="Platshållare för sidfot 3">
            <a:extLst>
              <a:ext uri="{FF2B5EF4-FFF2-40B4-BE49-F238E27FC236}">
                <a16:creationId xmlns:a16="http://schemas.microsoft.com/office/drawing/2014/main" id="{10071687-7C96-45D7-863D-D2E06039B8F9}"/>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49B11298-958B-43F4-9B68-F333AF851717}"/>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64950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3AFE33F-A63D-42DD-9522-6F79F88D2716}"/>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3" name="Platshållare för sidfot 2">
            <a:extLst>
              <a:ext uri="{FF2B5EF4-FFF2-40B4-BE49-F238E27FC236}">
                <a16:creationId xmlns:a16="http://schemas.microsoft.com/office/drawing/2014/main" id="{C1C7C420-2D09-4297-8EDC-39574034C62C}"/>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9331AE4F-2903-4260-AAF6-574FF4044758}"/>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381280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9FA74D-08A2-4C55-B298-A5E13D80A50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26FB68C-D392-49EB-A4E3-8CE5E0718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20E3A882-B301-468D-B947-275146F53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73469F07-806F-4FCA-99B0-50B43BC13FC9}"/>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6" name="Platshållare för sidfot 5">
            <a:extLst>
              <a:ext uri="{FF2B5EF4-FFF2-40B4-BE49-F238E27FC236}">
                <a16:creationId xmlns:a16="http://schemas.microsoft.com/office/drawing/2014/main" id="{3EECB9E9-2945-4CD3-BB3A-52E9DDF6F29E}"/>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663E3D2-0974-4B42-A86A-4E6041DD0AAA}"/>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110672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7190F2-9EEF-4901-A428-EBF80170DB0B}"/>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DC97E219-3CBE-4BF7-A230-973E30785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B441EA72-4A6C-44CC-B662-B77E4C920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B5C40CA-BD70-439D-9A9F-8C8CD2F79160}"/>
              </a:ext>
            </a:extLst>
          </p:cNvPr>
          <p:cNvSpPr>
            <a:spLocks noGrp="1"/>
          </p:cNvSpPr>
          <p:nvPr>
            <p:ph type="dt" sz="half" idx="10"/>
          </p:nvPr>
        </p:nvSpPr>
        <p:spPr/>
        <p:txBody>
          <a:bodyPr/>
          <a:lstStyle/>
          <a:p>
            <a:fld id="{51A5AF14-44C9-431D-9C26-D6CFAA027595}" type="datetimeFigureOut">
              <a:rPr lang="sv-SE" smtClean="0"/>
              <a:t>2021-10-06</a:t>
            </a:fld>
            <a:endParaRPr lang="sv-SE"/>
          </a:p>
        </p:txBody>
      </p:sp>
      <p:sp>
        <p:nvSpPr>
          <p:cNvPr id="6" name="Platshållare för sidfot 5">
            <a:extLst>
              <a:ext uri="{FF2B5EF4-FFF2-40B4-BE49-F238E27FC236}">
                <a16:creationId xmlns:a16="http://schemas.microsoft.com/office/drawing/2014/main" id="{5790A0C2-021A-4EE0-BC61-93108904BF1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A6E7C6D-1150-4BE5-90CE-9CA17C5133EB}"/>
              </a:ext>
            </a:extLst>
          </p:cNvPr>
          <p:cNvSpPr>
            <a:spLocks noGrp="1"/>
          </p:cNvSpPr>
          <p:nvPr>
            <p:ph type="sldNum" sz="quarter" idx="12"/>
          </p:nvPr>
        </p:nvSpPr>
        <p:spPr/>
        <p:txBody>
          <a:bodyPr/>
          <a:lstStyle/>
          <a:p>
            <a:fld id="{5FCD87B0-7134-47FE-8B2E-D980AEC83422}" type="slidenum">
              <a:rPr lang="sv-SE" smtClean="0"/>
              <a:t>‹#›</a:t>
            </a:fld>
            <a:endParaRPr lang="sv-SE"/>
          </a:p>
        </p:txBody>
      </p:sp>
    </p:spTree>
    <p:extLst>
      <p:ext uri="{BB962C8B-B14F-4D97-AF65-F5344CB8AC3E}">
        <p14:creationId xmlns:p14="http://schemas.microsoft.com/office/powerpoint/2010/main" val="316624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A8E13B0F-DE29-447C-9DE9-D8CA71F2A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8EB60DD5-2E9A-4F32-B29B-2129602DE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04BE58EE-A93A-4A38-9DDC-37E0F768E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5AF14-44C9-431D-9C26-D6CFAA027595}" type="datetimeFigureOut">
              <a:rPr lang="sv-SE" smtClean="0"/>
              <a:t>2021-10-06</a:t>
            </a:fld>
            <a:endParaRPr lang="sv-SE"/>
          </a:p>
        </p:txBody>
      </p:sp>
      <p:sp>
        <p:nvSpPr>
          <p:cNvPr id="5" name="Platshållare för sidfot 4">
            <a:extLst>
              <a:ext uri="{FF2B5EF4-FFF2-40B4-BE49-F238E27FC236}">
                <a16:creationId xmlns:a16="http://schemas.microsoft.com/office/drawing/2014/main" id="{F29F778F-A27F-46AC-A680-1949318D7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5D652F4B-C0B2-4EB1-8DAB-0C0EE37FB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D87B0-7134-47FE-8B2E-D980AEC83422}" type="slidenum">
              <a:rPr lang="sv-SE" smtClean="0"/>
              <a:t>‹#›</a:t>
            </a:fld>
            <a:endParaRPr lang="sv-SE"/>
          </a:p>
        </p:txBody>
      </p:sp>
    </p:spTree>
    <p:extLst>
      <p:ext uri="{BB962C8B-B14F-4D97-AF65-F5344CB8AC3E}">
        <p14:creationId xmlns:p14="http://schemas.microsoft.com/office/powerpoint/2010/main" val="419361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reference/datamodel.html#object.__str__"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8EB32AA-C68D-41D9-8DA3-FD67E8AADAC8}"/>
              </a:ext>
            </a:extLst>
          </p:cNvPr>
          <p:cNvSpPr>
            <a:spLocks noGrp="1"/>
          </p:cNvSpPr>
          <p:nvPr>
            <p:ph type="ctrTitle"/>
          </p:nvPr>
        </p:nvSpPr>
        <p:spPr>
          <a:xfrm>
            <a:off x="1476498" y="290946"/>
            <a:ext cx="9144000" cy="1460666"/>
          </a:xfrm>
        </p:spPr>
        <p:txBody>
          <a:bodyPr>
            <a:normAutofit fontScale="90000"/>
          </a:bodyPr>
          <a:lstStyle/>
          <a:p>
            <a:r>
              <a:rPr lang="sv-SE" b="0" i="0" dirty="0">
                <a:solidFill>
                  <a:srgbClr val="111111"/>
                </a:solidFill>
                <a:effectLst/>
                <a:latin typeface="Cambria" panose="02040503050406030204" pitchFamily="18" charset="0"/>
              </a:rPr>
              <a:t>Komposition och aggregation</a:t>
            </a:r>
            <a:br>
              <a:rPr lang="sv-SE" b="0" i="0" dirty="0">
                <a:solidFill>
                  <a:srgbClr val="111111"/>
                </a:solidFill>
                <a:effectLst/>
                <a:latin typeface="Cambria" panose="02040503050406030204" pitchFamily="18" charset="0"/>
              </a:rPr>
            </a:br>
            <a:endParaRPr lang="sv-SE" dirty="0"/>
          </a:p>
        </p:txBody>
      </p:sp>
      <p:sp>
        <p:nvSpPr>
          <p:cNvPr id="3" name="Underrubrik 2">
            <a:extLst>
              <a:ext uri="{FF2B5EF4-FFF2-40B4-BE49-F238E27FC236}">
                <a16:creationId xmlns:a16="http://schemas.microsoft.com/office/drawing/2014/main" id="{A69F9025-0D08-4C1C-A3BB-9D82E3BCF872}"/>
              </a:ext>
            </a:extLst>
          </p:cNvPr>
          <p:cNvSpPr>
            <a:spLocks noGrp="1"/>
          </p:cNvSpPr>
          <p:nvPr>
            <p:ph type="subTitle" idx="1"/>
          </p:nvPr>
        </p:nvSpPr>
        <p:spPr>
          <a:xfrm>
            <a:off x="1524000" y="1585356"/>
            <a:ext cx="9144000" cy="3936670"/>
          </a:xfrm>
        </p:spPr>
        <p:txBody>
          <a:bodyPr>
            <a:normAutofit fontScale="92500" lnSpcReduction="10000"/>
          </a:bodyPr>
          <a:lstStyle/>
          <a:p>
            <a:pPr algn="l"/>
            <a:r>
              <a:rPr lang="sv-SE" b="0" i="0" dirty="0">
                <a:solidFill>
                  <a:srgbClr val="111111"/>
                </a:solidFill>
                <a:effectLst/>
                <a:latin typeface="Verdana" panose="020B0604030504040204" pitchFamily="34" charset="0"/>
              </a:rPr>
              <a:t>Komposition och aggregation är en annan typ av relation, än arv, mellan klasser. Arv är när klasser har en </a:t>
            </a:r>
            <a:r>
              <a:rPr lang="sv-SE" b="0" i="1" dirty="0">
                <a:solidFill>
                  <a:srgbClr val="111111"/>
                </a:solidFill>
                <a:effectLst/>
                <a:latin typeface="Verdana" panose="020B0604030504040204" pitchFamily="34" charset="0"/>
              </a:rPr>
              <a:t>is-a</a:t>
            </a:r>
            <a:r>
              <a:rPr lang="sv-SE" b="0" i="0" dirty="0">
                <a:solidFill>
                  <a:srgbClr val="111111"/>
                </a:solidFill>
                <a:effectLst/>
                <a:latin typeface="Verdana" panose="020B0604030504040204" pitchFamily="34" charset="0"/>
              </a:rPr>
              <a:t> relation och komposition/aggregation är när klasserna har en </a:t>
            </a:r>
            <a:r>
              <a:rPr lang="sv-SE" b="0" i="1" dirty="0">
                <a:solidFill>
                  <a:srgbClr val="111111"/>
                </a:solidFill>
                <a:effectLst/>
                <a:latin typeface="Verdana" panose="020B0604030504040204" pitchFamily="34" charset="0"/>
              </a:rPr>
              <a:t>has-a</a:t>
            </a:r>
            <a:r>
              <a:rPr lang="sv-SE" b="0" i="0" dirty="0">
                <a:solidFill>
                  <a:srgbClr val="111111"/>
                </a:solidFill>
                <a:effectLst/>
                <a:latin typeface="Verdana" panose="020B0604030504040204" pitchFamily="34" charset="0"/>
              </a:rPr>
              <a:t> relation. T.ex. om klassen Person har ett attribut vars värde är ett objekt av klassen Dog, då är relationen “Person has-a Dog”. Man brukar säga att Person objektet äger Dog objektet. Relationen kan vara enkelriktad eller dubbelriktade.</a:t>
            </a:r>
          </a:p>
          <a:p>
            <a:pPr algn="l">
              <a:buFont typeface="Arial" panose="020B0604020202020204" pitchFamily="34" charset="0"/>
              <a:buChar char="•"/>
            </a:pPr>
            <a:r>
              <a:rPr lang="sv-SE" b="0" i="0" dirty="0" err="1">
                <a:solidFill>
                  <a:srgbClr val="111111"/>
                </a:solidFill>
                <a:effectLst/>
                <a:latin typeface="Verdana" panose="020B0604030504040204" pitchFamily="34" charset="0"/>
              </a:rPr>
              <a:t>Enkelriktiad</a:t>
            </a:r>
            <a:r>
              <a:rPr lang="sv-SE" b="0" i="0" dirty="0">
                <a:solidFill>
                  <a:srgbClr val="111111"/>
                </a:solidFill>
                <a:effectLst/>
                <a:latin typeface="Verdana" panose="020B0604030504040204" pitchFamily="34" charset="0"/>
              </a:rPr>
              <a:t>: Objekt X har objekt Y, av en annan klass, som attribut. Objekt X är medveten om Y men Y är inte medveten om X.</a:t>
            </a:r>
          </a:p>
          <a:p>
            <a:pPr algn="l">
              <a:buFont typeface="Arial" panose="020B0604020202020204" pitchFamily="34" charset="0"/>
              <a:buChar char="•"/>
            </a:pPr>
            <a:r>
              <a:rPr lang="sv-SE" b="0" i="0" dirty="0">
                <a:solidFill>
                  <a:srgbClr val="111111"/>
                </a:solidFill>
                <a:effectLst/>
                <a:latin typeface="Verdana" panose="020B0604030504040204" pitchFamily="34" charset="0"/>
              </a:rPr>
              <a:t>Dubbelriktade: Objekt X har objekt Y, av en annan klass, som attribut och objekt Y har objekt X som attribut. Objekt X är medveten om Y och Y är medveten om X.</a:t>
            </a:r>
          </a:p>
          <a:p>
            <a:endParaRPr lang="sv-SE" dirty="0"/>
          </a:p>
        </p:txBody>
      </p:sp>
    </p:spTree>
    <p:extLst>
      <p:ext uri="{BB962C8B-B14F-4D97-AF65-F5344CB8AC3E}">
        <p14:creationId xmlns:p14="http://schemas.microsoft.com/office/powerpoint/2010/main" val="122380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6CB08F-E0D2-4902-8E5B-82AAC358826A}"/>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84A5CAD3-63DA-44AB-929F-93C5707728E7}"/>
              </a:ext>
            </a:extLst>
          </p:cNvPr>
          <p:cNvSpPr>
            <a:spLocks noGrp="1"/>
          </p:cNvSpPr>
          <p:nvPr>
            <p:ph idx="1"/>
          </p:nvPr>
        </p:nvSpPr>
        <p:spPr/>
        <p:txBody>
          <a:bodyPr/>
          <a:lstStyle/>
          <a:p>
            <a:pPr algn="l"/>
            <a:r>
              <a:rPr lang="sv-SE" b="0" i="0" dirty="0">
                <a:solidFill>
                  <a:srgbClr val="111111"/>
                </a:solidFill>
                <a:effectLst/>
                <a:latin typeface="Cambria" panose="02040503050406030204" pitchFamily="18" charset="0"/>
              </a:rPr>
              <a:t>Avslutningsvis</a:t>
            </a:r>
          </a:p>
          <a:p>
            <a:pPr algn="l"/>
            <a:r>
              <a:rPr lang="sv-SE" b="0" i="0" dirty="0">
                <a:solidFill>
                  <a:srgbClr val="111111"/>
                </a:solidFill>
                <a:effectLst/>
                <a:latin typeface="Verdana" panose="020B0604030504040204" pitchFamily="34" charset="0"/>
              </a:rPr>
              <a:t>Använd arv för att återanvända kod mellan klasser och använd komposition för att paketera kod i moduler som kan återanvändas. För att se exempel på mer komplicerad arvs </a:t>
            </a:r>
            <a:r>
              <a:rPr lang="sv-SE" b="0" i="0" dirty="0" err="1">
                <a:solidFill>
                  <a:srgbClr val="111111"/>
                </a:solidFill>
                <a:effectLst/>
                <a:latin typeface="Verdana" panose="020B0604030504040204" pitchFamily="34" charset="0"/>
              </a:rPr>
              <a:t>herarki</a:t>
            </a:r>
            <a:r>
              <a:rPr lang="sv-SE" b="0" i="0" dirty="0">
                <a:solidFill>
                  <a:srgbClr val="111111"/>
                </a:solidFill>
                <a:effectLst/>
                <a:latin typeface="Verdana" panose="020B0604030504040204" pitchFamily="34" charset="0"/>
              </a:rPr>
              <a:t> och komposition kan ni läsa igenom, </a:t>
            </a:r>
            <a:endParaRPr lang="sv-SE" dirty="0"/>
          </a:p>
        </p:txBody>
      </p:sp>
    </p:spTree>
    <p:extLst>
      <p:ext uri="{BB962C8B-B14F-4D97-AF65-F5344CB8AC3E}">
        <p14:creationId xmlns:p14="http://schemas.microsoft.com/office/powerpoint/2010/main" val="222339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9B460D-0B47-4409-B7D0-6EEB197C1DBE}"/>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2B0F07F2-2D01-49CA-831C-171293EBA877}"/>
              </a:ext>
            </a:extLst>
          </p:cNvPr>
          <p:cNvSpPr>
            <a:spLocks noGrp="1"/>
          </p:cNvSpPr>
          <p:nvPr>
            <p:ph idx="1"/>
          </p:nvPr>
        </p:nvSpPr>
        <p:spPr/>
        <p:txBody>
          <a:bodyPr/>
          <a:lstStyle/>
          <a:p>
            <a:r>
              <a:rPr lang="sv-SE" b="0" i="0" dirty="0">
                <a:solidFill>
                  <a:srgbClr val="111111"/>
                </a:solidFill>
                <a:effectLst/>
                <a:latin typeface="Verdana" panose="020B0604030504040204" pitchFamily="34" charset="0"/>
              </a:rPr>
              <a:t>Det är komposition när klasserna är starkt kopplade. Om </a:t>
            </a:r>
            <a:r>
              <a:rPr lang="sv-SE" b="0" i="1" dirty="0" err="1">
                <a:solidFill>
                  <a:srgbClr val="111111"/>
                </a:solidFill>
                <a:effectLst/>
                <a:latin typeface="Verdana" panose="020B0604030504040204" pitchFamily="34" charset="0"/>
              </a:rPr>
              <a:t>ägar</a:t>
            </a:r>
            <a:r>
              <a:rPr lang="sv-SE" b="0" i="0" dirty="0">
                <a:solidFill>
                  <a:srgbClr val="111111"/>
                </a:solidFill>
                <a:effectLst/>
                <a:latin typeface="Verdana" panose="020B0604030504040204" pitchFamily="34" charset="0"/>
              </a:rPr>
              <a:t> klassen slutar existerar slutar även det </a:t>
            </a:r>
            <a:r>
              <a:rPr lang="sv-SE" b="0" i="1" dirty="0">
                <a:solidFill>
                  <a:srgbClr val="111111"/>
                </a:solidFill>
                <a:effectLst/>
                <a:latin typeface="Verdana" panose="020B0604030504040204" pitchFamily="34" charset="0"/>
              </a:rPr>
              <a:t>ägda</a:t>
            </a:r>
            <a:r>
              <a:rPr lang="sv-SE" b="0" i="0" dirty="0">
                <a:solidFill>
                  <a:srgbClr val="111111"/>
                </a:solidFill>
                <a:effectLst/>
                <a:latin typeface="Verdana" panose="020B0604030504040204" pitchFamily="34" charset="0"/>
              </a:rPr>
              <a:t> objektet att existera. T.ex. House (ägare) och </a:t>
            </a:r>
            <a:r>
              <a:rPr lang="sv-SE" b="0" i="0" dirty="0" err="1">
                <a:solidFill>
                  <a:srgbClr val="111111"/>
                </a:solidFill>
                <a:effectLst/>
                <a:latin typeface="Verdana" panose="020B0604030504040204" pitchFamily="34" charset="0"/>
              </a:rPr>
              <a:t>Room</a:t>
            </a:r>
            <a:r>
              <a:rPr lang="sv-SE" b="0" i="0" dirty="0">
                <a:solidFill>
                  <a:srgbClr val="111111"/>
                </a:solidFill>
                <a:effectLst/>
                <a:latin typeface="Verdana" panose="020B0604030504040204" pitchFamily="34" charset="0"/>
              </a:rPr>
              <a:t> (ägd), ett </a:t>
            </a:r>
            <a:r>
              <a:rPr lang="sv-SE" b="0" i="0" dirty="0" err="1">
                <a:solidFill>
                  <a:srgbClr val="111111"/>
                </a:solidFill>
                <a:effectLst/>
                <a:latin typeface="Verdana" panose="020B0604030504040204" pitchFamily="34" charset="0"/>
              </a:rPr>
              <a:t>Room</a:t>
            </a:r>
            <a:r>
              <a:rPr lang="sv-SE" b="0" i="0" dirty="0">
                <a:solidFill>
                  <a:srgbClr val="111111"/>
                </a:solidFill>
                <a:effectLst/>
                <a:latin typeface="Verdana" panose="020B0604030504040204" pitchFamily="34" charset="0"/>
              </a:rPr>
              <a:t> objekt kan inte existera utan att vara i ett House objekt.</a:t>
            </a:r>
            <a:endParaRPr lang="sv-SE" dirty="0"/>
          </a:p>
        </p:txBody>
      </p:sp>
    </p:spTree>
    <p:extLst>
      <p:ext uri="{BB962C8B-B14F-4D97-AF65-F5344CB8AC3E}">
        <p14:creationId xmlns:p14="http://schemas.microsoft.com/office/powerpoint/2010/main" val="324677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514FAB-19E6-46AF-B498-D30CADEDBE91}"/>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1650486F-6AF9-4A3B-8049-C72A568BEC53}"/>
              </a:ext>
            </a:extLst>
          </p:cNvPr>
          <p:cNvSpPr>
            <a:spLocks noGrp="1"/>
          </p:cNvSpPr>
          <p:nvPr>
            <p:ph idx="1"/>
          </p:nvPr>
        </p:nvSpPr>
        <p:spPr/>
        <p:txBody>
          <a:bodyPr/>
          <a:lstStyle/>
          <a:p>
            <a:r>
              <a:rPr lang="sv-SE" b="0" i="0" dirty="0">
                <a:solidFill>
                  <a:srgbClr val="111111"/>
                </a:solidFill>
                <a:effectLst/>
                <a:latin typeface="Verdana" panose="020B0604030504040204" pitchFamily="34" charset="0"/>
              </a:rPr>
              <a:t>Det är aggregation när klasserna är svagt kopplade. Om </a:t>
            </a:r>
            <a:r>
              <a:rPr lang="sv-SE" b="0" i="1" dirty="0" err="1">
                <a:solidFill>
                  <a:srgbClr val="111111"/>
                </a:solidFill>
                <a:effectLst/>
                <a:latin typeface="Verdana" panose="020B0604030504040204" pitchFamily="34" charset="0"/>
              </a:rPr>
              <a:t>ägar</a:t>
            </a:r>
            <a:r>
              <a:rPr lang="sv-SE" b="0" i="0" dirty="0">
                <a:solidFill>
                  <a:srgbClr val="111111"/>
                </a:solidFill>
                <a:effectLst/>
                <a:latin typeface="Verdana" panose="020B0604030504040204" pitchFamily="34" charset="0"/>
              </a:rPr>
              <a:t> klassen slutar existerar då fortsätter det </a:t>
            </a:r>
            <a:r>
              <a:rPr lang="sv-SE" b="0" i="1" dirty="0">
                <a:solidFill>
                  <a:srgbClr val="111111"/>
                </a:solidFill>
                <a:effectLst/>
                <a:latin typeface="Verdana" panose="020B0604030504040204" pitchFamily="34" charset="0"/>
              </a:rPr>
              <a:t>ägda</a:t>
            </a:r>
            <a:r>
              <a:rPr lang="sv-SE" b="0" i="0" dirty="0">
                <a:solidFill>
                  <a:srgbClr val="111111"/>
                </a:solidFill>
                <a:effectLst/>
                <a:latin typeface="Verdana" panose="020B0604030504040204" pitchFamily="34" charset="0"/>
              </a:rPr>
              <a:t> objektet att existera. I exemplet, Person has-a Dog, så är det aggregation då Dog fortsätter existera om Person slutar existera.</a:t>
            </a:r>
            <a:endParaRPr lang="sv-SE" dirty="0"/>
          </a:p>
        </p:txBody>
      </p:sp>
    </p:spTree>
    <p:extLst>
      <p:ext uri="{BB962C8B-B14F-4D97-AF65-F5344CB8AC3E}">
        <p14:creationId xmlns:p14="http://schemas.microsoft.com/office/powerpoint/2010/main" val="233853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F63AD1-0793-4C65-88D8-07F23064FFC8}"/>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5666F105-4F1D-4CF0-B973-DF480C96651A}"/>
              </a:ext>
            </a:extLst>
          </p:cNvPr>
          <p:cNvSpPr>
            <a:spLocks noGrp="1"/>
          </p:cNvSpPr>
          <p:nvPr>
            <p:ph idx="1"/>
          </p:nvPr>
        </p:nvSpPr>
        <p:spPr/>
        <p:txBody>
          <a:bodyPr/>
          <a:lstStyle/>
          <a:p>
            <a:r>
              <a:rPr lang="sv-SE" b="0" i="0" dirty="0">
                <a:solidFill>
                  <a:srgbClr val="111111"/>
                </a:solidFill>
                <a:effectLst/>
                <a:latin typeface="Verdana" panose="020B0604030504040204" pitchFamily="34" charset="0"/>
              </a:rPr>
              <a:t>Om det </a:t>
            </a:r>
            <a:r>
              <a:rPr lang="sv-SE" b="0" i="1" dirty="0">
                <a:solidFill>
                  <a:srgbClr val="111111"/>
                </a:solidFill>
                <a:effectLst/>
                <a:latin typeface="Verdana" panose="020B0604030504040204" pitchFamily="34" charset="0"/>
              </a:rPr>
              <a:t>ägda</a:t>
            </a:r>
            <a:r>
              <a:rPr lang="sv-SE" b="0" i="0" dirty="0">
                <a:solidFill>
                  <a:srgbClr val="111111"/>
                </a:solidFill>
                <a:effectLst/>
                <a:latin typeface="Verdana" panose="020B0604030504040204" pitchFamily="34" charset="0"/>
              </a:rPr>
              <a:t> objektet skapas i </a:t>
            </a:r>
            <a:r>
              <a:rPr lang="sv-SE" b="0" i="1" dirty="0">
                <a:solidFill>
                  <a:srgbClr val="111111"/>
                </a:solidFill>
                <a:effectLst/>
                <a:latin typeface="Verdana" panose="020B0604030504040204" pitchFamily="34" charset="0"/>
              </a:rPr>
              <a:t>ägarens</a:t>
            </a:r>
            <a:r>
              <a:rPr lang="sv-SE" b="0" i="0" dirty="0">
                <a:solidFill>
                  <a:srgbClr val="111111"/>
                </a:solidFill>
                <a:effectLst/>
                <a:latin typeface="Verdana" panose="020B0604030504040204" pitchFamily="34" charset="0"/>
              </a:rPr>
              <a:t> </a:t>
            </a:r>
            <a:r>
              <a:rPr lang="sv-SE" b="0" i="0" dirty="0" err="1">
                <a:solidFill>
                  <a:srgbClr val="111111"/>
                </a:solidFill>
                <a:effectLst/>
                <a:latin typeface="Verdana" panose="020B0604030504040204" pitchFamily="34" charset="0"/>
              </a:rPr>
              <a:t>konstruktor</a:t>
            </a:r>
            <a:r>
              <a:rPr lang="sv-SE" b="0" i="0" dirty="0">
                <a:solidFill>
                  <a:srgbClr val="111111"/>
                </a:solidFill>
                <a:effectLst/>
                <a:latin typeface="Verdana" panose="020B0604030504040204" pitchFamily="34" charset="0"/>
              </a:rPr>
              <a:t> är det oftast komposition medans om det </a:t>
            </a:r>
            <a:r>
              <a:rPr lang="sv-SE" b="0" i="1" dirty="0">
                <a:solidFill>
                  <a:srgbClr val="111111"/>
                </a:solidFill>
                <a:effectLst/>
                <a:latin typeface="Verdana" panose="020B0604030504040204" pitchFamily="34" charset="0"/>
              </a:rPr>
              <a:t>ägda</a:t>
            </a:r>
            <a:r>
              <a:rPr lang="sv-SE" b="0" i="0" dirty="0">
                <a:solidFill>
                  <a:srgbClr val="111111"/>
                </a:solidFill>
                <a:effectLst/>
                <a:latin typeface="Verdana" panose="020B0604030504040204" pitchFamily="34" charset="0"/>
              </a:rPr>
              <a:t> objektet skickas som ett argument till </a:t>
            </a:r>
            <a:r>
              <a:rPr lang="sv-SE" b="0" i="0" dirty="0" err="1">
                <a:solidFill>
                  <a:srgbClr val="111111"/>
                </a:solidFill>
                <a:effectLst/>
                <a:latin typeface="Verdana" panose="020B0604030504040204" pitchFamily="34" charset="0"/>
              </a:rPr>
              <a:t>konstruktorn</a:t>
            </a:r>
            <a:r>
              <a:rPr lang="sv-SE" b="0" i="0" dirty="0">
                <a:solidFill>
                  <a:srgbClr val="111111"/>
                </a:solidFill>
                <a:effectLst/>
                <a:latin typeface="Verdana" panose="020B0604030504040204" pitchFamily="34" charset="0"/>
              </a:rPr>
              <a:t> är det oftast aggregation.</a:t>
            </a:r>
            <a:endParaRPr lang="sv-SE" dirty="0"/>
          </a:p>
        </p:txBody>
      </p:sp>
    </p:spTree>
    <p:extLst>
      <p:ext uri="{BB962C8B-B14F-4D97-AF65-F5344CB8AC3E}">
        <p14:creationId xmlns:p14="http://schemas.microsoft.com/office/powerpoint/2010/main" val="180652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2743685-CB82-4FE1-8B06-F3197CE9F6D2}"/>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3B8B33BD-BC7D-4975-8E24-BC18487B5735}"/>
              </a:ext>
            </a:extLst>
          </p:cNvPr>
          <p:cNvSpPr>
            <a:spLocks noGrp="1"/>
          </p:cNvSpPr>
          <p:nvPr>
            <p:ph idx="1"/>
          </p:nvPr>
        </p:nvSpPr>
        <p:spPr/>
        <p:txBody>
          <a:bodyPr/>
          <a:lstStyle/>
          <a:p>
            <a:r>
              <a:rPr lang="sv-SE" b="0" i="0" dirty="0">
                <a:solidFill>
                  <a:srgbClr val="111111"/>
                </a:solidFill>
                <a:effectLst/>
                <a:latin typeface="Verdana" panose="020B0604030504040204" pitchFamily="34" charset="0"/>
              </a:rPr>
              <a:t>Vi skapar en Person klass och en Date klass. Tanken är att ett Date ska innehålla födelsedatumet för ett Person objekt.</a:t>
            </a:r>
          </a:p>
          <a:p>
            <a:pPr marL="0" indent="0">
              <a:buNone/>
            </a:pPr>
            <a:endParaRPr lang="sv-SE" dirty="0"/>
          </a:p>
        </p:txBody>
      </p:sp>
    </p:spTree>
    <p:extLst>
      <p:ext uri="{BB962C8B-B14F-4D97-AF65-F5344CB8AC3E}">
        <p14:creationId xmlns:p14="http://schemas.microsoft.com/office/powerpoint/2010/main" val="178558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4299AF3-0CC8-44B0-8C91-F245175974F7}"/>
              </a:ext>
            </a:extLst>
          </p:cNvPr>
          <p:cNvSpPr>
            <a:spLocks noGrp="1"/>
          </p:cNvSpPr>
          <p:nvPr>
            <p:ph type="title"/>
          </p:nvPr>
        </p:nvSpPr>
        <p:spPr/>
        <p:txBody>
          <a:bodyPr/>
          <a:lstStyle/>
          <a:p>
            <a:endParaRPr lang="sv-SE"/>
          </a:p>
        </p:txBody>
      </p:sp>
      <p:sp>
        <p:nvSpPr>
          <p:cNvPr id="4" name="Rectangle 1">
            <a:extLst>
              <a:ext uri="{FF2B5EF4-FFF2-40B4-BE49-F238E27FC236}">
                <a16:creationId xmlns:a16="http://schemas.microsoft.com/office/drawing/2014/main" id="{20507763-A3F9-41C4-85C1-225F66264C73}"/>
              </a:ext>
            </a:extLst>
          </p:cNvPr>
          <p:cNvSpPr>
            <a:spLocks noGrp="1" noChangeArrowheads="1"/>
          </p:cNvSpPr>
          <p:nvPr>
            <p:ph idx="1"/>
          </p:nvPr>
        </p:nvSpPr>
        <p:spPr bwMode="auto">
          <a:xfrm>
            <a:off x="838200" y="1796863"/>
            <a:ext cx="11793613" cy="4408863"/>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142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class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Date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def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init</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def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str</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return</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.format(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class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Person</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def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init</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self.name =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self.date_of_birth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Date(</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year</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month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day</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def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1"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str</a:t>
            </a:r>
            <a:r>
              <a:rPr kumimoji="0" lang="sv-SE" altLang="sv-SE" sz="12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return</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"My </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is {</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and my date </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of</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880000"/>
                </a:solidFill>
                <a:effectLst/>
                <a:latin typeface="Courier New" panose="02070309020205020404" pitchFamily="49" charset="0"/>
                <a:cs typeface="Courier New" panose="02070309020205020404" pitchFamily="49" charset="0"/>
              </a:rPr>
              <a:t>birth</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 is {date}"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.format(</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=self.name, date=</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self.date_of_birth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person1 = Person(</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"James"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1993</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5</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14</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print(person1)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My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James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and</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my date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of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birth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1993-5-14</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print(person1.date_of_birth)</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444444"/>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1993-5-14</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person2 = Person(</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"Klara"</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2010</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3</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15</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print(person2)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My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name</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Klara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and</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my date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of</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birth</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is</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2010-3-15</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2B6EA1"/>
                </a:solidFill>
                <a:effectLst/>
                <a:latin typeface="Courier New" panose="02070309020205020404" pitchFamily="49" charset="0"/>
                <a:cs typeface="Courier New" panose="02070309020205020404" pitchFamily="49" charset="0"/>
              </a:rPr>
              <a:t>&gt;&gt;&gt; </a:t>
            </a:r>
            <a:r>
              <a:rPr kumimoji="0" lang="sv-SE" altLang="sv-SE" sz="12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print(person2.date_of_birth)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2010-3-14</a:t>
            </a:r>
            <a:r>
              <a:rPr kumimoji="0" lang="sv-SE" altLang="sv-SE" sz="600" b="0" i="0" u="none" strike="noStrike" cap="none" normalizeH="0" baseline="0" dirty="0">
                <a:ln>
                  <a:noFill/>
                </a:ln>
                <a:solidFill>
                  <a:schemeClr val="tx1"/>
                </a:solidFill>
                <a:effectLst/>
              </a:rPr>
              <a:t> </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32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tshållare för innehåll 4">
            <a:extLst>
              <a:ext uri="{FF2B5EF4-FFF2-40B4-BE49-F238E27FC236}">
                <a16:creationId xmlns:a16="http://schemas.microsoft.com/office/drawing/2014/main" id="{41D77DA5-2D37-4BF7-8DDC-D099A9DF5C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814" y="343946"/>
            <a:ext cx="4438095" cy="1390476"/>
          </a:xfrm>
        </p:spPr>
      </p:pic>
      <p:sp>
        <p:nvSpPr>
          <p:cNvPr id="6" name="textruta 5">
            <a:extLst>
              <a:ext uri="{FF2B5EF4-FFF2-40B4-BE49-F238E27FC236}">
                <a16:creationId xmlns:a16="http://schemas.microsoft.com/office/drawing/2014/main" id="{9F88F02C-F5BF-4F76-90B5-3288CC6BF9ED}"/>
              </a:ext>
            </a:extLst>
          </p:cNvPr>
          <p:cNvSpPr txBox="1"/>
          <p:nvPr/>
        </p:nvSpPr>
        <p:spPr>
          <a:xfrm>
            <a:off x="3213760" y="1798196"/>
            <a:ext cx="6095010" cy="646331"/>
          </a:xfrm>
          <a:prstGeom prst="rect">
            <a:avLst/>
          </a:prstGeom>
          <a:noFill/>
        </p:spPr>
        <p:txBody>
          <a:bodyPr wrap="square">
            <a:spAutoFit/>
          </a:bodyPr>
          <a:lstStyle/>
          <a:p>
            <a:r>
              <a:rPr lang="sv-SE" b="0" i="1" dirty="0">
                <a:solidFill>
                  <a:srgbClr val="111111"/>
                </a:solidFill>
                <a:effectLst/>
                <a:latin typeface="Verdana" panose="020B0604030504040204" pitchFamily="34" charset="0"/>
              </a:rPr>
              <a:t>Klassdiagram över Person och Date med komposition.</a:t>
            </a:r>
            <a:endParaRPr lang="sv-SE" dirty="0"/>
          </a:p>
        </p:txBody>
      </p:sp>
      <p:sp>
        <p:nvSpPr>
          <p:cNvPr id="7" name="textruta 6">
            <a:extLst>
              <a:ext uri="{FF2B5EF4-FFF2-40B4-BE49-F238E27FC236}">
                <a16:creationId xmlns:a16="http://schemas.microsoft.com/office/drawing/2014/main" id="{979D16FB-8313-4F7B-8D45-C6C3C079706D}"/>
              </a:ext>
            </a:extLst>
          </p:cNvPr>
          <p:cNvSpPr txBox="1"/>
          <p:nvPr/>
        </p:nvSpPr>
        <p:spPr>
          <a:xfrm>
            <a:off x="2971305" y="2543736"/>
            <a:ext cx="6095010" cy="3970318"/>
          </a:xfrm>
          <a:prstGeom prst="rect">
            <a:avLst/>
          </a:prstGeom>
          <a:noFill/>
        </p:spPr>
        <p:txBody>
          <a:bodyPr wrap="square">
            <a:spAutoFit/>
          </a:bodyPr>
          <a:lstStyle/>
          <a:p>
            <a:r>
              <a:rPr lang="sv-SE" b="0" i="0" dirty="0">
                <a:solidFill>
                  <a:srgbClr val="111111"/>
                </a:solidFill>
                <a:effectLst/>
                <a:latin typeface="Verdana" panose="020B0604030504040204" pitchFamily="34" charset="0"/>
              </a:rPr>
              <a:t>Vilken typ av relation har vi här? Aggregation eller komposition? Tipsen från ovanför var om objektet skapas i </a:t>
            </a:r>
            <a:r>
              <a:rPr lang="sv-SE" b="0" i="0" dirty="0" err="1">
                <a:solidFill>
                  <a:srgbClr val="111111"/>
                </a:solidFill>
                <a:effectLst/>
                <a:latin typeface="Verdana" panose="020B0604030504040204" pitchFamily="34" charset="0"/>
              </a:rPr>
              <a:t>konstruktorn</a:t>
            </a:r>
            <a:r>
              <a:rPr lang="sv-SE" b="0" i="0" dirty="0">
                <a:solidFill>
                  <a:srgbClr val="111111"/>
                </a:solidFill>
                <a:effectLst/>
                <a:latin typeface="Verdana" panose="020B0604030504040204" pitchFamily="34" charset="0"/>
              </a:rPr>
              <a:t> eller skickas som argument och om man gör </a:t>
            </a:r>
            <a:r>
              <a:rPr lang="sv-SE" b="0" i="0" dirty="0" err="1">
                <a:solidFill>
                  <a:srgbClr val="111111"/>
                </a:solidFill>
                <a:effectLst/>
                <a:latin typeface="Verdana" panose="020B0604030504040204" pitchFamily="34" charset="0"/>
              </a:rPr>
              <a:t>delete</a:t>
            </a:r>
            <a:r>
              <a:rPr lang="sv-SE" b="0" i="0" dirty="0">
                <a:solidFill>
                  <a:srgbClr val="111111"/>
                </a:solidFill>
                <a:effectLst/>
                <a:latin typeface="Verdana" panose="020B0604030504040204" pitchFamily="34" charset="0"/>
              </a:rPr>
              <a:t> på Person objektet kommer Date objektet finnas kvar. I koden ovanför skapas Date objekten i </a:t>
            </a:r>
            <a:r>
              <a:rPr lang="sv-SE" b="0" i="0" dirty="0" err="1">
                <a:solidFill>
                  <a:srgbClr val="111111"/>
                </a:solidFill>
                <a:effectLst/>
                <a:latin typeface="Verdana" panose="020B0604030504040204" pitchFamily="34" charset="0"/>
              </a:rPr>
              <a:t>konstruktorn</a:t>
            </a:r>
            <a:r>
              <a:rPr lang="sv-SE" b="0" i="0" dirty="0">
                <a:solidFill>
                  <a:srgbClr val="111111"/>
                </a:solidFill>
                <a:effectLst/>
                <a:latin typeface="Verdana" panose="020B0604030504040204" pitchFamily="34" charset="0"/>
              </a:rPr>
              <a:t> vilket tyder på att det är en kompositions relation mellan Person och Date. Vidare har Date objekten bara en </a:t>
            </a:r>
            <a:r>
              <a:rPr lang="sv-SE" b="0" i="0" dirty="0" err="1">
                <a:solidFill>
                  <a:srgbClr val="111111"/>
                </a:solidFill>
                <a:effectLst/>
                <a:latin typeface="Verdana" panose="020B0604030504040204" pitchFamily="34" charset="0"/>
              </a:rPr>
              <a:t>reference</a:t>
            </a:r>
            <a:r>
              <a:rPr lang="sv-SE" b="0" i="0" dirty="0">
                <a:solidFill>
                  <a:srgbClr val="111111"/>
                </a:solidFill>
                <a:effectLst/>
                <a:latin typeface="Verdana" panose="020B0604030504040204" pitchFamily="34" charset="0"/>
              </a:rPr>
              <a:t> i koden och den ligger i Person objekten. Vilket betyder att om person objektet raderas kommer även Date objektet göra det. Date objekten uppfyller ingen funktionalitet utanför ett Person objekt. Av dessa tre anledningarna så är det komposition och inte aggregation.</a:t>
            </a:r>
            <a:endParaRPr lang="sv-SE" dirty="0"/>
          </a:p>
        </p:txBody>
      </p:sp>
    </p:spTree>
    <p:extLst>
      <p:ext uri="{BB962C8B-B14F-4D97-AF65-F5344CB8AC3E}">
        <p14:creationId xmlns:p14="http://schemas.microsoft.com/office/powerpoint/2010/main" val="221739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CA73581-28EA-4058-8086-CD0F33CFA01C}"/>
              </a:ext>
            </a:extLst>
          </p:cNvPr>
          <p:cNvSpPr>
            <a:spLocks noGrp="1"/>
          </p:cNvSpPr>
          <p:nvPr>
            <p:ph type="title"/>
          </p:nvPr>
        </p:nvSpPr>
        <p:spPr/>
        <p:txBody>
          <a:bodyPr/>
          <a:lstStyle/>
          <a:p>
            <a:endParaRPr lang="sv-SE"/>
          </a:p>
        </p:txBody>
      </p:sp>
      <p:sp>
        <p:nvSpPr>
          <p:cNvPr id="4" name="Rectangle 1">
            <a:extLst>
              <a:ext uri="{FF2B5EF4-FFF2-40B4-BE49-F238E27FC236}">
                <a16:creationId xmlns:a16="http://schemas.microsoft.com/office/drawing/2014/main" id="{A2B360A1-B48D-4381-BC9C-485DC927605D}"/>
              </a:ext>
            </a:extLst>
          </p:cNvPr>
          <p:cNvSpPr>
            <a:spLocks noGrp="1" noChangeArrowheads="1"/>
          </p:cNvSpPr>
          <p:nvPr>
            <p:ph idx="1"/>
          </p:nvPr>
        </p:nvSpPr>
        <p:spPr bwMode="auto">
          <a:xfrm>
            <a:off x="838200" y="2022994"/>
            <a:ext cx="7231723" cy="15696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Jag gissar att du märkte att jag skapade en metod med namnet “</a:t>
            </a:r>
            <a:r>
              <a:rPr kumimoji="0" lang="sv-SE" altLang="sv-SE" sz="1200" b="0" i="0" u="sng" strike="noStrike" cap="none" normalizeH="0" baseline="0" dirty="0">
                <a:ln>
                  <a:noFill/>
                </a:ln>
                <a:solidFill>
                  <a:srgbClr val="3333BB"/>
                </a:solidFill>
                <a:effectLst/>
                <a:latin typeface="Verdana" panose="020B0604030504040204" pitchFamily="34" charset="0"/>
                <a:hlinkClick r:id="rId2"/>
              </a:rPr>
              <a:t>__</a:t>
            </a:r>
            <a:r>
              <a:rPr kumimoji="0" lang="sv-SE" altLang="sv-SE" sz="1200" b="0" i="0" u="sng" strike="noStrike" cap="none" normalizeH="0" baseline="0" dirty="0" err="1">
                <a:ln>
                  <a:noFill/>
                </a:ln>
                <a:solidFill>
                  <a:srgbClr val="3333BB"/>
                </a:solidFill>
                <a:effectLst/>
                <a:latin typeface="Verdana" panose="020B0604030504040204" pitchFamily="34" charset="0"/>
                <a:hlinkClick r:id="rId2"/>
              </a:rPr>
              <a:t>str</a:t>
            </a:r>
            <a:r>
              <a:rPr kumimoji="0" lang="sv-SE" altLang="sv-SE" sz="1200" b="0" i="0" u="sng" strike="noStrike" cap="none" normalizeH="0" baseline="0" dirty="0">
                <a:ln>
                  <a:noFill/>
                </a:ln>
                <a:solidFill>
                  <a:srgbClr val="3333BB"/>
                </a:solidFill>
                <a:effectLst/>
                <a:latin typeface="Verdana" panose="020B0604030504040204" pitchFamily="34" charset="0"/>
                <a:hlinkClick r:id="rId2"/>
              </a:rPr>
              <a:t>__</a:t>
            </a:r>
            <a:r>
              <a:rPr kumimoji="0" lang="sv-SE" altLang="sv-SE" sz="1200" b="0" i="0" u="none" strike="noStrike" cap="none" normalizeH="0" baseline="0" dirty="0">
                <a:ln>
                  <a:noFill/>
                </a:ln>
                <a:solidFill>
                  <a:srgbClr val="111111"/>
                </a:solidFill>
                <a:effectLst/>
                <a:latin typeface="Verdana" panose="020B0604030504040204" pitchFamily="34" charset="0"/>
              </a:rPr>
              <a:t>”, det är en</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 magisk metod som används när objektet ska representeras, bl.a. när man gör print på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objektet. Jag överskuggade den metoden istället för att skapa en </a:t>
            </a: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to_string</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a:t>
            </a:r>
            <a:r>
              <a:rPr kumimoji="0" lang="sv-SE" altLang="sv-SE" sz="1200" b="0" i="0" u="none" strike="noStrike" cap="none" normalizeH="0" baseline="0" dirty="0">
                <a:ln>
                  <a:noFill/>
                </a:ln>
                <a:solidFill>
                  <a:srgbClr val="111111"/>
                </a:solidFill>
                <a:effectLst/>
                <a:latin typeface="Verdana" panose="020B0604030504040204" pitchFamily="34" charset="0"/>
              </a:rPr>
              <a:t> metod. På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detta </a:t>
            </a:r>
            <a:r>
              <a:rPr kumimoji="0" lang="sv-SE" altLang="sv-SE" sz="1200" b="0" i="0" u="none" strike="noStrike" cap="none" normalizeH="0" baseline="0" dirty="0" err="1">
                <a:ln>
                  <a:noFill/>
                </a:ln>
                <a:solidFill>
                  <a:srgbClr val="111111"/>
                </a:solidFill>
                <a:effectLst/>
                <a:latin typeface="Verdana" panose="020B0604030504040204" pitchFamily="34" charset="0"/>
              </a:rPr>
              <a:t>sätte</a:t>
            </a:r>
            <a:r>
              <a:rPr kumimoji="0" lang="sv-SE" altLang="sv-SE" sz="1200" b="0" i="0" u="none" strike="noStrike" cap="none" normalizeH="0" baseline="0" dirty="0">
                <a:ln>
                  <a:noFill/>
                </a:ln>
                <a:solidFill>
                  <a:srgbClr val="111111"/>
                </a:solidFill>
                <a:effectLst/>
                <a:latin typeface="Verdana" panose="020B0604030504040204" pitchFamily="34" charset="0"/>
              </a:rPr>
              <a:t> slipper vi göra </a:t>
            </a: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str</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(person1)</a:t>
            </a:r>
            <a:r>
              <a:rPr kumimoji="0" lang="sv-SE" altLang="sv-SE" sz="1200" b="0" i="0" u="none" strike="noStrike" cap="none" normalizeH="0" baseline="0" dirty="0">
                <a:ln>
                  <a:noFill/>
                </a:ln>
                <a:solidFill>
                  <a:srgbClr val="111111"/>
                </a:solidFill>
                <a:effectLst/>
                <a:latin typeface="Verdana" panose="020B0604030504040204" pitchFamily="34" charset="0"/>
              </a:rPr>
              <a:t> eller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person1.to_string()</a:t>
            </a:r>
            <a:r>
              <a:rPr kumimoji="0" lang="sv-SE" altLang="sv-SE" sz="1200" b="0" i="0" u="none" strike="noStrike" cap="none" normalizeH="0" baseline="0" dirty="0">
                <a:ln>
                  <a:noFill/>
                </a:ln>
                <a:solidFill>
                  <a:srgbClr val="111111"/>
                </a:solidFill>
                <a:effectLst/>
                <a:latin typeface="Verdana" panose="020B0604030504040204" pitchFamily="34" charset="0"/>
              </a:rPr>
              <a:t> utan kan bara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skicka den direkt som argument. Då anropar print funktionen vår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str</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11111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automatiskt. Det samma gäller i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.format()</a:t>
            </a:r>
            <a:r>
              <a:rPr kumimoji="0" lang="sv-SE" altLang="sv-SE" sz="1200" b="0" i="0" u="none" strike="noStrike" cap="none" normalizeH="0" baseline="0" dirty="0">
                <a:ln>
                  <a:noFill/>
                </a:ln>
                <a:solidFill>
                  <a:srgbClr val="111111"/>
                </a:solidFill>
                <a:effectLst/>
                <a:latin typeface="Verdana" panose="020B0604030504040204" pitchFamily="34" charset="0"/>
              </a:rPr>
              <a:t> metoden, när vi använder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self.date_of_birth</a:t>
            </a:r>
            <a:r>
              <a:rPr kumimoji="0" lang="sv-SE" altLang="sv-SE" sz="1200" b="0" i="0" u="none" strike="noStrike" cap="none" normalizeH="0" baseline="0" dirty="0">
                <a:ln>
                  <a:noFill/>
                </a:ln>
                <a:solidFill>
                  <a:srgbClr val="111111"/>
                </a:solidFill>
                <a:effectLst/>
                <a:latin typeface="Verdana" panose="020B0604030504040204" pitchFamily="34" charset="0"/>
              </a:rPr>
              <a:t> som argument till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.format()</a:t>
            </a:r>
            <a:r>
              <a:rPr kumimoji="0" lang="sv-SE" altLang="sv-SE" sz="1200" b="0" i="0" u="none" strike="noStrike" cap="none" normalizeH="0" baseline="0" dirty="0">
                <a:ln>
                  <a:noFill/>
                </a:ln>
                <a:solidFill>
                  <a:srgbClr val="111111"/>
                </a:solidFill>
                <a:effectLst/>
                <a:latin typeface="Verdana" panose="020B0604030504040204" pitchFamily="34" charset="0"/>
              </a:rPr>
              <a:t> i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Person.__</a:t>
            </a: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str</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111111"/>
                </a:solidFill>
                <a:effectLst/>
                <a:latin typeface="Verdana" panose="020B0604030504040204" pitchFamily="34" charset="0"/>
              </a:rPr>
              <a:t> letar den också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a:ln>
                  <a:noFill/>
                </a:ln>
                <a:solidFill>
                  <a:srgbClr val="111111"/>
                </a:solidFill>
                <a:effectLst/>
                <a:latin typeface="Verdana" panose="020B0604030504040204" pitchFamily="34" charset="0"/>
              </a:rPr>
              <a:t>efter en </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err="1">
                <a:ln>
                  <a:noFill/>
                </a:ln>
                <a:solidFill>
                  <a:srgbClr val="111111"/>
                </a:solidFill>
                <a:effectLst/>
                <a:latin typeface="Courier New" panose="02070309020205020404" pitchFamily="49" charset="0"/>
                <a:cs typeface="Courier New" panose="02070309020205020404" pitchFamily="49" charset="0"/>
              </a:rPr>
              <a:t>str</a:t>
            </a:r>
            <a:r>
              <a:rPr kumimoji="0" lang="sv-SE" altLang="sv-SE" sz="12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__</a:t>
            </a:r>
            <a:r>
              <a:rPr kumimoji="0" lang="sv-SE" altLang="sv-SE" sz="1200" b="0" i="0" u="none" strike="noStrike" cap="none" normalizeH="0" baseline="0" dirty="0">
                <a:ln>
                  <a:noFill/>
                </a:ln>
                <a:solidFill>
                  <a:srgbClr val="111111"/>
                </a:solidFill>
                <a:effectLst/>
                <a:latin typeface="Verdana" panose="020B0604030504040204" pitchFamily="34" charset="0"/>
              </a:rPr>
              <a:t> metod i Date objektet.</a:t>
            </a:r>
            <a:r>
              <a:rPr kumimoji="0" lang="sv-SE" altLang="sv-SE" sz="600" b="0" i="0" u="none" strike="noStrike" cap="none" normalizeH="0" baseline="0" dirty="0">
                <a:ln>
                  <a:noFill/>
                </a:ln>
                <a:solidFill>
                  <a:schemeClr val="tx1"/>
                </a:solidFill>
                <a:effectLst/>
              </a:rPr>
              <a:t> </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05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82F131-1D32-48FE-B67F-6C37EF4835F1}"/>
              </a:ext>
            </a:extLst>
          </p:cNvPr>
          <p:cNvSpPr>
            <a:spLocks noGrp="1"/>
          </p:cNvSpPr>
          <p:nvPr>
            <p:ph type="title"/>
          </p:nvPr>
        </p:nvSpPr>
        <p:spPr/>
        <p:txBody>
          <a:bodyPr/>
          <a:lstStyle/>
          <a:p>
            <a:r>
              <a:rPr lang="sv-SE" b="0" i="0" dirty="0">
                <a:solidFill>
                  <a:srgbClr val="111111"/>
                </a:solidFill>
                <a:effectLst/>
                <a:latin typeface="Cambria" panose="02040503050406030204" pitchFamily="18" charset="0"/>
              </a:rPr>
              <a:t>Arv mot komposition</a:t>
            </a:r>
            <a:br>
              <a:rPr lang="sv-SE" b="0" i="0" dirty="0">
                <a:solidFill>
                  <a:srgbClr val="111111"/>
                </a:solidFill>
                <a:effectLst/>
                <a:latin typeface="Cambria" panose="02040503050406030204" pitchFamily="18" charset="0"/>
              </a:rPr>
            </a:br>
            <a:endParaRPr lang="sv-SE" dirty="0"/>
          </a:p>
        </p:txBody>
      </p:sp>
      <p:sp>
        <p:nvSpPr>
          <p:cNvPr id="3" name="Platshållare för innehåll 2">
            <a:extLst>
              <a:ext uri="{FF2B5EF4-FFF2-40B4-BE49-F238E27FC236}">
                <a16:creationId xmlns:a16="http://schemas.microsoft.com/office/drawing/2014/main" id="{247D9CBC-FB86-4526-ADF8-DB4F2200F001}"/>
              </a:ext>
            </a:extLst>
          </p:cNvPr>
          <p:cNvSpPr>
            <a:spLocks noGrp="1"/>
          </p:cNvSpPr>
          <p:nvPr>
            <p:ph idx="1"/>
          </p:nvPr>
        </p:nvSpPr>
        <p:spPr/>
        <p:txBody>
          <a:bodyPr>
            <a:normAutofit fontScale="77500" lnSpcReduction="20000"/>
          </a:bodyPr>
          <a:lstStyle/>
          <a:p>
            <a:pPr algn="l"/>
            <a:r>
              <a:rPr lang="sv-SE" b="0" i="0" dirty="0">
                <a:solidFill>
                  <a:srgbClr val="111111"/>
                </a:solidFill>
                <a:effectLst/>
                <a:latin typeface="Verdana" panose="020B0604030504040204" pitchFamily="34" charset="0"/>
              </a:rPr>
              <a:t>Som utvecklare vill vi återanvända så mycket kod som möjligt men samtidigt undvika komplex kod. Om man har en djup arvskedja med multipla arv blir det jobbigt att håll koll på var metoder och attribut kommer ifrån. För att förstå en klass behöver man gå igenom alla klasser i arvskedjan och då har vi genast komplex kod. Komposition löser återanvändning av kod med moduler.</a:t>
            </a:r>
          </a:p>
          <a:p>
            <a:pPr algn="l"/>
            <a:r>
              <a:rPr lang="sv-SE" b="0" i="0" dirty="0">
                <a:solidFill>
                  <a:srgbClr val="111111"/>
                </a:solidFill>
                <a:effectLst/>
                <a:latin typeface="Verdana" panose="020B0604030504040204" pitchFamily="34" charset="0"/>
              </a:rPr>
              <a:t>När vad som ska användas inte är spikat i sten utan det handlar om vilket du som utvecklare tycker passar bäst och vad du känner dig bekväm med kan ni följa dessa tre </a:t>
            </a:r>
            <a:r>
              <a:rPr lang="sv-SE" b="0" i="0" dirty="0" err="1">
                <a:solidFill>
                  <a:srgbClr val="111111"/>
                </a:solidFill>
                <a:effectLst/>
                <a:latin typeface="Verdana" panose="020B0604030504040204" pitchFamily="34" charset="0"/>
              </a:rPr>
              <a:t>guidelines</a:t>
            </a:r>
            <a:r>
              <a:rPr lang="sv-SE" b="0" i="0" dirty="0">
                <a:solidFill>
                  <a:srgbClr val="111111"/>
                </a:solidFill>
                <a:effectLst/>
                <a:latin typeface="Verdana" panose="020B0604030504040204" pitchFamily="34" charset="0"/>
              </a:rPr>
              <a:t>.</a:t>
            </a:r>
          </a:p>
          <a:p>
            <a:pPr algn="l">
              <a:buFont typeface="+mj-lt"/>
              <a:buAutoNum type="arabicPeriod"/>
            </a:pPr>
            <a:r>
              <a:rPr lang="sv-SE" b="0" i="0" dirty="0">
                <a:solidFill>
                  <a:srgbClr val="111111"/>
                </a:solidFill>
                <a:effectLst/>
                <a:latin typeface="Verdana" panose="020B0604030504040204" pitchFamily="34" charset="0"/>
              </a:rPr>
              <a:t>Försök att undvika multipla arv, det blir snabb komplicerat och det krävs en mycket bra </a:t>
            </a:r>
            <a:r>
              <a:rPr lang="sv-SE" b="0" i="0" dirty="0" err="1">
                <a:solidFill>
                  <a:srgbClr val="111111"/>
                </a:solidFill>
                <a:effectLst/>
                <a:latin typeface="Verdana" panose="020B0604030504040204" pitchFamily="34" charset="0"/>
              </a:rPr>
              <a:t>kodbas</a:t>
            </a:r>
            <a:r>
              <a:rPr lang="sv-SE" b="0" i="0" dirty="0">
                <a:solidFill>
                  <a:srgbClr val="111111"/>
                </a:solidFill>
                <a:effectLst/>
                <a:latin typeface="Verdana" panose="020B0604030504040204" pitchFamily="34" charset="0"/>
              </a:rPr>
              <a:t> kunskap för att jobba med koden.</a:t>
            </a:r>
          </a:p>
          <a:p>
            <a:pPr algn="l">
              <a:buFont typeface="+mj-lt"/>
              <a:buAutoNum type="arabicPeriod"/>
            </a:pPr>
            <a:r>
              <a:rPr lang="sv-SE" b="0" i="0" dirty="0">
                <a:solidFill>
                  <a:srgbClr val="111111"/>
                </a:solidFill>
                <a:effectLst/>
                <a:latin typeface="Verdana" panose="020B0604030504040204" pitchFamily="34" charset="0"/>
              </a:rPr>
              <a:t>Använd komposition när kod används på olika ställen och i olika situationer.</a:t>
            </a:r>
          </a:p>
          <a:p>
            <a:pPr algn="l">
              <a:buFont typeface="+mj-lt"/>
              <a:buAutoNum type="arabicPeriod"/>
            </a:pPr>
            <a:r>
              <a:rPr lang="sv-SE" b="0" i="0" dirty="0">
                <a:solidFill>
                  <a:srgbClr val="111111"/>
                </a:solidFill>
                <a:effectLst/>
                <a:latin typeface="Verdana" panose="020B0604030504040204" pitchFamily="34" charset="0"/>
              </a:rPr>
              <a:t>Använd arv när det finns en klar </a:t>
            </a:r>
            <a:r>
              <a:rPr lang="sv-SE" b="0" i="1" dirty="0">
                <a:solidFill>
                  <a:srgbClr val="111111"/>
                </a:solidFill>
                <a:effectLst/>
                <a:latin typeface="Verdana" panose="020B0604030504040204" pitchFamily="34" charset="0"/>
              </a:rPr>
              <a:t>is-a</a:t>
            </a:r>
            <a:r>
              <a:rPr lang="sv-SE" b="0" i="0" dirty="0">
                <a:solidFill>
                  <a:srgbClr val="111111"/>
                </a:solidFill>
                <a:effectLst/>
                <a:latin typeface="Verdana" panose="020B0604030504040204" pitchFamily="34" charset="0"/>
              </a:rPr>
              <a:t> relation med återanvändbar kod mellan klasserna.</a:t>
            </a:r>
          </a:p>
          <a:p>
            <a:endParaRPr lang="sv-SE" dirty="0"/>
          </a:p>
        </p:txBody>
      </p:sp>
    </p:spTree>
    <p:extLst>
      <p:ext uri="{BB962C8B-B14F-4D97-AF65-F5344CB8AC3E}">
        <p14:creationId xmlns:p14="http://schemas.microsoft.com/office/powerpoint/2010/main" val="34473277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985</Words>
  <Application>Microsoft Office PowerPoint</Application>
  <PresentationFormat>Bredbild</PresentationFormat>
  <Paragraphs>49</Paragraphs>
  <Slides>10</Slides>
  <Notes>0</Notes>
  <HiddenSlides>0</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10</vt:i4>
      </vt:variant>
    </vt:vector>
  </HeadingPairs>
  <TitlesOfParts>
    <vt:vector size="17" baseType="lpstr">
      <vt:lpstr>Arial</vt:lpstr>
      <vt:lpstr>Calibri</vt:lpstr>
      <vt:lpstr>Calibri Light</vt:lpstr>
      <vt:lpstr>Cambria</vt:lpstr>
      <vt:lpstr>Courier New</vt:lpstr>
      <vt:lpstr>Verdana</vt:lpstr>
      <vt:lpstr>Office-tema</vt:lpstr>
      <vt:lpstr>Komposition och aggregation </vt:lpstr>
      <vt:lpstr>PowerPoint-presentation</vt:lpstr>
      <vt:lpstr>PowerPoint-presentation</vt:lpstr>
      <vt:lpstr>PowerPoint-presentation</vt:lpstr>
      <vt:lpstr>PowerPoint-presentation</vt:lpstr>
      <vt:lpstr>PowerPoint-presentation</vt:lpstr>
      <vt:lpstr>PowerPoint-presentation</vt:lpstr>
      <vt:lpstr>PowerPoint-presentation</vt:lpstr>
      <vt:lpstr>Arv mot komposition </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Komposition och aggregation </dc:title>
  <dc:creator>Melissa Molnstrand</dc:creator>
  <cp:lastModifiedBy>Melissa Molnstrand</cp:lastModifiedBy>
  <cp:revision>3</cp:revision>
  <dcterms:created xsi:type="dcterms:W3CDTF">2021-10-06T09:05:57Z</dcterms:created>
  <dcterms:modified xsi:type="dcterms:W3CDTF">2021-10-06T09:37:02Z</dcterms:modified>
</cp:coreProperties>
</file>