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58" r:id="rId2"/>
    <p:sldId id="291" r:id="rId3"/>
    <p:sldId id="293" r:id="rId4"/>
    <p:sldId id="334" r:id="rId5"/>
    <p:sldId id="333" r:id="rId6"/>
    <p:sldId id="326" r:id="rId7"/>
    <p:sldId id="294" r:id="rId8"/>
    <p:sldId id="335" r:id="rId9"/>
    <p:sldId id="331" r:id="rId10"/>
    <p:sldId id="295" r:id="rId11"/>
    <p:sldId id="336" r:id="rId12"/>
    <p:sldId id="327" r:id="rId13"/>
    <p:sldId id="296" r:id="rId14"/>
    <p:sldId id="337" r:id="rId15"/>
    <p:sldId id="330" r:id="rId16"/>
    <p:sldId id="332" r:id="rId17"/>
    <p:sldId id="33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1B40"/>
    <a:srgbClr val="9D1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1" autoAdjust="0"/>
    <p:restoredTop sz="95228"/>
  </p:normalViewPr>
  <p:slideViewPr>
    <p:cSldViewPr snapToGrid="0" snapToObjects="1">
      <p:cViewPr>
        <p:scale>
          <a:sx n="130" d="100"/>
          <a:sy n="130" d="100"/>
        </p:scale>
        <p:origin x="272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3EC4B-D2A7-484C-BA83-91BA5E3431A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D0EC2-BF33-7647-875A-16987867D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9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ACC29-6D8A-0D4E-9E13-EFAE5132DD6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F4B4B-60BE-0C46-A307-CE055B4F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6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4B4B-60BE-0C46-A307-CE055B4FFB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6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4B4B-60BE-0C46-A307-CE055B4FFB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9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4B4B-60BE-0C46-A307-CE055B4FFB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4B4B-60BE-0C46-A307-CE055B4FFB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8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4B4B-60BE-0C46-A307-CE055B4FFB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22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4B4B-60BE-0C46-A307-CE055B4FFB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0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8B19-0C02-2C4A-8F7A-B5FE6F9F454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80DB-5C87-B94E-B0AA-58959821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4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8B19-0C02-2C4A-8F7A-B5FE6F9F454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80DB-5C87-B94E-B0AA-58959821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9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8B19-0C02-2C4A-8F7A-B5FE6F9F454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80DB-5C87-B94E-B0AA-58959821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5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8B19-0C02-2C4A-8F7A-B5FE6F9F454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80DB-5C87-B94E-B0AA-58959821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4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8B19-0C02-2C4A-8F7A-B5FE6F9F454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80DB-5C87-B94E-B0AA-58959821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1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8B19-0C02-2C4A-8F7A-B5FE6F9F454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80DB-5C87-B94E-B0AA-58959821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9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8B19-0C02-2C4A-8F7A-B5FE6F9F454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80DB-5C87-B94E-B0AA-58959821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8B19-0C02-2C4A-8F7A-B5FE6F9F454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80DB-5C87-B94E-B0AA-58959821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4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8B19-0C02-2C4A-8F7A-B5FE6F9F454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80DB-5C87-B94E-B0AA-58959821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7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8B19-0C02-2C4A-8F7A-B5FE6F9F454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80DB-5C87-B94E-B0AA-58959821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4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8B19-0C02-2C4A-8F7A-B5FE6F9F454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80DB-5C87-B94E-B0AA-58959821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8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98B19-0C02-2C4A-8F7A-B5FE6F9F454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C80DB-5C87-B94E-B0AA-58959821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1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992680" y="5543040"/>
            <a:ext cx="7636546" cy="42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296882" y="5543040"/>
            <a:ext cx="7636546" cy="42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601084" y="5747176"/>
            <a:ext cx="7636546" cy="42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7813" y="5841924"/>
            <a:ext cx="87310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Sam Hollander, Ilya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Smushkin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, Mariano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Crivello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, Douglas Lu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5" y="1936954"/>
            <a:ext cx="11290009" cy="221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-1"/>
            <a:ext cx="12192000" cy="1113184"/>
          </a:xfrm>
          <a:prstGeom prst="rect">
            <a:avLst/>
          </a:prstGeom>
          <a:solidFill>
            <a:srgbClr val="031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itle 2"/>
          <p:cNvSpPr txBox="1">
            <a:spLocks/>
          </p:cNvSpPr>
          <p:nvPr/>
        </p:nvSpPr>
        <p:spPr>
          <a:xfrm>
            <a:off x="286033" y="434349"/>
            <a:ext cx="10670863" cy="42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bg1"/>
                </a:solidFill>
              </a:rPr>
              <a:t>Business Start Time in the Past 5 Years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621" y="6150078"/>
            <a:ext cx="602224" cy="602224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4507" y="1316011"/>
            <a:ext cx="10754603" cy="520277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5" y="1663620"/>
            <a:ext cx="10542769" cy="440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96"/>
    </mc:Choice>
    <mc:Fallback xmlns="">
      <p:transition spd="slow" advTm="8659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-1"/>
            <a:ext cx="12192000" cy="1113184"/>
          </a:xfrm>
          <a:prstGeom prst="rect">
            <a:avLst/>
          </a:prstGeom>
          <a:solidFill>
            <a:srgbClr val="031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itle 2"/>
          <p:cNvSpPr txBox="1">
            <a:spLocks/>
          </p:cNvSpPr>
          <p:nvPr/>
        </p:nvSpPr>
        <p:spPr>
          <a:xfrm>
            <a:off x="286033" y="434349"/>
            <a:ext cx="10670863" cy="42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bg1"/>
                </a:solidFill>
              </a:rPr>
              <a:t>Key Takeaways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46881" y="1216940"/>
            <a:ext cx="3316615" cy="93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Takeaways: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621" y="6150078"/>
            <a:ext cx="602224" cy="602224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6856" y="1936955"/>
            <a:ext cx="5425519" cy="4562168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123" y="2084439"/>
            <a:ext cx="5218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For most countries, business start time improves over time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Business start time in developed countries like China still takes a long time, due to regulation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Less developed countries like Bhutan require less time to start a business, perhaps due to its high economic freedom and ease of doing business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10" y="2771755"/>
            <a:ext cx="6145162" cy="25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8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96"/>
    </mc:Choice>
    <mc:Fallback xmlns="">
      <p:transition spd="slow" advTm="8659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itle 2"/>
          <p:cNvSpPr txBox="1">
            <a:spLocks/>
          </p:cNvSpPr>
          <p:nvPr/>
        </p:nvSpPr>
        <p:spPr>
          <a:xfrm>
            <a:off x="1702761" y="703153"/>
            <a:ext cx="7636546" cy="42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Title 2"/>
          <p:cNvSpPr txBox="1">
            <a:spLocks/>
          </p:cNvSpPr>
          <p:nvPr/>
        </p:nvSpPr>
        <p:spPr>
          <a:xfrm>
            <a:off x="463918" y="771258"/>
            <a:ext cx="7636546" cy="42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604090" y="2502002"/>
            <a:ext cx="4997213" cy="56003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805411" y="1380090"/>
            <a:ext cx="182808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3200" b="1" dirty="0">
              <a:latin typeface="Arial Narrow" charset="0"/>
            </a:endParaRPr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604091" y="5637470"/>
            <a:ext cx="10908998" cy="614088"/>
          </a:xfrm>
          <a:prstGeom prst="rect">
            <a:avLst/>
          </a:prstGeom>
          <a:solidFill>
            <a:srgbClr val="FFFFFF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3830098" y="5630815"/>
            <a:ext cx="417031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Arial Narrow" charset="0"/>
              </a:rPr>
              <a:t>Conclusion and </a:t>
            </a:r>
            <a:r>
              <a:rPr lang="en-US" altLang="en-US" sz="3200" b="1" dirty="0" smtClean="0">
                <a:solidFill>
                  <a:schemeClr val="accent1">
                    <a:lumMod val="50000"/>
                  </a:schemeClr>
                </a:solidFill>
                <a:latin typeface="Arial Narrow" charset="0"/>
              </a:rPr>
              <a:t>Analysis</a:t>
            </a:r>
            <a:endParaRPr lang="en-US" altLang="en-US" sz="3200" b="1" dirty="0">
              <a:solidFill>
                <a:schemeClr val="accent1">
                  <a:lumMod val="50000"/>
                </a:schemeClr>
              </a:solidFill>
              <a:latin typeface="Arial Narrow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 rot="5400000">
            <a:off x="5748924" y="2599626"/>
            <a:ext cx="593724" cy="314706"/>
            <a:chOff x="3767138" y="2107381"/>
            <a:chExt cx="593724" cy="314706"/>
          </a:xfrm>
        </p:grpSpPr>
        <p:sp>
          <p:nvSpPr>
            <p:cNvPr id="18" name="Right Arrow 17"/>
            <p:cNvSpPr/>
            <p:nvPr/>
          </p:nvSpPr>
          <p:spPr>
            <a:xfrm rot="16200000">
              <a:off x="3906647" y="1967872"/>
              <a:ext cx="314705" cy="59372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/>
            </a:solidFill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ight Arrow 4"/>
            <p:cNvSpPr/>
            <p:nvPr/>
          </p:nvSpPr>
          <p:spPr>
            <a:xfrm rot="16200000">
              <a:off x="3953853" y="2133823"/>
              <a:ext cx="220294" cy="3562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6500904" y="2502002"/>
            <a:ext cx="4994954" cy="54608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8131353" y="2465874"/>
            <a:ext cx="143629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chemeClr val="tx2">
                    <a:lumMod val="75000"/>
                  </a:schemeClr>
                </a:solidFill>
                <a:latin typeface="Arial Narrow" charset="0"/>
              </a:rPr>
              <a:t>Query 1</a:t>
            </a:r>
            <a:endParaRPr lang="en-US" altLang="en-US" sz="3200" b="1" dirty="0">
              <a:solidFill>
                <a:schemeClr val="tx2">
                  <a:lumMod val="75000"/>
                </a:schemeClr>
              </a:solidFill>
              <a:latin typeface="Arial Narrow" charset="0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916902" y="2483937"/>
            <a:ext cx="410272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chemeClr val="tx2">
                    <a:lumMod val="75000"/>
                  </a:schemeClr>
                </a:solidFill>
                <a:latin typeface="Arial Narrow" charset="0"/>
              </a:rPr>
              <a:t>World Bank Background</a:t>
            </a:r>
            <a:endParaRPr lang="en-US" altLang="en-US" sz="3200" b="1" dirty="0">
              <a:solidFill>
                <a:schemeClr val="tx2">
                  <a:lumMod val="75000"/>
                </a:schemeClr>
              </a:solidFill>
              <a:latin typeface="Arial Narrow" charset="0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621320" y="4244664"/>
            <a:ext cx="4997213" cy="56003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5400000">
            <a:off x="5766154" y="4342288"/>
            <a:ext cx="593724" cy="314706"/>
            <a:chOff x="3767138" y="2107381"/>
            <a:chExt cx="593724" cy="314706"/>
          </a:xfrm>
        </p:grpSpPr>
        <p:sp>
          <p:nvSpPr>
            <p:cNvPr id="37" name="Right Arrow 17"/>
            <p:cNvSpPr/>
            <p:nvPr/>
          </p:nvSpPr>
          <p:spPr>
            <a:xfrm rot="16200000">
              <a:off x="3906647" y="1967872"/>
              <a:ext cx="314705" cy="59372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/>
            </a:solidFill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ight Arrow 4"/>
            <p:cNvSpPr/>
            <p:nvPr/>
          </p:nvSpPr>
          <p:spPr>
            <a:xfrm rot="16200000">
              <a:off x="3953853" y="2133823"/>
              <a:ext cx="220294" cy="3562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/>
            </a:p>
          </p:txBody>
        </p:sp>
      </p:grp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6518134" y="4244664"/>
            <a:ext cx="4994954" cy="54608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8299658" y="4208536"/>
            <a:ext cx="143629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chemeClr val="bg1"/>
                </a:solidFill>
                <a:latin typeface="Arial Narrow" charset="0"/>
              </a:rPr>
              <a:t>Query 3</a:t>
            </a:r>
            <a:endParaRPr lang="en-US" altLang="en-US" sz="3200" b="1" dirty="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2267347" y="4226599"/>
            <a:ext cx="143629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chemeClr val="accent1">
                    <a:lumMod val="50000"/>
                  </a:schemeClr>
                </a:solidFill>
                <a:latin typeface="Arial Narrow" charset="0"/>
              </a:rPr>
              <a:t>Query 2</a:t>
            </a:r>
            <a:endParaRPr lang="en-US" altLang="en-US" sz="3200" b="1" dirty="0">
              <a:solidFill>
                <a:schemeClr val="accent1">
                  <a:lumMod val="50000"/>
                </a:schemeClr>
              </a:solidFill>
              <a:latin typeface="Arial Narro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500" y="535036"/>
            <a:ext cx="4239611" cy="839391"/>
          </a:xfrm>
          <a:prstGeom prst="rect">
            <a:avLst/>
          </a:prstGeom>
          <a:noFill/>
          <a:ln w="57150">
            <a:solidFill>
              <a:srgbClr val="2E629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5400" dirty="0" smtClean="0">
                <a:solidFill>
                  <a:schemeClr val="bg2">
                    <a:lumMod val="75000"/>
                  </a:schemeClr>
                </a:solidFill>
              </a:rPr>
              <a:t>AGENDA</a:t>
            </a:r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-1"/>
            <a:ext cx="12192000" cy="1113184"/>
          </a:xfrm>
          <a:prstGeom prst="rect">
            <a:avLst/>
          </a:prstGeom>
          <a:solidFill>
            <a:srgbClr val="031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itle 2"/>
          <p:cNvSpPr txBox="1">
            <a:spLocks/>
          </p:cNvSpPr>
          <p:nvPr/>
        </p:nvSpPr>
        <p:spPr>
          <a:xfrm>
            <a:off x="286033" y="434349"/>
            <a:ext cx="10670863" cy="42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bg1"/>
                </a:solidFill>
              </a:rPr>
              <a:t>Query 3 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621" y="6150078"/>
            <a:ext cx="602224" cy="602224"/>
          </a:xfrm>
          <a:prstGeom prst="rect">
            <a:avLst/>
          </a:prstGeom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34507" y="1296347"/>
            <a:ext cx="10754603" cy="520277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67" y="1547533"/>
            <a:ext cx="6728542" cy="47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96"/>
    </mc:Choice>
    <mc:Fallback xmlns="">
      <p:transition spd="slow" advTm="8659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-1"/>
            <a:ext cx="12192000" cy="1113184"/>
          </a:xfrm>
          <a:prstGeom prst="rect">
            <a:avLst/>
          </a:prstGeom>
          <a:solidFill>
            <a:srgbClr val="031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itle 2"/>
          <p:cNvSpPr txBox="1">
            <a:spLocks/>
          </p:cNvSpPr>
          <p:nvPr/>
        </p:nvSpPr>
        <p:spPr>
          <a:xfrm>
            <a:off x="286033" y="434349"/>
            <a:ext cx="10670863" cy="42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bg1"/>
                </a:solidFill>
              </a:rPr>
              <a:t>Key Takeaways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46881" y="1216940"/>
            <a:ext cx="3316615" cy="93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Takeaways: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621" y="6150078"/>
            <a:ext cx="602224" cy="602224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6856" y="1936955"/>
            <a:ext cx="5425519" cy="4562168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123" y="2084439"/>
            <a:ext cx="52183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Across the board, almost all countries value education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Countries prefer to invest in education over sanitation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High NFDI does not guarantee improved sanitation, as countries like Argentina, Japan, and Russia exhibit high sanitation qualities despite low NFDI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29" y="2044004"/>
            <a:ext cx="5503292" cy="38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7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96"/>
    </mc:Choice>
    <mc:Fallback xmlns="">
      <p:transition spd="slow" advTm="8659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itle 2"/>
          <p:cNvSpPr txBox="1">
            <a:spLocks/>
          </p:cNvSpPr>
          <p:nvPr/>
        </p:nvSpPr>
        <p:spPr>
          <a:xfrm>
            <a:off x="1702761" y="703153"/>
            <a:ext cx="7636546" cy="42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Title 2"/>
          <p:cNvSpPr txBox="1">
            <a:spLocks/>
          </p:cNvSpPr>
          <p:nvPr/>
        </p:nvSpPr>
        <p:spPr>
          <a:xfrm>
            <a:off x="463918" y="771258"/>
            <a:ext cx="7636546" cy="42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604090" y="2502002"/>
            <a:ext cx="4997213" cy="56003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805411" y="1380090"/>
            <a:ext cx="182808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3200" b="1" dirty="0">
              <a:latin typeface="Arial Narrow" charset="0"/>
            </a:endParaRPr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604091" y="5637470"/>
            <a:ext cx="10908998" cy="61408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3830098" y="5630815"/>
            <a:ext cx="417031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 Narrow" charset="0"/>
              </a:rPr>
              <a:t>Conclusion and </a:t>
            </a:r>
            <a:r>
              <a:rPr lang="en-US" altLang="en-US" sz="3200" b="1" dirty="0" smtClean="0">
                <a:solidFill>
                  <a:schemeClr val="bg1"/>
                </a:solidFill>
                <a:latin typeface="Arial Narrow" charset="0"/>
              </a:rPr>
              <a:t>Analysis</a:t>
            </a:r>
            <a:endParaRPr lang="en-US" altLang="en-US" sz="3200" b="1" dirty="0">
              <a:solidFill>
                <a:schemeClr val="bg1"/>
              </a:solidFill>
              <a:latin typeface="Arial Narrow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 rot="5400000">
            <a:off x="5748924" y="2599626"/>
            <a:ext cx="593724" cy="314706"/>
            <a:chOff x="3767138" y="2107381"/>
            <a:chExt cx="593724" cy="314706"/>
          </a:xfrm>
        </p:grpSpPr>
        <p:sp>
          <p:nvSpPr>
            <p:cNvPr id="18" name="Right Arrow 17"/>
            <p:cNvSpPr/>
            <p:nvPr/>
          </p:nvSpPr>
          <p:spPr>
            <a:xfrm rot="16200000">
              <a:off x="3906647" y="1967872"/>
              <a:ext cx="314705" cy="59372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/>
            </a:solidFill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ight Arrow 4"/>
            <p:cNvSpPr/>
            <p:nvPr/>
          </p:nvSpPr>
          <p:spPr>
            <a:xfrm rot="16200000">
              <a:off x="3953853" y="2133823"/>
              <a:ext cx="220294" cy="3562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6500904" y="2502002"/>
            <a:ext cx="4994954" cy="54608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8131353" y="2465874"/>
            <a:ext cx="143629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chemeClr val="tx2">
                    <a:lumMod val="75000"/>
                  </a:schemeClr>
                </a:solidFill>
                <a:latin typeface="Arial Narrow" charset="0"/>
              </a:rPr>
              <a:t>Query 1</a:t>
            </a:r>
            <a:endParaRPr lang="en-US" altLang="en-US" sz="3200" b="1" dirty="0">
              <a:solidFill>
                <a:schemeClr val="tx2">
                  <a:lumMod val="75000"/>
                </a:schemeClr>
              </a:solidFill>
              <a:latin typeface="Arial Narrow" charset="0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916902" y="2483937"/>
            <a:ext cx="410272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chemeClr val="tx2">
                    <a:lumMod val="75000"/>
                  </a:schemeClr>
                </a:solidFill>
                <a:latin typeface="Arial Narrow" charset="0"/>
              </a:rPr>
              <a:t>World Bank Background</a:t>
            </a:r>
            <a:endParaRPr lang="en-US" altLang="en-US" sz="3200" b="1" dirty="0">
              <a:solidFill>
                <a:schemeClr val="tx2">
                  <a:lumMod val="75000"/>
                </a:schemeClr>
              </a:solidFill>
              <a:latin typeface="Arial Narrow" charset="0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621320" y="4244664"/>
            <a:ext cx="4997213" cy="56003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5400000">
            <a:off x="5766154" y="4342288"/>
            <a:ext cx="593724" cy="314706"/>
            <a:chOff x="3767138" y="2107381"/>
            <a:chExt cx="593724" cy="314706"/>
          </a:xfrm>
        </p:grpSpPr>
        <p:sp>
          <p:nvSpPr>
            <p:cNvPr id="37" name="Right Arrow 17"/>
            <p:cNvSpPr/>
            <p:nvPr/>
          </p:nvSpPr>
          <p:spPr>
            <a:xfrm rot="16200000">
              <a:off x="3906647" y="1967872"/>
              <a:ext cx="314705" cy="59372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/>
            </a:solidFill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ight Arrow 4"/>
            <p:cNvSpPr/>
            <p:nvPr/>
          </p:nvSpPr>
          <p:spPr>
            <a:xfrm rot="16200000">
              <a:off x="3953853" y="2133823"/>
              <a:ext cx="220294" cy="3562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/>
            </a:p>
          </p:txBody>
        </p:sp>
      </p:grp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6518134" y="4244664"/>
            <a:ext cx="4994954" cy="54608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8299658" y="4208536"/>
            <a:ext cx="143629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chemeClr val="accent1">
                    <a:lumMod val="50000"/>
                  </a:schemeClr>
                </a:solidFill>
                <a:latin typeface="Arial Narrow" charset="0"/>
              </a:rPr>
              <a:t>Query 3</a:t>
            </a:r>
            <a:endParaRPr lang="en-US" altLang="en-US" sz="3200" b="1" dirty="0">
              <a:solidFill>
                <a:schemeClr val="accent1">
                  <a:lumMod val="50000"/>
                </a:schemeClr>
              </a:solidFill>
              <a:latin typeface="Arial Narrow" charset="0"/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2267347" y="4226599"/>
            <a:ext cx="143629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chemeClr val="accent1">
                    <a:lumMod val="50000"/>
                  </a:schemeClr>
                </a:solidFill>
                <a:latin typeface="Arial Narrow" charset="0"/>
              </a:rPr>
              <a:t>Query 2</a:t>
            </a:r>
            <a:endParaRPr lang="en-US" altLang="en-US" sz="3200" b="1" dirty="0">
              <a:solidFill>
                <a:schemeClr val="accent1">
                  <a:lumMod val="50000"/>
                </a:schemeClr>
              </a:solidFill>
              <a:latin typeface="Arial Narro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500" y="535036"/>
            <a:ext cx="4239611" cy="839391"/>
          </a:xfrm>
          <a:prstGeom prst="rect">
            <a:avLst/>
          </a:prstGeom>
          <a:noFill/>
          <a:ln w="57150">
            <a:solidFill>
              <a:srgbClr val="2E629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5400" dirty="0" smtClean="0">
                <a:solidFill>
                  <a:schemeClr val="bg2">
                    <a:lumMod val="75000"/>
                  </a:schemeClr>
                </a:solidFill>
              </a:rPr>
              <a:t>AGENDA</a:t>
            </a:r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-1"/>
            <a:ext cx="12192000" cy="1113184"/>
          </a:xfrm>
          <a:prstGeom prst="rect">
            <a:avLst/>
          </a:prstGeom>
          <a:solidFill>
            <a:srgbClr val="031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itle 2"/>
          <p:cNvSpPr txBox="1">
            <a:spLocks/>
          </p:cNvSpPr>
          <p:nvPr/>
        </p:nvSpPr>
        <p:spPr>
          <a:xfrm>
            <a:off x="286033" y="434349"/>
            <a:ext cx="10670863" cy="42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bg1"/>
                </a:solidFill>
              </a:rPr>
              <a:t>Conclusion &amp; </a:t>
            </a:r>
            <a:r>
              <a:rPr lang="en-US" sz="3600" b="1" dirty="0" smtClean="0">
                <a:solidFill>
                  <a:schemeClr val="bg1"/>
                </a:solidFill>
              </a:rPr>
              <a:t>Takeaways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87957" y="1296347"/>
            <a:ext cx="2451058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Takeaways:</a:t>
            </a:r>
            <a:endParaRPr lang="en-US" altLang="en-US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621" y="6150078"/>
            <a:ext cx="602224" cy="602224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6856" y="1936955"/>
            <a:ext cx="10833260" cy="4562168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1781" y="3324635"/>
            <a:ext cx="104751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Data is difficult to manipulate and open to interpretation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Its important what data you are using, as we learned that manipulating datasets is very important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Key aspect of data analysis is how effective you can clean up the dataset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Combining methods on different layers of data analysis </a:t>
            </a:r>
          </a:p>
        </p:txBody>
      </p:sp>
    </p:spTree>
    <p:extLst>
      <p:ext uri="{BB962C8B-B14F-4D97-AF65-F5344CB8AC3E}">
        <p14:creationId xmlns:p14="http://schemas.microsoft.com/office/powerpoint/2010/main" val="213873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96"/>
    </mc:Choice>
    <mc:Fallback xmlns="">
      <p:transition spd="slow" advTm="8659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-1"/>
            <a:ext cx="12192000" cy="1113184"/>
          </a:xfrm>
          <a:prstGeom prst="rect">
            <a:avLst/>
          </a:prstGeom>
          <a:solidFill>
            <a:srgbClr val="031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itle 2"/>
          <p:cNvSpPr txBox="1">
            <a:spLocks/>
          </p:cNvSpPr>
          <p:nvPr/>
        </p:nvSpPr>
        <p:spPr>
          <a:xfrm>
            <a:off x="286033" y="434349"/>
            <a:ext cx="10670863" cy="42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</a:rPr>
              <a:t>Q&amp;A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621" y="6150078"/>
            <a:ext cx="602224" cy="6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2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96"/>
    </mc:Choice>
    <mc:Fallback xmlns="">
      <p:transition spd="slow" advTm="8659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itle 2"/>
          <p:cNvSpPr txBox="1">
            <a:spLocks/>
          </p:cNvSpPr>
          <p:nvPr/>
        </p:nvSpPr>
        <p:spPr>
          <a:xfrm>
            <a:off x="1702761" y="703153"/>
            <a:ext cx="7636546" cy="42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Title 2"/>
          <p:cNvSpPr txBox="1">
            <a:spLocks/>
          </p:cNvSpPr>
          <p:nvPr/>
        </p:nvSpPr>
        <p:spPr>
          <a:xfrm>
            <a:off x="463918" y="771258"/>
            <a:ext cx="7636546" cy="42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604090" y="2502002"/>
            <a:ext cx="4997213" cy="56003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805411" y="1380090"/>
            <a:ext cx="182808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3200" b="1" dirty="0">
              <a:latin typeface="Arial Narrow" charset="0"/>
            </a:endParaRPr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604091" y="5637470"/>
            <a:ext cx="10908998" cy="614088"/>
          </a:xfrm>
          <a:prstGeom prst="rect">
            <a:avLst/>
          </a:prstGeom>
          <a:solidFill>
            <a:srgbClr val="FFFFFF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3830098" y="5630815"/>
            <a:ext cx="417031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Arial Narrow" charset="0"/>
              </a:rPr>
              <a:t>Conclusion and </a:t>
            </a:r>
            <a:r>
              <a:rPr lang="en-US" altLang="en-US" sz="3200" b="1" dirty="0" smtClean="0">
                <a:solidFill>
                  <a:schemeClr val="accent1">
                    <a:lumMod val="50000"/>
                  </a:schemeClr>
                </a:solidFill>
                <a:latin typeface="Arial Narrow" charset="0"/>
              </a:rPr>
              <a:t>Analysis</a:t>
            </a:r>
            <a:endParaRPr lang="en-US" altLang="en-US" sz="3200" b="1" dirty="0">
              <a:solidFill>
                <a:schemeClr val="accent1">
                  <a:lumMod val="50000"/>
                </a:schemeClr>
              </a:solidFill>
              <a:latin typeface="Arial Narrow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 rot="5400000">
            <a:off x="5748924" y="2599626"/>
            <a:ext cx="593724" cy="314706"/>
            <a:chOff x="3767138" y="2107381"/>
            <a:chExt cx="593724" cy="314706"/>
          </a:xfrm>
        </p:grpSpPr>
        <p:sp>
          <p:nvSpPr>
            <p:cNvPr id="18" name="Right Arrow 17"/>
            <p:cNvSpPr/>
            <p:nvPr/>
          </p:nvSpPr>
          <p:spPr>
            <a:xfrm rot="16200000">
              <a:off x="3906647" y="1967872"/>
              <a:ext cx="314705" cy="59372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/>
            </a:solidFill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ight Arrow 4"/>
            <p:cNvSpPr/>
            <p:nvPr/>
          </p:nvSpPr>
          <p:spPr>
            <a:xfrm rot="16200000">
              <a:off x="3953853" y="2133823"/>
              <a:ext cx="220294" cy="3562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6500904" y="2502002"/>
            <a:ext cx="4994954" cy="54608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8131353" y="2465874"/>
            <a:ext cx="143629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chemeClr val="tx2">
                    <a:lumMod val="75000"/>
                  </a:schemeClr>
                </a:solidFill>
                <a:latin typeface="Arial Narrow" charset="0"/>
              </a:rPr>
              <a:t>Query 1</a:t>
            </a:r>
            <a:endParaRPr lang="en-US" altLang="en-US" sz="3200" b="1" dirty="0">
              <a:solidFill>
                <a:schemeClr val="tx2">
                  <a:lumMod val="75000"/>
                </a:schemeClr>
              </a:solidFill>
              <a:latin typeface="Arial Narrow" charset="0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916902" y="2483937"/>
            <a:ext cx="410272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chemeClr val="bg1"/>
                </a:solidFill>
                <a:latin typeface="Arial Narrow" charset="0"/>
              </a:rPr>
              <a:t>World Bank Background</a:t>
            </a:r>
            <a:endParaRPr lang="en-US" altLang="en-US" sz="3200" b="1" dirty="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621320" y="4244664"/>
            <a:ext cx="4997213" cy="56003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5400000">
            <a:off x="5766154" y="4342288"/>
            <a:ext cx="593724" cy="314706"/>
            <a:chOff x="3767138" y="2107381"/>
            <a:chExt cx="593724" cy="314706"/>
          </a:xfrm>
        </p:grpSpPr>
        <p:sp>
          <p:nvSpPr>
            <p:cNvPr id="37" name="Right Arrow 17"/>
            <p:cNvSpPr/>
            <p:nvPr/>
          </p:nvSpPr>
          <p:spPr>
            <a:xfrm rot="16200000">
              <a:off x="3906647" y="1967872"/>
              <a:ext cx="314705" cy="59372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/>
            </a:solidFill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ight Arrow 4"/>
            <p:cNvSpPr/>
            <p:nvPr/>
          </p:nvSpPr>
          <p:spPr>
            <a:xfrm rot="16200000">
              <a:off x="3953853" y="2133823"/>
              <a:ext cx="220294" cy="3562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/>
            </a:p>
          </p:txBody>
        </p:sp>
      </p:grp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6518134" y="4244664"/>
            <a:ext cx="4994954" cy="54608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8299658" y="4208536"/>
            <a:ext cx="143629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chemeClr val="accent1">
                    <a:lumMod val="50000"/>
                  </a:schemeClr>
                </a:solidFill>
                <a:latin typeface="Arial Narrow" charset="0"/>
              </a:rPr>
              <a:t>Query 3</a:t>
            </a:r>
            <a:endParaRPr lang="en-US" altLang="en-US" sz="3200" b="1" dirty="0">
              <a:solidFill>
                <a:schemeClr val="accent1">
                  <a:lumMod val="50000"/>
                </a:schemeClr>
              </a:solidFill>
              <a:latin typeface="Arial Narrow" charset="0"/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2267347" y="4226599"/>
            <a:ext cx="143629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chemeClr val="accent1">
                    <a:lumMod val="50000"/>
                  </a:schemeClr>
                </a:solidFill>
                <a:latin typeface="Arial Narrow" charset="0"/>
              </a:rPr>
              <a:t>Query 2</a:t>
            </a:r>
            <a:endParaRPr lang="en-US" altLang="en-US" sz="3200" b="1" dirty="0">
              <a:solidFill>
                <a:schemeClr val="accent1">
                  <a:lumMod val="50000"/>
                </a:schemeClr>
              </a:solidFill>
              <a:latin typeface="Arial Narro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500" y="535036"/>
            <a:ext cx="4239611" cy="839391"/>
          </a:xfrm>
          <a:prstGeom prst="rect">
            <a:avLst/>
          </a:prstGeom>
          <a:noFill/>
          <a:ln w="57150">
            <a:solidFill>
              <a:srgbClr val="2E629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5400" dirty="0" smtClean="0">
                <a:solidFill>
                  <a:schemeClr val="bg2">
                    <a:lumMod val="75000"/>
                  </a:schemeClr>
                </a:solidFill>
              </a:rPr>
              <a:t>AGENDA</a:t>
            </a:r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-1"/>
            <a:ext cx="12192000" cy="1113184"/>
          </a:xfrm>
          <a:prstGeom prst="rect">
            <a:avLst/>
          </a:prstGeom>
          <a:solidFill>
            <a:srgbClr val="031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itle 2"/>
          <p:cNvSpPr txBox="1">
            <a:spLocks/>
          </p:cNvSpPr>
          <p:nvPr/>
        </p:nvSpPr>
        <p:spPr>
          <a:xfrm>
            <a:off x="286034" y="434349"/>
            <a:ext cx="8881820" cy="42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bg1"/>
                </a:solidFill>
              </a:rPr>
              <a:t>What is World Bank?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4937" y="2046581"/>
            <a:ext cx="78747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31B40"/>
                </a:solidFill>
              </a:rPr>
              <a:t>Quick Facts</a:t>
            </a:r>
          </a:p>
          <a:p>
            <a:endParaRPr lang="en-US" sz="2400" b="1" dirty="0">
              <a:solidFill>
                <a:srgbClr val="031B40"/>
              </a:solidFill>
            </a:endParaRPr>
          </a:p>
          <a:p>
            <a:r>
              <a:rPr lang="en-US" sz="2400" b="1" dirty="0" smtClean="0">
                <a:solidFill>
                  <a:srgbClr val="031B40"/>
                </a:solidFill>
              </a:rPr>
              <a:t>Formation: </a:t>
            </a:r>
            <a:r>
              <a:rPr lang="en-US" sz="2400" dirty="0" smtClean="0">
                <a:solidFill>
                  <a:srgbClr val="031B40"/>
                </a:solidFill>
              </a:rPr>
              <a:t>July 1945 (72 Years Ago)</a:t>
            </a:r>
          </a:p>
          <a:p>
            <a:r>
              <a:rPr lang="en-US" sz="2400" b="1" dirty="0" smtClean="0">
                <a:solidFill>
                  <a:srgbClr val="031B40"/>
                </a:solidFill>
              </a:rPr>
              <a:t>Goal: </a:t>
            </a:r>
            <a:r>
              <a:rPr lang="en-US" sz="2400" dirty="0" smtClean="0">
                <a:solidFill>
                  <a:srgbClr val="031B40"/>
                </a:solidFill>
              </a:rPr>
              <a:t>End extreme poverty and promote shared prosperity</a:t>
            </a:r>
          </a:p>
          <a:p>
            <a:r>
              <a:rPr lang="en-US" sz="2400" b="1" dirty="0" smtClean="0">
                <a:solidFill>
                  <a:srgbClr val="031B40"/>
                </a:solidFill>
              </a:rPr>
              <a:t>Headquarters: </a:t>
            </a:r>
            <a:r>
              <a:rPr lang="en-US" sz="2400" dirty="0" smtClean="0">
                <a:solidFill>
                  <a:srgbClr val="031B40"/>
                </a:solidFill>
              </a:rPr>
              <a:t>Washington, D.C.</a:t>
            </a:r>
          </a:p>
          <a:p>
            <a:r>
              <a:rPr lang="en-US" sz="2400" b="1" dirty="0" smtClean="0">
                <a:solidFill>
                  <a:srgbClr val="031B40"/>
                </a:solidFill>
              </a:rPr>
              <a:t>President: </a:t>
            </a:r>
            <a:r>
              <a:rPr lang="en-US" sz="2400" dirty="0" smtClean="0">
                <a:solidFill>
                  <a:srgbClr val="031B40"/>
                </a:solidFill>
              </a:rPr>
              <a:t>Jim Yong Kim</a:t>
            </a:r>
          </a:p>
          <a:p>
            <a:r>
              <a:rPr lang="en-US" sz="2400" b="1" dirty="0" smtClean="0">
                <a:solidFill>
                  <a:srgbClr val="031B40"/>
                </a:solidFill>
              </a:rPr>
              <a:t>Membership: </a:t>
            </a:r>
            <a:r>
              <a:rPr lang="en-US" sz="2400" dirty="0" smtClean="0">
                <a:solidFill>
                  <a:srgbClr val="031B40"/>
                </a:solidFill>
              </a:rPr>
              <a:t>189 Countries</a:t>
            </a:r>
            <a:endParaRPr lang="en-US" sz="2400" b="1" dirty="0" smtClean="0">
              <a:solidFill>
                <a:srgbClr val="031B40"/>
              </a:solidFill>
            </a:endParaRPr>
          </a:p>
          <a:p>
            <a:r>
              <a:rPr lang="en-US" sz="2400" b="1" dirty="0" smtClean="0">
                <a:solidFill>
                  <a:srgbClr val="031B40"/>
                </a:solidFill>
              </a:rPr>
              <a:t>Type: </a:t>
            </a:r>
            <a:r>
              <a:rPr lang="en-US" sz="2400" dirty="0" smtClean="0">
                <a:solidFill>
                  <a:srgbClr val="031B40"/>
                </a:solidFill>
              </a:rPr>
              <a:t>International Financial Institution</a:t>
            </a:r>
            <a:endParaRPr lang="en-US" sz="2400" dirty="0">
              <a:solidFill>
                <a:srgbClr val="031B4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621" y="6150078"/>
            <a:ext cx="602224" cy="6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6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96"/>
    </mc:Choice>
    <mc:Fallback xmlns="">
      <p:transition spd="slow" advTm="8659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-1"/>
            <a:ext cx="12192000" cy="1113184"/>
          </a:xfrm>
          <a:prstGeom prst="rect">
            <a:avLst/>
          </a:prstGeom>
          <a:solidFill>
            <a:srgbClr val="031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itle 2"/>
          <p:cNvSpPr txBox="1">
            <a:spLocks/>
          </p:cNvSpPr>
          <p:nvPr/>
        </p:nvSpPr>
        <p:spPr>
          <a:xfrm>
            <a:off x="286034" y="434349"/>
            <a:ext cx="8881820" cy="42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bg1"/>
                </a:solidFill>
              </a:rPr>
              <a:t>What is World Bank?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75273" y="1296347"/>
            <a:ext cx="78747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31B40"/>
                </a:solidFill>
              </a:rPr>
              <a:t>History</a:t>
            </a:r>
          </a:p>
          <a:p>
            <a:endParaRPr lang="en-US" sz="2400" b="1" dirty="0" smtClean="0">
              <a:solidFill>
                <a:srgbClr val="031B4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31B40"/>
                </a:solidFill>
              </a:rPr>
              <a:t>Has helped more than 100 developing countries by offering loans and advice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31B40"/>
                </a:solidFill>
              </a:rPr>
              <a:t>Works with government, private, civil society, and regional development banks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31B40"/>
                </a:solidFill>
              </a:rPr>
              <a:t>Plays leading role in climate change, pandemics, and forced migration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31B40"/>
                </a:solidFill>
              </a:rPr>
              <a:t>As of 2015, World Bank has provided more than $60B in loans across 302 commitments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31B40"/>
                </a:solidFill>
              </a:rPr>
              <a:t>Provides global development data on 185+ countries across 20 major indicators including health, infrastructure, economy </a:t>
            </a:r>
            <a:endParaRPr lang="en-US" sz="2400" dirty="0">
              <a:solidFill>
                <a:srgbClr val="031B4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621" y="6150078"/>
            <a:ext cx="602224" cy="6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96"/>
    </mc:Choice>
    <mc:Fallback xmlns="">
      <p:transition spd="slow" advTm="8659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-1"/>
            <a:ext cx="12192000" cy="1113184"/>
          </a:xfrm>
          <a:prstGeom prst="rect">
            <a:avLst/>
          </a:prstGeom>
          <a:solidFill>
            <a:srgbClr val="031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itle 2"/>
          <p:cNvSpPr txBox="1">
            <a:spLocks/>
          </p:cNvSpPr>
          <p:nvPr/>
        </p:nvSpPr>
        <p:spPr>
          <a:xfrm>
            <a:off x="286034" y="434349"/>
            <a:ext cx="8881820" cy="42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bg1"/>
                </a:solidFill>
              </a:rPr>
              <a:t>Our Focus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6679" y="2987373"/>
            <a:ext cx="929575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031B40"/>
                </a:solidFill>
              </a:rPr>
              <a:t>CO2 Emissions per Capita versus GDP per Capita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031B40"/>
                </a:solidFill>
              </a:rPr>
              <a:t>Business Start Time in the Past 5 Years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Net Foreign Direct Investment </a:t>
            </a:r>
            <a:r>
              <a:rPr lang="en-US" sz="3200" dirty="0"/>
              <a:t>versus </a:t>
            </a:r>
            <a:r>
              <a:rPr lang="en-US" sz="3200" dirty="0" smtClean="0"/>
              <a:t>Sanitation </a:t>
            </a:r>
            <a:r>
              <a:rPr lang="en-US" sz="3200" dirty="0"/>
              <a:t>and </a:t>
            </a:r>
            <a:r>
              <a:rPr lang="en-US" sz="3200" dirty="0" smtClean="0"/>
              <a:t>Education</a:t>
            </a:r>
            <a:endParaRPr lang="en-US" sz="3200" dirty="0"/>
          </a:p>
          <a:p>
            <a:pPr marL="457200" indent="-457200">
              <a:buFont typeface="+mj-lt"/>
              <a:buAutoNum type="arabicPeriod"/>
            </a:pPr>
            <a:endParaRPr lang="en-US" sz="3200" dirty="0" smtClean="0">
              <a:solidFill>
                <a:srgbClr val="031B4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3200" dirty="0" smtClean="0">
              <a:solidFill>
                <a:srgbClr val="031B4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3200" dirty="0" smtClean="0">
              <a:solidFill>
                <a:srgbClr val="031B4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3200" dirty="0">
              <a:solidFill>
                <a:srgbClr val="031B4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129" y="1396694"/>
            <a:ext cx="575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31B4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621" y="6150078"/>
            <a:ext cx="602224" cy="6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1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96"/>
    </mc:Choice>
    <mc:Fallback xmlns="">
      <p:transition spd="slow" advTm="8659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itle 2"/>
          <p:cNvSpPr txBox="1">
            <a:spLocks/>
          </p:cNvSpPr>
          <p:nvPr/>
        </p:nvSpPr>
        <p:spPr>
          <a:xfrm>
            <a:off x="1702761" y="703153"/>
            <a:ext cx="7636546" cy="42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Title 2"/>
          <p:cNvSpPr txBox="1">
            <a:spLocks/>
          </p:cNvSpPr>
          <p:nvPr/>
        </p:nvSpPr>
        <p:spPr>
          <a:xfrm>
            <a:off x="463918" y="771258"/>
            <a:ext cx="7636546" cy="42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604090" y="2502002"/>
            <a:ext cx="4997213" cy="56003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805411" y="1380090"/>
            <a:ext cx="182808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3200" b="1" dirty="0">
              <a:latin typeface="Arial Narrow" charset="0"/>
            </a:endParaRPr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604091" y="5637470"/>
            <a:ext cx="10908998" cy="614088"/>
          </a:xfrm>
          <a:prstGeom prst="rect">
            <a:avLst/>
          </a:prstGeom>
          <a:solidFill>
            <a:srgbClr val="FFFFFF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3830098" y="5630815"/>
            <a:ext cx="417031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Arial Narrow" charset="0"/>
              </a:rPr>
              <a:t>Conclusion and </a:t>
            </a:r>
            <a:r>
              <a:rPr lang="en-US" altLang="en-US" sz="3200" b="1" dirty="0" smtClean="0">
                <a:solidFill>
                  <a:schemeClr val="accent1">
                    <a:lumMod val="50000"/>
                  </a:schemeClr>
                </a:solidFill>
                <a:latin typeface="Arial Narrow" charset="0"/>
              </a:rPr>
              <a:t>Analysis</a:t>
            </a:r>
            <a:endParaRPr lang="en-US" altLang="en-US" sz="3200" b="1" dirty="0">
              <a:solidFill>
                <a:schemeClr val="accent1">
                  <a:lumMod val="50000"/>
                </a:schemeClr>
              </a:solidFill>
              <a:latin typeface="Arial Narrow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 rot="5400000">
            <a:off x="5748924" y="2599626"/>
            <a:ext cx="593724" cy="314706"/>
            <a:chOff x="3767138" y="2107381"/>
            <a:chExt cx="593724" cy="314706"/>
          </a:xfrm>
        </p:grpSpPr>
        <p:sp>
          <p:nvSpPr>
            <p:cNvPr id="18" name="Right Arrow 17"/>
            <p:cNvSpPr/>
            <p:nvPr/>
          </p:nvSpPr>
          <p:spPr>
            <a:xfrm rot="16200000">
              <a:off x="3906647" y="1967872"/>
              <a:ext cx="314705" cy="59372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/>
            </a:solidFill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ight Arrow 4"/>
            <p:cNvSpPr/>
            <p:nvPr/>
          </p:nvSpPr>
          <p:spPr>
            <a:xfrm rot="16200000">
              <a:off x="3953853" y="2133823"/>
              <a:ext cx="220294" cy="3562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6500904" y="2502002"/>
            <a:ext cx="4994954" cy="54608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8131353" y="2465874"/>
            <a:ext cx="143629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chemeClr val="bg1"/>
                </a:solidFill>
                <a:latin typeface="Arial Narrow" charset="0"/>
              </a:rPr>
              <a:t>Query 1</a:t>
            </a:r>
            <a:endParaRPr lang="en-US" altLang="en-US" sz="3200" b="1" dirty="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916902" y="2483937"/>
            <a:ext cx="410272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chemeClr val="tx2">
                    <a:lumMod val="75000"/>
                  </a:schemeClr>
                </a:solidFill>
                <a:latin typeface="Arial Narrow" charset="0"/>
              </a:rPr>
              <a:t>World Bank Background</a:t>
            </a:r>
            <a:endParaRPr lang="en-US" altLang="en-US" sz="3200" b="1" dirty="0">
              <a:solidFill>
                <a:schemeClr val="tx2">
                  <a:lumMod val="75000"/>
                </a:schemeClr>
              </a:solidFill>
              <a:latin typeface="Arial Narrow" charset="0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621320" y="4244664"/>
            <a:ext cx="4997213" cy="56003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5400000">
            <a:off x="5766154" y="4342288"/>
            <a:ext cx="593724" cy="314706"/>
            <a:chOff x="3767138" y="2107381"/>
            <a:chExt cx="593724" cy="314706"/>
          </a:xfrm>
        </p:grpSpPr>
        <p:sp>
          <p:nvSpPr>
            <p:cNvPr id="37" name="Right Arrow 17"/>
            <p:cNvSpPr/>
            <p:nvPr/>
          </p:nvSpPr>
          <p:spPr>
            <a:xfrm rot="16200000">
              <a:off x="3906647" y="1967872"/>
              <a:ext cx="314705" cy="59372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/>
            </a:solidFill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ight Arrow 4"/>
            <p:cNvSpPr/>
            <p:nvPr/>
          </p:nvSpPr>
          <p:spPr>
            <a:xfrm rot="16200000">
              <a:off x="3953853" y="2133823"/>
              <a:ext cx="220294" cy="3562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/>
            </a:p>
          </p:txBody>
        </p:sp>
      </p:grp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6518134" y="4244664"/>
            <a:ext cx="4994954" cy="54608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8299658" y="4208536"/>
            <a:ext cx="143629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chemeClr val="accent1">
                    <a:lumMod val="50000"/>
                  </a:schemeClr>
                </a:solidFill>
                <a:latin typeface="Arial Narrow" charset="0"/>
              </a:rPr>
              <a:t>Query 3</a:t>
            </a:r>
            <a:endParaRPr lang="en-US" altLang="en-US" sz="3200" b="1" dirty="0">
              <a:solidFill>
                <a:schemeClr val="accent1">
                  <a:lumMod val="50000"/>
                </a:schemeClr>
              </a:solidFill>
              <a:latin typeface="Arial Narrow" charset="0"/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2267347" y="4226599"/>
            <a:ext cx="143629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chemeClr val="accent1">
                    <a:lumMod val="50000"/>
                  </a:schemeClr>
                </a:solidFill>
                <a:latin typeface="Arial Narrow" charset="0"/>
              </a:rPr>
              <a:t>Query 2</a:t>
            </a:r>
            <a:endParaRPr lang="en-US" altLang="en-US" sz="3200" b="1" dirty="0">
              <a:solidFill>
                <a:schemeClr val="accent1">
                  <a:lumMod val="50000"/>
                </a:schemeClr>
              </a:solidFill>
              <a:latin typeface="Arial Narro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500" y="535036"/>
            <a:ext cx="4239611" cy="839391"/>
          </a:xfrm>
          <a:prstGeom prst="rect">
            <a:avLst/>
          </a:prstGeom>
          <a:noFill/>
          <a:ln w="57150">
            <a:solidFill>
              <a:srgbClr val="2E629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5400" dirty="0" smtClean="0">
                <a:solidFill>
                  <a:schemeClr val="bg2">
                    <a:lumMod val="75000"/>
                  </a:schemeClr>
                </a:solidFill>
              </a:rPr>
              <a:t>AGENDA</a:t>
            </a:r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-1"/>
            <a:ext cx="12192000" cy="1113184"/>
          </a:xfrm>
          <a:prstGeom prst="rect">
            <a:avLst/>
          </a:prstGeom>
          <a:solidFill>
            <a:srgbClr val="031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itle 2"/>
          <p:cNvSpPr txBox="1">
            <a:spLocks/>
          </p:cNvSpPr>
          <p:nvPr/>
        </p:nvSpPr>
        <p:spPr>
          <a:xfrm>
            <a:off x="286033" y="434349"/>
            <a:ext cx="10670863" cy="42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bg1"/>
                </a:solidFill>
              </a:rPr>
              <a:t>CO2 Emissions per Capita versus GDP per Capita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http://fontmeme.com/images/jetBlue-Logo.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621" y="6150078"/>
            <a:ext cx="602224" cy="602224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4507" y="1296347"/>
            <a:ext cx="10754603" cy="520277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157770"/>
            <a:ext cx="10538710" cy="367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5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96"/>
    </mc:Choice>
    <mc:Fallback xmlns="">
      <p:transition spd="slow" advTm="8659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-1"/>
            <a:ext cx="12192000" cy="1113184"/>
          </a:xfrm>
          <a:prstGeom prst="rect">
            <a:avLst/>
          </a:prstGeom>
          <a:solidFill>
            <a:srgbClr val="031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itle 2"/>
          <p:cNvSpPr txBox="1">
            <a:spLocks/>
          </p:cNvSpPr>
          <p:nvPr/>
        </p:nvSpPr>
        <p:spPr>
          <a:xfrm>
            <a:off x="286033" y="434349"/>
            <a:ext cx="10670863" cy="42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bg1"/>
                </a:solidFill>
              </a:rPr>
              <a:t>Key Takeaways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46881" y="1216940"/>
            <a:ext cx="3316615" cy="93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Takeaways: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621" y="6150078"/>
            <a:ext cx="602224" cy="602224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6856" y="1936955"/>
            <a:ext cx="5425519" cy="4562168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44" y="3181402"/>
            <a:ext cx="5949108" cy="20732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3123" y="2084439"/>
            <a:ext cx="52183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Most developed countries exhibit a strong initial CO2 emissions growth per capita that eventually levels off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As GDP grows, one would assume that CO2 per capita would grow as well, but our data shows that it levels off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Developed countries such as U.S exhibit significantly higher CO2 emissions than undeveloped countries such as Bhutan</a:t>
            </a:r>
          </a:p>
        </p:txBody>
      </p:sp>
    </p:spTree>
    <p:extLst>
      <p:ext uri="{BB962C8B-B14F-4D97-AF65-F5344CB8AC3E}">
        <p14:creationId xmlns:p14="http://schemas.microsoft.com/office/powerpoint/2010/main" val="26117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96"/>
    </mc:Choice>
    <mc:Fallback xmlns="">
      <p:transition spd="slow" advTm="8659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itle 2"/>
          <p:cNvSpPr txBox="1">
            <a:spLocks/>
          </p:cNvSpPr>
          <p:nvPr/>
        </p:nvSpPr>
        <p:spPr>
          <a:xfrm>
            <a:off x="1702761" y="703153"/>
            <a:ext cx="7636546" cy="42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Title 2"/>
          <p:cNvSpPr txBox="1">
            <a:spLocks/>
          </p:cNvSpPr>
          <p:nvPr/>
        </p:nvSpPr>
        <p:spPr>
          <a:xfrm>
            <a:off x="463918" y="771258"/>
            <a:ext cx="7636546" cy="42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604090" y="2502002"/>
            <a:ext cx="4997213" cy="56003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805411" y="1380090"/>
            <a:ext cx="182808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3200" b="1" dirty="0">
              <a:latin typeface="Arial Narrow" charset="0"/>
            </a:endParaRPr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604091" y="5637470"/>
            <a:ext cx="10908998" cy="614088"/>
          </a:xfrm>
          <a:prstGeom prst="rect">
            <a:avLst/>
          </a:prstGeom>
          <a:solidFill>
            <a:srgbClr val="FFFFFF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3830098" y="5630815"/>
            <a:ext cx="417031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Arial Narrow" charset="0"/>
              </a:rPr>
              <a:t>Conclusion and </a:t>
            </a:r>
            <a:r>
              <a:rPr lang="en-US" altLang="en-US" sz="3200" b="1" dirty="0" smtClean="0">
                <a:solidFill>
                  <a:schemeClr val="accent1">
                    <a:lumMod val="50000"/>
                  </a:schemeClr>
                </a:solidFill>
                <a:latin typeface="Arial Narrow" charset="0"/>
              </a:rPr>
              <a:t>Analysis</a:t>
            </a:r>
            <a:endParaRPr lang="en-US" altLang="en-US" sz="3200" b="1" dirty="0">
              <a:solidFill>
                <a:schemeClr val="accent1">
                  <a:lumMod val="50000"/>
                </a:schemeClr>
              </a:solidFill>
              <a:latin typeface="Arial Narrow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 rot="5400000">
            <a:off x="5748924" y="2599626"/>
            <a:ext cx="593724" cy="314706"/>
            <a:chOff x="3767138" y="2107381"/>
            <a:chExt cx="593724" cy="314706"/>
          </a:xfrm>
        </p:grpSpPr>
        <p:sp>
          <p:nvSpPr>
            <p:cNvPr id="18" name="Right Arrow 17"/>
            <p:cNvSpPr/>
            <p:nvPr/>
          </p:nvSpPr>
          <p:spPr>
            <a:xfrm rot="16200000">
              <a:off x="3906647" y="1967872"/>
              <a:ext cx="314705" cy="59372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/>
            </a:solidFill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ight Arrow 4"/>
            <p:cNvSpPr/>
            <p:nvPr/>
          </p:nvSpPr>
          <p:spPr>
            <a:xfrm rot="16200000">
              <a:off x="3953853" y="2133823"/>
              <a:ext cx="220294" cy="3562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6500904" y="2502002"/>
            <a:ext cx="4994954" cy="54608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8131353" y="2465874"/>
            <a:ext cx="143629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chemeClr val="tx2">
                    <a:lumMod val="75000"/>
                  </a:schemeClr>
                </a:solidFill>
                <a:latin typeface="Arial Narrow" charset="0"/>
              </a:rPr>
              <a:t>Query 1</a:t>
            </a:r>
            <a:endParaRPr lang="en-US" altLang="en-US" sz="3200" b="1" dirty="0">
              <a:solidFill>
                <a:schemeClr val="tx2">
                  <a:lumMod val="75000"/>
                </a:schemeClr>
              </a:solidFill>
              <a:latin typeface="Arial Narrow" charset="0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916902" y="2483937"/>
            <a:ext cx="410272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chemeClr val="tx2">
                    <a:lumMod val="75000"/>
                  </a:schemeClr>
                </a:solidFill>
                <a:latin typeface="Arial Narrow" charset="0"/>
              </a:rPr>
              <a:t>World Bank Background</a:t>
            </a:r>
            <a:endParaRPr lang="en-US" altLang="en-US" sz="3200" b="1" dirty="0">
              <a:solidFill>
                <a:schemeClr val="tx2">
                  <a:lumMod val="75000"/>
                </a:schemeClr>
              </a:solidFill>
              <a:latin typeface="Arial Narrow" charset="0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621320" y="4244664"/>
            <a:ext cx="4997213" cy="56003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5400000">
            <a:off x="5766154" y="4342288"/>
            <a:ext cx="593724" cy="314706"/>
            <a:chOff x="3767138" y="2107381"/>
            <a:chExt cx="593724" cy="314706"/>
          </a:xfrm>
        </p:grpSpPr>
        <p:sp>
          <p:nvSpPr>
            <p:cNvPr id="37" name="Right Arrow 17"/>
            <p:cNvSpPr/>
            <p:nvPr/>
          </p:nvSpPr>
          <p:spPr>
            <a:xfrm rot="16200000">
              <a:off x="3906647" y="1967872"/>
              <a:ext cx="314705" cy="59372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/>
            </a:solidFill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ight Arrow 4"/>
            <p:cNvSpPr/>
            <p:nvPr/>
          </p:nvSpPr>
          <p:spPr>
            <a:xfrm rot="16200000">
              <a:off x="3953853" y="2133823"/>
              <a:ext cx="220294" cy="3562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/>
            </a:p>
          </p:txBody>
        </p:sp>
      </p:grp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6518134" y="4244664"/>
            <a:ext cx="4994954" cy="54608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8299658" y="4208536"/>
            <a:ext cx="143629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chemeClr val="accent1">
                    <a:lumMod val="50000"/>
                  </a:schemeClr>
                </a:solidFill>
                <a:latin typeface="Arial Narrow" charset="0"/>
              </a:rPr>
              <a:t>Query 3</a:t>
            </a:r>
            <a:endParaRPr lang="en-US" altLang="en-US" sz="3200" b="1" dirty="0">
              <a:solidFill>
                <a:schemeClr val="accent1">
                  <a:lumMod val="50000"/>
                </a:schemeClr>
              </a:solidFill>
              <a:latin typeface="Arial Narrow" charset="0"/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2267347" y="4226599"/>
            <a:ext cx="143629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solidFill>
                  <a:schemeClr val="bg1"/>
                </a:solidFill>
                <a:latin typeface="Arial Narrow" charset="0"/>
              </a:rPr>
              <a:t>Query 2</a:t>
            </a:r>
            <a:endParaRPr lang="en-US" altLang="en-US" sz="3200" b="1" dirty="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500" y="535036"/>
            <a:ext cx="4239611" cy="839391"/>
          </a:xfrm>
          <a:prstGeom prst="rect">
            <a:avLst/>
          </a:prstGeom>
          <a:noFill/>
          <a:ln w="57150">
            <a:solidFill>
              <a:srgbClr val="2E629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5400" dirty="0" smtClean="0">
                <a:solidFill>
                  <a:schemeClr val="bg2">
                    <a:lumMod val="75000"/>
                  </a:schemeClr>
                </a:solidFill>
              </a:rPr>
              <a:t>AGENDA</a:t>
            </a:r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1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etBlue">
      <a:dk1>
        <a:srgbClr val="000000"/>
      </a:dk1>
      <a:lt1>
        <a:srgbClr val="FFFFFF"/>
      </a:lt1>
      <a:dk2>
        <a:srgbClr val="003576"/>
      </a:dk2>
      <a:lt2>
        <a:srgbClr val="488DCD"/>
      </a:lt2>
      <a:accent1>
        <a:srgbClr val="0059AA"/>
      </a:accent1>
      <a:accent2>
        <a:srgbClr val="629DD1"/>
      </a:accent2>
      <a:accent3>
        <a:srgbClr val="297FD5"/>
      </a:accent3>
      <a:accent4>
        <a:srgbClr val="7F8FA9"/>
      </a:accent4>
      <a:accent5>
        <a:srgbClr val="246EB4"/>
      </a:accent5>
      <a:accent6>
        <a:srgbClr val="9D90A0"/>
      </a:accent6>
      <a:hlink>
        <a:srgbClr val="0059AB"/>
      </a:hlink>
      <a:folHlink>
        <a:srgbClr val="0059AB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3737</TotalTime>
  <Words>472</Words>
  <Application>Microsoft Macintosh PowerPoint</Application>
  <PresentationFormat>Widescreen</PresentationFormat>
  <Paragraphs>85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Narrow</vt:lpstr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Belle Zhang</cp:lastModifiedBy>
  <cp:revision>438</cp:revision>
  <cp:lastPrinted>2016-11-17T17:45:54Z</cp:lastPrinted>
  <dcterms:created xsi:type="dcterms:W3CDTF">2016-10-22T22:27:22Z</dcterms:created>
  <dcterms:modified xsi:type="dcterms:W3CDTF">2017-12-05T14:30:16Z</dcterms:modified>
</cp:coreProperties>
</file>