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93" r:id="rId2"/>
    <p:sldId id="591" r:id="rId3"/>
    <p:sldId id="382" r:id="rId4"/>
    <p:sldId id="592" r:id="rId5"/>
    <p:sldId id="436" r:id="rId6"/>
    <p:sldId id="376" r:id="rId7"/>
    <p:sldId id="593" r:id="rId8"/>
    <p:sldId id="471" r:id="rId9"/>
    <p:sldId id="383" r:id="rId10"/>
    <p:sldId id="463" r:id="rId11"/>
    <p:sldId id="594" r:id="rId12"/>
    <p:sldId id="464" r:id="rId13"/>
    <p:sldId id="450" r:id="rId14"/>
    <p:sldId id="470" r:id="rId15"/>
    <p:sldId id="465" r:id="rId16"/>
    <p:sldId id="403" r:id="rId17"/>
    <p:sldId id="596" r:id="rId18"/>
    <p:sldId id="445" r:id="rId19"/>
    <p:sldId id="595" r:id="rId20"/>
    <p:sldId id="460" r:id="rId21"/>
    <p:sldId id="606" r:id="rId22"/>
    <p:sldId id="597" r:id="rId23"/>
    <p:sldId id="609" r:id="rId24"/>
    <p:sldId id="607" r:id="rId25"/>
    <p:sldId id="608" r:id="rId26"/>
    <p:sldId id="600" r:id="rId27"/>
    <p:sldId id="602" r:id="rId28"/>
    <p:sldId id="603" r:id="rId29"/>
    <p:sldId id="610" r:id="rId30"/>
    <p:sldId id="604" r:id="rId31"/>
    <p:sldId id="439" r:id="rId32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00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35" autoAdjust="0"/>
    <p:restoredTop sz="65380" autoAdjust="0"/>
  </p:normalViewPr>
  <p:slideViewPr>
    <p:cSldViewPr snapToGrid="0">
      <p:cViewPr varScale="1">
        <p:scale>
          <a:sx n="75" d="100"/>
          <a:sy n="75" d="100"/>
        </p:scale>
        <p:origin x="13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92C0ECB4-1DA6-4958-A0CF-A11808127F66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D4D9825-B818-4987-A363-A75C91611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640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79251E60-887E-4FF0-8411-14E4694F24DF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41EB770E-9F5C-44F4-BEAD-89B26D889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13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Présentation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Objet du workshop : création d’un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avec le Slash Design System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Guillaume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Chervet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Samuel Gomez</a:t>
            </a:r>
          </a:p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96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696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696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696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74677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967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339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900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45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62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39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510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661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191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210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521383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813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59657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105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074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8038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35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629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3284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DA6A-E332-4F44-A7D2-8F4CF34CC12E}" type="datetime1">
              <a:rPr lang="fr-FR" smtClean="0"/>
              <a:t>15/11/2020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44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6462-926F-4E67-AAAE-B88F0984169C}" type="datetime1">
              <a:rPr lang="fr-FR" smtClean="0"/>
              <a:t>15/11/2020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3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9E2-0E89-4306-8ECC-CBA3342BD3BE}" type="datetime1">
              <a:rPr lang="fr-FR" smtClean="0"/>
              <a:t>15/11/2020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27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spLocks/>
          </p:cNvSpPr>
          <p:nvPr userDrawn="1"/>
        </p:nvSpPr>
        <p:spPr bwMode="auto">
          <a:xfrm>
            <a:off x="0" y="1"/>
            <a:ext cx="12192000" cy="6858000"/>
          </a:xfrm>
          <a:custGeom>
            <a:avLst/>
            <a:gdLst>
              <a:gd name="T0" fmla="*/ 0 w 10692130"/>
              <a:gd name="T1" fmla="*/ 28 h 7560309"/>
              <a:gd name="T2" fmla="*/ 7838 w 10692130"/>
              <a:gd name="T3" fmla="*/ 28 h 7560309"/>
              <a:gd name="T4" fmla="*/ 7838 w 10692130"/>
              <a:gd name="T5" fmla="*/ 0 h 7560309"/>
              <a:gd name="T6" fmla="*/ 0 w 10692130"/>
              <a:gd name="T7" fmla="*/ 0 h 7560309"/>
              <a:gd name="T8" fmla="*/ 0 w 10692130"/>
              <a:gd name="T9" fmla="*/ 28 h 7560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92130" h="7560309">
                <a:moveTo>
                  <a:pt x="0" y="7559992"/>
                </a:moveTo>
                <a:lnTo>
                  <a:pt x="10692003" y="7559992"/>
                </a:lnTo>
                <a:lnTo>
                  <a:pt x="10692003" y="0"/>
                </a:lnTo>
                <a:lnTo>
                  <a:pt x="0" y="0"/>
                </a:lnTo>
                <a:lnTo>
                  <a:pt x="0" y="75599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fr-FR" sz="2809" noProof="0">
              <a:latin typeface="+mj-lt"/>
            </a:endParaRPr>
          </a:p>
        </p:txBody>
      </p:sp>
      <p:pic>
        <p:nvPicPr>
          <p:cNvPr id="1026" name="Picture 2" descr="https://acfige.fr/wp-content/uploads/2018/02/AXA-assureur-logo.png">
            <a:extLst>
              <a:ext uri="{FF2B5EF4-FFF2-40B4-BE49-F238E27FC236}">
                <a16:creationId xmlns:a16="http://schemas.microsoft.com/office/drawing/2014/main" id="{922BB642-4DDD-4C34-BD52-6A60AB1E524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994" y="295183"/>
            <a:ext cx="771525" cy="7624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318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 AXA" descr="\\Mac\AllFiles\Volumes\DOSSIERS EN COURS\17_1098 AXA_Creation_gabarits\elements\png\new_logo_axa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031" y="6302818"/>
            <a:ext cx="279962" cy="28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ommaire"/>
          <p:cNvSpPr>
            <a:spLocks noGrp="1"/>
          </p:cNvSpPr>
          <p:nvPr>
            <p:ph type="title"/>
          </p:nvPr>
        </p:nvSpPr>
        <p:spPr>
          <a:xfrm>
            <a:off x="365194" y="428781"/>
            <a:ext cx="11461612" cy="449642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2965">
                <a:solidFill>
                  <a:srgbClr val="00008F"/>
                </a:solidFill>
                <a:latin typeface="+mj-lt"/>
              </a:defRPr>
            </a:lvl1pPr>
          </a:lstStyle>
          <a:p>
            <a:r>
              <a:rPr lang="fr-FR" noProof="0"/>
              <a:t>Modifiez le style du titre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65194" y="899284"/>
            <a:ext cx="11461475" cy="3372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341">
                <a:solidFill>
                  <a:srgbClr val="027180"/>
                </a:solidFill>
                <a:latin typeface="+mj-lt"/>
              </a:defRPr>
            </a:lvl1pPr>
          </a:lstStyle>
          <a:p>
            <a:pPr lvl="0"/>
            <a:r>
              <a:rPr lang="fr-FR" noProof="0"/>
              <a:t>Sous-titre ou suite de titre (optionnel)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09476" y="6340935"/>
            <a:ext cx="2844222" cy="364338"/>
          </a:xfrm>
          <a:prstGeom prst="rect">
            <a:avLst/>
          </a:prstGeom>
        </p:spPr>
        <p:txBody>
          <a:bodyPr/>
          <a:lstStyle/>
          <a:p>
            <a:fld id="{4525823E-EEC5-4AE7-8806-5ED413759703}" type="datetime1">
              <a:rPr lang="fr-FR" noProof="0" smtClean="0"/>
              <a:t>15/11/2020</a:t>
            </a:fld>
            <a:endParaRPr lang="fr-FR" noProof="0"/>
          </a:p>
        </p:txBody>
      </p:sp>
      <p:sp>
        <p:nvSpPr>
          <p:cNvPr id="17" name="Espace réservé du pied de page 2"/>
          <p:cNvSpPr>
            <a:spLocks noGrp="1"/>
          </p:cNvSpPr>
          <p:nvPr>
            <p:ph type="ftr" sz="quarter" idx="14"/>
          </p:nvPr>
        </p:nvSpPr>
        <p:spPr>
          <a:xfrm>
            <a:off x="4163515" y="6340935"/>
            <a:ext cx="3862492" cy="364338"/>
          </a:xfrm>
          <a:prstGeom prst="rect">
            <a:avLst/>
          </a:prstGeom>
        </p:spPr>
        <p:txBody>
          <a:bodyPr/>
          <a:lstStyle/>
          <a:p>
            <a:r>
              <a:rPr lang="fr-FR" noProof="0"/>
              <a:t>Carte produit</a:t>
            </a:r>
          </a:p>
        </p:txBody>
      </p:sp>
    </p:spTree>
    <p:extLst>
      <p:ext uri="{BB962C8B-B14F-4D97-AF65-F5344CB8AC3E}">
        <p14:creationId xmlns:p14="http://schemas.microsoft.com/office/powerpoint/2010/main" val="1512543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43056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3371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99ED-186C-460B-B8FA-3099305AE68E}" type="datetime1">
              <a:rPr lang="fr-FR" smtClean="0"/>
              <a:t>15/11/2020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08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6981-5710-4BB6-84F1-DBCF841A5299}" type="datetime1">
              <a:rPr lang="fr-FR" smtClean="0"/>
              <a:t>15/11/2020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33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2B7-5BE0-42D3-A68E-4B9C958A16BA}" type="datetime1">
              <a:rPr lang="fr-FR" smtClean="0"/>
              <a:t>15/11/2020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01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1A2D-4434-45A5-975D-22BC481F14E4}" type="datetime1">
              <a:rPr lang="fr-FR" smtClean="0"/>
              <a:t>15/11/2020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08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F5D-A627-4FC2-B3B9-0D7E690BC359}" type="datetime1">
              <a:rPr lang="fr-FR" smtClean="0"/>
              <a:t>15/11/2020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46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8D6C-0D7C-4702-B4D9-18463E1D1007}" type="datetime1">
              <a:rPr lang="fr-FR" smtClean="0"/>
              <a:t>15/11/2020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09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F2F9-5F60-437C-BC45-B249DFB82E00}" type="datetime1">
              <a:rPr lang="fr-FR" smtClean="0"/>
              <a:t>15/11/2020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57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7043-D15A-4604-BA10-86076BDB4698}" type="datetime1">
              <a:rPr lang="fr-FR" smtClean="0"/>
              <a:t>15/11/2020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68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eritis.fr/techno-archi/openid-connec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eritis.fr/techno-archi/openid-connec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f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facebook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apis.axa.fr/advalorem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advalorem.axa.f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hyperlink" Target="https://auth0.com/docs/flows/concepts/auth-code-pkce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connect.axa.fr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kd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hyperlink" Target="https://authentification.bworld.com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authentification.bworld.com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hyperlink" Target="https://authentification.bworld.com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hyperlink" Target="https://authentification.bworld.com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GuilDEv/react-oidc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://www.bubblecode.net/fr/2016/01/22/comprendre-oauth2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hyperlink" Target="https://oauth.facebook.com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api.faceboo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élogramme 2">
            <a:extLst>
              <a:ext uri="{FF2B5EF4-FFF2-40B4-BE49-F238E27FC236}">
                <a16:creationId xmlns:a16="http://schemas.microsoft.com/office/drawing/2014/main" id="{4E5B0D16-2F8B-4779-A834-56E7374F214A}"/>
              </a:ext>
            </a:extLst>
          </p:cNvPr>
          <p:cNvSpPr/>
          <p:nvPr/>
        </p:nvSpPr>
        <p:spPr>
          <a:xfrm>
            <a:off x="-323850" y="1713029"/>
            <a:ext cx="6524625" cy="5221169"/>
          </a:xfrm>
          <a:prstGeom prst="parallelogram">
            <a:avLst>
              <a:gd name="adj" fmla="val 7695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94" name="object 3"/>
          <p:cNvSpPr txBox="1">
            <a:spLocks noChangeArrowheads="1"/>
          </p:cNvSpPr>
          <p:nvPr/>
        </p:nvSpPr>
        <p:spPr bwMode="auto">
          <a:xfrm>
            <a:off x="465348" y="2972474"/>
            <a:ext cx="8332590" cy="1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1402328" defTabSz="1087672" fontAlgn="base">
              <a:lnSpc>
                <a:spcPct val="78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200" b="1" dirty="0">
                <a:solidFill>
                  <a:schemeClr val="bg1"/>
                </a:solidFill>
                <a:latin typeface="+mj-lt"/>
                <a:ea typeface="Karla" pitchFamily="2" charset="0"/>
                <a:cs typeface="Times New Roman" pitchFamily="18" charset="0"/>
              </a:rPr>
              <a:t>	</a:t>
            </a:r>
            <a:r>
              <a:rPr lang="fr-FR" sz="7200" b="1" dirty="0" err="1">
                <a:solidFill>
                  <a:schemeClr val="bg1"/>
                </a:solidFill>
                <a:latin typeface="+mj-lt"/>
                <a:ea typeface="Karla" pitchFamily="2" charset="0"/>
                <a:cs typeface="Times New Roman" pitchFamily="18" charset="0"/>
              </a:rPr>
              <a:t>React</a:t>
            </a:r>
            <a:r>
              <a:rPr lang="fr-FR" sz="7200" b="1" dirty="0">
                <a:solidFill>
                  <a:schemeClr val="bg1"/>
                </a:solidFill>
                <a:latin typeface="+mj-lt"/>
                <a:ea typeface="Karla" pitchFamily="2" charset="0"/>
                <a:cs typeface="Times New Roman" pitchFamily="18" charset="0"/>
              </a:rPr>
              <a:t>  </a:t>
            </a:r>
            <a:r>
              <a:rPr lang="fr-FR" sz="7200" b="1" dirty="0">
                <a:solidFill>
                  <a:schemeClr val="tx2">
                    <a:lumMod val="75000"/>
                  </a:schemeClr>
                </a:solidFill>
                <a:latin typeface="+mj-lt"/>
                <a:ea typeface="Karla" pitchFamily="2" charset="0"/>
                <a:cs typeface="Times New Roman" pitchFamily="18" charset="0"/>
              </a:rPr>
              <a:t>OIDC</a:t>
            </a:r>
          </a:p>
          <a:p>
            <a:pPr indent="1402328" defTabSz="1087672" fontAlgn="base">
              <a:lnSpc>
                <a:spcPct val="78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000" b="1" dirty="0">
                <a:solidFill>
                  <a:schemeClr val="tx2">
                    <a:lumMod val="75000"/>
                  </a:schemeClr>
                </a:solidFill>
                <a:latin typeface="+mj-lt"/>
                <a:ea typeface="Karla" pitchFamily="2" charset="0"/>
                <a:cs typeface="Times New Roman" pitchFamily="18" charset="0"/>
              </a:rPr>
              <a:t>		          	</a:t>
            </a:r>
            <a:br>
              <a:rPr lang="fr-FR" sz="2000" b="1" i="1" dirty="0">
                <a:solidFill>
                  <a:srgbClr val="C00000"/>
                </a:solidFill>
                <a:latin typeface="+mj-lt"/>
                <a:ea typeface="Karla" pitchFamily="2" charset="0"/>
                <a:cs typeface="Times New Roman" pitchFamily="18" charset="0"/>
              </a:rPr>
            </a:br>
            <a:r>
              <a:rPr lang="fr-FR" sz="2000" b="1" i="1" dirty="0">
                <a:solidFill>
                  <a:srgbClr val="C00000"/>
                </a:solidFill>
                <a:latin typeface="+mj-lt"/>
                <a:ea typeface="Karla" pitchFamily="2" charset="0"/>
                <a:cs typeface="Times New Roman" pitchFamily="18" charset="0"/>
              </a:rPr>
              <a:t>				      </a:t>
            </a:r>
            <a:endParaRPr lang="fr-FR" sz="1050" b="1" i="1" dirty="0">
              <a:solidFill>
                <a:srgbClr val="C00000"/>
              </a:solidFill>
              <a:latin typeface="+mj-lt"/>
              <a:ea typeface="Karla" pitchFamily="2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C6A29-E479-48C1-AC98-B8EB67567F4A}"/>
              </a:ext>
            </a:extLst>
          </p:cNvPr>
          <p:cNvSpPr txBox="1"/>
          <p:nvPr/>
        </p:nvSpPr>
        <p:spPr bwMode="auto">
          <a:xfrm>
            <a:off x="6000207" y="6496711"/>
            <a:ext cx="6046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fr-FR" b="1" i="1" dirty="0" err="1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Present</a:t>
            </a:r>
            <a:r>
              <a:rPr lang="fr-FR" b="1" i="1" dirty="0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 by &lt;Olivier </a:t>
            </a:r>
            <a:r>
              <a:rPr lang="fr-FR" b="1" i="1" dirty="0" err="1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Youf</a:t>
            </a:r>
            <a:r>
              <a:rPr lang="fr-FR" b="1" i="1" dirty="0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 /&gt; and &lt;Guillaume Chervet /&gt;</a:t>
            </a:r>
            <a:endParaRPr lang="fr-FR" sz="1600" dirty="0">
              <a:solidFill>
                <a:srgbClr val="FF1721"/>
              </a:solidFill>
              <a:latin typeface="Source Sans Pro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96D5581-73E9-1E4B-ACAB-ECD3404985F7}"/>
              </a:ext>
            </a:extLst>
          </p:cNvPr>
          <p:cNvSpPr txBox="1"/>
          <p:nvPr/>
        </p:nvSpPr>
        <p:spPr bwMode="auto">
          <a:xfrm>
            <a:off x="4631643" y="3967455"/>
            <a:ext cx="695775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eaLnBrk="1" hangingPunct="1"/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Source Sans Pro" pitchFamily="34" charset="0"/>
              </a:rPr>
              <a:t>Introduction to </a:t>
            </a:r>
            <a:r>
              <a:rPr lang="en-US" sz="4400" b="1" dirty="0" err="1">
                <a:solidFill>
                  <a:schemeClr val="bg2">
                    <a:lumMod val="10000"/>
                  </a:schemeClr>
                </a:solidFill>
                <a:latin typeface="Source Sans Pro" pitchFamily="34" charset="0"/>
              </a:rPr>
              <a:t>OpenId</a:t>
            </a: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Source Sans Pro" pitchFamily="34" charset="0"/>
              </a:rPr>
              <a:t> Connect and play with React OIDC</a:t>
            </a:r>
          </a:p>
        </p:txBody>
      </p:sp>
    </p:spTree>
    <p:extLst>
      <p:ext uri="{BB962C8B-B14F-4D97-AF65-F5344CB8AC3E}">
        <p14:creationId xmlns:p14="http://schemas.microsoft.com/office/powerpoint/2010/main" val="1811653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8DC4E-EFD3-472F-BCCE-4C929BFB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Oauth</a:t>
            </a:r>
            <a:r>
              <a:rPr lang="fr-FR" dirty="0"/>
              <a:t> 2.0 : </a:t>
            </a:r>
            <a:r>
              <a:rPr lang="fr-FR" dirty="0" err="1"/>
              <a:t>Problems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D207D-116E-4009-A6E7-DED56938A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619"/>
            <a:ext cx="10515600" cy="5389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Technical implementations on </a:t>
            </a:r>
            <a:r>
              <a:rPr lang="en-US" sz="4000" dirty="0">
                <a:solidFill>
                  <a:srgbClr val="0070C0"/>
                </a:solidFill>
              </a:rPr>
              <a:t>authentication</a:t>
            </a:r>
            <a:r>
              <a:rPr lang="en-US" sz="4000" dirty="0"/>
              <a:t> and token exchange differs between connection providers (</a:t>
            </a:r>
            <a:r>
              <a:rPr lang="en-US" sz="4000" dirty="0" err="1"/>
              <a:t>facebook</a:t>
            </a:r>
            <a:r>
              <a:rPr lang="en-US" sz="4000" dirty="0"/>
              <a:t>, twitter, etc.)</a:t>
            </a:r>
          </a:p>
          <a:p>
            <a:pPr marL="0" indent="0">
              <a:buNone/>
            </a:pPr>
            <a:endParaRPr lang="fr-FR" sz="4000" dirty="0"/>
          </a:p>
          <a:p>
            <a:pPr marL="0" indent="0">
              <a:buNone/>
            </a:pPr>
            <a:r>
              <a:rPr lang="fr-FR" sz="4000" dirty="0"/>
              <a:t>The </a:t>
            </a:r>
            <a:r>
              <a:rPr lang="fr-FR" sz="4000" dirty="0" err="1"/>
              <a:t>way</a:t>
            </a:r>
            <a:r>
              <a:rPr lang="fr-FR" sz="4000" dirty="0"/>
              <a:t> to </a:t>
            </a:r>
            <a:r>
              <a:rPr lang="fr-FR" sz="4000" dirty="0" err="1"/>
              <a:t>retrieve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0070C0"/>
                </a:solidFill>
              </a:rPr>
              <a:t>identification</a:t>
            </a:r>
            <a:r>
              <a:rPr lang="fr-FR" sz="4000" dirty="0"/>
              <a:t> informations are </a:t>
            </a:r>
            <a:r>
              <a:rPr lang="fr-FR" sz="4000" dirty="0" err="1"/>
              <a:t>differents</a:t>
            </a:r>
            <a:r>
              <a:rPr lang="fr-FR" sz="4000" dirty="0"/>
              <a:t> between </a:t>
            </a:r>
            <a:r>
              <a:rPr lang="fr-FR" sz="4000" dirty="0" err="1"/>
              <a:t>each</a:t>
            </a:r>
            <a:r>
              <a:rPr lang="fr-FR" sz="4000" dirty="0"/>
              <a:t> providers</a:t>
            </a:r>
          </a:p>
          <a:p>
            <a:pPr marL="0" indent="0">
              <a:buNone/>
            </a:pPr>
            <a:endParaRPr lang="fr-FR" sz="4000" dirty="0"/>
          </a:p>
          <a:p>
            <a:pPr marL="0" indent="0">
              <a:buNone/>
            </a:pPr>
            <a:r>
              <a:rPr lang="en-US" sz="4000" dirty="0"/>
              <a:t>Need for specific code for each supplier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90705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27851" y="4162827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095572"/>
            <a:ext cx="10015910" cy="427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How to set 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up </a:t>
            </a:r>
            <a:r>
              <a:rPr lang="fr-FR" sz="2800" dirty="0" err="1">
                <a:solidFill>
                  <a:schemeClr val="bg1"/>
                </a:solidFill>
              </a:rPr>
              <a:t>React</a:t>
            </a:r>
            <a:r>
              <a:rPr lang="fr-FR" sz="2800" dirty="0">
                <a:solidFill>
                  <a:schemeClr val="bg1"/>
                </a:solidFill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Focus on </a:t>
            </a:r>
            <a:r>
              <a:rPr lang="fr-FR" sz="2800" dirty="0" err="1">
                <a:solidFill>
                  <a:schemeClr val="bg1"/>
                </a:solidFill>
              </a:rPr>
              <a:t>Oauth</a:t>
            </a:r>
            <a:r>
              <a:rPr lang="fr-FR" sz="2800" dirty="0">
                <a:solidFill>
                  <a:schemeClr val="bg1"/>
                </a:solidFill>
              </a:rPr>
              <a:t> 2.0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4800" b="1" dirty="0">
                <a:solidFill>
                  <a:schemeClr val="bg1"/>
                </a:solidFill>
                <a:latin typeface="+mj-lt"/>
              </a:rPr>
              <a:t>"Level up" with OpenID Connect</a:t>
            </a:r>
            <a:endParaRPr lang="fr-FR" sz="4800" b="1" dirty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18794" y="2059283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908021" y="3333410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13206" y="1421814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6" name="Ellipse 7">
            <a:extLst>
              <a:ext uri="{FF2B5EF4-FFF2-40B4-BE49-F238E27FC236}">
                <a16:creationId xmlns:a16="http://schemas.microsoft.com/office/drawing/2014/main" id="{5FAE9A66-D671-4BF4-9DDF-541CBDA7ED35}"/>
              </a:ext>
            </a:extLst>
          </p:cNvPr>
          <p:cNvSpPr/>
          <p:nvPr/>
        </p:nvSpPr>
        <p:spPr>
          <a:xfrm>
            <a:off x="1896335" y="506599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452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07F8E58-3C76-4E8C-B138-85E6FC64655F}"/>
              </a:ext>
            </a:extLst>
          </p:cNvPr>
          <p:cNvSpPr txBox="1">
            <a:spLocks/>
          </p:cNvSpPr>
          <p:nvPr/>
        </p:nvSpPr>
        <p:spPr>
          <a:xfrm>
            <a:off x="550545" y="1744049"/>
            <a:ext cx="11090910" cy="2856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dirty="0"/>
              <a:t>Open ID </a:t>
            </a:r>
            <a:r>
              <a:rPr lang="fr-FR" sz="5400" dirty="0" err="1"/>
              <a:t>Connect</a:t>
            </a:r>
            <a:r>
              <a:rPr lang="fr-FR" sz="5400" dirty="0"/>
              <a:t> </a:t>
            </a:r>
          </a:p>
          <a:p>
            <a:pPr algn="ctr"/>
            <a:r>
              <a:rPr lang="fr-FR" sz="5400" dirty="0"/>
              <a:t>= </a:t>
            </a:r>
          </a:p>
          <a:p>
            <a:pPr algn="ctr"/>
            <a:r>
              <a:rPr lang="en-US" sz="5400" dirty="0">
                <a:solidFill>
                  <a:srgbClr val="00B050"/>
                </a:solidFill>
              </a:rPr>
              <a:t>(Identity, Authentication) + OAuth 2.0 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96581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021F8-29F7-49C1-B633-7330EA6F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 ID </a:t>
            </a:r>
            <a:r>
              <a:rPr lang="fr-FR" dirty="0" err="1"/>
              <a:t>Connect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D50244-48DF-44EE-805A-FDD74D353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5295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 err="1"/>
              <a:t>Standardization</a:t>
            </a:r>
            <a:r>
              <a:rPr lang="fr-FR" sz="3600" dirty="0"/>
              <a:t> of </a:t>
            </a:r>
            <a:r>
              <a:rPr lang="fr-FR" sz="3600" b="1" dirty="0"/>
              <a:t>user information</a:t>
            </a:r>
          </a:p>
          <a:p>
            <a:pPr lvl="1"/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An API (User Info </a:t>
            </a:r>
            <a:r>
              <a:rPr lang="fr-FR" sz="3200" dirty="0" err="1">
                <a:solidFill>
                  <a:schemeClr val="bg1">
                    <a:lumMod val="65000"/>
                  </a:schemeClr>
                </a:solidFill>
              </a:rPr>
              <a:t>endpoint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Use a new scope </a:t>
            </a:r>
            <a:r>
              <a:rPr lang="fr-FR" sz="3200" b="1" dirty="0">
                <a:solidFill>
                  <a:schemeClr val="bg1">
                    <a:lumMod val="65000"/>
                  </a:schemeClr>
                </a:solidFill>
              </a:rPr>
              <a:t>ID </a:t>
            </a:r>
            <a:r>
              <a:rPr lang="fr-FR" sz="3200" b="1" dirty="0" err="1">
                <a:solidFill>
                  <a:schemeClr val="bg1">
                    <a:lumMod val="65000"/>
                  </a:schemeClr>
                </a:solidFill>
              </a:rPr>
              <a:t>Token</a:t>
            </a:r>
            <a:endParaRPr lang="fr-FR" sz="3200" dirty="0"/>
          </a:p>
          <a:p>
            <a:pPr marL="0" indent="0">
              <a:buNone/>
            </a:pPr>
            <a:r>
              <a:rPr lang="fr-FR" sz="3600" dirty="0" err="1"/>
              <a:t>Standardization</a:t>
            </a:r>
            <a:r>
              <a:rPr lang="fr-FR" sz="3600" dirty="0"/>
              <a:t> of </a:t>
            </a:r>
            <a:r>
              <a:rPr lang="fr-FR" sz="3600" b="1" dirty="0" err="1"/>
              <a:t>authentication</a:t>
            </a:r>
            <a:endParaRPr lang="fr-FR" sz="3600" b="1" dirty="0"/>
          </a:p>
          <a:p>
            <a:pPr marL="0" indent="0">
              <a:buNone/>
            </a:pPr>
            <a:r>
              <a:rPr lang="en-US" sz="3600" dirty="0"/>
              <a:t>Managing the </a:t>
            </a:r>
            <a:r>
              <a:rPr lang="en-US" sz="3600" b="1" dirty="0"/>
              <a:t>SSO session </a:t>
            </a:r>
            <a:r>
              <a:rPr lang="en-US" sz="3600" dirty="0"/>
              <a:t>(e.g. Single Logout)</a:t>
            </a:r>
            <a:endParaRPr lang="fr-FR" sz="3600" dirty="0"/>
          </a:p>
          <a:p>
            <a:pPr marL="0" indent="0">
              <a:buNone/>
            </a:pPr>
            <a:r>
              <a:rPr lang="en-US" sz="3600" b="1" dirty="0"/>
              <a:t>OpenID server discovery system </a:t>
            </a:r>
            <a:r>
              <a:rPr lang="en-US" sz="3600" dirty="0"/>
              <a:t>to allow customers to register on their own</a:t>
            </a:r>
            <a:endParaRPr lang="fr-FR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E9A42-7366-439C-9F6A-3E9E8E385801}"/>
              </a:ext>
            </a:extLst>
          </p:cNvPr>
          <p:cNvSpPr/>
          <p:nvPr/>
        </p:nvSpPr>
        <p:spPr>
          <a:xfrm>
            <a:off x="120534" y="6488668"/>
            <a:ext cx="469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https://meritis.fr/techno-archi/openid-connect/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8848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A990E1-F441-44D2-803F-70E644C6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056"/>
            <a:ext cx="10515600" cy="867597"/>
          </a:xfrm>
        </p:spPr>
        <p:txBody>
          <a:bodyPr/>
          <a:lstStyle/>
          <a:p>
            <a:r>
              <a:rPr lang="fr-FR" dirty="0" err="1"/>
              <a:t>OpenID</a:t>
            </a:r>
            <a:r>
              <a:rPr lang="fr-FR" dirty="0"/>
              <a:t> </a:t>
            </a:r>
            <a:r>
              <a:rPr lang="fr-FR" dirty="0" err="1"/>
              <a:t>Connect</a:t>
            </a:r>
            <a:r>
              <a:rPr lang="fr-FR" dirty="0"/>
              <a:t> : </a:t>
            </a:r>
            <a:r>
              <a:rPr lang="fr-FR" dirty="0" err="1"/>
              <a:t>endpoints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7D880-679F-4A31-9BFD-E323292F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667"/>
            <a:ext cx="10515600" cy="5165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authorization</a:t>
            </a:r>
            <a:r>
              <a:rPr lang="fr-FR" b="1" dirty="0"/>
              <a:t> : </a:t>
            </a:r>
            <a:r>
              <a:rPr lang="fr-FR" dirty="0"/>
              <a:t>to </a:t>
            </a:r>
            <a:r>
              <a:rPr lang="fr-FR" dirty="0" err="1"/>
              <a:t>authenticate</a:t>
            </a:r>
            <a:r>
              <a:rPr lang="fr-FR" dirty="0"/>
              <a:t> a user</a:t>
            </a:r>
          </a:p>
          <a:p>
            <a:pPr marL="0" indent="0">
              <a:buNone/>
            </a:pPr>
            <a:r>
              <a:rPr lang="fr-FR" b="1" dirty="0" err="1"/>
              <a:t>token</a:t>
            </a:r>
            <a:r>
              <a:rPr lang="fr-FR" b="1" dirty="0"/>
              <a:t> : </a:t>
            </a:r>
            <a:r>
              <a:rPr lang="en-US" dirty="0"/>
              <a:t>to request a token (access / refresh / ID)</a:t>
            </a:r>
          </a:p>
          <a:p>
            <a:pPr marL="0" indent="0">
              <a:buNone/>
            </a:pPr>
            <a:r>
              <a:rPr lang="fr-FR" b="1" dirty="0"/>
              <a:t>user info : </a:t>
            </a:r>
            <a:r>
              <a:rPr lang="en-US" dirty="0"/>
              <a:t>to retrieve information about the user (his identity, his rights)</a:t>
            </a:r>
          </a:p>
          <a:p>
            <a:pPr marL="0" indent="0">
              <a:buNone/>
            </a:pPr>
            <a:r>
              <a:rPr lang="fr-FR" b="1" dirty="0" err="1"/>
              <a:t>revocation</a:t>
            </a:r>
            <a:r>
              <a:rPr lang="fr-FR" b="1" dirty="0"/>
              <a:t> : </a:t>
            </a:r>
            <a:r>
              <a:rPr lang="en-US" dirty="0"/>
              <a:t>to remove a token (access / refresh)</a:t>
            </a:r>
          </a:p>
          <a:p>
            <a:pPr marL="0" indent="0">
              <a:buNone/>
            </a:pPr>
            <a:r>
              <a:rPr lang="fr-FR" b="1" dirty="0"/>
              <a:t>introspection:</a:t>
            </a:r>
            <a:r>
              <a:rPr lang="fr-FR" dirty="0"/>
              <a:t> </a:t>
            </a:r>
            <a:r>
              <a:rPr lang="en-US" dirty="0"/>
              <a:t>to validate a token (access / refresh)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679360-5EA1-4434-AC79-76C312844FD1}"/>
              </a:ext>
            </a:extLst>
          </p:cNvPr>
          <p:cNvSpPr/>
          <p:nvPr/>
        </p:nvSpPr>
        <p:spPr>
          <a:xfrm>
            <a:off x="120534" y="6488668"/>
            <a:ext cx="469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https://meritis.fr/techno-archi/openid-connect/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3416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470CC-B0FC-45AE-B796-58C7683F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 ID </a:t>
            </a:r>
            <a:r>
              <a:rPr lang="fr-FR" dirty="0" err="1"/>
              <a:t>Connect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148B1F-4453-4C2E-9AB7-C4DE9A43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7475"/>
            <a:ext cx="10515600" cy="3519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This allows you to change provider without changing your code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54003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BCCEBE89-0A2A-449B-8A9D-4B088B20475E}"/>
              </a:ext>
            </a:extLst>
          </p:cNvPr>
          <p:cNvSpPr txBox="1">
            <a:spLocks/>
          </p:cNvSpPr>
          <p:nvPr/>
        </p:nvSpPr>
        <p:spPr>
          <a:xfrm>
            <a:off x="2992821" y="3529647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35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C4A61C3A-67ED-4EFF-B841-BF8A25CE2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750690" y="2668876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A29AB3F3-1176-469E-8F18-AF50F35A2272}"/>
              </a:ext>
            </a:extLst>
          </p:cNvPr>
          <p:cNvSpPr txBox="1">
            <a:spLocks/>
          </p:cNvSpPr>
          <p:nvPr/>
        </p:nvSpPr>
        <p:spPr>
          <a:xfrm>
            <a:off x="8192959" y="2832864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A4813410-7F19-4D12-923D-4229B6EF6611}"/>
              </a:ext>
            </a:extLst>
          </p:cNvPr>
          <p:cNvSpPr txBox="1">
            <a:spLocks/>
          </p:cNvSpPr>
          <p:nvPr/>
        </p:nvSpPr>
        <p:spPr>
          <a:xfrm>
            <a:off x="6922228" y="557058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38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537F0638-740C-4E94-A602-C2D3A844D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750969" y="4839600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Résultat de recherche d'images pour &quot;image ordinateur&quot;">
            <a:extLst>
              <a:ext uri="{FF2B5EF4-FFF2-40B4-BE49-F238E27FC236}">
                <a16:creationId xmlns:a16="http://schemas.microsoft.com/office/drawing/2014/main" id="{32B57AFF-428F-480C-9350-5CDB87BE8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769968" y="2621431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BFD38A3-155E-4BEB-904C-FAE0272CD29D}"/>
              </a:ext>
            </a:extLst>
          </p:cNvPr>
          <p:cNvCxnSpPr>
            <a:cxnSpLocks/>
            <a:stCxn id="35" idx="1"/>
            <a:endCxn id="39" idx="3"/>
          </p:cNvCxnSpPr>
          <p:nvPr/>
        </p:nvCxnSpPr>
        <p:spPr>
          <a:xfrm flipH="1">
            <a:off x="4772475" y="3048938"/>
            <a:ext cx="2978215" cy="12581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2016BF63-FEC4-4FC9-A9DC-BD22D22F5EAF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7985103" y="3429000"/>
            <a:ext cx="279" cy="1410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>
            <a:extLst>
              <a:ext uri="{FF2B5EF4-FFF2-40B4-BE49-F238E27FC236}">
                <a16:creationId xmlns:a16="http://schemas.microsoft.com/office/drawing/2014/main" id="{1ECCA3CD-D11F-4300-A4A9-F989C11BC1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268465" y="2278312"/>
            <a:ext cx="778784" cy="1582841"/>
          </a:xfrm>
          <a:prstGeom prst="rect">
            <a:avLst/>
          </a:prstGeom>
        </p:spPr>
      </p:pic>
      <p:sp>
        <p:nvSpPr>
          <p:cNvPr id="51" name="Espace réservé du contenu 2">
            <a:extLst>
              <a:ext uri="{FF2B5EF4-FFF2-40B4-BE49-F238E27FC236}">
                <a16:creationId xmlns:a16="http://schemas.microsoft.com/office/drawing/2014/main" id="{47D40DC4-89FB-4EDB-A10A-653730F43A4D}"/>
              </a:ext>
            </a:extLst>
          </p:cNvPr>
          <p:cNvSpPr txBox="1">
            <a:spLocks/>
          </p:cNvSpPr>
          <p:nvPr/>
        </p:nvSpPr>
        <p:spPr>
          <a:xfrm>
            <a:off x="505424" y="3984433"/>
            <a:ext cx="2289891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</a:t>
            </a:r>
            <a:br>
              <a:rPr lang="fr-FR" sz="2400" b="1" dirty="0"/>
            </a:br>
            <a:r>
              <a:rPr lang="fr-FR" sz="2400" b="1" dirty="0" err="1"/>
              <a:t>Owner</a:t>
            </a:r>
            <a:endParaRPr lang="fr-FR" sz="2400" dirty="0"/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D524DF5-725E-4A8D-B118-CA88DB730683}"/>
              </a:ext>
            </a:extLst>
          </p:cNvPr>
          <p:cNvCxnSpPr>
            <a:cxnSpLocks/>
            <a:stCxn id="39" idx="1"/>
            <a:endCxn id="50" idx="3"/>
          </p:cNvCxnSpPr>
          <p:nvPr/>
        </p:nvCxnSpPr>
        <p:spPr>
          <a:xfrm flipH="1">
            <a:off x="2047249" y="3061519"/>
            <a:ext cx="1722719" cy="821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A12B69D-F3A6-4345-AA79-70EF65F11E57}"/>
              </a:ext>
            </a:extLst>
          </p:cNvPr>
          <p:cNvSpPr/>
          <p:nvPr/>
        </p:nvSpPr>
        <p:spPr>
          <a:xfrm>
            <a:off x="6925981" y="6250200"/>
            <a:ext cx="24008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https://api.bworld.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fr</a:t>
            </a: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B825F20-9778-4479-9271-2806676CF458}"/>
              </a:ext>
            </a:extLst>
          </p:cNvPr>
          <p:cNvSpPr/>
          <p:nvPr/>
        </p:nvSpPr>
        <p:spPr>
          <a:xfrm>
            <a:off x="8126406" y="3431823"/>
            <a:ext cx="2425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93425F9-45C3-467E-ADAC-4B710BE95515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4505496" y="3437492"/>
            <a:ext cx="3245473" cy="178217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52C5CC9-2DCC-4531-9758-980EC2753C71}"/>
              </a:ext>
            </a:extLst>
          </p:cNvPr>
          <p:cNvSpPr/>
          <p:nvPr/>
        </p:nvSpPr>
        <p:spPr>
          <a:xfrm>
            <a:off x="3083481" y="421271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E98C732-1BFA-49CB-80D7-B85F68660D4C}"/>
              </a:ext>
            </a:extLst>
          </p:cNvPr>
          <p:cNvSpPr txBox="1"/>
          <p:nvPr/>
        </p:nvSpPr>
        <p:spPr>
          <a:xfrm>
            <a:off x="3631901" y="1719067"/>
            <a:ext cx="1729577" cy="10156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err="1">
                <a:solidFill>
                  <a:schemeClr val="bg1"/>
                </a:solidFill>
              </a:rPr>
              <a:t>Access_token</a:t>
            </a:r>
            <a:endParaRPr lang="fr-FR" sz="2000" b="1" dirty="0">
              <a:solidFill>
                <a:schemeClr val="bg1"/>
              </a:solidFill>
            </a:endParaRPr>
          </a:p>
          <a:p>
            <a:pPr algn="ctr"/>
            <a:r>
              <a:rPr lang="fr-FR" sz="2000" b="1" dirty="0" err="1">
                <a:solidFill>
                  <a:schemeClr val="bg1"/>
                </a:solidFill>
              </a:rPr>
              <a:t>Refresh_token</a:t>
            </a:r>
            <a:br>
              <a:rPr lang="fr-FR" sz="2000" b="1" dirty="0">
                <a:solidFill>
                  <a:schemeClr val="bg1"/>
                </a:solidFill>
              </a:rPr>
            </a:br>
            <a:r>
              <a:rPr lang="fr-FR" sz="2000" b="1" dirty="0" err="1">
                <a:solidFill>
                  <a:schemeClr val="bg1"/>
                </a:solidFill>
              </a:rPr>
              <a:t>ID_token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120FE6F1-D87B-4E13-B0E9-8D26C9299CEA}"/>
              </a:ext>
            </a:extLst>
          </p:cNvPr>
          <p:cNvSpPr txBox="1"/>
          <p:nvPr/>
        </p:nvSpPr>
        <p:spPr>
          <a:xfrm>
            <a:off x="2987590" y="2825279"/>
            <a:ext cx="100623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err="1">
                <a:solidFill>
                  <a:schemeClr val="bg1"/>
                </a:solidFill>
              </a:rPr>
              <a:t>ClientId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65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15D2BF5E-6F2D-4ECD-9866-88A3E3C64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404786" y="1611326"/>
            <a:ext cx="275785" cy="4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Espace réservé du contenu 2">
            <a:extLst>
              <a:ext uri="{FF2B5EF4-FFF2-40B4-BE49-F238E27FC236}">
                <a16:creationId xmlns:a16="http://schemas.microsoft.com/office/drawing/2014/main" id="{9FA371DD-DC0B-4CE9-A330-7ABEECC16B0F}"/>
              </a:ext>
            </a:extLst>
          </p:cNvPr>
          <p:cNvSpPr txBox="1">
            <a:spLocks/>
          </p:cNvSpPr>
          <p:nvPr/>
        </p:nvSpPr>
        <p:spPr>
          <a:xfrm>
            <a:off x="6865936" y="1315991"/>
            <a:ext cx="1353483" cy="36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Google</a:t>
            </a:r>
          </a:p>
        </p:txBody>
      </p:sp>
      <p:pic>
        <p:nvPicPr>
          <p:cNvPr id="67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DBAE64F1-8A0F-4426-BDD9-1CE286B66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294444" y="1624974"/>
            <a:ext cx="275785" cy="4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Espace réservé du contenu 2">
            <a:extLst>
              <a:ext uri="{FF2B5EF4-FFF2-40B4-BE49-F238E27FC236}">
                <a16:creationId xmlns:a16="http://schemas.microsoft.com/office/drawing/2014/main" id="{E178CDE6-2AE9-4576-9A58-266718FCEFE7}"/>
              </a:ext>
            </a:extLst>
          </p:cNvPr>
          <p:cNvSpPr txBox="1">
            <a:spLocks/>
          </p:cNvSpPr>
          <p:nvPr/>
        </p:nvSpPr>
        <p:spPr>
          <a:xfrm>
            <a:off x="7806660" y="1328267"/>
            <a:ext cx="1353483" cy="36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Microsoft</a:t>
            </a: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34B10EDA-27E7-4443-98C4-152A44B96CF6}"/>
              </a:ext>
            </a:extLst>
          </p:cNvPr>
          <p:cNvCxnSpPr>
            <a:cxnSpLocks/>
            <a:stCxn id="35" idx="0"/>
            <a:endCxn id="65" idx="2"/>
          </p:cNvCxnSpPr>
          <p:nvPr/>
        </p:nvCxnSpPr>
        <p:spPr>
          <a:xfrm flipH="1" flipV="1">
            <a:off x="7542679" y="2058466"/>
            <a:ext cx="442424" cy="610410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71DA4C48-F2ED-4E72-9783-CE78A072D900}"/>
              </a:ext>
            </a:extLst>
          </p:cNvPr>
          <p:cNvCxnSpPr>
            <a:cxnSpLocks/>
            <a:stCxn id="35" idx="0"/>
            <a:endCxn id="67" idx="2"/>
          </p:cNvCxnSpPr>
          <p:nvPr/>
        </p:nvCxnSpPr>
        <p:spPr>
          <a:xfrm flipV="1">
            <a:off x="7985103" y="2072114"/>
            <a:ext cx="447234" cy="596762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57098C20-CEF3-4C2D-8534-1D53E489FBE1}"/>
              </a:ext>
            </a:extLst>
          </p:cNvPr>
          <p:cNvCxnSpPr>
            <a:cxnSpLocks/>
            <a:stCxn id="65" idx="1"/>
            <a:endCxn id="39" idx="3"/>
          </p:cNvCxnSpPr>
          <p:nvPr/>
        </p:nvCxnSpPr>
        <p:spPr>
          <a:xfrm flipH="1">
            <a:off x="4772475" y="1834896"/>
            <a:ext cx="2632311" cy="1226623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820A780E-0671-4969-8508-1F83A5C27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108208" y="1747806"/>
            <a:ext cx="275785" cy="4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Espace réservé du contenu 2">
            <a:extLst>
              <a:ext uri="{FF2B5EF4-FFF2-40B4-BE49-F238E27FC236}">
                <a16:creationId xmlns:a16="http://schemas.microsoft.com/office/drawing/2014/main" id="{F01086DE-177D-4473-BD61-6FE66047437E}"/>
              </a:ext>
            </a:extLst>
          </p:cNvPr>
          <p:cNvSpPr txBox="1">
            <a:spLocks/>
          </p:cNvSpPr>
          <p:nvPr/>
        </p:nvSpPr>
        <p:spPr>
          <a:xfrm>
            <a:off x="8620424" y="1451099"/>
            <a:ext cx="1353483" cy="36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Custom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867142FB-079C-4A9A-95B3-7B1915826CF7}"/>
              </a:ext>
            </a:extLst>
          </p:cNvPr>
          <p:cNvCxnSpPr>
            <a:cxnSpLocks/>
            <a:stCxn id="35" idx="0"/>
            <a:endCxn id="80" idx="2"/>
          </p:cNvCxnSpPr>
          <p:nvPr/>
        </p:nvCxnSpPr>
        <p:spPr>
          <a:xfrm flipV="1">
            <a:off x="7985103" y="2194946"/>
            <a:ext cx="1260998" cy="473930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re 1">
            <a:extLst>
              <a:ext uri="{FF2B5EF4-FFF2-40B4-BE49-F238E27FC236}">
                <a16:creationId xmlns:a16="http://schemas.microsoft.com/office/drawing/2014/main" id="{245C63A4-AF54-4668-9DCA-B954E67A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7" y="0"/>
            <a:ext cx="12031579" cy="10192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OpenID connect lets you make federation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5090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FAAE4-3F61-42CB-9368-13B62617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5B7501-FFBA-46F8-BB3D-0D381690B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B2E9753-2C28-4D3C-8687-89CB990D362E}"/>
              </a:ext>
            </a:extLst>
          </p:cNvPr>
          <p:cNvSpPr txBox="1">
            <a:spLocks/>
          </p:cNvSpPr>
          <p:nvPr/>
        </p:nvSpPr>
        <p:spPr>
          <a:xfrm>
            <a:off x="2128755" y="1468619"/>
            <a:ext cx="8417325" cy="38911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 err="1">
                <a:solidFill>
                  <a:schemeClr val="bg1"/>
                </a:solidFill>
              </a:rPr>
              <a:t>Sample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using</a:t>
            </a:r>
            <a:r>
              <a:rPr lang="fr-FR" sz="6000" dirty="0">
                <a:solidFill>
                  <a:schemeClr val="bg1"/>
                </a:solidFill>
              </a:rPr>
              <a:t> flow</a:t>
            </a:r>
          </a:p>
          <a:p>
            <a:pPr algn="ctr"/>
            <a:r>
              <a:rPr lang="fr-FR" sz="6000" dirty="0">
                <a:solidFill>
                  <a:schemeClr val="bg1"/>
                </a:solidFill>
              </a:rPr>
              <a:t>« </a:t>
            </a:r>
            <a:r>
              <a:rPr lang="fr-FR" sz="6000" dirty="0" err="1">
                <a:solidFill>
                  <a:schemeClr val="bg1"/>
                </a:solidFill>
              </a:rPr>
              <a:t>Authentication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with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Authorization</a:t>
            </a:r>
            <a:r>
              <a:rPr lang="fr-FR" sz="6000" dirty="0">
                <a:solidFill>
                  <a:schemeClr val="bg1"/>
                </a:solidFill>
              </a:rPr>
              <a:t> Code Grant </a:t>
            </a:r>
            <a:r>
              <a:rPr lang="fr-FR" sz="6000" dirty="0" err="1">
                <a:solidFill>
                  <a:schemeClr val="bg1"/>
                </a:solidFill>
              </a:rPr>
              <a:t>with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pcke</a:t>
            </a:r>
            <a:r>
              <a:rPr lang="fr-FR" sz="6000" dirty="0">
                <a:solidFill>
                  <a:schemeClr val="bg1"/>
                </a:solidFill>
              </a:rPr>
              <a:t> » </a:t>
            </a:r>
            <a:r>
              <a:rPr lang="fr-FR" sz="6000" dirty="0" err="1">
                <a:solidFill>
                  <a:schemeClr val="bg1"/>
                </a:solidFill>
              </a:rPr>
              <a:t>from</a:t>
            </a:r>
            <a:r>
              <a:rPr lang="fr-FR" sz="6000" dirty="0">
                <a:solidFill>
                  <a:schemeClr val="bg1"/>
                </a:solidFill>
              </a:rPr>
              <a:t> client </a:t>
            </a:r>
            <a:r>
              <a:rPr lang="fr-FR" sz="6000" dirty="0" err="1">
                <a:solidFill>
                  <a:schemeClr val="bg1"/>
                </a:solidFill>
              </a:rPr>
              <a:t>side</a:t>
            </a:r>
            <a:r>
              <a:rPr lang="fr-FR" sz="6000" dirty="0">
                <a:solidFill>
                  <a:schemeClr val="bg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19308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3666896" y="3892946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506" y="69658"/>
            <a:ext cx="10515600" cy="717684"/>
          </a:xfrm>
        </p:spPr>
        <p:txBody>
          <a:bodyPr/>
          <a:lstStyle/>
          <a:p>
            <a:r>
              <a:rPr lang="fr-FR" dirty="0"/>
              <a:t>Flow </a:t>
            </a:r>
            <a:r>
              <a:rPr lang="fr-FR" dirty="0" err="1"/>
              <a:t>Authorization</a:t>
            </a:r>
            <a:r>
              <a:rPr lang="fr-FR" dirty="0"/>
              <a:t> Code Grant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pcke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518280" y="1971062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6785987" y="1027865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689818" y="4872766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518559" y="4141786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628" y="3012770"/>
            <a:ext cx="1002507" cy="100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>
            <a:cxnSpLocks/>
            <a:stCxn id="10" idx="1"/>
            <a:endCxn id="17" idx="3"/>
          </p:cNvCxnSpPr>
          <p:nvPr/>
        </p:nvCxnSpPr>
        <p:spPr>
          <a:xfrm flipH="1" flipV="1">
            <a:off x="5407135" y="3514024"/>
            <a:ext cx="2111424" cy="100782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cxnSpLocks/>
            <a:stCxn id="7" idx="1"/>
            <a:endCxn id="17" idx="3"/>
          </p:cNvCxnSpPr>
          <p:nvPr/>
        </p:nvCxnSpPr>
        <p:spPr>
          <a:xfrm flipH="1">
            <a:off x="5407135" y="2351124"/>
            <a:ext cx="2111145" cy="11629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8714710" y="4297507"/>
            <a:ext cx="386744" cy="467381"/>
            <a:chOff x="7629365" y="5649458"/>
            <a:chExt cx="386744" cy="467381"/>
          </a:xfrm>
        </p:grpSpPr>
        <p:pic>
          <p:nvPicPr>
            <p:cNvPr id="26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e 27"/>
          <p:cNvGrpSpPr/>
          <p:nvPr/>
        </p:nvGrpSpPr>
        <p:grpSpPr>
          <a:xfrm>
            <a:off x="8633746" y="2127403"/>
            <a:ext cx="386744" cy="467381"/>
            <a:chOff x="7629365" y="5649458"/>
            <a:chExt cx="386744" cy="467381"/>
          </a:xfrm>
        </p:grpSpPr>
        <p:pic>
          <p:nvPicPr>
            <p:cNvPr id="29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Connecteur droit 33"/>
          <p:cNvCxnSpPr>
            <a:cxnSpLocks/>
            <a:stCxn id="7" idx="3"/>
          </p:cNvCxnSpPr>
          <p:nvPr/>
        </p:nvCxnSpPr>
        <p:spPr>
          <a:xfrm>
            <a:off x="7987106" y="2351124"/>
            <a:ext cx="637678" cy="0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cxnSpLocks/>
            <a:stCxn id="10" idx="3"/>
            <a:endCxn id="26" idx="1"/>
          </p:cNvCxnSpPr>
          <p:nvPr/>
        </p:nvCxnSpPr>
        <p:spPr>
          <a:xfrm>
            <a:off x="7987385" y="4521848"/>
            <a:ext cx="727325" cy="198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cxnSpLocks/>
            <a:stCxn id="7" idx="2"/>
            <a:endCxn id="10" idx="0"/>
          </p:cNvCxnSpPr>
          <p:nvPr/>
        </p:nvCxnSpPr>
        <p:spPr>
          <a:xfrm>
            <a:off x="7752693" y="2731186"/>
            <a:ext cx="279" cy="1410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6"/>
          <a:srcRect l="26157" r="24641"/>
          <a:stretch/>
        </p:blipFill>
        <p:spPr>
          <a:xfrm>
            <a:off x="2544288" y="2247671"/>
            <a:ext cx="778784" cy="1582841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1850741" y="3911850"/>
            <a:ext cx="2289891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</a:t>
            </a:r>
            <a:br>
              <a:rPr lang="fr-FR" sz="2400" b="1" dirty="0"/>
            </a:br>
            <a:r>
              <a:rPr lang="fr-FR" sz="2400" b="1" dirty="0" err="1"/>
              <a:t>Owner</a:t>
            </a:r>
            <a:endParaRPr lang="fr-FR" sz="2400" dirty="0"/>
          </a:p>
        </p:txBody>
      </p:sp>
      <p:cxnSp>
        <p:nvCxnSpPr>
          <p:cNvPr id="60" name="Connecteur droit 59"/>
          <p:cNvCxnSpPr>
            <a:cxnSpLocks/>
            <a:stCxn id="17" idx="1"/>
            <a:endCxn id="50" idx="3"/>
          </p:cNvCxnSpPr>
          <p:nvPr/>
        </p:nvCxnSpPr>
        <p:spPr>
          <a:xfrm flipH="1" flipV="1">
            <a:off x="3323072" y="3039092"/>
            <a:ext cx="1081556" cy="474932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522487" y="4500660"/>
            <a:ext cx="27569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https://advalorem.axa.fr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6262362" y="5552386"/>
            <a:ext cx="32778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https://apis.axa.fr/advalorem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6646165" y="1570952"/>
            <a:ext cx="2455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https://connect.axa.fr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0884E20-4D80-4B53-9890-BA79CE5B4EB6}"/>
              </a:ext>
            </a:extLst>
          </p:cNvPr>
          <p:cNvSpPr txBox="1"/>
          <p:nvPr/>
        </p:nvSpPr>
        <p:spPr>
          <a:xfrm>
            <a:off x="4307934" y="2066818"/>
            <a:ext cx="1729576" cy="10156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Access_token</a:t>
            </a:r>
            <a:br>
              <a:rPr lang="fr-FR" sz="2000" b="1" dirty="0">
                <a:solidFill>
                  <a:schemeClr val="bg1"/>
                </a:solidFill>
              </a:rPr>
            </a:br>
            <a:r>
              <a:rPr lang="fr-FR" sz="2000" b="1" dirty="0" err="1">
                <a:solidFill>
                  <a:schemeClr val="bg1"/>
                </a:solidFill>
              </a:rPr>
              <a:t>Refresh_token</a:t>
            </a:r>
            <a:endParaRPr lang="fr-FR" sz="2000" b="1" dirty="0">
              <a:solidFill>
                <a:schemeClr val="bg1"/>
              </a:solidFill>
            </a:endParaRPr>
          </a:p>
          <a:p>
            <a:r>
              <a:rPr lang="fr-FR" sz="2000" b="1" dirty="0" err="1">
                <a:solidFill>
                  <a:schemeClr val="bg1"/>
                </a:solidFill>
              </a:rPr>
              <a:t>ID_token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1492B07-5AD7-4520-B91C-1BBC81CCEE76}"/>
              </a:ext>
            </a:extLst>
          </p:cNvPr>
          <p:cNvSpPr txBox="1"/>
          <p:nvPr/>
        </p:nvSpPr>
        <p:spPr>
          <a:xfrm>
            <a:off x="3544582" y="3556818"/>
            <a:ext cx="100623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err="1">
                <a:solidFill>
                  <a:schemeClr val="bg1"/>
                </a:solidFill>
              </a:rPr>
              <a:t>ClientId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8FD800-6634-498E-94BD-CAB564F48F80}"/>
              </a:ext>
            </a:extLst>
          </p:cNvPr>
          <p:cNvSpPr/>
          <p:nvPr/>
        </p:nvSpPr>
        <p:spPr>
          <a:xfrm>
            <a:off x="172506" y="6334426"/>
            <a:ext cx="5491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10"/>
              </a:rPr>
              <a:t>https://auth0.com/docs/flows/concepts/auth-code-pkce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48492C-8863-41AC-8D2F-EC973F4A6292}"/>
              </a:ext>
            </a:extLst>
          </p:cNvPr>
          <p:cNvSpPr/>
          <p:nvPr/>
        </p:nvSpPr>
        <p:spPr>
          <a:xfrm>
            <a:off x="172506" y="828004"/>
            <a:ext cx="38271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akt-web"/>
              </a:rPr>
              <a:t>Proof Key for Code Exchange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  <a:latin typeface="fakt-web"/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akt-web"/>
              </a:rPr>
              <a:t>Client Side</a:t>
            </a:r>
            <a:endParaRPr lang="fr-F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173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08646" y="4808299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143277"/>
            <a:ext cx="10015910" cy="422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How to set 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up </a:t>
            </a:r>
            <a:r>
              <a:rPr lang="fr-FR" sz="2800" dirty="0" err="1">
                <a:solidFill>
                  <a:schemeClr val="bg1"/>
                </a:solidFill>
              </a:rPr>
              <a:t>React</a:t>
            </a:r>
            <a:r>
              <a:rPr lang="fr-FR" sz="2800" dirty="0">
                <a:solidFill>
                  <a:schemeClr val="bg1"/>
                </a:solidFill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Focus on </a:t>
            </a:r>
            <a:r>
              <a:rPr lang="fr-FR" sz="2800" dirty="0" err="1">
                <a:solidFill>
                  <a:schemeClr val="bg1"/>
                </a:solidFill>
              </a:rPr>
              <a:t>Oauth</a:t>
            </a:r>
            <a:r>
              <a:rPr lang="fr-FR" sz="2800" dirty="0">
                <a:solidFill>
                  <a:schemeClr val="bg1"/>
                </a:solidFill>
              </a:rPr>
              <a:t> 2.0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"Level up" with OpenID Connect</a:t>
            </a: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4800" b="1" dirty="0">
                <a:solidFill>
                  <a:schemeClr val="bg1"/>
                </a:solidFill>
                <a:latin typeface="+mj-lt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09194" y="2095973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908021" y="334884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09194" y="1477255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6" name="Ellipse 7">
            <a:extLst>
              <a:ext uri="{FF2B5EF4-FFF2-40B4-BE49-F238E27FC236}">
                <a16:creationId xmlns:a16="http://schemas.microsoft.com/office/drawing/2014/main" id="{5FAE9A66-D671-4BF4-9DDF-541CBDA7ED35}"/>
              </a:ext>
            </a:extLst>
          </p:cNvPr>
          <p:cNvSpPr/>
          <p:nvPr/>
        </p:nvSpPr>
        <p:spPr>
          <a:xfrm>
            <a:off x="1906230" y="4033226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152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11751" y="1581347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095572"/>
            <a:ext cx="10015910" cy="427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4800" b="1" dirty="0">
                <a:solidFill>
                  <a:schemeClr val="bg1"/>
                </a:solidFill>
                <a:latin typeface="+mj-lt"/>
                <a:ea typeface="Karla" pitchFamily="2" charset="0"/>
              </a:rPr>
              <a:t>How to set </a:t>
            </a:r>
            <a:r>
              <a:rPr lang="fr-FR" sz="4800" b="1" dirty="0" err="1">
                <a:solidFill>
                  <a:schemeClr val="bg1"/>
                </a:solidFill>
                <a:latin typeface="+mj-lt"/>
                <a:ea typeface="Karla" pitchFamily="2" charset="0"/>
              </a:rPr>
              <a:t>it</a:t>
            </a:r>
            <a:r>
              <a:rPr lang="fr-FR" sz="4800" b="1" dirty="0">
                <a:solidFill>
                  <a:schemeClr val="bg1"/>
                </a:solidFill>
                <a:latin typeface="+mj-lt"/>
                <a:ea typeface="Karla" pitchFamily="2" charset="0"/>
              </a:rPr>
              <a:t> up </a:t>
            </a:r>
            <a:r>
              <a:rPr lang="fr-FR" sz="4800" b="1" dirty="0" err="1">
                <a:solidFill>
                  <a:schemeClr val="bg1"/>
                </a:solidFill>
                <a:latin typeface="+mj-lt"/>
                <a:ea typeface="Karla" pitchFamily="2" charset="0"/>
              </a:rPr>
              <a:t>React</a:t>
            </a:r>
            <a:r>
              <a:rPr lang="fr-FR" sz="4800" b="1" dirty="0">
                <a:solidFill>
                  <a:schemeClr val="bg1"/>
                </a:solidFill>
                <a:latin typeface="+mj-lt"/>
                <a:ea typeface="Karla" pitchFamily="2" charset="0"/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+mj-lt"/>
                <a:ea typeface="Karla" pitchFamily="2" charset="0"/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Focus on </a:t>
            </a:r>
            <a:r>
              <a:rPr lang="fr-FR" sz="2800" dirty="0" err="1">
                <a:solidFill>
                  <a:schemeClr val="bg1"/>
                </a:solidFill>
                <a:ea typeface="Karla" pitchFamily="2" charset="0"/>
              </a:rPr>
              <a:t>Oauth</a:t>
            </a: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 2.0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ea typeface="Karla" pitchFamily="2" charset="0"/>
              </a:rPr>
              <a:t>"Level up" with OpenID Connect</a:t>
            </a:r>
            <a:endParaRPr lang="fr-FR" sz="2800" dirty="0">
              <a:solidFill>
                <a:schemeClr val="bg1"/>
              </a:solidFill>
              <a:ea typeface="Karla" pitchFamily="2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05601" y="251031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908021" y="3794369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00069" y="4463018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6" name="Ellipse 7">
            <a:extLst>
              <a:ext uri="{FF2B5EF4-FFF2-40B4-BE49-F238E27FC236}">
                <a16:creationId xmlns:a16="http://schemas.microsoft.com/office/drawing/2014/main" id="{5FAE9A66-D671-4BF4-9DDF-541CBDA7ED35}"/>
              </a:ext>
            </a:extLst>
          </p:cNvPr>
          <p:cNvSpPr/>
          <p:nvPr/>
        </p:nvSpPr>
        <p:spPr>
          <a:xfrm>
            <a:off x="1896335" y="506599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760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D8D9253-875D-445C-89F0-0FC3BB024198}"/>
              </a:ext>
            </a:extLst>
          </p:cNvPr>
          <p:cNvCxnSpPr>
            <a:cxnSpLocks/>
          </p:cNvCxnSpPr>
          <p:nvPr/>
        </p:nvCxnSpPr>
        <p:spPr>
          <a:xfrm flipH="1" flipV="1">
            <a:off x="1844225" y="2299205"/>
            <a:ext cx="1559293" cy="44055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5E0735E9-BEB1-461B-B350-80BA4D8BF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3866" y="1458379"/>
            <a:ext cx="891925" cy="880176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AAC038B7-7C91-4F27-9002-4744B0D3C381}"/>
              </a:ext>
            </a:extLst>
          </p:cNvPr>
          <p:cNvSpPr/>
          <p:nvPr/>
        </p:nvSpPr>
        <p:spPr>
          <a:xfrm>
            <a:off x="2252444" y="2747933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8A111D8-B5E9-4C47-8194-2140DD9C2A78}"/>
              </a:ext>
            </a:extLst>
          </p:cNvPr>
          <p:cNvSpPr txBox="1"/>
          <p:nvPr/>
        </p:nvSpPr>
        <p:spPr>
          <a:xfrm>
            <a:off x="1575809" y="510681"/>
            <a:ext cx="312682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Click on login </a:t>
            </a:r>
            <a:r>
              <a:rPr lang="fr-FR" sz="2400" b="1" i="1" dirty="0" err="1">
                <a:solidFill>
                  <a:schemeClr val="bg1"/>
                </a:solidFill>
              </a:rPr>
              <a:t>button</a:t>
            </a:r>
            <a:endParaRPr lang="fr-FR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092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0735E9-BEB1-461B-B350-80BA4D8BF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3866" y="1458379"/>
            <a:ext cx="891925" cy="880176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4F74C21-8613-401F-922F-E6F52D3ECB35}"/>
              </a:ext>
            </a:extLst>
          </p:cNvPr>
          <p:cNvCxnSpPr>
            <a:cxnSpLocks/>
          </p:cNvCxnSpPr>
          <p:nvPr/>
        </p:nvCxnSpPr>
        <p:spPr>
          <a:xfrm flipH="1">
            <a:off x="4781364" y="2348185"/>
            <a:ext cx="4553789" cy="18647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D1460D9F-097E-4D34-93D2-B09268510EE5}"/>
              </a:ext>
            </a:extLst>
          </p:cNvPr>
          <p:cNvSpPr/>
          <p:nvPr/>
        </p:nvSpPr>
        <p:spPr>
          <a:xfrm>
            <a:off x="2113994" y="403090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9C4135-B7CC-4D63-B52D-F445AC925580}"/>
              </a:ext>
            </a:extLst>
          </p:cNvPr>
          <p:cNvSpPr txBox="1"/>
          <p:nvPr/>
        </p:nvSpPr>
        <p:spPr>
          <a:xfrm>
            <a:off x="2631233" y="881817"/>
            <a:ext cx="9253055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HTTP/1.1 GET </a:t>
            </a:r>
            <a:r>
              <a:rPr lang="fr-FR" sz="2400" i="1" dirty="0">
                <a:solidFill>
                  <a:schemeClr val="bg1"/>
                </a:solidFill>
              </a:rPr>
              <a:t>https://oauth.demo.com/.well-know/openid-configuration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21EE3F0-CA7F-4AFB-845F-D477D76ACAD5}"/>
              </a:ext>
            </a:extLst>
          </p:cNvPr>
          <p:cNvCxnSpPr>
            <a:cxnSpLocks/>
          </p:cNvCxnSpPr>
          <p:nvPr/>
        </p:nvCxnSpPr>
        <p:spPr>
          <a:xfrm flipV="1">
            <a:off x="4701281" y="2525251"/>
            <a:ext cx="4576862" cy="185632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46A04504-8FD2-4F25-AD0D-DE139ABDF639}"/>
              </a:ext>
            </a:extLst>
          </p:cNvPr>
          <p:cNvSpPr/>
          <p:nvPr/>
        </p:nvSpPr>
        <p:spPr>
          <a:xfrm>
            <a:off x="2259806" y="3014471"/>
            <a:ext cx="742853" cy="74410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3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8EFDF90-5EE7-470F-B4CF-A295AAD268E7}"/>
              </a:ext>
            </a:extLst>
          </p:cNvPr>
          <p:cNvSpPr txBox="1"/>
          <p:nvPr/>
        </p:nvSpPr>
        <p:spPr>
          <a:xfrm>
            <a:off x="2699828" y="3449911"/>
            <a:ext cx="9439469" cy="14773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HTTP/1.1 200</a:t>
            </a:r>
            <a:br>
              <a:rPr lang="fr-FR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</a:br>
            <a:r>
              <a:rPr lang="fr-FR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fr-FR" b="1" dirty="0">
                <a:solidFill>
                  <a:schemeClr val="bg1"/>
                </a:solidFill>
                <a:latin typeface="Courier New" panose="02070309020205020404" pitchFamily="49" charset="0"/>
              </a:rPr>
              <a:t>	</a:t>
            </a:r>
            <a:r>
              <a:rPr lang="fr-FR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FR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code_challenge_methods_supported</a:t>
            </a:r>
            <a:r>
              <a:rPr lang="fr-FR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fr-FR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"S256"</a:t>
            </a:r>
            <a:r>
              <a:rPr lang="fr-FR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fr-FR" b="1" dirty="0">
                <a:solidFill>
                  <a:schemeClr val="bg1"/>
                </a:solidFill>
                <a:latin typeface="Courier New" panose="02070309020205020404" pitchFamily="49" charset="0"/>
              </a:rPr>
              <a:t>	…</a:t>
            </a:r>
            <a:endParaRPr lang="fr-FR" b="1" i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}</a:t>
            </a:r>
            <a:endParaRPr lang="fr-F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069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D8D9253-875D-445C-89F0-0FC3BB024198}"/>
              </a:ext>
            </a:extLst>
          </p:cNvPr>
          <p:cNvCxnSpPr>
            <a:cxnSpLocks/>
          </p:cNvCxnSpPr>
          <p:nvPr/>
        </p:nvCxnSpPr>
        <p:spPr>
          <a:xfrm flipH="1">
            <a:off x="4763526" y="2586229"/>
            <a:ext cx="4571627" cy="266859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AAC038B7-7C91-4F27-9002-4744B0D3C381}"/>
              </a:ext>
            </a:extLst>
          </p:cNvPr>
          <p:cNvSpPr/>
          <p:nvPr/>
        </p:nvSpPr>
        <p:spPr>
          <a:xfrm>
            <a:off x="2172153" y="3087937"/>
            <a:ext cx="742853" cy="70788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553562A-6168-4A32-81CC-51877FEFBCFD}"/>
              </a:ext>
            </a:extLst>
          </p:cNvPr>
          <p:cNvSpPr/>
          <p:nvPr/>
        </p:nvSpPr>
        <p:spPr>
          <a:xfrm>
            <a:off x="6618286" y="2925395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64913A1-3278-4B33-B673-AA787B634E19}"/>
              </a:ext>
            </a:extLst>
          </p:cNvPr>
          <p:cNvSpPr txBox="1"/>
          <p:nvPr/>
        </p:nvSpPr>
        <p:spPr>
          <a:xfrm>
            <a:off x="9627260" y="2627171"/>
            <a:ext cx="256474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Save the </a:t>
            </a:r>
            <a:r>
              <a:rPr lang="fr-FR" b="1" i="1" dirty="0" err="1">
                <a:solidFill>
                  <a:srgbClr val="FFCCFF"/>
                </a:solidFill>
              </a:rPr>
              <a:t>code_challenge</a:t>
            </a:r>
            <a:br>
              <a:rPr lang="fr-FR" b="1" i="1" dirty="0">
                <a:solidFill>
                  <a:srgbClr val="FFCCFF"/>
                </a:solidFill>
              </a:rPr>
            </a:br>
            <a:r>
              <a:rPr lang="fr-FR" b="1" i="1" dirty="0">
                <a:solidFill>
                  <a:schemeClr val="bg1"/>
                </a:solidFill>
              </a:rPr>
              <a:t>and the </a:t>
            </a:r>
            <a:r>
              <a:rPr lang="fr-FR" b="1" i="1" dirty="0" err="1">
                <a:solidFill>
                  <a:srgbClr val="FFCCFF"/>
                </a:solidFill>
              </a:rPr>
              <a:t>code_challenge_method</a:t>
            </a:r>
            <a:endParaRPr lang="fr-FR" b="1" i="1" dirty="0">
              <a:solidFill>
                <a:srgbClr val="FFCCFF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CB1052-4B4E-4309-B932-0BEC7F0137AD}"/>
              </a:ext>
            </a:extLst>
          </p:cNvPr>
          <p:cNvSpPr/>
          <p:nvPr/>
        </p:nvSpPr>
        <p:spPr>
          <a:xfrm>
            <a:off x="11331694" y="2011772"/>
            <a:ext cx="742853" cy="70788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1F447C-18CA-4FB6-9790-87EAFBC51908}"/>
              </a:ext>
            </a:extLst>
          </p:cNvPr>
          <p:cNvSpPr txBox="1"/>
          <p:nvPr/>
        </p:nvSpPr>
        <p:spPr>
          <a:xfrm>
            <a:off x="6483116" y="3594646"/>
            <a:ext cx="5739449" cy="23083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HTTP/1.1 GET </a:t>
            </a:r>
            <a:r>
              <a:rPr lang="fr-FR" i="1" dirty="0">
                <a:solidFill>
                  <a:schemeClr val="bg1"/>
                </a:solidFill>
              </a:rPr>
              <a:t>https://oidc.bworld.com/authorize?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client_id</a:t>
            </a:r>
            <a:r>
              <a:rPr lang="fr-FR" i="1" dirty="0">
                <a:solidFill>
                  <a:schemeClr val="bg1"/>
                </a:solidFill>
              </a:rPr>
              <a:t>=544589308979814&amp;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>
                <a:solidFill>
                  <a:srgbClr val="FFCCFF"/>
                </a:solidFill>
              </a:rPr>
              <a:t>scope</a:t>
            </a:r>
            <a:r>
              <a:rPr lang="fr-FR" i="1" dirty="0">
                <a:solidFill>
                  <a:schemeClr val="bg1"/>
                </a:solidFill>
              </a:rPr>
              <a:t>=email&amp;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response_type</a:t>
            </a:r>
            <a:r>
              <a:rPr lang="fr-FR" i="1" dirty="0">
                <a:solidFill>
                  <a:schemeClr val="bg1"/>
                </a:solidFill>
              </a:rPr>
              <a:t>=code&amp;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redirect_uri</a:t>
            </a:r>
            <a:r>
              <a:rPr lang="fr-FR" i="1" dirty="0">
                <a:solidFill>
                  <a:schemeClr val="bg1"/>
                </a:solidFill>
              </a:rPr>
              <a:t>=https://www.bworld.frauthentication/callback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>
                <a:solidFill>
                  <a:srgbClr val="FFCCFF"/>
                </a:solidFill>
              </a:rPr>
              <a:t>state</a:t>
            </a:r>
            <a:r>
              <a:rPr lang="fr-FR" i="1" dirty="0">
                <a:solidFill>
                  <a:schemeClr val="bg1"/>
                </a:solidFill>
              </a:rPr>
              <a:t>=CfDJ8MPoTDZA24VEgPmXITG&amp;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code_challenge</a:t>
            </a:r>
            <a:r>
              <a:rPr lang="fr-FR" i="1" dirty="0">
                <a:solidFill>
                  <a:schemeClr val="bg1"/>
                </a:solidFill>
              </a:rPr>
              <a:t>=KLLZPDJNIOQM?&amp;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code_challenge_method</a:t>
            </a:r>
            <a:r>
              <a:rPr lang="fr-FR" i="1" dirty="0">
                <a:solidFill>
                  <a:schemeClr val="bg1"/>
                </a:solidFill>
              </a:rPr>
              <a:t>=S256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C5DF96-1F65-4398-9C1E-EF97C13E757E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E516F27-D13D-44A8-BFB9-9DCFBF091827}"/>
              </a:ext>
            </a:extLst>
          </p:cNvPr>
          <p:cNvSpPr txBox="1"/>
          <p:nvPr/>
        </p:nvSpPr>
        <p:spPr>
          <a:xfrm>
            <a:off x="2512223" y="3730368"/>
            <a:ext cx="3869916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>
                <a:solidFill>
                  <a:schemeClr val="bg1"/>
                </a:solidFill>
              </a:rPr>
              <a:t>Create</a:t>
            </a:r>
            <a:r>
              <a:rPr lang="fr-FR" b="1" i="1" dirty="0">
                <a:solidFill>
                  <a:schemeClr val="bg1"/>
                </a:solidFill>
              </a:rPr>
              <a:t> a </a:t>
            </a:r>
            <a:r>
              <a:rPr lang="fr-FR" b="1" i="1" dirty="0" err="1">
                <a:solidFill>
                  <a:srgbClr val="FFCCFF"/>
                </a:solidFill>
              </a:rPr>
              <a:t>code_verifier</a:t>
            </a:r>
            <a:r>
              <a:rPr lang="fr-FR" b="1" i="1" dirty="0">
                <a:solidFill>
                  <a:srgbClr val="FFCCFF"/>
                </a:solidFill>
              </a:rPr>
              <a:t> </a:t>
            </a:r>
            <a:r>
              <a:rPr lang="fr-FR" b="1" i="1" dirty="0">
                <a:solidFill>
                  <a:schemeClr val="bg1"/>
                </a:solidFill>
              </a:rPr>
              <a:t>and </a:t>
            </a:r>
            <a:r>
              <a:rPr lang="fr-FR" b="1" i="1" dirty="0" err="1">
                <a:solidFill>
                  <a:schemeClr val="bg1"/>
                </a:solidFill>
              </a:rPr>
              <a:t>generate</a:t>
            </a:r>
            <a:r>
              <a:rPr lang="fr-FR" b="1" i="1" dirty="0">
                <a:solidFill>
                  <a:schemeClr val="bg1"/>
                </a:solidFill>
              </a:rPr>
              <a:t> </a:t>
            </a:r>
            <a:r>
              <a:rPr lang="fr-FR" b="1" i="1" dirty="0" err="1">
                <a:solidFill>
                  <a:schemeClr val="bg1"/>
                </a:solidFill>
              </a:rPr>
              <a:t>from</a:t>
            </a:r>
            <a:r>
              <a:rPr lang="fr-FR" b="1" i="1" dirty="0">
                <a:solidFill>
                  <a:schemeClr val="bg1"/>
                </a:solidFill>
              </a:rPr>
              <a:t> </a:t>
            </a:r>
            <a:r>
              <a:rPr lang="fr-FR" b="1" i="1" dirty="0" err="1">
                <a:solidFill>
                  <a:schemeClr val="bg1"/>
                </a:solidFill>
              </a:rPr>
              <a:t>it</a:t>
            </a:r>
            <a:r>
              <a:rPr lang="fr-FR" b="1" i="1" dirty="0">
                <a:solidFill>
                  <a:schemeClr val="bg1"/>
                </a:solidFill>
              </a:rPr>
              <a:t> a </a:t>
            </a:r>
            <a:r>
              <a:rPr lang="fr-FR" b="1" i="1" dirty="0" err="1">
                <a:solidFill>
                  <a:srgbClr val="FFCCFF"/>
                </a:solidFill>
              </a:rPr>
              <a:t>code_challenge</a:t>
            </a:r>
            <a:endParaRPr lang="fr-FR" b="1" i="1" dirty="0">
              <a:solidFill>
                <a:srgbClr val="FFCCFF"/>
              </a:solidFill>
            </a:endParaRPr>
          </a:p>
          <a:p>
            <a:endParaRPr lang="fr-FR" b="1" i="1" dirty="0">
              <a:solidFill>
                <a:srgbClr val="FFCCFF"/>
              </a:solidFill>
            </a:endParaRPr>
          </a:p>
          <a:p>
            <a:r>
              <a:rPr lang="fr-FR" b="1" i="1" dirty="0">
                <a:solidFill>
                  <a:schemeClr val="bg1"/>
                </a:solidFill>
              </a:rPr>
              <a:t>HASH(</a:t>
            </a:r>
            <a:r>
              <a:rPr lang="fr-FR" b="1" i="1" dirty="0" err="1">
                <a:solidFill>
                  <a:srgbClr val="FFCCFF"/>
                </a:solidFill>
              </a:rPr>
              <a:t>code_verifier</a:t>
            </a:r>
            <a:r>
              <a:rPr lang="fr-FR" b="1" i="1" dirty="0">
                <a:solidFill>
                  <a:schemeClr val="bg1"/>
                </a:solidFill>
              </a:rPr>
              <a:t>)</a:t>
            </a:r>
            <a:r>
              <a:rPr lang="fr-FR" b="1" i="1" dirty="0">
                <a:solidFill>
                  <a:srgbClr val="FFCCFF"/>
                </a:solidFill>
              </a:rPr>
              <a:t> </a:t>
            </a:r>
            <a:r>
              <a:rPr lang="fr-FR" b="1" i="1" dirty="0">
                <a:solidFill>
                  <a:schemeClr val="bg1"/>
                </a:solidFill>
              </a:rPr>
              <a:t>=</a:t>
            </a:r>
            <a:r>
              <a:rPr lang="fr-FR" b="1" i="1" dirty="0">
                <a:solidFill>
                  <a:srgbClr val="FFCCFF"/>
                </a:solidFill>
              </a:rPr>
              <a:t> </a:t>
            </a:r>
            <a:r>
              <a:rPr lang="fr-FR" b="1" i="1" dirty="0" err="1">
                <a:solidFill>
                  <a:srgbClr val="FFCCFF"/>
                </a:solidFill>
              </a:rPr>
              <a:t>code_challenge</a:t>
            </a:r>
            <a:endParaRPr lang="fr-F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37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E48CDD46-500B-4347-9D1F-91FD081781ED}"/>
              </a:ext>
            </a:extLst>
          </p:cNvPr>
          <p:cNvSpPr/>
          <p:nvPr/>
        </p:nvSpPr>
        <p:spPr>
          <a:xfrm>
            <a:off x="5039569" y="2690167"/>
            <a:ext cx="742853" cy="70788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7</a:t>
            </a:r>
          </a:p>
        </p:txBody>
      </p:sp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0ECA55-D6E3-46FE-A5A4-DB0423D54F68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A1D12F-7791-4F98-8121-8FFDFA4E056E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pic>
        <p:nvPicPr>
          <p:cNvPr id="2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10389D7D-E07D-4E1C-9EB2-6EA9D176E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72846" y="30450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54BD53F-E836-4C77-AD68-3ED87858265F}"/>
              </a:ext>
            </a:extLst>
          </p:cNvPr>
          <p:cNvSpPr/>
          <p:nvPr/>
        </p:nvSpPr>
        <p:spPr>
          <a:xfrm>
            <a:off x="8188667" y="-78376"/>
            <a:ext cx="393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https://authentification.bworld.com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0D518ED-E124-4673-B752-79DD6D7565FE}"/>
              </a:ext>
            </a:extLst>
          </p:cNvPr>
          <p:cNvCxnSpPr>
            <a:cxnSpLocks/>
          </p:cNvCxnSpPr>
          <p:nvPr/>
        </p:nvCxnSpPr>
        <p:spPr>
          <a:xfrm flipV="1">
            <a:off x="4245429" y="2499327"/>
            <a:ext cx="4954555" cy="85253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742AE98-D0AE-44BF-8623-B13ABED4798D}"/>
              </a:ext>
            </a:extLst>
          </p:cNvPr>
          <p:cNvSpPr txBox="1"/>
          <p:nvPr/>
        </p:nvSpPr>
        <p:spPr>
          <a:xfrm>
            <a:off x="5410996" y="3208421"/>
            <a:ext cx="6132199" cy="156966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HTTP/1.1 302</a:t>
            </a:r>
            <a:br>
              <a:rPr lang="fr-FR" sz="24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</a:br>
            <a:r>
              <a:rPr lang="fr-FR" sz="2400" i="1" dirty="0">
                <a:solidFill>
                  <a:schemeClr val="bg1"/>
                </a:solidFill>
              </a:rPr>
              <a:t>location : https://authentification.bworld.com?login_attempt=1&amp;custom_data....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8EDF39EF-3D27-4B92-93A2-CA94FDCB045D}"/>
              </a:ext>
            </a:extLst>
          </p:cNvPr>
          <p:cNvCxnSpPr>
            <a:cxnSpLocks/>
          </p:cNvCxnSpPr>
          <p:nvPr/>
        </p:nvCxnSpPr>
        <p:spPr>
          <a:xfrm flipH="1">
            <a:off x="4296631" y="897995"/>
            <a:ext cx="4035607" cy="155636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C670EB34-1F13-4070-98B0-F3BA85BB68F4}"/>
              </a:ext>
            </a:extLst>
          </p:cNvPr>
          <p:cNvSpPr/>
          <p:nvPr/>
        </p:nvSpPr>
        <p:spPr>
          <a:xfrm>
            <a:off x="6635458" y="349113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8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214D12E-24A0-4696-B3DA-1387B89D8CAE}"/>
              </a:ext>
            </a:extLst>
          </p:cNvPr>
          <p:cNvSpPr txBox="1"/>
          <p:nvPr/>
        </p:nvSpPr>
        <p:spPr>
          <a:xfrm>
            <a:off x="983257" y="0"/>
            <a:ext cx="5739449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b="1" i="1" dirty="0">
                <a:solidFill>
                  <a:schemeClr val="bg1"/>
                </a:solidFill>
              </a:rPr>
              <a:t>HTTP/1.1 GET</a:t>
            </a:r>
            <a:r>
              <a:rPr lang="fr-FR" sz="28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fr-FR" sz="2800" i="1" dirty="0">
                <a:solidFill>
                  <a:schemeClr val="bg1"/>
                </a:solidFill>
              </a:rPr>
              <a:t>https://authentification.bworld.com?login_attempt=1&amp;custom_data....</a:t>
            </a:r>
          </a:p>
        </p:txBody>
      </p:sp>
    </p:spTree>
    <p:extLst>
      <p:ext uri="{BB962C8B-B14F-4D97-AF65-F5344CB8AC3E}">
        <p14:creationId xmlns:p14="http://schemas.microsoft.com/office/powerpoint/2010/main" val="1068293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562B05C-02DC-4182-8E74-A88A53BA4896}"/>
              </a:ext>
            </a:extLst>
          </p:cNvPr>
          <p:cNvSpPr/>
          <p:nvPr/>
        </p:nvSpPr>
        <p:spPr>
          <a:xfrm>
            <a:off x="2887329" y="387620"/>
            <a:ext cx="742853" cy="70788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0ECA55-D6E3-46FE-A5A4-DB0423D54F68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A1D12F-7791-4F98-8121-8FFDFA4E056E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0717ACDD-F4EA-43FF-8FA9-71A71EFE93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0521" y="1681229"/>
            <a:ext cx="1016092" cy="90071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04B3DCE-F094-4F66-812C-3B0ACE6A2FE4}"/>
              </a:ext>
            </a:extLst>
          </p:cNvPr>
          <p:cNvSpPr txBox="1"/>
          <p:nvPr/>
        </p:nvSpPr>
        <p:spPr>
          <a:xfrm>
            <a:off x="3521408" y="224473"/>
            <a:ext cx="3463238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HTTP/1.1 200</a:t>
            </a:r>
            <a:br>
              <a:rPr lang="fr-FR" sz="24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</a:br>
            <a:r>
              <a:rPr lang="fr-FR" sz="2400" i="1" dirty="0">
                <a:solidFill>
                  <a:schemeClr val="bg1"/>
                </a:solidFill>
              </a:rPr>
              <a:t>&lt;html&gt;….Login Page…&lt;html/&gt;</a:t>
            </a:r>
          </a:p>
        </p:txBody>
      </p:sp>
      <p:pic>
        <p:nvPicPr>
          <p:cNvPr id="10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2A8A9E6F-E7A2-413B-BD0D-FDB3C4E3A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72846" y="30450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877108-75CF-40BA-9CD2-B4F51AB4705D}"/>
              </a:ext>
            </a:extLst>
          </p:cNvPr>
          <p:cNvSpPr/>
          <p:nvPr/>
        </p:nvSpPr>
        <p:spPr>
          <a:xfrm>
            <a:off x="8188667" y="-78376"/>
            <a:ext cx="393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10"/>
              </a:rPr>
              <a:t>https://authentification.bworld.com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98D6C1F-5E21-4B9A-B87F-D6AE18ED9836}"/>
              </a:ext>
            </a:extLst>
          </p:cNvPr>
          <p:cNvCxnSpPr>
            <a:cxnSpLocks/>
          </p:cNvCxnSpPr>
          <p:nvPr/>
        </p:nvCxnSpPr>
        <p:spPr>
          <a:xfrm>
            <a:off x="1698472" y="2172697"/>
            <a:ext cx="1781846" cy="409243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681FF775-EACF-4584-993B-64D3533B7BE0}"/>
              </a:ext>
            </a:extLst>
          </p:cNvPr>
          <p:cNvSpPr/>
          <p:nvPr/>
        </p:nvSpPr>
        <p:spPr>
          <a:xfrm>
            <a:off x="1846914" y="2885830"/>
            <a:ext cx="905617" cy="88017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10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A6706F4-2F6F-4865-8107-F62B22CCC374}"/>
              </a:ext>
            </a:extLst>
          </p:cNvPr>
          <p:cNvCxnSpPr>
            <a:cxnSpLocks/>
          </p:cNvCxnSpPr>
          <p:nvPr/>
        </p:nvCxnSpPr>
        <p:spPr>
          <a:xfrm flipV="1">
            <a:off x="4310743" y="961053"/>
            <a:ext cx="4180114" cy="1538274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730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88B3BE4-C842-4049-86BC-0F118E24AC8B}"/>
              </a:ext>
            </a:extLst>
          </p:cNvPr>
          <p:cNvSpPr/>
          <p:nvPr/>
        </p:nvSpPr>
        <p:spPr>
          <a:xfrm>
            <a:off x="6392599" y="1793283"/>
            <a:ext cx="900672" cy="880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12</a:t>
            </a:r>
          </a:p>
        </p:txBody>
      </p:sp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CCB4122-31FB-430D-AC52-2426E6CD62D8}"/>
              </a:ext>
            </a:extLst>
          </p:cNvPr>
          <p:cNvSpPr/>
          <p:nvPr/>
        </p:nvSpPr>
        <p:spPr>
          <a:xfrm>
            <a:off x="1016142" y="3228403"/>
            <a:ext cx="849980" cy="8309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D3E8C4F-90F2-49E8-8A4D-09ECBAF2B0F8}"/>
              </a:ext>
            </a:extLst>
          </p:cNvPr>
          <p:cNvSpPr txBox="1"/>
          <p:nvPr/>
        </p:nvSpPr>
        <p:spPr>
          <a:xfrm>
            <a:off x="1387569" y="3767222"/>
            <a:ext cx="4193697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Enter </a:t>
            </a:r>
            <a:r>
              <a:rPr lang="fr-FR" sz="2400" b="1" i="1" dirty="0" err="1">
                <a:solidFill>
                  <a:schemeClr val="bg1"/>
                </a:solidFill>
              </a:rPr>
              <a:t>login+password</a:t>
            </a:r>
            <a:r>
              <a:rPr lang="fr-FR" sz="2400" b="1" i="1" dirty="0">
                <a:solidFill>
                  <a:schemeClr val="bg1"/>
                </a:solidFill>
              </a:rPr>
              <a:t> </a:t>
            </a:r>
            <a:br>
              <a:rPr lang="fr-FR" sz="2400" b="1" i="1" dirty="0">
                <a:solidFill>
                  <a:schemeClr val="bg1"/>
                </a:solidFill>
              </a:rPr>
            </a:br>
            <a:r>
              <a:rPr lang="fr-FR" sz="2400" b="1" i="1" dirty="0" err="1">
                <a:solidFill>
                  <a:schemeClr val="bg1"/>
                </a:solidFill>
              </a:rPr>
              <a:t>then</a:t>
            </a:r>
            <a:r>
              <a:rPr lang="fr-FR" sz="2400" b="1" i="1" dirty="0">
                <a:solidFill>
                  <a:schemeClr val="bg1"/>
                </a:solidFill>
              </a:rPr>
              <a:t> </a:t>
            </a:r>
            <a:r>
              <a:rPr lang="fr-FR" sz="2400" b="1" i="1" dirty="0" err="1">
                <a:solidFill>
                  <a:schemeClr val="bg1"/>
                </a:solidFill>
              </a:rPr>
              <a:t>submit</a:t>
            </a:r>
            <a:endParaRPr lang="fr-FR" sz="2400" i="1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89B4D9-F1DA-4D25-93F4-F9B106136A9F}"/>
              </a:ext>
            </a:extLst>
          </p:cNvPr>
          <p:cNvSpPr txBox="1"/>
          <p:nvPr/>
        </p:nvSpPr>
        <p:spPr>
          <a:xfrm>
            <a:off x="5386484" y="2464095"/>
            <a:ext cx="6678241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HTTP/1.1</a:t>
            </a:r>
            <a:r>
              <a:rPr lang="fr-FR" sz="2000" i="1" dirty="0">
                <a:solidFill>
                  <a:schemeClr val="bg1"/>
                </a:solidFill>
              </a:rPr>
              <a:t> </a:t>
            </a:r>
            <a:r>
              <a:rPr lang="fr-FR" sz="2000" b="1" i="1" dirty="0">
                <a:solidFill>
                  <a:schemeClr val="bg1"/>
                </a:solidFill>
              </a:rPr>
              <a:t>POST </a:t>
            </a:r>
            <a:r>
              <a:rPr lang="fr-FR" sz="2000" i="1" dirty="0">
                <a:solidFill>
                  <a:schemeClr val="bg1"/>
                </a:solidFill>
              </a:rPr>
              <a:t>https://authentification.bworld.com?login_attempt=1&amp;custom_data....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3E33733-79F9-40B0-B48F-1B6D76251A6E}"/>
              </a:ext>
            </a:extLst>
          </p:cNvPr>
          <p:cNvCxnSpPr>
            <a:cxnSpLocks/>
          </p:cNvCxnSpPr>
          <p:nvPr/>
        </p:nvCxnSpPr>
        <p:spPr>
          <a:xfrm flipH="1" flipV="1">
            <a:off x="1754156" y="2369735"/>
            <a:ext cx="2249178" cy="27082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0FC73F49-235A-4CA1-8EE9-4A247400FC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72846" y="30450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89DE02-D838-4620-86AF-A28A1338AE0A}"/>
              </a:ext>
            </a:extLst>
          </p:cNvPr>
          <p:cNvSpPr/>
          <p:nvPr/>
        </p:nvSpPr>
        <p:spPr>
          <a:xfrm>
            <a:off x="8188667" y="-78376"/>
            <a:ext cx="393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https://authentification.bworld.com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647BCE8-C97A-47DE-8D7C-F2FF12B2E48B}"/>
              </a:ext>
            </a:extLst>
          </p:cNvPr>
          <p:cNvCxnSpPr>
            <a:cxnSpLocks/>
          </p:cNvCxnSpPr>
          <p:nvPr/>
        </p:nvCxnSpPr>
        <p:spPr>
          <a:xfrm flipH="1">
            <a:off x="4003335" y="867747"/>
            <a:ext cx="4571498" cy="1772817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684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218F9F-8355-44F8-90C3-CB5A902A2E85}"/>
              </a:ext>
            </a:extLst>
          </p:cNvPr>
          <p:cNvSpPr txBox="1"/>
          <p:nvPr/>
        </p:nvSpPr>
        <p:spPr>
          <a:xfrm>
            <a:off x="5816303" y="2839089"/>
            <a:ext cx="6250737" cy="156966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HTTP/1.1 200 </a:t>
            </a:r>
            <a:br>
              <a:rPr lang="fr-FR" sz="2400" b="1" i="1" dirty="0">
                <a:solidFill>
                  <a:schemeClr val="bg1"/>
                </a:solidFill>
              </a:rPr>
            </a:br>
            <a:r>
              <a:rPr lang="fr-FR" sz="2400" i="1" dirty="0">
                <a:solidFill>
                  <a:schemeClr val="bg1"/>
                </a:solidFill>
              </a:rPr>
              <a:t>Location : https://www.bworld.fr/authentication/callback?</a:t>
            </a:r>
            <a:r>
              <a:rPr lang="fr-FR" sz="2400" i="1" dirty="0">
                <a:solidFill>
                  <a:srgbClr val="FFCCFF"/>
                </a:solidFill>
              </a:rPr>
              <a:t>code</a:t>
            </a:r>
            <a:r>
              <a:rPr lang="fr-FR" sz="2400" i="1" dirty="0">
                <a:solidFill>
                  <a:schemeClr val="bg1"/>
                </a:solidFill>
              </a:rPr>
              <a:t>=AQDrl_zwxGyc5zSG...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1BBAE43-CDA9-4ADF-A8B1-8C0F6DDED697}"/>
              </a:ext>
            </a:extLst>
          </p:cNvPr>
          <p:cNvSpPr/>
          <p:nvPr/>
        </p:nvSpPr>
        <p:spPr>
          <a:xfrm>
            <a:off x="5065781" y="3014704"/>
            <a:ext cx="867838" cy="80993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15</a:t>
            </a:r>
          </a:p>
        </p:txBody>
      </p:sp>
      <p:pic>
        <p:nvPicPr>
          <p:cNvPr id="4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151AD491-3D6B-48F3-B8E7-74C850C30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72846" y="30450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EB0AD2-B966-45E1-BF65-09BB2F258A3F}"/>
              </a:ext>
            </a:extLst>
          </p:cNvPr>
          <p:cNvSpPr/>
          <p:nvPr/>
        </p:nvSpPr>
        <p:spPr>
          <a:xfrm>
            <a:off x="8188667" y="-78376"/>
            <a:ext cx="393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https://authentification.bworld.com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060B660-1132-4FC7-889F-0ED00053D110}"/>
              </a:ext>
            </a:extLst>
          </p:cNvPr>
          <p:cNvCxnSpPr>
            <a:cxnSpLocks/>
          </p:cNvCxnSpPr>
          <p:nvPr/>
        </p:nvCxnSpPr>
        <p:spPr>
          <a:xfrm flipH="1" flipV="1">
            <a:off x="8669409" y="755666"/>
            <a:ext cx="868666" cy="1609556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A727ABE8-0E15-4A92-B125-9320E125F8B6}"/>
              </a:ext>
            </a:extLst>
          </p:cNvPr>
          <p:cNvSpPr/>
          <p:nvPr/>
        </p:nvSpPr>
        <p:spPr>
          <a:xfrm>
            <a:off x="7976663" y="1127023"/>
            <a:ext cx="868666" cy="85944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BB79E49-5CAB-4064-875B-42E95A66E07A}"/>
              </a:ext>
            </a:extLst>
          </p:cNvPr>
          <p:cNvSpPr txBox="1"/>
          <p:nvPr/>
        </p:nvSpPr>
        <p:spPr>
          <a:xfrm>
            <a:off x="9883027" y="470709"/>
            <a:ext cx="2081471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200" b="1" i="1" dirty="0">
                <a:solidFill>
                  <a:schemeClr val="bg1"/>
                </a:solidFill>
              </a:rPr>
              <a:t>Exchange of data</a:t>
            </a:r>
            <a:endParaRPr lang="fr-FR" sz="3200" i="1" dirty="0">
              <a:solidFill>
                <a:schemeClr val="bg1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2BCF2B5-3EC2-4029-97C0-02745962D095}"/>
              </a:ext>
            </a:extLst>
          </p:cNvPr>
          <p:cNvCxnSpPr>
            <a:cxnSpLocks/>
          </p:cNvCxnSpPr>
          <p:nvPr/>
        </p:nvCxnSpPr>
        <p:spPr>
          <a:xfrm>
            <a:off x="8817798" y="702516"/>
            <a:ext cx="816105" cy="1592098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A5AD2ACB-F29A-4583-A17D-C19347E5360A}"/>
              </a:ext>
            </a:extLst>
          </p:cNvPr>
          <p:cNvSpPr/>
          <p:nvPr/>
        </p:nvSpPr>
        <p:spPr>
          <a:xfrm>
            <a:off x="9065546" y="214004"/>
            <a:ext cx="868666" cy="78380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14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492A7F3-C3D3-45A5-BF59-AE88CDC3C1F1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721290" y="684571"/>
            <a:ext cx="3751556" cy="190001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B5FD00D-F1DB-41FC-89D0-94C4B19419AB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1950109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DEF8909-355D-4B7E-AC27-F02E81FA6A26}"/>
              </a:ext>
            </a:extLst>
          </p:cNvPr>
          <p:cNvSpPr/>
          <p:nvPr/>
        </p:nvSpPr>
        <p:spPr>
          <a:xfrm>
            <a:off x="4967553" y="2897143"/>
            <a:ext cx="871650" cy="880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16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CB50BB8-F7F8-47FC-8F21-47AAF93E0985}"/>
              </a:ext>
            </a:extLst>
          </p:cNvPr>
          <p:cNvCxnSpPr>
            <a:cxnSpLocks/>
          </p:cNvCxnSpPr>
          <p:nvPr/>
        </p:nvCxnSpPr>
        <p:spPr>
          <a:xfrm flipH="1">
            <a:off x="4721290" y="2595772"/>
            <a:ext cx="4613863" cy="113019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4A864D47-8291-44C1-8A0B-E8AA6F66D503}"/>
              </a:ext>
            </a:extLst>
          </p:cNvPr>
          <p:cNvSpPr txBox="1"/>
          <p:nvPr/>
        </p:nvSpPr>
        <p:spPr>
          <a:xfrm>
            <a:off x="2481943" y="3680332"/>
            <a:ext cx="6400800" cy="20313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POST </a:t>
            </a:r>
            <a:r>
              <a:rPr lang="fr-FR" i="1" dirty="0">
                <a:solidFill>
                  <a:schemeClr val="bg1"/>
                </a:solidFill>
              </a:rPr>
              <a:t>https://oidc.bworld.com/token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b="1" i="1" dirty="0">
                <a:solidFill>
                  <a:schemeClr val="bg1"/>
                </a:solidFill>
              </a:rPr>
              <a:t>HTTP/1.1</a:t>
            </a:r>
            <a:br>
              <a:rPr lang="fr-FR" b="1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client_id</a:t>
            </a:r>
            <a:r>
              <a:rPr lang="fr-FR" i="1" dirty="0">
                <a:solidFill>
                  <a:schemeClr val="bg1"/>
                </a:solidFill>
              </a:rPr>
              <a:t>=544589308979814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en-US" i="1" dirty="0" err="1">
                <a:solidFill>
                  <a:srgbClr val="FFCCFF"/>
                </a:solidFill>
              </a:rPr>
              <a:t>grant_type</a:t>
            </a:r>
            <a:r>
              <a:rPr lang="en-US" i="1" dirty="0">
                <a:solidFill>
                  <a:schemeClr val="bg1"/>
                </a:solidFill>
              </a:rPr>
              <a:t>=</a:t>
            </a:r>
            <a:r>
              <a:rPr lang="en-US" i="1" dirty="0" err="1">
                <a:solidFill>
                  <a:schemeClr val="bg1"/>
                </a:solidFill>
              </a:rPr>
              <a:t>authorization_code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rgbClr val="FFCCFF"/>
                </a:solidFill>
              </a:rPr>
              <a:t>code</a:t>
            </a:r>
            <a:r>
              <a:rPr lang="en-US" i="1" dirty="0">
                <a:solidFill>
                  <a:schemeClr val="bg1"/>
                </a:solidFill>
              </a:rPr>
              <a:t>=AQDrl_zwxGyc5zSG….</a:t>
            </a:r>
          </a:p>
          <a:p>
            <a:pPr algn="l" fontAlgn="t"/>
            <a:r>
              <a:rPr lang="en-US" i="1" dirty="0" err="1">
                <a:solidFill>
                  <a:srgbClr val="FFCCFF"/>
                </a:solidFill>
              </a:rPr>
              <a:t>code_verifier</a:t>
            </a:r>
            <a:r>
              <a:rPr lang="en-US" i="1" dirty="0">
                <a:solidFill>
                  <a:schemeClr val="bg1"/>
                </a:solidFill>
              </a:rPr>
              <a:t>=P?BFCADV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redirect_uri</a:t>
            </a:r>
            <a:r>
              <a:rPr lang="fr-FR" i="1" dirty="0">
                <a:solidFill>
                  <a:schemeClr val="bg1"/>
                </a:solidFill>
              </a:rPr>
              <a:t>=https://bworld.axa.fr/authentication/callback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74D855-E623-4640-B682-1401FB671BE0}"/>
              </a:ext>
            </a:extLst>
          </p:cNvPr>
          <p:cNvSpPr txBox="1"/>
          <p:nvPr/>
        </p:nvSpPr>
        <p:spPr>
          <a:xfrm>
            <a:off x="7162801" y="3098980"/>
            <a:ext cx="5026460" cy="16312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Server check the </a:t>
            </a:r>
            <a:r>
              <a:rPr lang="fr-FR" sz="2000" b="1" i="1" dirty="0">
                <a:solidFill>
                  <a:srgbClr val="FFCCFF"/>
                </a:solidFill>
              </a:rPr>
              <a:t>code </a:t>
            </a:r>
          </a:p>
          <a:p>
            <a:endParaRPr lang="fr-FR" sz="2000" b="1" i="1" dirty="0">
              <a:solidFill>
                <a:srgbClr val="FFCCFF"/>
              </a:solidFill>
            </a:endParaRPr>
          </a:p>
          <a:p>
            <a:r>
              <a:rPr lang="fr-FR" sz="2000" b="1" i="1" dirty="0">
                <a:solidFill>
                  <a:schemeClr val="bg1"/>
                </a:solidFill>
              </a:rPr>
              <a:t>Server has </a:t>
            </a:r>
            <a:r>
              <a:rPr lang="fr-FR" sz="2000" b="1" i="1" dirty="0" err="1">
                <a:solidFill>
                  <a:schemeClr val="bg1"/>
                </a:solidFill>
              </a:rPr>
              <a:t>saved</a:t>
            </a:r>
            <a:r>
              <a:rPr lang="fr-FR" sz="2000" b="1" i="1" dirty="0">
                <a:solidFill>
                  <a:schemeClr val="bg1"/>
                </a:solidFill>
              </a:rPr>
              <a:t> </a:t>
            </a:r>
            <a:r>
              <a:rPr lang="fr-FR" sz="2000" b="1" i="1" dirty="0" err="1">
                <a:solidFill>
                  <a:srgbClr val="FFCCFF"/>
                </a:solidFill>
              </a:rPr>
              <a:t>code_challenge</a:t>
            </a:r>
            <a:r>
              <a:rPr lang="fr-FR" sz="2000" b="1" i="1" dirty="0">
                <a:solidFill>
                  <a:schemeClr val="bg1"/>
                </a:solidFill>
              </a:rPr>
              <a:t> and </a:t>
            </a:r>
            <a:r>
              <a:rPr lang="fr-FR" sz="2000" b="1" i="1" dirty="0" err="1">
                <a:solidFill>
                  <a:schemeClr val="bg1"/>
                </a:solidFill>
              </a:rPr>
              <a:t>now</a:t>
            </a:r>
            <a:r>
              <a:rPr lang="fr-FR" sz="2000" b="1" i="1" dirty="0">
                <a:solidFill>
                  <a:schemeClr val="bg1"/>
                </a:solidFill>
              </a:rPr>
              <a:t> can check </a:t>
            </a:r>
            <a:r>
              <a:rPr lang="fr-FR" sz="2000" b="1" i="1" dirty="0" err="1">
                <a:solidFill>
                  <a:schemeClr val="bg1"/>
                </a:solidFill>
              </a:rPr>
              <a:t>it</a:t>
            </a:r>
            <a:r>
              <a:rPr lang="fr-FR" sz="2000" b="1" i="1" dirty="0">
                <a:solidFill>
                  <a:schemeClr val="bg1"/>
                </a:solidFill>
              </a:rPr>
              <a:t> </a:t>
            </a:r>
            <a:r>
              <a:rPr lang="fr-FR" sz="2000" b="1" i="1" dirty="0" err="1">
                <a:solidFill>
                  <a:schemeClr val="bg1"/>
                </a:solidFill>
              </a:rPr>
              <a:t>using</a:t>
            </a:r>
            <a:r>
              <a:rPr lang="fr-FR" sz="2000" b="1" i="1" dirty="0">
                <a:solidFill>
                  <a:schemeClr val="bg1"/>
                </a:solidFill>
              </a:rPr>
              <a:t> the </a:t>
            </a:r>
            <a:r>
              <a:rPr lang="fr-FR" sz="2000" b="1" i="1" dirty="0" err="1">
                <a:solidFill>
                  <a:srgbClr val="FFCCFF"/>
                </a:solidFill>
              </a:rPr>
              <a:t>code_verifier</a:t>
            </a:r>
            <a:endParaRPr lang="fr-FR" sz="2000" b="1" i="1" dirty="0">
              <a:solidFill>
                <a:srgbClr val="FFCCFF"/>
              </a:solidFill>
            </a:endParaRPr>
          </a:p>
          <a:p>
            <a:r>
              <a:rPr lang="fr-FR" sz="2000" b="1" i="1" dirty="0">
                <a:solidFill>
                  <a:schemeClr val="bg1"/>
                </a:solidFill>
              </a:rPr>
              <a:t>HASH(</a:t>
            </a:r>
            <a:r>
              <a:rPr lang="fr-FR" sz="2000" b="1" i="1" dirty="0" err="1">
                <a:solidFill>
                  <a:srgbClr val="FFCCFF"/>
                </a:solidFill>
              </a:rPr>
              <a:t>code_verifier</a:t>
            </a:r>
            <a:r>
              <a:rPr lang="fr-FR" sz="2000" b="1" i="1" dirty="0">
                <a:solidFill>
                  <a:schemeClr val="bg1"/>
                </a:solidFill>
              </a:rPr>
              <a:t>)</a:t>
            </a:r>
            <a:r>
              <a:rPr lang="fr-FR" sz="2000" b="1" i="1" dirty="0">
                <a:solidFill>
                  <a:srgbClr val="FFCCFF"/>
                </a:solidFill>
              </a:rPr>
              <a:t> </a:t>
            </a:r>
            <a:r>
              <a:rPr lang="fr-FR" sz="2000" b="1" i="1" dirty="0">
                <a:solidFill>
                  <a:schemeClr val="bg1"/>
                </a:solidFill>
              </a:rPr>
              <a:t>=</a:t>
            </a:r>
            <a:r>
              <a:rPr lang="fr-FR" sz="2000" b="1" i="1" dirty="0">
                <a:solidFill>
                  <a:srgbClr val="FFCCFF"/>
                </a:solidFill>
              </a:rPr>
              <a:t> </a:t>
            </a:r>
            <a:r>
              <a:rPr lang="fr-FR" sz="2000" b="1" i="1" dirty="0" err="1">
                <a:solidFill>
                  <a:srgbClr val="FFCCFF"/>
                </a:solidFill>
              </a:rPr>
              <a:t>code_challenge</a:t>
            </a:r>
            <a:endParaRPr lang="fr-FR" sz="2000" i="1" dirty="0">
              <a:solidFill>
                <a:schemeClr val="bg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8BDD580-1A98-469D-A3FB-1439A5315ADD}"/>
              </a:ext>
            </a:extLst>
          </p:cNvPr>
          <p:cNvSpPr/>
          <p:nvPr/>
        </p:nvSpPr>
        <p:spPr>
          <a:xfrm>
            <a:off x="10180549" y="2319729"/>
            <a:ext cx="864136" cy="8391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6B10E4-4302-4D79-905C-5BA8183A4537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925217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4546B6B-C5D9-4EFC-8C50-C0A84F7E7F0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593694" y="2516778"/>
            <a:ext cx="4741459" cy="71328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BBA4F969-461E-44C7-8212-7C8B62B4F0A7}"/>
              </a:ext>
            </a:extLst>
          </p:cNvPr>
          <p:cNvSpPr txBox="1"/>
          <p:nvPr/>
        </p:nvSpPr>
        <p:spPr>
          <a:xfrm>
            <a:off x="5461705" y="3274283"/>
            <a:ext cx="3623599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HTTP/1.1 200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en-US" i="1" dirty="0" err="1">
                <a:solidFill>
                  <a:srgbClr val="FFCCFF"/>
                </a:solidFill>
              </a:rPr>
              <a:t>Access_Token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jkljkjLSJKL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 err="1">
                <a:solidFill>
                  <a:srgbClr val="FFCCFF"/>
                </a:solidFill>
              </a:rPr>
              <a:t>Refresh_Token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mljhjhPbbdazkb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 err="1">
                <a:solidFill>
                  <a:srgbClr val="FFCCFF"/>
                </a:solidFill>
              </a:rPr>
              <a:t>ID_token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dqdqsdsqdqds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99AAD53-3498-4888-B39D-0280FCF984A0}"/>
              </a:ext>
            </a:extLst>
          </p:cNvPr>
          <p:cNvSpPr/>
          <p:nvPr/>
        </p:nvSpPr>
        <p:spPr>
          <a:xfrm>
            <a:off x="7259429" y="2571918"/>
            <a:ext cx="871650" cy="88017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15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88EBDB-FC10-42C3-A30F-7D8A36A2C54C}"/>
              </a:ext>
            </a:extLst>
          </p:cNvPr>
          <p:cNvSpPr txBox="1"/>
          <p:nvPr/>
        </p:nvSpPr>
        <p:spPr>
          <a:xfrm>
            <a:off x="3331998" y="3802360"/>
            <a:ext cx="1567930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Save :</a:t>
            </a:r>
          </a:p>
          <a:p>
            <a:r>
              <a:rPr lang="fr-FR" b="1" dirty="0" err="1">
                <a:solidFill>
                  <a:schemeClr val="bg1"/>
                </a:solidFill>
              </a:rPr>
              <a:t>Access_token</a:t>
            </a:r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 err="1">
                <a:solidFill>
                  <a:schemeClr val="bg1"/>
                </a:solidFill>
              </a:rPr>
              <a:t>Refresh_token</a:t>
            </a:r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 err="1">
                <a:solidFill>
                  <a:schemeClr val="bg1"/>
                </a:solidFill>
              </a:rPr>
              <a:t>ID_token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8D90B42-B69B-4305-B822-403935B62C5F}"/>
              </a:ext>
            </a:extLst>
          </p:cNvPr>
          <p:cNvSpPr/>
          <p:nvPr/>
        </p:nvSpPr>
        <p:spPr>
          <a:xfrm>
            <a:off x="2533802" y="3563398"/>
            <a:ext cx="864136" cy="8391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7C80DB-801F-4C10-9758-4C0D9D2D4E82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2231819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7BECE9-0F05-4404-9F23-7F409148813A}"/>
              </a:ext>
            </a:extLst>
          </p:cNvPr>
          <p:cNvSpPr txBox="1"/>
          <p:nvPr/>
        </p:nvSpPr>
        <p:spPr>
          <a:xfrm>
            <a:off x="5320538" y="2978765"/>
            <a:ext cx="6871462" cy="9541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b="1" i="1" dirty="0">
                <a:solidFill>
                  <a:schemeClr val="bg1"/>
                </a:solidFill>
              </a:rPr>
              <a:t>HTTP/1.1 GET </a:t>
            </a:r>
            <a:r>
              <a:rPr lang="fr-FR" sz="2800" i="1" dirty="0">
                <a:solidFill>
                  <a:schemeClr val="bg1"/>
                </a:solidFill>
              </a:rPr>
              <a:t>https://api.bworld.com.fr/users</a:t>
            </a:r>
            <a:br>
              <a:rPr lang="fr-FR" sz="2800" i="1" dirty="0">
                <a:solidFill>
                  <a:schemeClr val="bg1"/>
                </a:solidFill>
              </a:rPr>
            </a:br>
            <a:r>
              <a:rPr lang="fr-FR" sz="2800" i="1" dirty="0">
                <a:solidFill>
                  <a:srgbClr val="FFCCFF"/>
                </a:solidFill>
              </a:rPr>
              <a:t>Autorisation</a:t>
            </a:r>
            <a:r>
              <a:rPr lang="fr-FR" sz="2800" i="1" dirty="0">
                <a:solidFill>
                  <a:schemeClr val="bg1"/>
                </a:solidFill>
              </a:rPr>
              <a:t>: </a:t>
            </a:r>
            <a:r>
              <a:rPr lang="fr-FR" sz="2800" i="1" dirty="0" err="1">
                <a:solidFill>
                  <a:schemeClr val="bg1"/>
                </a:solidFill>
              </a:rPr>
              <a:t>Bearer</a:t>
            </a:r>
            <a:r>
              <a:rPr lang="fr-FR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jkljkjLSJKL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>
                <a:solidFill>
                  <a:srgbClr val="92D050"/>
                </a:solidFill>
              </a:rPr>
              <a:t>#</a:t>
            </a:r>
            <a:r>
              <a:rPr lang="fr-FR" sz="2800" i="1" dirty="0" err="1">
                <a:solidFill>
                  <a:srgbClr val="92D050"/>
                </a:solidFill>
              </a:rPr>
              <a:t>Access_Token</a:t>
            </a:r>
            <a:endParaRPr lang="fr-FR" sz="2800" i="1" dirty="0">
              <a:solidFill>
                <a:schemeClr val="bg1"/>
              </a:solidFill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20F5623-AC09-4A1D-AE9E-5BEA7E7943A2}"/>
              </a:ext>
            </a:extLst>
          </p:cNvPr>
          <p:cNvCxnSpPr>
            <a:cxnSpLocks/>
          </p:cNvCxnSpPr>
          <p:nvPr/>
        </p:nvCxnSpPr>
        <p:spPr>
          <a:xfrm flipH="1" flipV="1">
            <a:off x="4469364" y="3082863"/>
            <a:ext cx="1726163" cy="1947795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7D2F724-EB0B-4ACE-9987-5AE694B0869D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3185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89" y="2257426"/>
            <a:ext cx="11430000" cy="27908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hlinkClick r:id="rId2"/>
              </a:rPr>
              <a:t>https://github.com/AxaGuilDEv/react-oidc</a:t>
            </a:r>
            <a:br>
              <a:rPr lang="en-US" sz="7200" dirty="0"/>
            </a:b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887301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2" descr="Smiley — Wikipédia">
            <a:extLst>
              <a:ext uri="{FF2B5EF4-FFF2-40B4-BE49-F238E27FC236}">
                <a16:creationId xmlns:a16="http://schemas.microsoft.com/office/drawing/2014/main" id="{55AA835E-A7FB-4F83-9C6F-898DE6FF6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28" y="839948"/>
            <a:ext cx="946462" cy="94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E828699-6CF5-406C-8ED8-718B30A1882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245429" y="2715208"/>
            <a:ext cx="2028514" cy="244293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EB734EB-9011-4863-AC31-DDBB785CBE8B}"/>
              </a:ext>
            </a:extLst>
          </p:cNvPr>
          <p:cNvCxnSpPr>
            <a:cxnSpLocks/>
          </p:cNvCxnSpPr>
          <p:nvPr/>
        </p:nvCxnSpPr>
        <p:spPr>
          <a:xfrm>
            <a:off x="1833014" y="2354119"/>
            <a:ext cx="2334322" cy="361089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1B7B9836-D26E-4907-BE3D-12A2379C3D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1060" y="1370893"/>
            <a:ext cx="876569" cy="8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95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00269C96-DA2F-4EF5-9CF3-99EE9975C1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7160" b="8186"/>
          <a:stretch/>
        </p:blipFill>
        <p:spPr bwMode="auto">
          <a:xfrm>
            <a:off x="-1236983" y="591460"/>
            <a:ext cx="4298838" cy="626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BD9DAE-FE79-44AE-8CFB-A1570287CB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21799" y="6445302"/>
            <a:ext cx="2743200" cy="365125"/>
          </a:xfrm>
        </p:spPr>
        <p:txBody>
          <a:bodyPr/>
          <a:lstStyle/>
          <a:p>
            <a:fld id="{B79E4878-4BCB-449E-94CF-AE2A0F6BB533}" type="slidenum">
              <a:rPr lang="fr-FR" smtClean="0"/>
              <a:t>31</a:t>
            </a:fld>
            <a:endParaRPr lang="fr-FR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A2C7D8F-F8C0-4716-9DDC-6D70B5506845}"/>
              </a:ext>
            </a:extLst>
          </p:cNvPr>
          <p:cNvCxnSpPr>
            <a:cxnSpLocks/>
          </p:cNvCxnSpPr>
          <p:nvPr/>
        </p:nvCxnSpPr>
        <p:spPr>
          <a:xfrm flipH="1">
            <a:off x="3148515" y="1443518"/>
            <a:ext cx="7073600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8CFE3D6-93D0-4A84-B552-820E35600B99}"/>
              </a:ext>
            </a:extLst>
          </p:cNvPr>
          <p:cNvSpPr txBox="1"/>
          <p:nvPr/>
        </p:nvSpPr>
        <p:spPr>
          <a:xfrm>
            <a:off x="3148514" y="782942"/>
            <a:ext cx="399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https://api.bworld.fr/doc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09sas890?SJAS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C9CC011-6FDD-42B0-B0CA-FA6A5D79F81C}"/>
              </a:ext>
            </a:extLst>
          </p:cNvPr>
          <p:cNvCxnSpPr>
            <a:cxnSpLocks/>
          </p:cNvCxnSpPr>
          <p:nvPr/>
        </p:nvCxnSpPr>
        <p:spPr>
          <a:xfrm>
            <a:off x="3065386" y="1676058"/>
            <a:ext cx="7019908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F11BFB3-D18B-4628-B1B8-8D000EE2467B}"/>
              </a:ext>
            </a:extLst>
          </p:cNvPr>
          <p:cNvSpPr txBox="1"/>
          <p:nvPr/>
        </p:nvSpPr>
        <p:spPr>
          <a:xfrm>
            <a:off x="127001" y="6523842"/>
            <a:ext cx="2415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5">
                    <a:lumMod val="50000"/>
                  </a:schemeClr>
                </a:solidFill>
              </a:rPr>
              <a:t>Client Application</a:t>
            </a:r>
          </a:p>
        </p:txBody>
      </p:sp>
      <p:pic>
        <p:nvPicPr>
          <p:cNvPr id="22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0160B37E-4BEF-4D72-B3EA-B90304429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7160" b="8186"/>
          <a:stretch/>
        </p:blipFill>
        <p:spPr bwMode="auto">
          <a:xfrm>
            <a:off x="10334404" y="418723"/>
            <a:ext cx="4298838" cy="626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12A50C38-6278-4310-A0B6-51DB596BB1ED}"/>
              </a:ext>
            </a:extLst>
          </p:cNvPr>
          <p:cNvSpPr txBox="1"/>
          <p:nvPr/>
        </p:nvSpPr>
        <p:spPr>
          <a:xfrm>
            <a:off x="8153236" y="1676059"/>
            <a:ext cx="218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6">
                    <a:lumMod val="50000"/>
                  </a:schemeClr>
                </a:solidFill>
              </a:rPr>
              <a:t>HTTP/1.1 200 OK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ABE179E-7CE5-4733-B2A4-6C36FEC79A96}"/>
              </a:ext>
            </a:extLst>
          </p:cNvPr>
          <p:cNvSpPr txBox="1"/>
          <p:nvPr/>
        </p:nvSpPr>
        <p:spPr>
          <a:xfrm>
            <a:off x="9913112" y="6523842"/>
            <a:ext cx="2570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Resource Server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DB81ED0-830B-431D-B9D0-346CA2A34669}"/>
              </a:ext>
            </a:extLst>
          </p:cNvPr>
          <p:cNvCxnSpPr>
            <a:cxnSpLocks/>
          </p:cNvCxnSpPr>
          <p:nvPr/>
        </p:nvCxnSpPr>
        <p:spPr>
          <a:xfrm flipH="1">
            <a:off x="3148515" y="2548017"/>
            <a:ext cx="7073600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38D0C086-369D-4CE2-917C-0CD7EE3C3028}"/>
              </a:ext>
            </a:extLst>
          </p:cNvPr>
          <p:cNvSpPr txBox="1"/>
          <p:nvPr/>
        </p:nvSpPr>
        <p:spPr>
          <a:xfrm>
            <a:off x="3148514" y="1851715"/>
            <a:ext cx="399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https://api.bworld.fr/doc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09sas890?SJAS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452FA0F-473D-4BDC-B9CA-4528F786F595}"/>
              </a:ext>
            </a:extLst>
          </p:cNvPr>
          <p:cNvCxnSpPr>
            <a:cxnSpLocks/>
          </p:cNvCxnSpPr>
          <p:nvPr/>
        </p:nvCxnSpPr>
        <p:spPr>
          <a:xfrm>
            <a:off x="3065386" y="2780557"/>
            <a:ext cx="7019908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06EFA9A0-82B7-4494-BEE2-32AF1B6FBC1C}"/>
              </a:ext>
            </a:extLst>
          </p:cNvPr>
          <p:cNvSpPr txBox="1"/>
          <p:nvPr/>
        </p:nvSpPr>
        <p:spPr>
          <a:xfrm>
            <a:off x="8153236" y="2792151"/>
            <a:ext cx="218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6">
                    <a:lumMod val="50000"/>
                  </a:schemeClr>
                </a:solidFill>
              </a:rPr>
              <a:t>HTTP/1.1 401 KO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20B18EF-E5C3-4C2F-AA0E-C0FFADE96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165" y="3555673"/>
            <a:ext cx="747546" cy="1090507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7A7EAC32-E338-4D1C-B617-8194007A42E1}"/>
              </a:ext>
            </a:extLst>
          </p:cNvPr>
          <p:cNvSpPr txBox="1"/>
          <p:nvPr/>
        </p:nvSpPr>
        <p:spPr>
          <a:xfrm>
            <a:off x="8668243" y="4592752"/>
            <a:ext cx="1664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Authorization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br>
              <a:rPr lang="fr-FR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Serveur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4CBAD04-CB31-4376-86F3-0FB802404E17}"/>
              </a:ext>
            </a:extLst>
          </p:cNvPr>
          <p:cNvCxnSpPr>
            <a:cxnSpLocks/>
          </p:cNvCxnSpPr>
          <p:nvPr/>
        </p:nvCxnSpPr>
        <p:spPr>
          <a:xfrm flipH="1">
            <a:off x="3148514" y="4025270"/>
            <a:ext cx="5780333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9234C7C2-3EFB-4BEB-8EE6-59CCE754CAA9}"/>
              </a:ext>
            </a:extLst>
          </p:cNvPr>
          <p:cNvSpPr txBox="1"/>
          <p:nvPr/>
        </p:nvSpPr>
        <p:spPr>
          <a:xfrm>
            <a:off x="3104811" y="3365009"/>
            <a:ext cx="4269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https://oidc.bworld.fr/token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Refesh_Token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10adsdepOka92k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D091B97-9A78-422E-B24D-8DF9AC36CB60}"/>
              </a:ext>
            </a:extLst>
          </p:cNvPr>
          <p:cNvCxnSpPr>
            <a:cxnSpLocks/>
          </p:cNvCxnSpPr>
          <p:nvPr/>
        </p:nvCxnSpPr>
        <p:spPr>
          <a:xfrm>
            <a:off x="3065386" y="4257810"/>
            <a:ext cx="5773814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DE883267-CB55-407B-AE93-52E4BF6CC1FA}"/>
              </a:ext>
            </a:extLst>
          </p:cNvPr>
          <p:cNvSpPr txBox="1"/>
          <p:nvPr/>
        </p:nvSpPr>
        <p:spPr>
          <a:xfrm>
            <a:off x="4963715" y="4221530"/>
            <a:ext cx="410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HTTP/1.1 200 OK</a:t>
            </a:r>
          </a:p>
          <a:p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new_access_token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Refresh_Token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new_refresh_token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7E12008-DB3A-43CC-B1D8-3129067923D9}"/>
              </a:ext>
            </a:extLst>
          </p:cNvPr>
          <p:cNvCxnSpPr>
            <a:cxnSpLocks/>
          </p:cNvCxnSpPr>
          <p:nvPr/>
        </p:nvCxnSpPr>
        <p:spPr>
          <a:xfrm flipH="1">
            <a:off x="3187940" y="6070005"/>
            <a:ext cx="7073600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820C9012-3362-474A-BFE7-52CB74D80478}"/>
              </a:ext>
            </a:extLst>
          </p:cNvPr>
          <p:cNvSpPr txBox="1"/>
          <p:nvPr/>
        </p:nvSpPr>
        <p:spPr>
          <a:xfrm>
            <a:off x="3187940" y="5409744"/>
            <a:ext cx="399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https://api.bworld.fr/doc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new_access_token</a:t>
            </a:r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F239B8C-BC73-40C2-BB44-83BF5BA23DA8}"/>
              </a:ext>
            </a:extLst>
          </p:cNvPr>
          <p:cNvCxnSpPr>
            <a:cxnSpLocks/>
          </p:cNvCxnSpPr>
          <p:nvPr/>
        </p:nvCxnSpPr>
        <p:spPr>
          <a:xfrm>
            <a:off x="3104811" y="6302545"/>
            <a:ext cx="7019908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2EDD5E6E-AF74-4B47-8750-A4C2615AF010}"/>
              </a:ext>
            </a:extLst>
          </p:cNvPr>
          <p:cNvSpPr txBox="1"/>
          <p:nvPr/>
        </p:nvSpPr>
        <p:spPr>
          <a:xfrm>
            <a:off x="8153235" y="6339176"/>
            <a:ext cx="222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6">
                    <a:lumMod val="50000"/>
                  </a:schemeClr>
                </a:solidFill>
              </a:rPr>
              <a:t>HTTP/1.1 200 OK</a:t>
            </a:r>
          </a:p>
        </p:txBody>
      </p:sp>
      <p:sp>
        <p:nvSpPr>
          <p:cNvPr id="45" name="Titre 1">
            <a:extLst>
              <a:ext uri="{FF2B5EF4-FFF2-40B4-BE49-F238E27FC236}">
                <a16:creationId xmlns:a16="http://schemas.microsoft.com/office/drawing/2014/main" id="{53757275-A6B2-4A5E-A0DA-8ABD9E4A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965" y="51216"/>
            <a:ext cx="9172858" cy="612378"/>
          </a:xfrm>
        </p:spPr>
        <p:txBody>
          <a:bodyPr>
            <a:normAutofit fontScale="90000"/>
          </a:bodyPr>
          <a:lstStyle/>
          <a:p>
            <a:r>
              <a:rPr lang="en-US" dirty="0"/>
              <a:t>Use and renewal of tokens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77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11751" y="2030645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003239"/>
            <a:ext cx="10015910" cy="4365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How to set 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up </a:t>
            </a:r>
            <a:r>
              <a:rPr lang="fr-FR" sz="2800" dirty="0" err="1">
                <a:solidFill>
                  <a:schemeClr val="bg1"/>
                </a:solidFill>
              </a:rPr>
              <a:t>React</a:t>
            </a:r>
            <a:r>
              <a:rPr lang="fr-FR" sz="2800" dirty="0">
                <a:solidFill>
                  <a:schemeClr val="bg1"/>
                </a:solidFill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4000" b="1" dirty="0">
                <a:solidFill>
                  <a:schemeClr val="bg1"/>
                </a:solidFill>
                <a:latin typeface="+mj-lt"/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Focus on </a:t>
            </a:r>
            <a:r>
              <a:rPr lang="fr-FR" sz="2800" dirty="0" err="1">
                <a:solidFill>
                  <a:schemeClr val="bg1"/>
                </a:solidFill>
                <a:ea typeface="Karla" pitchFamily="2" charset="0"/>
              </a:rPr>
              <a:t>Oauth</a:t>
            </a: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 2.0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ea typeface="Karla" pitchFamily="2" charset="0"/>
              </a:rPr>
              <a:t>"Level up" with OpenID Connect</a:t>
            </a:r>
            <a:endParaRPr lang="fr-FR" sz="2800" dirty="0">
              <a:solidFill>
                <a:schemeClr val="bg1"/>
              </a:solidFill>
              <a:ea typeface="Karla" pitchFamily="2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14997" y="1344073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908021" y="3794369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00069" y="4463018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6" name="Ellipse 7">
            <a:extLst>
              <a:ext uri="{FF2B5EF4-FFF2-40B4-BE49-F238E27FC236}">
                <a16:creationId xmlns:a16="http://schemas.microsoft.com/office/drawing/2014/main" id="{5FAE9A66-D671-4BF4-9DDF-541CBDA7ED35}"/>
              </a:ext>
            </a:extLst>
          </p:cNvPr>
          <p:cNvSpPr/>
          <p:nvPr/>
        </p:nvSpPr>
        <p:spPr>
          <a:xfrm>
            <a:off x="1896335" y="506599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20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45F84B-4B68-4F11-AFC7-7F7D370A6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32" y="679269"/>
            <a:ext cx="11229504" cy="540888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fr-FR" sz="4000" b="1" dirty="0"/>
              <a:t>Identification</a:t>
            </a:r>
            <a:r>
              <a:rPr lang="fr-FR" sz="4000" dirty="0"/>
              <a:t>: </a:t>
            </a:r>
            <a:r>
              <a:rPr lang="fr-FR" sz="4000" dirty="0" err="1"/>
              <a:t>Who</a:t>
            </a:r>
            <a:r>
              <a:rPr lang="fr-FR" sz="4000" dirty="0"/>
              <a:t> are </a:t>
            </a:r>
            <a:r>
              <a:rPr lang="fr-FR" sz="4000" dirty="0" err="1"/>
              <a:t>you</a:t>
            </a:r>
            <a:r>
              <a:rPr lang="fr-FR" sz="4000" dirty="0"/>
              <a:t>?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Example: Login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Who can be authenticated? A human, a machine </a:t>
            </a:r>
          </a:p>
          <a:p>
            <a:pPr marL="0" indent="0" fontAlgn="base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fr-FR" sz="4000" dirty="0"/>
          </a:p>
          <a:p>
            <a:pPr marL="0" indent="0" fontAlgn="base">
              <a:buNone/>
            </a:pPr>
            <a:r>
              <a:rPr lang="en-US" sz="4000" b="1" dirty="0"/>
              <a:t>Authentication: </a:t>
            </a:r>
            <a:r>
              <a:rPr lang="en-US" sz="4000" dirty="0"/>
              <a:t>Are you really that person/machine?</a:t>
            </a:r>
            <a:r>
              <a:rPr lang="en-US" sz="4000" b="1" dirty="0"/>
              <a:t>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Exemple :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password</a:t>
            </a:r>
            <a:endParaRPr lang="fr-FR" sz="4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fontAlgn="base">
              <a:buNone/>
            </a:pPr>
            <a:endParaRPr lang="fr-FR" sz="4000" dirty="0"/>
          </a:p>
          <a:p>
            <a:pPr marL="0" indent="0" fontAlgn="base">
              <a:buNone/>
            </a:pPr>
            <a:r>
              <a:rPr lang="en-US" sz="4000" b="1" dirty="0"/>
              <a:t>Authorization: </a:t>
            </a:r>
            <a:r>
              <a:rPr lang="en-US" sz="4000" dirty="0"/>
              <a:t>Does this person/machine have the right to access this resource?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22561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b="1" dirty="0" err="1"/>
              <a:t>Authentication</a:t>
            </a:r>
            <a:endParaRPr lang="fr-FR" sz="4000" b="1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Response CODE </a:t>
            </a:r>
            <a:r>
              <a:rPr lang="en-US" b="1" dirty="0">
                <a:solidFill>
                  <a:srgbClr val="00B050"/>
                </a:solidFill>
              </a:rPr>
              <a:t>HTTP 401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if I am not authenticated and is trying to access a private resource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4000" b="1" dirty="0" err="1"/>
              <a:t>Autorization</a:t>
            </a:r>
            <a:endParaRPr lang="fr-FR" sz="4000" b="1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Answer CODE </a:t>
            </a:r>
            <a:r>
              <a:rPr lang="en-US" b="1" dirty="0">
                <a:solidFill>
                  <a:srgbClr val="00B050"/>
                </a:solidFill>
              </a:rPr>
              <a:t>HTTP 403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I am authenticated but I have no right to access the resource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32BC2D0C-5C67-4DEE-8A67-867B5103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01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10436" y="3510764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095572"/>
            <a:ext cx="10015910" cy="427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How to set 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up </a:t>
            </a:r>
            <a:r>
              <a:rPr lang="fr-FR" sz="2800" dirty="0" err="1">
                <a:solidFill>
                  <a:schemeClr val="bg1"/>
                </a:solidFill>
              </a:rPr>
              <a:t>React</a:t>
            </a:r>
            <a:r>
              <a:rPr lang="fr-FR" sz="2800" dirty="0">
                <a:solidFill>
                  <a:schemeClr val="bg1"/>
                </a:solidFill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4800" b="1" dirty="0">
                <a:solidFill>
                  <a:schemeClr val="bg1"/>
                </a:solidFill>
                <a:latin typeface="+mj-lt"/>
              </a:rPr>
              <a:t>Focus on </a:t>
            </a:r>
            <a:r>
              <a:rPr lang="fr-FR" sz="4800" b="1" dirty="0" err="1">
                <a:solidFill>
                  <a:schemeClr val="bg1"/>
                </a:solidFill>
                <a:latin typeface="+mj-lt"/>
              </a:rPr>
              <a:t>Oauth</a:t>
            </a:r>
            <a:r>
              <a:rPr lang="fr-FR" sz="4800" b="1" dirty="0">
                <a:solidFill>
                  <a:schemeClr val="bg1"/>
                </a:solidFill>
                <a:latin typeface="+mj-lt"/>
              </a:rPr>
              <a:t> 2.0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ea typeface="Karla" pitchFamily="2" charset="0"/>
              </a:rPr>
              <a:t>"Level up" with OpenID Connect</a:t>
            </a:r>
            <a:endParaRPr lang="fr-FR" sz="2800" dirty="0">
              <a:solidFill>
                <a:schemeClr val="bg1"/>
              </a:solidFill>
              <a:ea typeface="Karla" pitchFamily="2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03875" y="208530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896335" y="4428528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03875" y="1406923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6" name="Ellipse 7">
            <a:extLst>
              <a:ext uri="{FF2B5EF4-FFF2-40B4-BE49-F238E27FC236}">
                <a16:creationId xmlns:a16="http://schemas.microsoft.com/office/drawing/2014/main" id="{5FAE9A66-D671-4BF4-9DDF-541CBDA7ED35}"/>
              </a:ext>
            </a:extLst>
          </p:cNvPr>
          <p:cNvSpPr/>
          <p:nvPr/>
        </p:nvSpPr>
        <p:spPr>
          <a:xfrm>
            <a:off x="1896335" y="506599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93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5013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/>
              <a:t>OAuth </a:t>
            </a:r>
            <a:r>
              <a:rPr lang="en-US" sz="5400" dirty="0"/>
              <a:t>is a free protocol. 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/>
              <a:t>It's a "</a:t>
            </a:r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delegation of authorization</a:t>
            </a:r>
            <a:r>
              <a:rPr lang="en-US" sz="5400" dirty="0"/>
              <a:t>" protocol !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9C577BB-B02C-40F7-87C7-3AA98B6A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27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5904076" y="3450765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506" y="69658"/>
            <a:ext cx="10515600" cy="717684"/>
          </a:xfrm>
        </p:spPr>
        <p:txBody>
          <a:bodyPr/>
          <a:lstStyle/>
          <a:p>
            <a:r>
              <a:rPr lang="en-US" dirty="0"/>
              <a:t>OAuth 2 defines 4 distinct roles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2507" y="999681"/>
            <a:ext cx="4269976" cy="5270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Resource </a:t>
            </a:r>
            <a:r>
              <a:rPr lang="fr-FR" b="1" dirty="0" err="1"/>
              <a:t>Owner</a:t>
            </a:r>
            <a:r>
              <a:rPr lang="fr-FR" dirty="0"/>
              <a:t> </a:t>
            </a:r>
            <a:br>
              <a:rPr lang="fr-FR" dirty="0"/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human or a machine</a:t>
            </a:r>
          </a:p>
          <a:p>
            <a:pPr marL="0" indent="0">
              <a:buNone/>
            </a:pPr>
            <a:r>
              <a:rPr lang="fr-FR" b="1" dirty="0"/>
              <a:t>Resource Server</a:t>
            </a:r>
            <a:br>
              <a:rPr lang="fr-FR" b="1" dirty="0"/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Hosts data that is protected</a:t>
            </a:r>
          </a:p>
          <a:p>
            <a:pPr marL="0" indent="0">
              <a:buNone/>
            </a:pPr>
            <a:r>
              <a:rPr lang="fr-FR" b="1" dirty="0"/>
              <a:t>Client Application</a:t>
            </a:r>
            <a:br>
              <a:rPr lang="fr-FR" b="1" dirty="0"/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Application requesting data from the resource server.</a:t>
            </a:r>
          </a:p>
          <a:p>
            <a:pPr marL="0" indent="0">
              <a:buNone/>
            </a:pPr>
            <a:r>
              <a:rPr lang="fr-FR" b="1" dirty="0" err="1"/>
              <a:t>Authorization</a:t>
            </a:r>
            <a:r>
              <a:rPr lang="fr-FR" b="1" dirty="0"/>
              <a:t> Server</a:t>
            </a:r>
            <a:br>
              <a:rPr lang="fr-FR" b="1" dirty="0"/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Delivers access tokens to the customer.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8783236" y="6155875"/>
            <a:ext cx="2743200" cy="365125"/>
          </a:xfrm>
        </p:spPr>
        <p:txBody>
          <a:bodyPr/>
          <a:lstStyle/>
          <a:p>
            <a:fld id="{B79E4878-4BCB-449E-94CF-AE2A0F6BB533}" type="slidenum">
              <a:rPr lang="fr-FR" smtClean="0"/>
              <a:t>9</a:t>
            </a:fld>
            <a:endParaRPr lang="fr-FR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755460" y="15288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9023167" y="585684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8926998" y="4430585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755739" y="3699605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808" y="2570589"/>
            <a:ext cx="1002507" cy="100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>
            <a:cxnSpLocks/>
            <a:stCxn id="10" idx="1"/>
            <a:endCxn id="17" idx="3"/>
          </p:cNvCxnSpPr>
          <p:nvPr/>
        </p:nvCxnSpPr>
        <p:spPr>
          <a:xfrm flipH="1" flipV="1">
            <a:off x="7644315" y="3071843"/>
            <a:ext cx="2111424" cy="100782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cxnSpLocks/>
            <a:stCxn id="7" idx="1"/>
            <a:endCxn id="17" idx="3"/>
          </p:cNvCxnSpPr>
          <p:nvPr/>
        </p:nvCxnSpPr>
        <p:spPr>
          <a:xfrm flipH="1">
            <a:off x="7644315" y="1908943"/>
            <a:ext cx="2111145" cy="11629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10951890" y="3855326"/>
            <a:ext cx="386744" cy="467381"/>
            <a:chOff x="7629365" y="5649458"/>
            <a:chExt cx="386744" cy="467381"/>
          </a:xfrm>
        </p:grpSpPr>
        <p:pic>
          <p:nvPicPr>
            <p:cNvPr id="26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e 27"/>
          <p:cNvGrpSpPr/>
          <p:nvPr/>
        </p:nvGrpSpPr>
        <p:grpSpPr>
          <a:xfrm>
            <a:off x="10870926" y="1685222"/>
            <a:ext cx="386744" cy="467381"/>
            <a:chOff x="7629365" y="5649458"/>
            <a:chExt cx="386744" cy="467381"/>
          </a:xfrm>
        </p:grpSpPr>
        <p:pic>
          <p:nvPicPr>
            <p:cNvPr id="29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Connecteur droit 33"/>
          <p:cNvCxnSpPr>
            <a:cxnSpLocks/>
            <a:stCxn id="7" idx="3"/>
          </p:cNvCxnSpPr>
          <p:nvPr/>
        </p:nvCxnSpPr>
        <p:spPr>
          <a:xfrm>
            <a:off x="10224286" y="1908943"/>
            <a:ext cx="637678" cy="0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cxnSpLocks/>
            <a:stCxn id="10" idx="3"/>
            <a:endCxn id="26" idx="1"/>
          </p:cNvCxnSpPr>
          <p:nvPr/>
        </p:nvCxnSpPr>
        <p:spPr>
          <a:xfrm>
            <a:off x="10224565" y="4079667"/>
            <a:ext cx="727325" cy="198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cxnSpLocks/>
            <a:stCxn id="7" idx="2"/>
            <a:endCxn id="10" idx="0"/>
          </p:cNvCxnSpPr>
          <p:nvPr/>
        </p:nvCxnSpPr>
        <p:spPr>
          <a:xfrm>
            <a:off x="9989873" y="2289005"/>
            <a:ext cx="279" cy="1410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6"/>
          <a:srcRect l="26157" r="24641"/>
          <a:stretch/>
        </p:blipFill>
        <p:spPr>
          <a:xfrm>
            <a:off x="4781468" y="1805490"/>
            <a:ext cx="778784" cy="1582841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4087921" y="3469669"/>
            <a:ext cx="2289891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</a:t>
            </a:r>
            <a:br>
              <a:rPr lang="fr-FR" sz="2400" b="1" dirty="0"/>
            </a:br>
            <a:r>
              <a:rPr lang="fr-FR" sz="2400" b="1" dirty="0" err="1"/>
              <a:t>Owner</a:t>
            </a:r>
            <a:endParaRPr lang="fr-FR" sz="2400" dirty="0"/>
          </a:p>
        </p:txBody>
      </p:sp>
      <p:cxnSp>
        <p:nvCxnSpPr>
          <p:cNvPr id="60" name="Connecteur droit 59"/>
          <p:cNvCxnSpPr>
            <a:cxnSpLocks/>
            <a:stCxn id="17" idx="1"/>
            <a:endCxn id="50" idx="3"/>
          </p:cNvCxnSpPr>
          <p:nvPr/>
        </p:nvCxnSpPr>
        <p:spPr>
          <a:xfrm flipH="1" flipV="1">
            <a:off x="5560252" y="2596911"/>
            <a:ext cx="1081556" cy="474932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9581" y="6500795"/>
            <a:ext cx="8027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7"/>
              </a:rPr>
              <a:t>http://www.bubblecode.net/fr/2016/01/22/comprendre-oauth2/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5226674" y="4069449"/>
            <a:ext cx="39101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8797711" y="5110205"/>
            <a:ext cx="28184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499542" y="1115997"/>
            <a:ext cx="310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10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0891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5">
            <a:lumMod val="75000"/>
          </a:schemeClr>
        </a:solidFill>
      </a:spPr>
      <a:bodyPr wrap="square" rtlCol="0">
        <a:spAutoFit/>
      </a:bodyPr>
      <a:lstStyle>
        <a:defPPr algn="l">
          <a:defRPr sz="36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3225</TotalTime>
  <Words>2677</Words>
  <Application>Microsoft Office PowerPoint</Application>
  <PresentationFormat>Grand écran</PresentationFormat>
  <Paragraphs>478</Paragraphs>
  <Slides>31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Century Gothic</vt:lpstr>
      <vt:lpstr>Courier New</vt:lpstr>
      <vt:lpstr>fakt-web</vt:lpstr>
      <vt:lpstr>Source Sans Pro</vt:lpstr>
      <vt:lpstr>Thème Office</vt:lpstr>
      <vt:lpstr>Présentation PowerPoint</vt:lpstr>
      <vt:lpstr>Présentation PowerPoint</vt:lpstr>
      <vt:lpstr>https://github.com/AxaGuilDEv/react-oidc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OAuth 2 defines 4 distinct roles</vt:lpstr>
      <vt:lpstr>Oauth 2.0 : Problems</vt:lpstr>
      <vt:lpstr>Présentation PowerPoint</vt:lpstr>
      <vt:lpstr>Présentation PowerPoint</vt:lpstr>
      <vt:lpstr>Open ID Connect</vt:lpstr>
      <vt:lpstr>OpenID Connect : endpoints</vt:lpstr>
      <vt:lpstr>Open ID Connect</vt:lpstr>
      <vt:lpstr>OpenID connect lets you make federation</vt:lpstr>
      <vt:lpstr>Présentation PowerPoint</vt:lpstr>
      <vt:lpstr>Flow Authorization Code Grant with pcke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Use and renewal of tokens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CHERVET Guillaume</dc:creator>
  <cp:lastModifiedBy>Guillaume Chervet</cp:lastModifiedBy>
  <cp:revision>720</cp:revision>
  <dcterms:created xsi:type="dcterms:W3CDTF">2020-03-23T09:18:23Z</dcterms:created>
  <dcterms:modified xsi:type="dcterms:W3CDTF">2020-11-15T15:16:14Z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5722654-0696-4b8f-bb0e-68bcd3f909d4_Enabled">
    <vt:lpwstr>False</vt:lpwstr>
  </property>
  <property fmtid="{D5CDD505-2E9C-101B-9397-08002B2CF9AE}" pid="3" name="MSIP_Label_65722654-0696-4b8f-bb0e-68bcd3f909d4_SiteId">
    <vt:lpwstr>396b38cc-aa65-492b-bb0e-3d94ed25a97b</vt:lpwstr>
  </property>
  <property fmtid="{D5CDD505-2E9C-101B-9397-08002B2CF9AE}" pid="4" name="MSIP_Label_65722654-0696-4b8f-bb0e-68bcd3f909d4_Owner">
    <vt:lpwstr>guillaume.chervet@axa.fr</vt:lpwstr>
  </property>
  <property fmtid="{D5CDD505-2E9C-101B-9397-08002B2CF9AE}" pid="5" name="MSIP_Label_65722654-0696-4b8f-bb0e-68bcd3f909d4_SetDate">
    <vt:lpwstr>2020-03-25T08:58:28.4512586Z</vt:lpwstr>
  </property>
  <property fmtid="{D5CDD505-2E9C-101B-9397-08002B2CF9AE}" pid="6" name="MSIP_Label_65722654-0696-4b8f-bb0e-68bcd3f909d4_Name">
    <vt:lpwstr>AXA FR Public</vt:lpwstr>
  </property>
  <property fmtid="{D5CDD505-2E9C-101B-9397-08002B2CF9AE}" pid="7" name="MSIP_Label_65722654-0696-4b8f-bb0e-68bcd3f909d4_Application">
    <vt:lpwstr>Microsoft Azure Information Protection</vt:lpwstr>
  </property>
  <property fmtid="{D5CDD505-2E9C-101B-9397-08002B2CF9AE}" pid="8" name="MSIP_Label_65722654-0696-4b8f-bb0e-68bcd3f909d4_ActionId">
    <vt:lpwstr>abf5b4cb-615a-4d74-84dc-5cdf40e72ec8</vt:lpwstr>
  </property>
  <property fmtid="{D5CDD505-2E9C-101B-9397-08002B2CF9AE}" pid="9" name="MSIP_Label_65722654-0696-4b8f-bb0e-68bcd3f909d4_Extended_MSFT_Method">
    <vt:lpwstr>Manual</vt:lpwstr>
  </property>
</Properties>
</file>