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handoutMasterIdLst>
    <p:handoutMasterId r:id="rId52"/>
  </p:handoutMasterIdLst>
  <p:sldIdLst>
    <p:sldId id="256" r:id="rId2"/>
    <p:sldId id="278" r:id="rId3"/>
    <p:sldId id="368" r:id="rId4"/>
    <p:sldId id="257" r:id="rId5"/>
    <p:sldId id="269" r:id="rId6"/>
    <p:sldId id="265" r:id="rId7"/>
    <p:sldId id="270" r:id="rId8"/>
    <p:sldId id="327" r:id="rId9"/>
    <p:sldId id="272" r:id="rId10"/>
    <p:sldId id="275" r:id="rId11"/>
    <p:sldId id="271" r:id="rId12"/>
    <p:sldId id="366" r:id="rId13"/>
    <p:sldId id="276" r:id="rId14"/>
    <p:sldId id="274" r:id="rId15"/>
    <p:sldId id="277" r:id="rId16"/>
    <p:sldId id="266" r:id="rId17"/>
    <p:sldId id="264" r:id="rId18"/>
    <p:sldId id="267" r:id="rId19"/>
    <p:sldId id="263" r:id="rId20"/>
    <p:sldId id="282" r:id="rId21"/>
    <p:sldId id="367" r:id="rId22"/>
    <p:sldId id="279" r:id="rId23"/>
    <p:sldId id="281" r:id="rId24"/>
    <p:sldId id="283" r:id="rId25"/>
    <p:sldId id="331" r:id="rId26"/>
    <p:sldId id="329" r:id="rId27"/>
    <p:sldId id="286" r:id="rId28"/>
    <p:sldId id="324" r:id="rId29"/>
    <p:sldId id="289" r:id="rId30"/>
    <p:sldId id="369" r:id="rId31"/>
    <p:sldId id="287" r:id="rId32"/>
    <p:sldId id="288" r:id="rId33"/>
    <p:sldId id="290" r:id="rId34"/>
    <p:sldId id="291" r:id="rId35"/>
    <p:sldId id="280" r:id="rId36"/>
    <p:sldId id="328" r:id="rId37"/>
    <p:sldId id="326" r:id="rId38"/>
    <p:sldId id="303" r:id="rId39"/>
    <p:sldId id="304" r:id="rId40"/>
    <p:sldId id="306" r:id="rId41"/>
    <p:sldId id="305" r:id="rId42"/>
    <p:sldId id="307" r:id="rId43"/>
    <p:sldId id="356" r:id="rId44"/>
    <p:sldId id="323" r:id="rId45"/>
    <p:sldId id="308" r:id="rId46"/>
    <p:sldId id="317" r:id="rId47"/>
    <p:sldId id="365" r:id="rId48"/>
    <p:sldId id="354" r:id="rId49"/>
    <p:sldId id="319" r:id="rId5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Style à thème 1 - Accentuation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Style à thème 2 - Accentuation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Style à thème 2 - Accentuation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Style à thème 2 - Accentuation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Style léger 3 - Accentuation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Style léger 3 - Accentuation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29" autoAdjust="0"/>
    <p:restoredTop sz="92804" autoAdjust="0"/>
  </p:normalViewPr>
  <p:slideViewPr>
    <p:cSldViewPr snapToGrid="0">
      <p:cViewPr varScale="1">
        <p:scale>
          <a:sx n="67" d="100"/>
          <a:sy n="67" d="100"/>
        </p:scale>
        <p:origin x="9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illaume Chervet" userId="e88f94f109999b9b" providerId="LiveId" clId="{E8D87866-7EB7-46A8-A0F3-906D5356CBF0}"/>
    <pc:docChg chg="custSel addSld modSld">
      <pc:chgData name="Guillaume Chervet" userId="e88f94f109999b9b" providerId="LiveId" clId="{E8D87866-7EB7-46A8-A0F3-906D5356CBF0}" dt="2017-12-27T17:14:05.927" v="122" actId="1076"/>
      <pc:docMkLst>
        <pc:docMk/>
      </pc:docMkLst>
      <pc:sldChg chg="modSp">
        <pc:chgData name="Guillaume Chervet" userId="e88f94f109999b9b" providerId="LiveId" clId="{E8D87866-7EB7-46A8-A0F3-906D5356CBF0}" dt="2017-12-27T17:10:37.864" v="5" actId="20577"/>
        <pc:sldMkLst>
          <pc:docMk/>
          <pc:sldMk cId="3609961800" sldId="271"/>
        </pc:sldMkLst>
        <pc:spChg chg="mod">
          <ac:chgData name="Guillaume Chervet" userId="e88f94f109999b9b" providerId="LiveId" clId="{E8D87866-7EB7-46A8-A0F3-906D5356CBF0}" dt="2017-12-27T17:10:37.864" v="5" actId="20577"/>
          <ac:spMkLst>
            <pc:docMk/>
            <pc:sldMk cId="3609961800" sldId="271"/>
            <ac:spMk id="3" creationId="{00000000-0000-0000-0000-000000000000}"/>
          </ac:spMkLst>
        </pc:spChg>
      </pc:sldChg>
      <pc:sldChg chg="addSp delSp modSp add">
        <pc:chgData name="Guillaume Chervet" userId="e88f94f109999b9b" providerId="LiveId" clId="{E8D87866-7EB7-46A8-A0F3-906D5356CBF0}" dt="2017-12-27T17:14:05.927" v="122" actId="1076"/>
        <pc:sldMkLst>
          <pc:docMk/>
          <pc:sldMk cId="4282627810" sldId="366"/>
        </pc:sldMkLst>
        <pc:spChg chg="del">
          <ac:chgData name="Guillaume Chervet" userId="e88f94f109999b9b" providerId="LiveId" clId="{E8D87866-7EB7-46A8-A0F3-906D5356CBF0}" dt="2017-12-27T17:10:53.083" v="8" actId="478"/>
          <ac:spMkLst>
            <pc:docMk/>
            <pc:sldMk cId="4282627810" sldId="366"/>
            <ac:spMk id="3" creationId="{00000000-0000-0000-0000-000000000000}"/>
          </ac:spMkLst>
        </pc:spChg>
        <pc:spChg chg="mod">
          <ac:chgData name="Guillaume Chervet" userId="e88f94f109999b9b" providerId="LiveId" clId="{E8D87866-7EB7-46A8-A0F3-906D5356CBF0}" dt="2017-12-27T17:11:07.223" v="71" actId="1035"/>
          <ac:spMkLst>
            <pc:docMk/>
            <pc:sldMk cId="4282627810" sldId="366"/>
            <ac:spMk id="4" creationId="{00000000-0000-0000-0000-000000000000}"/>
          </ac:spMkLst>
        </pc:spChg>
        <pc:spChg chg="del">
          <ac:chgData name="Guillaume Chervet" userId="e88f94f109999b9b" providerId="LiveId" clId="{E8D87866-7EB7-46A8-A0F3-906D5356CBF0}" dt="2017-12-27T17:10:51.598" v="7" actId="478"/>
          <ac:spMkLst>
            <pc:docMk/>
            <pc:sldMk cId="4282627810" sldId="366"/>
            <ac:spMk id="6" creationId="{00000000-0000-0000-0000-000000000000}"/>
          </ac:spMkLst>
        </pc:spChg>
        <pc:spChg chg="mod">
          <ac:chgData name="Guillaume Chervet" userId="e88f94f109999b9b" providerId="LiveId" clId="{E8D87866-7EB7-46A8-A0F3-906D5356CBF0}" dt="2017-12-27T17:11:07.223" v="71" actId="1035"/>
          <ac:spMkLst>
            <pc:docMk/>
            <pc:sldMk cId="4282627810" sldId="366"/>
            <ac:spMk id="7" creationId="{00000000-0000-0000-0000-000000000000}"/>
          </ac:spMkLst>
        </pc:spChg>
        <pc:spChg chg="mod">
          <ac:chgData name="Guillaume Chervet" userId="e88f94f109999b9b" providerId="LiveId" clId="{E8D87866-7EB7-46A8-A0F3-906D5356CBF0}" dt="2017-12-27T17:11:07.223" v="71" actId="1035"/>
          <ac:spMkLst>
            <pc:docMk/>
            <pc:sldMk cId="4282627810" sldId="366"/>
            <ac:spMk id="11" creationId="{00000000-0000-0000-0000-000000000000}"/>
          </ac:spMkLst>
        </pc:spChg>
        <pc:spChg chg="mod">
          <ac:chgData name="Guillaume Chervet" userId="e88f94f109999b9b" providerId="LiveId" clId="{E8D87866-7EB7-46A8-A0F3-906D5356CBF0}" dt="2017-12-27T17:11:07.223" v="71" actId="1035"/>
          <ac:spMkLst>
            <pc:docMk/>
            <pc:sldMk cId="4282627810" sldId="366"/>
            <ac:spMk id="15" creationId="{00000000-0000-0000-0000-000000000000}"/>
          </ac:spMkLst>
        </pc:spChg>
        <pc:spChg chg="add del mod">
          <ac:chgData name="Guillaume Chervet" userId="e88f94f109999b9b" providerId="LiveId" clId="{E8D87866-7EB7-46A8-A0F3-906D5356CBF0}" dt="2017-12-27T17:10:54.567" v="9" actId="478"/>
          <ac:spMkLst>
            <pc:docMk/>
            <pc:sldMk cId="4282627810" sldId="366"/>
            <ac:spMk id="21" creationId="{0457F34D-93BB-4963-9F0B-270CD1CDE4D6}"/>
          </ac:spMkLst>
        </pc:spChg>
        <pc:spChg chg="mod">
          <ac:chgData name="Guillaume Chervet" userId="e88f94f109999b9b" providerId="LiveId" clId="{E8D87866-7EB7-46A8-A0F3-906D5356CBF0}" dt="2017-12-27T17:11:07.223" v="71" actId="1035"/>
          <ac:spMkLst>
            <pc:docMk/>
            <pc:sldMk cId="4282627810" sldId="366"/>
            <ac:spMk id="26" creationId="{00000000-0000-0000-0000-000000000000}"/>
          </ac:spMkLst>
        </pc:spChg>
        <pc:spChg chg="add mod">
          <ac:chgData name="Guillaume Chervet" userId="e88f94f109999b9b" providerId="LiveId" clId="{E8D87866-7EB7-46A8-A0F3-906D5356CBF0}" dt="2017-12-27T17:14:05.927" v="122" actId="1076"/>
          <ac:spMkLst>
            <pc:docMk/>
            <pc:sldMk cId="4282627810" sldId="366"/>
            <ac:spMk id="27" creationId="{B1D35CE5-2106-46B6-A913-E39733AB0C5A}"/>
          </ac:spMkLst>
        </pc:spChg>
        <pc:spChg chg="add mod">
          <ac:chgData name="Guillaume Chervet" userId="e88f94f109999b9b" providerId="LiveId" clId="{E8D87866-7EB7-46A8-A0F3-906D5356CBF0}" dt="2017-12-27T17:13:58.177" v="120" actId="1076"/>
          <ac:spMkLst>
            <pc:docMk/>
            <pc:sldMk cId="4282627810" sldId="366"/>
            <ac:spMk id="28" creationId="{F68EA00F-3D71-4EC4-B6B1-02FD3EB1C867}"/>
          </ac:spMkLst>
        </pc:spChg>
        <pc:spChg chg="add mod">
          <ac:chgData name="Guillaume Chervet" userId="e88f94f109999b9b" providerId="LiveId" clId="{E8D87866-7EB7-46A8-A0F3-906D5356CBF0}" dt="2017-12-27T17:13:56.255" v="119" actId="1076"/>
          <ac:spMkLst>
            <pc:docMk/>
            <pc:sldMk cId="4282627810" sldId="366"/>
            <ac:spMk id="29" creationId="{6A60B00A-08D2-4649-862A-FFB89F04184F}"/>
          </ac:spMkLst>
        </pc:spChg>
        <pc:picChg chg="mod">
          <ac:chgData name="Guillaume Chervet" userId="e88f94f109999b9b" providerId="LiveId" clId="{E8D87866-7EB7-46A8-A0F3-906D5356CBF0}" dt="2017-12-27T17:11:07.223" v="71" actId="1035"/>
          <ac:picMkLst>
            <pc:docMk/>
            <pc:sldMk cId="4282627810" sldId="366"/>
            <ac:picMk id="8" creationId="{00000000-0000-0000-0000-000000000000}"/>
          </ac:picMkLst>
        </pc:picChg>
        <pc:picChg chg="mod">
          <ac:chgData name="Guillaume Chervet" userId="e88f94f109999b9b" providerId="LiveId" clId="{E8D87866-7EB7-46A8-A0F3-906D5356CBF0}" dt="2017-12-27T17:11:07.223" v="71" actId="1035"/>
          <ac:picMkLst>
            <pc:docMk/>
            <pc:sldMk cId="4282627810" sldId="366"/>
            <ac:picMk id="9" creationId="{00000000-0000-0000-0000-000000000000}"/>
          </ac:picMkLst>
        </pc:picChg>
        <pc:picChg chg="mod">
          <ac:chgData name="Guillaume Chervet" userId="e88f94f109999b9b" providerId="LiveId" clId="{E8D87866-7EB7-46A8-A0F3-906D5356CBF0}" dt="2017-12-27T17:11:07.223" v="71" actId="1035"/>
          <ac:picMkLst>
            <pc:docMk/>
            <pc:sldMk cId="4282627810" sldId="366"/>
            <ac:picMk id="10" creationId="{00000000-0000-0000-0000-000000000000}"/>
          </ac:picMkLst>
        </pc:picChg>
        <pc:picChg chg="mod">
          <ac:chgData name="Guillaume Chervet" userId="e88f94f109999b9b" providerId="LiveId" clId="{E8D87866-7EB7-46A8-A0F3-906D5356CBF0}" dt="2017-12-27T17:11:07.223" v="71" actId="1035"/>
          <ac:picMkLst>
            <pc:docMk/>
            <pc:sldMk cId="4282627810" sldId="366"/>
            <ac:picMk id="14" creationId="{00000000-0000-0000-0000-000000000000}"/>
          </ac:picMkLst>
        </pc:picChg>
        <pc:picChg chg="mod">
          <ac:chgData name="Guillaume Chervet" userId="e88f94f109999b9b" providerId="LiveId" clId="{E8D87866-7EB7-46A8-A0F3-906D5356CBF0}" dt="2017-12-27T17:11:07.223" v="71" actId="1035"/>
          <ac:picMkLst>
            <pc:docMk/>
            <pc:sldMk cId="4282627810" sldId="366"/>
            <ac:picMk id="17" creationId="{00000000-0000-0000-0000-000000000000}"/>
          </ac:picMkLst>
        </pc:picChg>
        <pc:picChg chg="mod">
          <ac:chgData name="Guillaume Chervet" userId="e88f94f109999b9b" providerId="LiveId" clId="{E8D87866-7EB7-46A8-A0F3-906D5356CBF0}" dt="2017-12-27T17:11:07.223" v="71" actId="1035"/>
          <ac:picMkLst>
            <pc:docMk/>
            <pc:sldMk cId="4282627810" sldId="366"/>
            <ac:picMk id="18" creationId="{00000000-0000-0000-0000-000000000000}"/>
          </ac:picMkLst>
        </pc:picChg>
        <pc:picChg chg="mod">
          <ac:chgData name="Guillaume Chervet" userId="e88f94f109999b9b" providerId="LiveId" clId="{E8D87866-7EB7-46A8-A0F3-906D5356CBF0}" dt="2017-12-27T17:11:07.223" v="71" actId="1035"/>
          <ac:picMkLst>
            <pc:docMk/>
            <pc:sldMk cId="4282627810" sldId="366"/>
            <ac:picMk id="19" creationId="{00000000-0000-0000-0000-000000000000}"/>
          </ac:picMkLst>
        </pc:picChg>
        <pc:cxnChg chg="mod">
          <ac:chgData name="Guillaume Chervet" userId="e88f94f109999b9b" providerId="LiveId" clId="{E8D87866-7EB7-46A8-A0F3-906D5356CBF0}" dt="2017-12-27T17:11:07.223" v="71" actId="1035"/>
          <ac:cxnSpMkLst>
            <pc:docMk/>
            <pc:sldMk cId="4282627810" sldId="366"/>
            <ac:cxnSpMk id="12" creationId="{00000000-0000-0000-0000-000000000000}"/>
          </ac:cxnSpMkLst>
        </pc:cxnChg>
        <pc:cxnChg chg="mod">
          <ac:chgData name="Guillaume Chervet" userId="e88f94f109999b9b" providerId="LiveId" clId="{E8D87866-7EB7-46A8-A0F3-906D5356CBF0}" dt="2017-12-27T17:11:07.223" v="71" actId="1035"/>
          <ac:cxnSpMkLst>
            <pc:docMk/>
            <pc:sldMk cId="4282627810" sldId="366"/>
            <ac:cxnSpMk id="13" creationId="{00000000-0000-0000-0000-000000000000}"/>
          </ac:cxnSpMkLst>
        </pc:cxnChg>
        <pc:cxnChg chg="mod">
          <ac:chgData name="Guillaume Chervet" userId="e88f94f109999b9b" providerId="LiveId" clId="{E8D87866-7EB7-46A8-A0F3-906D5356CBF0}" dt="2017-12-27T17:11:07.223" v="71" actId="1035"/>
          <ac:cxnSpMkLst>
            <pc:docMk/>
            <pc:sldMk cId="4282627810" sldId="366"/>
            <ac:cxnSpMk id="16" creationId="{00000000-0000-0000-0000-000000000000}"/>
          </ac:cxnSpMkLst>
        </pc:cxnChg>
        <pc:cxnChg chg="mod">
          <ac:chgData name="Guillaume Chervet" userId="e88f94f109999b9b" providerId="LiveId" clId="{E8D87866-7EB7-46A8-A0F3-906D5356CBF0}" dt="2017-12-27T17:11:07.223" v="71" actId="1035"/>
          <ac:cxnSpMkLst>
            <pc:docMk/>
            <pc:sldMk cId="4282627810" sldId="366"/>
            <ac:cxnSpMk id="20" creationId="{00000000-0000-0000-0000-000000000000}"/>
          </ac:cxnSpMkLst>
        </pc:cxnChg>
        <pc:cxnChg chg="mod">
          <ac:chgData name="Guillaume Chervet" userId="e88f94f109999b9b" providerId="LiveId" clId="{E8D87866-7EB7-46A8-A0F3-906D5356CBF0}" dt="2017-12-27T17:11:07.223" v="71" actId="1035"/>
          <ac:cxnSpMkLst>
            <pc:docMk/>
            <pc:sldMk cId="4282627810" sldId="366"/>
            <ac:cxnSpMk id="23" creationId="{00000000-0000-0000-0000-000000000000}"/>
          </ac:cxnSpMkLst>
        </pc:cxnChg>
        <pc:cxnChg chg="add mod ord">
          <ac:chgData name="Guillaume Chervet" userId="e88f94f109999b9b" providerId="LiveId" clId="{E8D87866-7EB7-46A8-A0F3-906D5356CBF0}" dt="2017-12-27T17:14:02.802" v="121" actId="14100"/>
          <ac:cxnSpMkLst>
            <pc:docMk/>
            <pc:sldMk cId="4282627810" sldId="366"/>
            <ac:cxnSpMk id="24" creationId="{BF938727-975D-46BB-AB50-3DBE0FEA432D}"/>
          </ac:cxnSpMkLst>
        </pc:cxnChg>
        <pc:cxnChg chg="add mod ord">
          <ac:chgData name="Guillaume Chervet" userId="e88f94f109999b9b" providerId="LiveId" clId="{E8D87866-7EB7-46A8-A0F3-906D5356CBF0}" dt="2017-12-27T17:13:53.942" v="118" actId="14100"/>
          <ac:cxnSpMkLst>
            <pc:docMk/>
            <pc:sldMk cId="4282627810" sldId="366"/>
            <ac:cxnSpMk id="25" creationId="{7B57E9B6-BD4E-4ED8-9097-0D0403A47DF1}"/>
          </ac:cxnSpMkLst>
        </pc:cxnChg>
      </pc:sldChg>
    </pc:docChg>
  </pc:docChgLst>
  <pc:docChgLst>
    <pc:chgData name="Guillaume Chervet" userId="e88f94f109999b9b" providerId="LiveId" clId="{2DD9834D-87BE-43DA-84B3-A22C71B048DC}"/>
    <pc:docChg chg="undo custSel modSld">
      <pc:chgData name="Guillaume Chervet" userId="e88f94f109999b9b" providerId="LiveId" clId="{2DD9834D-87BE-43DA-84B3-A22C71B048DC}" dt="2018-02-09T10:34:08.861" v="846" actId="20577"/>
      <pc:docMkLst>
        <pc:docMk/>
      </pc:docMkLst>
      <pc:sldChg chg="modSp">
        <pc:chgData name="Guillaume Chervet" userId="e88f94f109999b9b" providerId="LiveId" clId="{2DD9834D-87BE-43DA-84B3-A22C71B048DC}" dt="2018-02-03T13:04:34.604" v="13" actId="20577"/>
        <pc:sldMkLst>
          <pc:docMk/>
          <pc:sldMk cId="3336855111" sldId="256"/>
        </pc:sldMkLst>
        <pc:spChg chg="mod">
          <ac:chgData name="Guillaume Chervet" userId="e88f94f109999b9b" providerId="LiveId" clId="{2DD9834D-87BE-43DA-84B3-A22C71B048DC}" dt="2018-02-03T13:04:34.604" v="13" actId="20577"/>
          <ac:spMkLst>
            <pc:docMk/>
            <pc:sldMk cId="3336855111" sldId="256"/>
            <ac:spMk id="3" creationId="{00000000-0000-0000-0000-000000000000}"/>
          </ac:spMkLst>
        </pc:spChg>
      </pc:sldChg>
      <pc:sldChg chg="addSp modSp">
        <pc:chgData name="Guillaume Chervet" userId="e88f94f109999b9b" providerId="LiveId" clId="{2DD9834D-87BE-43DA-84B3-A22C71B048DC}" dt="2018-02-09T10:34:08.861" v="846" actId="20577"/>
        <pc:sldMkLst>
          <pc:docMk/>
          <pc:sldMk cId="2919905513" sldId="257"/>
        </pc:sldMkLst>
        <pc:spChg chg="mod">
          <ac:chgData name="Guillaume Chervet" userId="e88f94f109999b9b" providerId="LiveId" clId="{2DD9834D-87BE-43DA-84B3-A22C71B048DC}" dt="2018-02-04T15:49:04.850" v="333" actId="27636"/>
          <ac:spMkLst>
            <pc:docMk/>
            <pc:sldMk cId="2919905513" sldId="257"/>
            <ac:spMk id="3" creationId="{00000000-0000-0000-0000-000000000000}"/>
          </ac:spMkLst>
        </pc:spChg>
        <pc:spChg chg="add mod">
          <ac:chgData name="Guillaume Chervet" userId="e88f94f109999b9b" providerId="LiveId" clId="{2DD9834D-87BE-43DA-84B3-A22C71B048DC}" dt="2018-02-09T10:34:08.861" v="846" actId="20577"/>
          <ac:spMkLst>
            <pc:docMk/>
            <pc:sldMk cId="2919905513" sldId="257"/>
            <ac:spMk id="5" creationId="{CC0FFA9E-0BAC-434D-9379-5A13DFCB4788}"/>
          </ac:spMkLst>
        </pc:spChg>
        <pc:cxnChg chg="add mod">
          <ac:chgData name="Guillaume Chervet" userId="e88f94f109999b9b" providerId="LiveId" clId="{2DD9834D-87BE-43DA-84B3-A22C71B048DC}" dt="2018-02-04T15:46:26.026" v="228" actId="14100"/>
          <ac:cxnSpMkLst>
            <pc:docMk/>
            <pc:sldMk cId="2919905513" sldId="257"/>
            <ac:cxnSpMk id="6" creationId="{B672F279-A6E2-4F17-8113-9E7293909786}"/>
          </ac:cxnSpMkLst>
        </pc:cxnChg>
      </pc:sldChg>
      <pc:sldChg chg="modSp">
        <pc:chgData name="Guillaume Chervet" userId="e88f94f109999b9b" providerId="LiveId" clId="{2DD9834D-87BE-43DA-84B3-A22C71B048DC}" dt="2018-02-03T13:04:58.503" v="25" actId="20577"/>
        <pc:sldMkLst>
          <pc:docMk/>
          <pc:sldMk cId="2632189916" sldId="278"/>
        </pc:sldMkLst>
        <pc:spChg chg="mod">
          <ac:chgData name="Guillaume Chervet" userId="e88f94f109999b9b" providerId="LiveId" clId="{2DD9834D-87BE-43DA-84B3-A22C71B048DC}" dt="2018-02-03T13:04:58.503" v="25" actId="20577"/>
          <ac:spMkLst>
            <pc:docMk/>
            <pc:sldMk cId="2632189916" sldId="278"/>
            <ac:spMk id="3" creationId="{00000000-0000-0000-0000-000000000000}"/>
          </ac:spMkLst>
        </pc:spChg>
      </pc:sldChg>
      <pc:sldChg chg="modSp">
        <pc:chgData name="Guillaume Chervet" userId="e88f94f109999b9b" providerId="LiveId" clId="{2DD9834D-87BE-43DA-84B3-A22C71B048DC}" dt="2018-02-09T10:33:15.824" v="839" actId="20577"/>
        <pc:sldMkLst>
          <pc:docMk/>
          <pc:sldMk cId="1530495004" sldId="285"/>
        </pc:sldMkLst>
        <pc:spChg chg="mod">
          <ac:chgData name="Guillaume Chervet" userId="e88f94f109999b9b" providerId="LiveId" clId="{2DD9834D-87BE-43DA-84B3-A22C71B048DC}" dt="2018-02-09T10:33:15.824" v="839" actId="20577"/>
          <ac:spMkLst>
            <pc:docMk/>
            <pc:sldMk cId="1530495004" sldId="285"/>
            <ac:spMk id="3" creationId="{00000000-0000-0000-0000-000000000000}"/>
          </ac:spMkLst>
        </pc:spChg>
      </pc:sldChg>
      <pc:sldChg chg="modSp">
        <pc:chgData name="Guillaume Chervet" userId="e88f94f109999b9b" providerId="LiveId" clId="{2DD9834D-87BE-43DA-84B3-A22C71B048DC}" dt="2018-02-04T16:10:57.129" v="744" actId="20577"/>
        <pc:sldMkLst>
          <pc:docMk/>
          <pc:sldMk cId="2426227970" sldId="288"/>
        </pc:sldMkLst>
        <pc:spChg chg="mod">
          <ac:chgData name="Guillaume Chervet" userId="e88f94f109999b9b" providerId="LiveId" clId="{2DD9834D-87BE-43DA-84B3-A22C71B048DC}" dt="2018-02-04T16:10:57.129" v="744" actId="20577"/>
          <ac:spMkLst>
            <pc:docMk/>
            <pc:sldMk cId="2426227970" sldId="288"/>
            <ac:spMk id="3" creationId="{00000000-0000-0000-0000-000000000000}"/>
          </ac:spMkLst>
        </pc:spChg>
      </pc:sldChg>
      <pc:sldChg chg="modSp">
        <pc:chgData name="Guillaume Chervet" userId="e88f94f109999b9b" providerId="LiveId" clId="{2DD9834D-87BE-43DA-84B3-A22C71B048DC}" dt="2018-02-04T16:06:55.781" v="656" actId="20577"/>
        <pc:sldMkLst>
          <pc:docMk/>
          <pc:sldMk cId="3322854694" sldId="289"/>
        </pc:sldMkLst>
        <pc:graphicFrameChg chg="modGraphic">
          <ac:chgData name="Guillaume Chervet" userId="e88f94f109999b9b" providerId="LiveId" clId="{2DD9834D-87BE-43DA-84B3-A22C71B048DC}" dt="2018-02-04T16:06:55.781" v="656" actId="20577"/>
          <ac:graphicFrameMkLst>
            <pc:docMk/>
            <pc:sldMk cId="3322854694" sldId="289"/>
            <ac:graphicFrameMk id="4" creationId="{00000000-0000-0000-0000-000000000000}"/>
          </ac:graphicFrameMkLst>
        </pc:graphicFrameChg>
      </pc:sldChg>
      <pc:sldChg chg="addSp delSp modSp setBg">
        <pc:chgData name="Guillaume Chervet" userId="e88f94f109999b9b" providerId="LiveId" clId="{2DD9834D-87BE-43DA-84B3-A22C71B048DC}" dt="2018-02-04T16:05:54.190" v="654" actId="20577"/>
        <pc:sldMkLst>
          <pc:docMk/>
          <pc:sldMk cId="3058866877" sldId="367"/>
        </pc:sldMkLst>
        <pc:spChg chg="mod">
          <ac:chgData name="Guillaume Chervet" userId="e88f94f109999b9b" providerId="LiveId" clId="{2DD9834D-87BE-43DA-84B3-A22C71B048DC}" dt="2018-02-04T16:02:01.075" v="598" actId="20577"/>
          <ac:spMkLst>
            <pc:docMk/>
            <pc:sldMk cId="3058866877" sldId="367"/>
            <ac:spMk id="2" creationId="{00000000-0000-0000-0000-000000000000}"/>
          </ac:spMkLst>
        </pc:spChg>
        <pc:spChg chg="del">
          <ac:chgData name="Guillaume Chervet" userId="e88f94f109999b9b" providerId="LiveId" clId="{2DD9834D-87BE-43DA-84B3-A22C71B048DC}" dt="2018-02-04T16:03:09.275" v="602" actId="478"/>
          <ac:spMkLst>
            <pc:docMk/>
            <pc:sldMk cId="3058866877" sldId="367"/>
            <ac:spMk id="3" creationId="{00000000-0000-0000-0000-000000000000}"/>
          </ac:spMkLst>
        </pc:spChg>
        <pc:spChg chg="del mod">
          <ac:chgData name="Guillaume Chervet" userId="e88f94f109999b9b" providerId="LiveId" clId="{2DD9834D-87BE-43DA-84B3-A22C71B048DC}" dt="2018-02-04T16:03:16.043" v="604" actId="478"/>
          <ac:spMkLst>
            <pc:docMk/>
            <pc:sldMk cId="3058866877" sldId="367"/>
            <ac:spMk id="4" creationId="{00000000-0000-0000-0000-000000000000}"/>
          </ac:spMkLst>
        </pc:spChg>
        <pc:spChg chg="add mod">
          <ac:chgData name="Guillaume Chervet" userId="e88f94f109999b9b" providerId="LiveId" clId="{2DD9834D-87BE-43DA-84B3-A22C71B048DC}" dt="2018-02-04T16:02:16.762" v="601" actId="20577"/>
          <ac:spMkLst>
            <pc:docMk/>
            <pc:sldMk cId="3058866877" sldId="367"/>
            <ac:spMk id="6" creationId="{17377AAA-C1AF-4CDA-9850-4142652F7D0E}"/>
          </ac:spMkLst>
        </pc:spChg>
        <pc:spChg chg="add del mod">
          <ac:chgData name="Guillaume Chervet" userId="e88f94f109999b9b" providerId="LiveId" clId="{2DD9834D-87BE-43DA-84B3-A22C71B048DC}" dt="2018-02-04T16:03:23.593" v="608" actId="478"/>
          <ac:spMkLst>
            <pc:docMk/>
            <pc:sldMk cId="3058866877" sldId="367"/>
            <ac:spMk id="8" creationId="{A84B0406-F1AB-4D5E-8EF5-BE048C005DF6}"/>
          </ac:spMkLst>
        </pc:spChg>
        <pc:spChg chg="add del">
          <ac:chgData name="Guillaume Chervet" userId="e88f94f109999b9b" providerId="LiveId" clId="{2DD9834D-87BE-43DA-84B3-A22C71B048DC}" dt="2018-02-04T16:03:58.806" v="612" actId="20577"/>
          <ac:spMkLst>
            <pc:docMk/>
            <pc:sldMk cId="3058866877" sldId="367"/>
            <ac:spMk id="10" creationId="{EF7535B0-D1A9-44ED-847A-7C6160339A12}"/>
          </ac:spMkLst>
        </pc:spChg>
        <pc:spChg chg="add del mod">
          <ac:chgData name="Guillaume Chervet" userId="e88f94f109999b9b" providerId="LiveId" clId="{2DD9834D-87BE-43DA-84B3-A22C71B048DC}" dt="2018-02-04T16:05:54.190" v="654" actId="20577"/>
          <ac:spMkLst>
            <pc:docMk/>
            <pc:sldMk cId="3058866877" sldId="367"/>
            <ac:spMk id="11" creationId="{543CBBAF-F38C-410A-A0C6-21B97132D24F}"/>
          </ac:spMkLst>
        </pc:spChg>
        <pc:spChg chg="add del">
          <ac:chgData name="Guillaume Chervet" userId="e88f94f109999b9b" providerId="LiveId" clId="{2DD9834D-87BE-43DA-84B3-A22C71B048DC}" dt="2018-02-04T16:04:12.603" v="617" actId="20577"/>
          <ac:spMkLst>
            <pc:docMk/>
            <pc:sldMk cId="3058866877" sldId="367"/>
            <ac:spMk id="12" creationId="{33967AA0-82AF-4D25-BCC2-BBEF7ABD04BF}"/>
          </ac:spMkLst>
        </pc:spChg>
        <pc:picChg chg="add mod">
          <ac:chgData name="Guillaume Chervet" userId="e88f94f109999b9b" providerId="LiveId" clId="{2DD9834D-87BE-43DA-84B3-A22C71B048DC}" dt="2018-02-04T16:05:28.620" v="643" actId="1076"/>
          <ac:picMkLst>
            <pc:docMk/>
            <pc:sldMk cId="3058866877" sldId="367"/>
            <ac:picMk id="9" creationId="{D9C6A34B-FFCB-43DF-B70F-42E643B7FBBB}"/>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0ECB4-1DA6-4958-A0CF-A11808127F66}" type="datetimeFigureOut">
              <a:rPr lang="fr-FR" smtClean="0"/>
              <a:t>17/11/2019</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D4D9825-B818-4987-A363-A75C9161194C}" type="slidenum">
              <a:rPr lang="fr-FR" smtClean="0"/>
              <a:t>‹N°›</a:t>
            </a:fld>
            <a:endParaRPr lang="fr-FR"/>
          </a:p>
        </p:txBody>
      </p:sp>
    </p:spTree>
    <p:extLst>
      <p:ext uri="{BB962C8B-B14F-4D97-AF65-F5344CB8AC3E}">
        <p14:creationId xmlns:p14="http://schemas.microsoft.com/office/powerpoint/2010/main" val="35446403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251E60-887E-4FF0-8411-14E4694F24DF}" type="datetimeFigureOut">
              <a:rPr lang="fr-FR" smtClean="0"/>
              <a:t>17/11/2019</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B770E-9F5C-44F4-BEAD-89B26D889570}" type="slidenum">
              <a:rPr lang="fr-FR" smtClean="0"/>
              <a:t>‹N°›</a:t>
            </a:fld>
            <a:endParaRPr lang="fr-FR"/>
          </a:p>
        </p:txBody>
      </p:sp>
    </p:spTree>
    <p:extLst>
      <p:ext uri="{BB962C8B-B14F-4D97-AF65-F5344CB8AC3E}">
        <p14:creationId xmlns:p14="http://schemas.microsoft.com/office/powerpoint/2010/main" val="3930133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EB770E-9F5C-44F4-BEAD-89B26D889570}" type="slidenum">
              <a:rPr lang="fr-FR" smtClean="0"/>
              <a:t>15</a:t>
            </a:fld>
            <a:endParaRPr lang="fr-FR"/>
          </a:p>
        </p:txBody>
      </p:sp>
    </p:spTree>
    <p:extLst>
      <p:ext uri="{BB962C8B-B14F-4D97-AF65-F5344CB8AC3E}">
        <p14:creationId xmlns:p14="http://schemas.microsoft.com/office/powerpoint/2010/main" val="14645595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EB770E-9F5C-44F4-BEAD-89B26D889570}" type="slidenum">
              <a:rPr lang="fr-FR" smtClean="0"/>
              <a:t>27</a:t>
            </a:fld>
            <a:endParaRPr lang="fr-FR"/>
          </a:p>
        </p:txBody>
      </p:sp>
    </p:spTree>
    <p:extLst>
      <p:ext uri="{BB962C8B-B14F-4D97-AF65-F5344CB8AC3E}">
        <p14:creationId xmlns:p14="http://schemas.microsoft.com/office/powerpoint/2010/main" val="14728679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EB770E-9F5C-44F4-BEAD-89B26D889570}" type="slidenum">
              <a:rPr lang="fr-FR" smtClean="0"/>
              <a:t>28</a:t>
            </a:fld>
            <a:endParaRPr lang="fr-FR"/>
          </a:p>
        </p:txBody>
      </p:sp>
    </p:spTree>
    <p:extLst>
      <p:ext uri="{BB962C8B-B14F-4D97-AF65-F5344CB8AC3E}">
        <p14:creationId xmlns:p14="http://schemas.microsoft.com/office/powerpoint/2010/main" val="11100090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EB770E-9F5C-44F4-BEAD-89B26D889570}" type="slidenum">
              <a:rPr lang="fr-FR" smtClean="0"/>
              <a:t>29</a:t>
            </a:fld>
            <a:endParaRPr lang="fr-FR"/>
          </a:p>
        </p:txBody>
      </p:sp>
    </p:spTree>
    <p:extLst>
      <p:ext uri="{BB962C8B-B14F-4D97-AF65-F5344CB8AC3E}">
        <p14:creationId xmlns:p14="http://schemas.microsoft.com/office/powerpoint/2010/main" val="27608429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EB770E-9F5C-44F4-BEAD-89B26D889570}" type="slidenum">
              <a:rPr lang="fr-FR" smtClean="0"/>
              <a:t>31</a:t>
            </a:fld>
            <a:endParaRPr lang="fr-FR"/>
          </a:p>
        </p:txBody>
      </p:sp>
    </p:spTree>
    <p:extLst>
      <p:ext uri="{BB962C8B-B14F-4D97-AF65-F5344CB8AC3E}">
        <p14:creationId xmlns:p14="http://schemas.microsoft.com/office/powerpoint/2010/main" val="24035898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EB770E-9F5C-44F4-BEAD-89B26D889570}" type="slidenum">
              <a:rPr lang="fr-FR" smtClean="0"/>
              <a:t>32</a:t>
            </a:fld>
            <a:endParaRPr lang="fr-FR"/>
          </a:p>
        </p:txBody>
      </p:sp>
    </p:spTree>
    <p:extLst>
      <p:ext uri="{BB962C8B-B14F-4D97-AF65-F5344CB8AC3E}">
        <p14:creationId xmlns:p14="http://schemas.microsoft.com/office/powerpoint/2010/main" val="36474900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EB770E-9F5C-44F4-BEAD-89B26D889570}" type="slidenum">
              <a:rPr lang="fr-FR" smtClean="0"/>
              <a:t>33</a:t>
            </a:fld>
            <a:endParaRPr lang="fr-FR"/>
          </a:p>
        </p:txBody>
      </p:sp>
    </p:spTree>
    <p:extLst>
      <p:ext uri="{BB962C8B-B14F-4D97-AF65-F5344CB8AC3E}">
        <p14:creationId xmlns:p14="http://schemas.microsoft.com/office/powerpoint/2010/main" val="4875276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EB770E-9F5C-44F4-BEAD-89B26D889570}" type="slidenum">
              <a:rPr lang="fr-FR" smtClean="0"/>
              <a:t>34</a:t>
            </a:fld>
            <a:endParaRPr lang="fr-FR"/>
          </a:p>
        </p:txBody>
      </p:sp>
    </p:spTree>
    <p:extLst>
      <p:ext uri="{BB962C8B-B14F-4D97-AF65-F5344CB8AC3E}">
        <p14:creationId xmlns:p14="http://schemas.microsoft.com/office/powerpoint/2010/main" val="14248968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EB770E-9F5C-44F4-BEAD-89B26D889570}" type="slidenum">
              <a:rPr lang="fr-FR" smtClean="0"/>
              <a:t>35</a:t>
            </a:fld>
            <a:endParaRPr lang="fr-FR"/>
          </a:p>
        </p:txBody>
      </p:sp>
    </p:spTree>
    <p:extLst>
      <p:ext uri="{BB962C8B-B14F-4D97-AF65-F5344CB8AC3E}">
        <p14:creationId xmlns:p14="http://schemas.microsoft.com/office/powerpoint/2010/main" val="38725564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EB770E-9F5C-44F4-BEAD-89B26D889570}" type="slidenum">
              <a:rPr lang="fr-FR" smtClean="0"/>
              <a:t>36</a:t>
            </a:fld>
            <a:endParaRPr lang="fr-FR"/>
          </a:p>
        </p:txBody>
      </p:sp>
    </p:spTree>
    <p:extLst>
      <p:ext uri="{BB962C8B-B14F-4D97-AF65-F5344CB8AC3E}">
        <p14:creationId xmlns:p14="http://schemas.microsoft.com/office/powerpoint/2010/main" val="36222744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EB770E-9F5C-44F4-BEAD-89B26D889570}" type="slidenum">
              <a:rPr lang="fr-FR" smtClean="0"/>
              <a:t>47</a:t>
            </a:fld>
            <a:endParaRPr lang="fr-FR"/>
          </a:p>
        </p:txBody>
      </p:sp>
    </p:spTree>
    <p:extLst>
      <p:ext uri="{BB962C8B-B14F-4D97-AF65-F5344CB8AC3E}">
        <p14:creationId xmlns:p14="http://schemas.microsoft.com/office/powerpoint/2010/main" val="40169911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EB770E-9F5C-44F4-BEAD-89B26D889570}" type="slidenum">
              <a:rPr lang="fr-FR" smtClean="0"/>
              <a:t>16</a:t>
            </a:fld>
            <a:endParaRPr lang="fr-FR"/>
          </a:p>
        </p:txBody>
      </p:sp>
    </p:spTree>
    <p:extLst>
      <p:ext uri="{BB962C8B-B14F-4D97-AF65-F5344CB8AC3E}">
        <p14:creationId xmlns:p14="http://schemas.microsoft.com/office/powerpoint/2010/main" val="2657888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EB770E-9F5C-44F4-BEAD-89B26D889570}" type="slidenum">
              <a:rPr lang="fr-FR" smtClean="0"/>
              <a:t>18</a:t>
            </a:fld>
            <a:endParaRPr lang="fr-FR"/>
          </a:p>
        </p:txBody>
      </p:sp>
    </p:spTree>
    <p:extLst>
      <p:ext uri="{BB962C8B-B14F-4D97-AF65-F5344CB8AC3E}">
        <p14:creationId xmlns:p14="http://schemas.microsoft.com/office/powerpoint/2010/main" val="7709136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EB770E-9F5C-44F4-BEAD-89B26D889570}" type="slidenum">
              <a:rPr lang="fr-FR" smtClean="0"/>
              <a:t>19</a:t>
            </a:fld>
            <a:endParaRPr lang="fr-FR"/>
          </a:p>
        </p:txBody>
      </p:sp>
    </p:spTree>
    <p:extLst>
      <p:ext uri="{BB962C8B-B14F-4D97-AF65-F5344CB8AC3E}">
        <p14:creationId xmlns:p14="http://schemas.microsoft.com/office/powerpoint/2010/main" val="1374182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EB770E-9F5C-44F4-BEAD-89B26D889570}" type="slidenum">
              <a:rPr lang="fr-FR" smtClean="0"/>
              <a:t>20</a:t>
            </a:fld>
            <a:endParaRPr lang="fr-FR"/>
          </a:p>
        </p:txBody>
      </p:sp>
    </p:spTree>
    <p:extLst>
      <p:ext uri="{BB962C8B-B14F-4D97-AF65-F5344CB8AC3E}">
        <p14:creationId xmlns:p14="http://schemas.microsoft.com/office/powerpoint/2010/main" val="27971442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EB770E-9F5C-44F4-BEAD-89B26D889570}" type="slidenum">
              <a:rPr lang="fr-FR" smtClean="0"/>
              <a:t>23</a:t>
            </a:fld>
            <a:endParaRPr lang="fr-FR"/>
          </a:p>
        </p:txBody>
      </p:sp>
    </p:spTree>
    <p:extLst>
      <p:ext uri="{BB962C8B-B14F-4D97-AF65-F5344CB8AC3E}">
        <p14:creationId xmlns:p14="http://schemas.microsoft.com/office/powerpoint/2010/main" val="6509849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EB770E-9F5C-44F4-BEAD-89B26D889570}" type="slidenum">
              <a:rPr lang="fr-FR" smtClean="0"/>
              <a:t>24</a:t>
            </a:fld>
            <a:endParaRPr lang="fr-FR"/>
          </a:p>
        </p:txBody>
      </p:sp>
    </p:spTree>
    <p:extLst>
      <p:ext uri="{BB962C8B-B14F-4D97-AF65-F5344CB8AC3E}">
        <p14:creationId xmlns:p14="http://schemas.microsoft.com/office/powerpoint/2010/main" val="7727005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EB770E-9F5C-44F4-BEAD-89B26D889570}" type="slidenum">
              <a:rPr lang="fr-FR" smtClean="0"/>
              <a:t>25</a:t>
            </a:fld>
            <a:endParaRPr lang="fr-FR"/>
          </a:p>
        </p:txBody>
      </p:sp>
    </p:spTree>
    <p:extLst>
      <p:ext uri="{BB962C8B-B14F-4D97-AF65-F5344CB8AC3E}">
        <p14:creationId xmlns:p14="http://schemas.microsoft.com/office/powerpoint/2010/main" val="22646015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EB770E-9F5C-44F4-BEAD-89B26D889570}" type="slidenum">
              <a:rPr lang="fr-FR" smtClean="0"/>
              <a:t>26</a:t>
            </a:fld>
            <a:endParaRPr lang="fr-FR"/>
          </a:p>
        </p:txBody>
      </p:sp>
    </p:spTree>
    <p:extLst>
      <p:ext uri="{BB962C8B-B14F-4D97-AF65-F5344CB8AC3E}">
        <p14:creationId xmlns:p14="http://schemas.microsoft.com/office/powerpoint/2010/main" val="13814479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p>
        </p:txBody>
      </p:sp>
      <p:sp>
        <p:nvSpPr>
          <p:cNvPr id="4" name="Espace réservé de la date 3"/>
          <p:cNvSpPr>
            <a:spLocks noGrp="1"/>
          </p:cNvSpPr>
          <p:nvPr>
            <p:ph type="dt" sz="half" idx="10"/>
          </p:nvPr>
        </p:nvSpPr>
        <p:spPr/>
        <p:txBody>
          <a:bodyPr/>
          <a:lstStyle/>
          <a:p>
            <a:fld id="{3CD8DA6A-E332-4F44-A7D2-8F4CF34CC12E}" type="datetime1">
              <a:rPr lang="fr-FR" smtClean="0"/>
              <a:t>17/11/2019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1146443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65496462-926F-4E67-AAAE-B88F0984169C}" type="datetime1">
              <a:rPr lang="fr-FR" smtClean="0"/>
              <a:t>17/11/2019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3438312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4506E9E2-0E89-4306-8ECC-CBA3342BD3BE}" type="datetime1">
              <a:rPr lang="fr-FR" smtClean="0"/>
              <a:t>17/11/2019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1248275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838200" y="143056"/>
            <a:ext cx="10515600" cy="1325563"/>
          </a:xfrm>
        </p:spPr>
        <p:txBody>
          <a:bodyPr/>
          <a:lstStyle>
            <a:lvl1pPr>
              <a:defRPr b="1">
                <a:solidFill>
                  <a:schemeClr val="accent1">
                    <a:lumMod val="75000"/>
                  </a:schemeClr>
                </a:solidFill>
              </a:defRPr>
            </a:lvl1pPr>
          </a:lstStyle>
          <a:p>
            <a:r>
              <a:rPr lang="fr-FR" dirty="0"/>
              <a:t>Modifiez le style du titre</a:t>
            </a:r>
          </a:p>
        </p:txBody>
      </p:sp>
      <p:sp>
        <p:nvSpPr>
          <p:cNvPr id="3" name="Espace réservé du contenu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E72244DD-159C-49DD-92F1-EBE9639D0EE0}" type="datetime1">
              <a:rPr lang="fr-FR" smtClean="0"/>
              <a:t>17/11/2019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933714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p:cNvSpPr>
            <a:spLocks noGrp="1"/>
          </p:cNvSpPr>
          <p:nvPr>
            <p:ph type="dt" sz="half" idx="10"/>
          </p:nvPr>
        </p:nvSpPr>
        <p:spPr/>
        <p:txBody>
          <a:bodyPr/>
          <a:lstStyle/>
          <a:p>
            <a:fld id="{5D3C99ED-186C-460B-B8FA-3099305AE68E}" type="datetime1">
              <a:rPr lang="fr-FR" smtClean="0"/>
              <a:t>17/11/2019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4215080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516E6981-5710-4BB6-84F1-DBCF841A5299}" type="datetime1">
              <a:rPr lang="fr-FR" smtClean="0"/>
              <a:t>17/11/2019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4062331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F16842B7-5BE0-42D3-A68E-4B9C958A16BA}" type="datetime1">
              <a:rPr lang="fr-FR" smtClean="0"/>
              <a:t>17/11/2019</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1042018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4F651A2D-4434-45A5-975D-22BC481F14E4}" type="datetime1">
              <a:rPr lang="fr-FR" smtClean="0"/>
              <a:t>17/11/2019</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2827084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388C0F5D-A627-4FC2-B3B9-0D7E690BC359}" type="datetime1">
              <a:rPr lang="fr-FR" smtClean="0"/>
              <a:t>17/11/2019</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994467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CCC28D6C-0D7C-4702-B4D9-18463E1D1007}" type="datetime1">
              <a:rPr lang="fr-FR" smtClean="0"/>
              <a:t>17/11/2019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1000093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E8BBF2F9-5F60-437C-BC45-B249DFB82E00}" type="datetime1">
              <a:rPr lang="fr-FR" smtClean="0"/>
              <a:t>17/11/2019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79E4878-4BCB-449E-94CF-AE2A0F6BB533}" type="slidenum">
              <a:rPr lang="fr-FR" smtClean="0"/>
              <a:t>‹N°›</a:t>
            </a:fld>
            <a:endParaRPr lang="fr-FR"/>
          </a:p>
        </p:txBody>
      </p:sp>
    </p:spTree>
    <p:extLst>
      <p:ext uri="{BB962C8B-B14F-4D97-AF65-F5344CB8AC3E}">
        <p14:creationId xmlns:p14="http://schemas.microsoft.com/office/powerpoint/2010/main" val="2140574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AF7043-D15A-4604-BA10-86076BDB4698}" type="datetime1">
              <a:rPr lang="fr-FR" smtClean="0"/>
              <a:t>17/11/2019</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9E4878-4BCB-449E-94CF-AE2A0F6BB533}" type="slidenum">
              <a:rPr lang="fr-FR" smtClean="0"/>
              <a:t>‹N°›</a:t>
            </a:fld>
            <a:endParaRPr lang="fr-FR"/>
          </a:p>
        </p:txBody>
      </p:sp>
      <p:sp>
        <p:nvSpPr>
          <p:cNvPr id="7" name="MSIPCMContentMarking" descr="{&quot;HashCode&quot;:-1312222145,&quot;Placement&quot;:&quot;Footer&quot;}">
            <a:extLst>
              <a:ext uri="{FF2B5EF4-FFF2-40B4-BE49-F238E27FC236}">
                <a16:creationId xmlns:a16="http://schemas.microsoft.com/office/drawing/2014/main" id="{C2891A8E-EDE1-4399-A321-F0C094CDFB05}"/>
              </a:ext>
            </a:extLst>
          </p:cNvPr>
          <p:cNvSpPr txBox="1"/>
          <p:nvPr userDrawn="1"/>
        </p:nvSpPr>
        <p:spPr>
          <a:xfrm>
            <a:off x="0" y="6440626"/>
            <a:ext cx="2129517" cy="417374"/>
          </a:xfrm>
          <a:prstGeom prst="rect">
            <a:avLst/>
          </a:prstGeom>
          <a:noFill/>
        </p:spPr>
        <p:txBody>
          <a:bodyPr vert="horz" wrap="square" lIns="0" tIns="0" rIns="0" bIns="0" rtlCol="0" anchor="ctr" anchorCtr="1">
            <a:spAutoFit/>
          </a:bodyPr>
          <a:lstStyle/>
          <a:p>
            <a:pPr algn="l">
              <a:spcBef>
                <a:spcPts val="0"/>
              </a:spcBef>
              <a:spcAft>
                <a:spcPts val="0"/>
              </a:spcAft>
            </a:pPr>
            <a:r>
              <a:rPr lang="fr-FR" sz="1000">
                <a:solidFill>
                  <a:srgbClr val="000000"/>
                </a:solidFill>
                <a:latin typeface="Calibri" panose="020F0502020204030204" pitchFamily="34" charset="0"/>
              </a:rPr>
              <a:t>
 Classification : AXA FR Confidentiel </a:t>
            </a:r>
          </a:p>
        </p:txBody>
      </p:sp>
    </p:spTree>
    <p:extLst>
      <p:ext uri="{BB962C8B-B14F-4D97-AF65-F5344CB8AC3E}">
        <p14:creationId xmlns:p14="http://schemas.microsoft.com/office/powerpoint/2010/main" val="36346833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hyperlink" Target="https://fr.wikipedia.org/wiki/Middleware" TargetMode="External"/><Relationship Id="rId7" Type="http://schemas.openxmlformats.org/officeDocument/2006/relationships/image" Target="../media/image12.pn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5.jpe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8" Type="http://schemas.openxmlformats.org/officeDocument/2006/relationships/hyperlink" Target="https://fr.wikipedia.org/wiki/Interface_de_programmation" TargetMode="External"/><Relationship Id="rId3" Type="http://schemas.openxmlformats.org/officeDocument/2006/relationships/image" Target="../media/image5.jpeg"/><Relationship Id="rId7" Type="http://schemas.openxmlformats.org/officeDocument/2006/relationships/hyperlink" Target="https://fr.wikipedia.org/wiki/Processus_(informatique)"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fr.wikipedia.org/wiki/Application_(informatique)" TargetMode="External"/><Relationship Id="rId5" Type="http://schemas.openxmlformats.org/officeDocument/2006/relationships/hyperlink" Target="https://fr.wikipedia.org/wiki/Patron_d'architecture" TargetMode="External"/><Relationship Id="rId10" Type="http://schemas.openxmlformats.org/officeDocument/2006/relationships/image" Target="../media/image12.png"/><Relationship Id="rId4" Type="http://schemas.openxmlformats.org/officeDocument/2006/relationships/hyperlink" Target="https://fr.wikipedia.org/wiki/Informatique" TargetMode="External"/><Relationship Id="rId9"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fr.wikipedia.org/wiki/Uniform_Resource_Name" TargetMode="External"/><Relationship Id="rId2" Type="http://schemas.openxmlformats.org/officeDocument/2006/relationships/hyperlink" Target="https://fr.wikipedia.org/wiki/Uniform_Resource_Locator" TargetMode="Externa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hyperlink" Target="https://fr.wikipedia.org/wiki/Espace_de_noms_XML"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fr.wikipedia.org/wiki/World_Wide_Web"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fr.wikipedia.org/wiki/Web" TargetMode="External"/><Relationship Id="rId4" Type="http://schemas.openxmlformats.org/officeDocument/2006/relationships/hyperlink" Target="https://fr.wikipedia.org/wiki/Hyperlien" TargetMode="External"/></Relationships>
</file>

<file path=ppt/slides/_rels/slide19.xml.rels><?xml version="1.0" encoding="UTF-8" standalone="yes"?>
<Relationships xmlns="http://schemas.openxmlformats.org/package/2006/relationships"><Relationship Id="rId8" Type="http://schemas.openxmlformats.org/officeDocument/2006/relationships/hyperlink" Target="https://fr.wikipedia.org/wiki/Couche_application" TargetMode="External"/><Relationship Id="rId13" Type="http://schemas.openxmlformats.org/officeDocument/2006/relationships/hyperlink" Target="https://fr.wikipedia.org/wiki/Aspirateur_de_site_Web" TargetMode="External"/><Relationship Id="rId3" Type="http://schemas.openxmlformats.org/officeDocument/2006/relationships/hyperlink" Target="https://fr.wikipedia.org/wiki/Protocole_de_communication" TargetMode="External"/><Relationship Id="rId7" Type="http://schemas.openxmlformats.org/officeDocument/2006/relationships/hyperlink" Target="https://fr.wikipedia.org/wiki/Transport_Layer_Security" TargetMode="External"/><Relationship Id="rId12" Type="http://schemas.openxmlformats.org/officeDocument/2006/relationships/hyperlink" Target="https://fr.wikipedia.org/wiki/Navigateur_Web"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fr.wikipedia.org/wiki/HTTPS" TargetMode="External"/><Relationship Id="rId11" Type="http://schemas.openxmlformats.org/officeDocument/2006/relationships/hyperlink" Target="https://fr.wikipedia.org/wiki/Client_HTTP" TargetMode="External"/><Relationship Id="rId5" Type="http://schemas.openxmlformats.org/officeDocument/2006/relationships/hyperlink" Target="https://fr.wikipedia.org/wiki/World_Wide_Web" TargetMode="External"/><Relationship Id="rId15" Type="http://schemas.openxmlformats.org/officeDocument/2006/relationships/image" Target="../media/image8.png"/><Relationship Id="rId10" Type="http://schemas.openxmlformats.org/officeDocument/2006/relationships/hyperlink" Target="https://fr.wikipedia.org/wiki/Port_(logiciel)" TargetMode="External"/><Relationship Id="rId4" Type="http://schemas.openxmlformats.org/officeDocument/2006/relationships/hyperlink" Target="https://fr.wikipedia.org/wiki/Client-serveur" TargetMode="External"/><Relationship Id="rId9" Type="http://schemas.openxmlformats.org/officeDocument/2006/relationships/hyperlink" Target="https://fr.wikipedia.org/wiki/Transmission_Control_Protocol" TargetMode="External"/><Relationship Id="rId14" Type="http://schemas.openxmlformats.org/officeDocument/2006/relationships/hyperlink" Target="https://fr.wikipedia.org/wiki/Robot_d'indexation"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s://www.meetup.com/fr-FR/Microsoft-User-Group-Lille/" TargetMode="External"/><Relationship Id="rId7" Type="http://schemas.openxmlformats.org/officeDocument/2006/relationships/hyperlink" Target="https://twitter.com/guiChervet" TargetMode="External"/><Relationship Id="rId2" Type="http://schemas.openxmlformats.org/officeDocument/2006/relationships/hyperlink" Target="https://www.guillaume-chervet.fr/" TargetMode="Externa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s://medium.com/just-tech-it-now" TargetMode="External"/><Relationship Id="rId4" Type="http://schemas.openxmlformats.org/officeDocument/2006/relationships/hyperlink" Target="https://axaguildev.github.io/" TargetMode="External"/><Relationship Id="rId9"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fr.wikipedia.org/wiki/Comma-separated_value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fr.wikipedia.org/wiki/Douglas_Crockford"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https://www.w3.org/Consortium/contact" TargetMode="External"/><Relationship Id="rId3" Type="http://schemas.openxmlformats.org/officeDocument/2006/relationships/hyperlink" Target="https://www.w3.org/Consortium/Member/List" TargetMode="External"/><Relationship Id="rId7" Type="http://schemas.openxmlformats.org/officeDocument/2006/relationships/hyperlink" Target="https://www.w3.org/People/Jeff/"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www.w3.org/People/Berners-Lee/" TargetMode="External"/><Relationship Id="rId5" Type="http://schemas.openxmlformats.org/officeDocument/2006/relationships/hyperlink" Target="https://www.w3.org/standards/" TargetMode="External"/><Relationship Id="rId4" Type="http://schemas.openxmlformats.org/officeDocument/2006/relationships/hyperlink" Target="https://www.w3.org/People/" TargetMode="External"/><Relationship Id="rId9"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hyperlink" Target="https://www.w3.org/Consortium/"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www.yaml.org/start.html" TargetMode="External"/><Relationship Id="rId5" Type="http://schemas.openxmlformats.org/officeDocument/2006/relationships/hyperlink" Target="https://fr.wikipedia.org/wiki/Client-serveur" TargetMode="External"/><Relationship Id="rId4" Type="http://schemas.openxmlformats.org/officeDocument/2006/relationships/hyperlink" Target="https://blog.fabianpiau.com/2013/10/02/the-meaning-of-url-uri-urn/"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fr.wikipedia.org/wiki/Protocole_r%C3%A9seau" TargetMode="External"/><Relationship Id="rId7" Type="http://schemas.openxmlformats.org/officeDocument/2006/relationships/hyperlink" Target="https://fr.wikipedia.org/wiki/Serveur_informatique"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fr.wikipedia.org/wiki/Client_(informatique)" TargetMode="External"/><Relationship Id="rId5" Type="http://schemas.openxmlformats.org/officeDocument/2006/relationships/hyperlink" Target="https://fr.wikipedia.org/wiki/Serveur_d'applications" TargetMode="External"/><Relationship Id="rId4" Type="http://schemas.openxmlformats.org/officeDocument/2006/relationships/hyperlink" Target="https://fr.wikipedia.org/wiki/Ordinateur"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xmlrpc.scripting.com/"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fr.wikipedia.org/wiki/Pare-feu_(informatique)"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www.siteduzero.com/tutoriel-3-35613-les-requetes-http.html"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www.siteduzero.com/tutoriel-3-33440-le-point-sur-xml.html" TargetMode="External"/></Relationships>
</file>

<file path=ppt/slides/_rels/slide3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4.png"/><Relationship Id="rId7"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6.png"/><Relationship Id="rId4" Type="http://schemas.openxmlformats.org/officeDocument/2006/relationships/image" Target="../media/image5.jpe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fr.wikipedia.org/wiki/Microsoft" TargetMode="External"/><Relationship Id="rId7" Type="http://schemas.openxmlformats.org/officeDocument/2006/relationships/hyperlink" Target="https://fr.wikipedia.org/wiki/Service_Web#Les_Services_Web_WS"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hyperlink" Target="https://fr.wikipedia.org/wiki/Service_Oriented_Architecture" TargetMode="External"/><Relationship Id="rId5" Type="http://schemas.openxmlformats.org/officeDocument/2006/relationships/hyperlink" Target="https://fr.wikipedia.org/wiki/World_Wide_Web_Consortium" TargetMode="External"/><Relationship Id="rId4" Type="http://schemas.openxmlformats.org/officeDocument/2006/relationships/hyperlink" Target="https://fr.wikipedia.org/wiki/International_Business_Machines_Corporation" TargetMode="External"/></Relationships>
</file>

<file path=ppt/slides/_rels/slide37.xml.rels><?xml version="1.0" encoding="UTF-8" standalone="yes"?>
<Relationships xmlns="http://schemas.openxmlformats.org/package/2006/relationships"><Relationship Id="rId8" Type="http://schemas.openxmlformats.org/officeDocument/2006/relationships/hyperlink" Target="https://fr.wikipedia.org/wiki/Serveur_informatique" TargetMode="External"/><Relationship Id="rId3" Type="http://schemas.openxmlformats.org/officeDocument/2006/relationships/hyperlink" Target="https://fr.wikipedia.org/wiki/Extensible_markup_language" TargetMode="External"/><Relationship Id="rId7" Type="http://schemas.openxmlformats.org/officeDocument/2006/relationships/hyperlink" Target="https://fr.wikipedia.org/wiki/Message" TargetMode="External"/><Relationship Id="rId2" Type="http://schemas.openxmlformats.org/officeDocument/2006/relationships/hyperlink" Target="https://fr.wikipedia.org/wiki/Remote_procedure_call" TargetMode="Externa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png"/><Relationship Id="rId10" Type="http://schemas.openxmlformats.org/officeDocument/2006/relationships/hyperlink" Target="https://fr.wikipedia.org/wiki/Simple_Mail_Transfer_Protocol" TargetMode="External"/><Relationship Id="rId4" Type="http://schemas.openxmlformats.org/officeDocument/2006/relationships/image" Target="../media/image20.png"/><Relationship Id="rId9" Type="http://schemas.openxmlformats.org/officeDocument/2006/relationships/hyperlink" Target="https://fr.wikipedia.org/wiki/HTTP"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fr.wikipedia.org/wiki/Namespace#En_informatique"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chemas.xmlsoap.org/soap/envelope/" TargetMode="External"/><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hyperlink" Target="http://www.w3.org/2001/06/soap-encoding" TargetMode="External"/><Relationship Id="rId5" Type="http://schemas.openxmlformats.org/officeDocument/2006/relationships/hyperlink" Target="http://schemas.xmlsoap.org/soap/encoding" TargetMode="External"/><Relationship Id="rId4" Type="http://schemas.openxmlformats.org/officeDocument/2006/relationships/hyperlink" Target="http://www.w3.org/2003/05/soap-envelop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hyperlink" Target="https://fr.wikipedia.org/wiki/SOAP" TargetMode="External"/><Relationship Id="rId3" Type="http://schemas.openxmlformats.org/officeDocument/2006/relationships/hyperlink" Target="https://fr.wikipedia.org/wiki/Service_web" TargetMode="External"/><Relationship Id="rId7" Type="http://schemas.openxmlformats.org/officeDocument/2006/relationships/hyperlink" Target="https://fr.wikipedia.org/wiki/Protocole_de_communication" TargetMode="External"/><Relationship Id="rId2" Type="http://schemas.openxmlformats.org/officeDocument/2006/relationships/hyperlink" Target="https://fr.wikipedia.org/wiki/Extensible_Markup_Language" TargetMode="External"/><Relationship Id="rId1" Type="http://schemas.openxmlformats.org/officeDocument/2006/relationships/slideLayout" Target="../slideLayouts/slideLayout2.xml"/><Relationship Id="rId6" Type="http://schemas.openxmlformats.org/officeDocument/2006/relationships/hyperlink" Target="https://fr.wikipedia.org/wiki/Service_Oriented_Architecture" TargetMode="External"/><Relationship Id="rId5" Type="http://schemas.openxmlformats.org/officeDocument/2006/relationships/hyperlink" Target="https://fr.wikipedia.org/wiki/Interface" TargetMode="External"/><Relationship Id="rId4" Type="http://schemas.openxmlformats.org/officeDocument/2006/relationships/hyperlink" Target="https://fr.wikipedia.org/wiki/World_Wide_Web_Consortium" TargetMode="External"/><Relationship Id="rId9" Type="http://schemas.openxmlformats.org/officeDocument/2006/relationships/hyperlink" Target="https://fr.wikipedia.org/wiki/Remote_procedure_call" TargetMode="External"/></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Exhttps:/intranet.axa-dev.fr/gestiondocument-v1"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exhttps/intranet.axa-dev.fr/gestiondocument-v1"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hyperlink" Target="http://spf13.com/post/soap-vs-rest" TargetMode="External"/><Relationship Id="rId3" Type="http://schemas.openxmlformats.org/officeDocument/2006/relationships/hyperlink" Target="https://openclassrooms.com/courses/les-services-web" TargetMode="External"/><Relationship Id="rId7" Type="http://schemas.openxmlformats.org/officeDocument/2006/relationships/hyperlink" Target="https://msdn.microsoft.com/fr-fr/library/bb469912.aspx#_Toc478383486" TargetMode="External"/><Relationship Id="rId2" Type="http://schemas.openxmlformats.org/officeDocument/2006/relationships/hyperlink" Target="https://fr.wikipedia.org/wiki/Web_Services_Description_Language" TargetMode="External"/><Relationship Id="rId1" Type="http://schemas.openxmlformats.org/officeDocument/2006/relationships/slideLayout" Target="../slideLayouts/slideLayout2.xml"/><Relationship Id="rId6" Type="http://schemas.openxmlformats.org/officeDocument/2006/relationships/hyperlink" Target="http://xmlrpc.scripting.com/" TargetMode="External"/><Relationship Id="rId5" Type="http://schemas.openxmlformats.org/officeDocument/2006/relationships/hyperlink" Target="https://fr.wikipedia.org/wiki/Remote_procedure_call" TargetMode="External"/><Relationship Id="rId10" Type="http://schemas.openxmlformats.org/officeDocument/2006/relationships/hyperlink" Target="https://www.tutorialspoint.com/soap/soap_fault.htm" TargetMode="External"/><Relationship Id="rId4" Type="http://schemas.openxmlformats.org/officeDocument/2006/relationships/hyperlink" Target="https://fr.wikipedia.org/wiki/SOAP" TargetMode="External"/><Relationship Id="rId9" Type="http://schemas.openxmlformats.org/officeDocument/2006/relationships/hyperlink" Target="https://www.w3.org/TR/ws-arch/"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fr.wikipedia.org/wiki/Programme_(informatique)" TargetMode="External"/><Relationship Id="rId7" Type="http://schemas.openxmlformats.org/officeDocument/2006/relationships/image" Target="../media/image5.jpeg"/><Relationship Id="rId2" Type="http://schemas.openxmlformats.org/officeDocument/2006/relationships/hyperlink" Target="https://fr.wikipedia.org/wiki/R%C3%A9seau_informatique" TargetMode="Externa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hyperlink" Target="https://fr.wikipedia.org/wiki/Serveur_informatique" TargetMode="External"/><Relationship Id="rId4" Type="http://schemas.openxmlformats.org/officeDocument/2006/relationships/hyperlink" Target="https://fr.wikipedia.org/wiki/Client_(informatique)" TargetMode="External"/><Relationship Id="rId9"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hyperlink" Target="https://fr.wikipedia.org/wiki/Mod%C3%A8le_OSI" TargetMode="External"/><Relationship Id="rId3" Type="http://schemas.openxmlformats.org/officeDocument/2006/relationships/hyperlink" Target="https://fr.wikipedia.org/wiki/Couche_transport" TargetMode="External"/><Relationship Id="rId7" Type="http://schemas.openxmlformats.org/officeDocument/2006/relationships/hyperlink" Target="https://fr.wikipedia.org/wiki/Couche_application" TargetMode="External"/><Relationship Id="rId2" Type="http://schemas.openxmlformats.org/officeDocument/2006/relationships/hyperlink" Target="https://fr.wikipedia.org/wiki/Protocole_de_communication" TargetMode="External"/><Relationship Id="rId1" Type="http://schemas.openxmlformats.org/officeDocument/2006/relationships/slideLayout" Target="../slideLayouts/slideLayout2.xml"/><Relationship Id="rId6" Type="http://schemas.openxmlformats.org/officeDocument/2006/relationships/hyperlink" Target="https://fr.wikipedia.org/wiki/Syst%C3%A8me_d'exploitation" TargetMode="External"/><Relationship Id="rId5" Type="http://schemas.openxmlformats.org/officeDocument/2006/relationships/hyperlink" Target="https://fr.wikipedia.org/wiki/Socket" TargetMode="External"/><Relationship Id="rId4" Type="http://schemas.openxmlformats.org/officeDocument/2006/relationships/hyperlink" Target="https://fr.wikipedia.org/wiki/Port_(logiciel)" TargetMode="External"/><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hyperlink" Target="https://fr.wikipedia.org/wiki/Terminal_Services" TargetMode="External"/><Relationship Id="rId7" Type="http://schemas.openxmlformats.org/officeDocument/2006/relationships/hyperlink" Target="https://fr.wikipedia.org/wiki/TeamViewer" TargetMode="External"/><Relationship Id="rId2" Type="http://schemas.openxmlformats.org/officeDocument/2006/relationships/hyperlink" Target="https://fr.wikipedia.org/wiki/JavaScript" TargetMode="External"/><Relationship Id="rId1" Type="http://schemas.openxmlformats.org/officeDocument/2006/relationships/slideLayout" Target="../slideLayouts/slideLayout2.xml"/><Relationship Id="rId6" Type="http://schemas.openxmlformats.org/officeDocument/2006/relationships/hyperlink" Target="https://fr.wikipedia.org/wiki/Citrix_XenApp" TargetMode="External"/><Relationship Id="rId5" Type="http://schemas.openxmlformats.org/officeDocument/2006/relationships/hyperlink" Target="https://fr.wikipedia.org/wiki/Apple_Remote_Desktop" TargetMode="External"/><Relationship Id="rId10" Type="http://schemas.openxmlformats.org/officeDocument/2006/relationships/image" Target="../media/image11.png"/><Relationship Id="rId4" Type="http://schemas.openxmlformats.org/officeDocument/2006/relationships/hyperlink" Target="https://fr.wikipedia.org/wiki/Secure_Shell" TargetMode="External"/><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b="1" dirty="0">
                <a:solidFill>
                  <a:schemeClr val="accent1">
                    <a:lumMod val="75000"/>
                  </a:schemeClr>
                </a:solidFill>
              </a:rPr>
              <a:t>Web Services</a:t>
            </a:r>
          </a:p>
        </p:txBody>
      </p:sp>
      <p:sp>
        <p:nvSpPr>
          <p:cNvPr id="3" name="Sous-titre 2"/>
          <p:cNvSpPr>
            <a:spLocks noGrp="1"/>
          </p:cNvSpPr>
          <p:nvPr>
            <p:ph type="subTitle" idx="1"/>
          </p:nvPr>
        </p:nvSpPr>
        <p:spPr/>
        <p:txBody>
          <a:bodyPr/>
          <a:lstStyle/>
          <a:p>
            <a:endParaRPr lang="fr-FR" dirty="0">
              <a:solidFill>
                <a:schemeClr val="bg1">
                  <a:lumMod val="65000"/>
                </a:schemeClr>
              </a:solidFill>
            </a:endParaRPr>
          </a:p>
          <a:p>
            <a:r>
              <a:rPr lang="fr-FR" dirty="0">
                <a:solidFill>
                  <a:schemeClr val="bg1">
                    <a:lumMod val="65000"/>
                  </a:schemeClr>
                </a:solidFill>
              </a:rPr>
              <a:t>Guillaume Chervet</a:t>
            </a:r>
          </a:p>
        </p:txBody>
      </p:sp>
      <p:sp>
        <p:nvSpPr>
          <p:cNvPr id="5" name="Espace réservé du numéro de diapositive 4"/>
          <p:cNvSpPr>
            <a:spLocks noGrp="1"/>
          </p:cNvSpPr>
          <p:nvPr>
            <p:ph type="sldNum" sz="quarter" idx="12"/>
          </p:nvPr>
        </p:nvSpPr>
        <p:spPr/>
        <p:txBody>
          <a:bodyPr/>
          <a:lstStyle/>
          <a:p>
            <a:fld id="{B79E4878-4BCB-449E-94CF-AE2A0F6BB533}" type="slidenum">
              <a:rPr lang="fr-FR" smtClean="0"/>
              <a:t>1</a:t>
            </a:fld>
            <a:endParaRPr lang="fr-FR"/>
          </a:p>
        </p:txBody>
      </p:sp>
    </p:spTree>
    <p:extLst>
      <p:ext uri="{BB962C8B-B14F-4D97-AF65-F5344CB8AC3E}">
        <p14:creationId xmlns:p14="http://schemas.microsoft.com/office/powerpoint/2010/main" val="33368551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Client-Serveur : Architecture à 2 niveaux</a:t>
            </a:r>
          </a:p>
        </p:txBody>
      </p:sp>
      <p:sp>
        <p:nvSpPr>
          <p:cNvPr id="3" name="Espace réservé du contenu 2"/>
          <p:cNvSpPr>
            <a:spLocks noGrp="1"/>
          </p:cNvSpPr>
          <p:nvPr>
            <p:ph idx="1"/>
          </p:nvPr>
        </p:nvSpPr>
        <p:spPr>
          <a:xfrm>
            <a:off x="2754275" y="5904107"/>
            <a:ext cx="1343025" cy="366712"/>
          </a:xfrm>
        </p:spPr>
        <p:txBody>
          <a:bodyPr>
            <a:normAutofit fontScale="85000" lnSpcReduction="20000"/>
          </a:bodyPr>
          <a:lstStyle/>
          <a:p>
            <a:pPr marL="0" indent="0">
              <a:buNone/>
            </a:pPr>
            <a:r>
              <a:rPr lang="fr-FR" b="1" dirty="0"/>
              <a:t>Client</a:t>
            </a:r>
            <a:endParaRPr lang="fr-FR" dirty="0"/>
          </a:p>
        </p:txBody>
      </p:sp>
      <p:pic>
        <p:nvPicPr>
          <p:cNvPr id="12290" name="Picture 2" descr="Résultat de recherche d'images pour &quot;image ordinateur&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4275" y="5012520"/>
            <a:ext cx="1002507" cy="1002507"/>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7193380" y="3948102"/>
            <a:ext cx="1227068" cy="1843088"/>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descr="http://www.sebastien-han.fr/images/clou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05013" y="4317194"/>
            <a:ext cx="1696172" cy="1104901"/>
          </a:xfrm>
          <a:prstGeom prst="rect">
            <a:avLst/>
          </a:prstGeom>
          <a:noFill/>
          <a:extLst>
            <a:ext uri="{909E8E84-426E-40DD-AFC4-6F175D3DCCD1}">
              <a14:hiddenFill xmlns:a14="http://schemas.microsoft.com/office/drawing/2010/main">
                <a:solidFill>
                  <a:srgbClr val="FFFFFF"/>
                </a:solidFill>
              </a14:hiddenFill>
            </a:ext>
          </a:extLst>
        </p:spPr>
      </p:pic>
      <p:sp>
        <p:nvSpPr>
          <p:cNvPr id="8" name="Espace réservé du contenu 2"/>
          <p:cNvSpPr txBox="1">
            <a:spLocks/>
          </p:cNvSpPr>
          <p:nvPr/>
        </p:nvSpPr>
        <p:spPr>
          <a:xfrm>
            <a:off x="461962" y="1600200"/>
            <a:ext cx="10753725" cy="19957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b="1" dirty="0"/>
              <a:t>Architecture à 2 niveaux</a:t>
            </a:r>
          </a:p>
          <a:p>
            <a:pPr lvl="1"/>
            <a:r>
              <a:rPr lang="fr-FR" dirty="0"/>
              <a:t>Une </a:t>
            </a:r>
            <a:r>
              <a:rPr lang="fr-FR" i="1" dirty="0"/>
              <a:t>architecture à 2 niveaux</a:t>
            </a:r>
            <a:r>
              <a:rPr lang="fr-FR" dirty="0"/>
              <a:t> ou une </a:t>
            </a:r>
            <a:r>
              <a:rPr lang="fr-FR" i="1" dirty="0"/>
              <a:t>architecture deux tiers</a:t>
            </a:r>
            <a:r>
              <a:rPr lang="fr-FR" dirty="0"/>
              <a:t> (</a:t>
            </a:r>
            <a:r>
              <a:rPr lang="fr-FR" i="1" dirty="0"/>
              <a:t>2-tier</a:t>
            </a:r>
            <a:r>
              <a:rPr lang="fr-FR" dirty="0"/>
              <a:t> en anglais) est un environnement client-serveur où le client demande une ressource au serveur qui la fournit à partir de ses propres ressources.</a:t>
            </a:r>
          </a:p>
        </p:txBody>
      </p:sp>
      <p:sp>
        <p:nvSpPr>
          <p:cNvPr id="9" name="Espace réservé du contenu 2"/>
          <p:cNvSpPr txBox="1">
            <a:spLocks/>
          </p:cNvSpPr>
          <p:nvPr/>
        </p:nvSpPr>
        <p:spPr>
          <a:xfrm>
            <a:off x="8420448" y="4380395"/>
            <a:ext cx="1941551" cy="15237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dirty="0"/>
              <a:t>Serveur</a:t>
            </a:r>
          </a:p>
          <a:p>
            <a:pPr marL="0" indent="0">
              <a:buNone/>
            </a:pPr>
            <a:r>
              <a:rPr lang="fr-FR" dirty="0"/>
              <a:t>Application+ Données</a:t>
            </a:r>
          </a:p>
        </p:txBody>
      </p:sp>
      <p:cxnSp>
        <p:nvCxnSpPr>
          <p:cNvPr id="6" name="Connecteur droit 5"/>
          <p:cNvCxnSpPr>
            <a:cxnSpLocks/>
            <a:stCxn id="12290" idx="3"/>
            <a:endCxn id="12294" idx="1"/>
          </p:cNvCxnSpPr>
          <p:nvPr/>
        </p:nvCxnSpPr>
        <p:spPr>
          <a:xfrm flipV="1">
            <a:off x="3756782" y="4869645"/>
            <a:ext cx="1148231" cy="644129"/>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17" name="Connecteur droit 16"/>
          <p:cNvCxnSpPr>
            <a:cxnSpLocks/>
            <a:stCxn id="12294" idx="3"/>
            <a:endCxn id="12292" idx="1"/>
          </p:cNvCxnSpPr>
          <p:nvPr/>
        </p:nvCxnSpPr>
        <p:spPr>
          <a:xfrm>
            <a:off x="6601185" y="4869645"/>
            <a:ext cx="592195" cy="1"/>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pic>
        <p:nvPicPr>
          <p:cNvPr id="12296" name="Picture 8" descr="Résultat de recherche d'images pour &quot;image windows phone&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84017" y="3657590"/>
            <a:ext cx="464706" cy="891587"/>
          </a:xfrm>
          <a:prstGeom prst="rect">
            <a:avLst/>
          </a:prstGeom>
          <a:noFill/>
          <a:extLst>
            <a:ext uri="{909E8E84-426E-40DD-AFC4-6F175D3DCCD1}">
              <a14:hiddenFill xmlns:a14="http://schemas.microsoft.com/office/drawing/2010/main">
                <a:solidFill>
                  <a:srgbClr val="FFFFFF"/>
                </a:solidFill>
              </a14:hiddenFill>
            </a:ext>
          </a:extLst>
        </p:spPr>
      </p:pic>
      <p:sp>
        <p:nvSpPr>
          <p:cNvPr id="29" name="Espace réservé du contenu 2"/>
          <p:cNvSpPr txBox="1">
            <a:spLocks/>
          </p:cNvSpPr>
          <p:nvPr/>
        </p:nvSpPr>
        <p:spPr>
          <a:xfrm>
            <a:off x="2401490" y="4642333"/>
            <a:ext cx="1343025" cy="366712"/>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a:t>Client</a:t>
            </a:r>
            <a:endParaRPr lang="fr-FR" dirty="0"/>
          </a:p>
        </p:txBody>
      </p:sp>
      <p:cxnSp>
        <p:nvCxnSpPr>
          <p:cNvPr id="30" name="Connecteur droit 29"/>
          <p:cNvCxnSpPr>
            <a:cxnSpLocks/>
            <a:stCxn id="12296" idx="3"/>
            <a:endCxn id="12294" idx="1"/>
          </p:cNvCxnSpPr>
          <p:nvPr/>
        </p:nvCxnSpPr>
        <p:spPr>
          <a:xfrm>
            <a:off x="3048723" y="4103384"/>
            <a:ext cx="1856290" cy="766261"/>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pic>
        <p:nvPicPr>
          <p:cNvPr id="12300" name="Picture 12" descr="Résultat de recherche d'images pour &quot;image base de données&quo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79623" y="5272670"/>
            <a:ext cx="661988" cy="661988"/>
          </a:xfrm>
          <a:prstGeom prst="rect">
            <a:avLst/>
          </a:prstGeom>
          <a:noFill/>
          <a:extLst>
            <a:ext uri="{909E8E84-426E-40DD-AFC4-6F175D3DCCD1}">
              <a14:hiddenFill xmlns:a14="http://schemas.microsoft.com/office/drawing/2010/main">
                <a:solidFill>
                  <a:srgbClr val="FFFFFF"/>
                </a:solidFill>
              </a14:hiddenFill>
            </a:ext>
          </a:extLst>
        </p:spPr>
      </p:pic>
      <p:sp>
        <p:nvSpPr>
          <p:cNvPr id="4" name="Espace réservé du numéro de diapositive 3"/>
          <p:cNvSpPr>
            <a:spLocks noGrp="1"/>
          </p:cNvSpPr>
          <p:nvPr>
            <p:ph type="sldNum" sz="quarter" idx="12"/>
          </p:nvPr>
        </p:nvSpPr>
        <p:spPr/>
        <p:txBody>
          <a:bodyPr/>
          <a:lstStyle/>
          <a:p>
            <a:fld id="{B79E4878-4BCB-449E-94CF-AE2A0F6BB533}" type="slidenum">
              <a:rPr lang="fr-FR" smtClean="0"/>
              <a:t>10</a:t>
            </a:fld>
            <a:endParaRPr lang="fr-FR"/>
          </a:p>
        </p:txBody>
      </p:sp>
    </p:spTree>
    <p:extLst>
      <p:ext uri="{BB962C8B-B14F-4D97-AF65-F5344CB8AC3E}">
        <p14:creationId xmlns:p14="http://schemas.microsoft.com/office/powerpoint/2010/main" val="1371283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4" descr="Résultat de recherche d'images pour &quot;image serveur&quot;"/>
          <p:cNvPicPr>
            <a:picLocks noChangeAspect="1" noChangeArrowheads="1"/>
          </p:cNvPicPr>
          <p:nvPr/>
        </p:nvPicPr>
        <p:blipFill rotWithShape="1">
          <a:blip r:embed="rId2">
            <a:extLst>
              <a:ext uri="{28A0092B-C50C-407E-A947-70E740481C1C}">
                <a14:useLocalDpi xmlns:a14="http://schemas.microsoft.com/office/drawing/2010/main" val="0"/>
              </a:ext>
            </a:extLst>
          </a:blip>
          <a:srcRect l="19856" r="13567"/>
          <a:stretch/>
        </p:blipFill>
        <p:spPr bwMode="auto">
          <a:xfrm>
            <a:off x="9639609" y="4535281"/>
            <a:ext cx="1227068" cy="1843088"/>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p:cNvSpPr>
            <a:spLocks noGrp="1"/>
          </p:cNvSpPr>
          <p:nvPr>
            <p:ph type="title"/>
          </p:nvPr>
        </p:nvSpPr>
        <p:spPr/>
        <p:txBody>
          <a:bodyPr/>
          <a:lstStyle/>
          <a:p>
            <a:r>
              <a:rPr lang="fr-FR" dirty="0"/>
              <a:t>Client-Serveur : Architecture à 3 niveaux</a:t>
            </a:r>
          </a:p>
        </p:txBody>
      </p:sp>
      <p:sp>
        <p:nvSpPr>
          <p:cNvPr id="3" name="Espace réservé du contenu 2"/>
          <p:cNvSpPr>
            <a:spLocks noGrp="1"/>
          </p:cNvSpPr>
          <p:nvPr>
            <p:ph idx="1"/>
          </p:nvPr>
        </p:nvSpPr>
        <p:spPr>
          <a:xfrm>
            <a:off x="6096000" y="1504952"/>
            <a:ext cx="5834062" cy="2990849"/>
          </a:xfrm>
        </p:spPr>
        <p:txBody>
          <a:bodyPr>
            <a:normAutofit lnSpcReduction="10000"/>
          </a:bodyPr>
          <a:lstStyle/>
          <a:p>
            <a:pPr lvl="2"/>
            <a:r>
              <a:rPr lang="fr-FR" dirty="0"/>
              <a:t>un </a:t>
            </a:r>
            <a:r>
              <a:rPr lang="fr-FR" i="1" dirty="0"/>
              <a:t>client</a:t>
            </a:r>
            <a:r>
              <a:rPr lang="fr-FR" dirty="0"/>
              <a:t> qui demande une ressource via une interface utilisateur (généralement un navigateur web) chargée de la présentation de la ressource.</a:t>
            </a:r>
          </a:p>
          <a:p>
            <a:pPr lvl="2"/>
            <a:r>
              <a:rPr lang="fr-FR" dirty="0"/>
              <a:t>un </a:t>
            </a:r>
            <a:r>
              <a:rPr lang="fr-FR" i="1" dirty="0"/>
              <a:t>serveur d'application</a:t>
            </a:r>
            <a:r>
              <a:rPr lang="fr-FR" dirty="0"/>
              <a:t> (appelé </a:t>
            </a:r>
            <a:r>
              <a:rPr lang="fr-FR" dirty="0">
                <a:hlinkClick r:id="rId3" tooltip="Middleware"/>
              </a:rPr>
              <a:t>middleware</a:t>
            </a:r>
            <a:r>
              <a:rPr lang="fr-FR" dirty="0"/>
              <a:t>) qui fournit la ressource, mais en faisant appel aux ressources d'un autre serveur.</a:t>
            </a:r>
          </a:p>
          <a:p>
            <a:pPr lvl="2"/>
            <a:r>
              <a:rPr lang="fr-FR" dirty="0"/>
              <a:t>un </a:t>
            </a:r>
            <a:r>
              <a:rPr lang="fr-FR" i="1" dirty="0"/>
              <a:t>serveur de données</a:t>
            </a:r>
            <a:r>
              <a:rPr lang="fr-FR" dirty="0"/>
              <a:t> qui fournit au serveur d'application les ressources requises pour répondre au client.</a:t>
            </a:r>
          </a:p>
          <a:p>
            <a:endParaRPr lang="fr-FR" dirty="0"/>
          </a:p>
        </p:txBody>
      </p:sp>
      <p:sp>
        <p:nvSpPr>
          <p:cNvPr id="6" name="Espace réservé du contenu 2"/>
          <p:cNvSpPr txBox="1">
            <a:spLocks/>
          </p:cNvSpPr>
          <p:nvPr/>
        </p:nvSpPr>
        <p:spPr>
          <a:xfrm>
            <a:off x="576263" y="1485901"/>
            <a:ext cx="5781675" cy="2643187"/>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b="1" dirty="0"/>
              <a:t>Architecture à 3 niveaux</a:t>
            </a:r>
          </a:p>
          <a:p>
            <a:pPr lvl="1"/>
            <a:r>
              <a:rPr lang="fr-FR" dirty="0"/>
              <a:t>Une </a:t>
            </a:r>
            <a:r>
              <a:rPr lang="fr-FR" i="1" dirty="0"/>
              <a:t>architecture à 3 niveaux</a:t>
            </a:r>
            <a:r>
              <a:rPr lang="fr-FR" dirty="0"/>
              <a:t> ou </a:t>
            </a:r>
            <a:r>
              <a:rPr lang="fr-FR" i="1" dirty="0"/>
              <a:t>une architecture trois tiers</a:t>
            </a:r>
            <a:r>
              <a:rPr lang="fr-FR" dirty="0"/>
              <a:t> (</a:t>
            </a:r>
            <a:r>
              <a:rPr lang="fr-FR" i="1" dirty="0"/>
              <a:t>3-tier</a:t>
            </a:r>
            <a:r>
              <a:rPr lang="fr-FR" dirty="0"/>
              <a:t> en anglais) ajoute un niveau supplémentaire à l'architecture à 2 niveaux, permettant de spécialiser les serveurs dans une tâche précise, ce qui donne un avantage de flexibilité, de sécurité et de performance</a:t>
            </a:r>
            <a:endParaRPr lang="fr-FR" b="1" dirty="0"/>
          </a:p>
          <a:p>
            <a:endParaRPr lang="fr-FR" dirty="0">
              <a:solidFill>
                <a:srgbClr val="222222"/>
              </a:solidFill>
              <a:latin typeface="Arial" panose="020B0604020202020204" pitchFamily="34" charset="0"/>
            </a:endParaRPr>
          </a:p>
          <a:p>
            <a:endParaRPr lang="fr-FR" dirty="0"/>
          </a:p>
          <a:p>
            <a:endParaRPr lang="fr-FR" dirty="0"/>
          </a:p>
        </p:txBody>
      </p:sp>
      <p:sp>
        <p:nvSpPr>
          <p:cNvPr id="7" name="Espace réservé du contenu 2"/>
          <p:cNvSpPr txBox="1">
            <a:spLocks/>
          </p:cNvSpPr>
          <p:nvPr/>
        </p:nvSpPr>
        <p:spPr>
          <a:xfrm>
            <a:off x="929048" y="6491288"/>
            <a:ext cx="1343025" cy="366712"/>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a:t>Client</a:t>
            </a:r>
            <a:endParaRPr lang="fr-FR" dirty="0"/>
          </a:p>
        </p:txBody>
      </p:sp>
      <p:pic>
        <p:nvPicPr>
          <p:cNvPr id="8" name="Picture 2" descr="Résultat de recherche d'images pour &quot;image ordinateur&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9048" y="5599701"/>
            <a:ext cx="1002507" cy="100250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Résultat de recherche d'images pour &quot;image serveur&quot;"/>
          <p:cNvPicPr>
            <a:picLocks noChangeAspect="1" noChangeArrowheads="1"/>
          </p:cNvPicPr>
          <p:nvPr/>
        </p:nvPicPr>
        <p:blipFill rotWithShape="1">
          <a:blip r:embed="rId2">
            <a:extLst>
              <a:ext uri="{28A0092B-C50C-407E-A947-70E740481C1C}">
                <a14:useLocalDpi xmlns:a14="http://schemas.microsoft.com/office/drawing/2010/main" val="0"/>
              </a:ext>
            </a:extLst>
          </a:blip>
          <a:srcRect l="19856" r="18689"/>
          <a:stretch/>
        </p:blipFill>
        <p:spPr bwMode="auto">
          <a:xfrm>
            <a:off x="5368153" y="4535283"/>
            <a:ext cx="1132660" cy="184308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http://www.sebastien-han.fr/images/clou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9786" y="4904375"/>
            <a:ext cx="1696172" cy="1104901"/>
          </a:xfrm>
          <a:prstGeom prst="rect">
            <a:avLst/>
          </a:prstGeom>
          <a:noFill/>
          <a:extLst>
            <a:ext uri="{909E8E84-426E-40DD-AFC4-6F175D3DCCD1}">
              <a14:hiddenFill xmlns:a14="http://schemas.microsoft.com/office/drawing/2010/main">
                <a:solidFill>
                  <a:srgbClr val="FFFFFF"/>
                </a:solidFill>
              </a14:hiddenFill>
            </a:ext>
          </a:extLst>
        </p:spPr>
      </p:pic>
      <p:sp>
        <p:nvSpPr>
          <p:cNvPr id="11" name="Espace réservé du contenu 2"/>
          <p:cNvSpPr txBox="1">
            <a:spLocks/>
          </p:cNvSpPr>
          <p:nvPr/>
        </p:nvSpPr>
        <p:spPr>
          <a:xfrm>
            <a:off x="4956051" y="6154823"/>
            <a:ext cx="1941551" cy="775999"/>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a:t>
            </a:r>
          </a:p>
          <a:p>
            <a:pPr marL="0" indent="0" algn="ctr">
              <a:buNone/>
            </a:pPr>
            <a:r>
              <a:rPr lang="fr-FR" dirty="0"/>
              <a:t>Application</a:t>
            </a:r>
          </a:p>
        </p:txBody>
      </p:sp>
      <p:cxnSp>
        <p:nvCxnSpPr>
          <p:cNvPr id="12" name="Connecteur droit 11"/>
          <p:cNvCxnSpPr>
            <a:cxnSpLocks/>
            <a:stCxn id="8" idx="3"/>
            <a:endCxn id="10" idx="1"/>
          </p:cNvCxnSpPr>
          <p:nvPr/>
        </p:nvCxnSpPr>
        <p:spPr>
          <a:xfrm flipV="1">
            <a:off x="1931555" y="5456826"/>
            <a:ext cx="1148231" cy="644129"/>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13" name="Connecteur droit 12"/>
          <p:cNvCxnSpPr>
            <a:cxnSpLocks/>
            <a:stCxn id="10" idx="3"/>
            <a:endCxn id="9" idx="1"/>
          </p:cNvCxnSpPr>
          <p:nvPr/>
        </p:nvCxnSpPr>
        <p:spPr>
          <a:xfrm>
            <a:off x="4775958" y="5456826"/>
            <a:ext cx="592195" cy="1"/>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pic>
        <p:nvPicPr>
          <p:cNvPr id="14" name="Picture 8" descr="Résultat de recherche d'images pour &quot;image windows phone&quo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8790" y="4244771"/>
            <a:ext cx="464706" cy="891587"/>
          </a:xfrm>
          <a:prstGeom prst="rect">
            <a:avLst/>
          </a:prstGeom>
          <a:noFill/>
          <a:extLst>
            <a:ext uri="{909E8E84-426E-40DD-AFC4-6F175D3DCCD1}">
              <a14:hiddenFill xmlns:a14="http://schemas.microsoft.com/office/drawing/2010/main">
                <a:solidFill>
                  <a:srgbClr val="FFFFFF"/>
                </a:solidFill>
              </a14:hiddenFill>
            </a:ext>
          </a:extLst>
        </p:spPr>
      </p:pic>
      <p:sp>
        <p:nvSpPr>
          <p:cNvPr id="15" name="Espace réservé du contenu 2"/>
          <p:cNvSpPr txBox="1">
            <a:spLocks/>
          </p:cNvSpPr>
          <p:nvPr/>
        </p:nvSpPr>
        <p:spPr>
          <a:xfrm>
            <a:off x="576263" y="5229514"/>
            <a:ext cx="1343025" cy="366712"/>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a:t>Client</a:t>
            </a:r>
            <a:endParaRPr lang="fr-FR" dirty="0"/>
          </a:p>
        </p:txBody>
      </p:sp>
      <p:cxnSp>
        <p:nvCxnSpPr>
          <p:cNvPr id="16" name="Connecteur droit 15"/>
          <p:cNvCxnSpPr>
            <a:cxnSpLocks/>
            <a:stCxn id="14" idx="3"/>
            <a:endCxn id="10" idx="1"/>
          </p:cNvCxnSpPr>
          <p:nvPr/>
        </p:nvCxnSpPr>
        <p:spPr>
          <a:xfrm>
            <a:off x="1223496" y="4690565"/>
            <a:ext cx="1856290" cy="766261"/>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pic>
        <p:nvPicPr>
          <p:cNvPr id="17" name="Picture 12" descr="Résultat de recherche d'images pour &quot;image base de données&quo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347668" y="5542435"/>
            <a:ext cx="661988" cy="66198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http://www.sebastien-han.fr/images/clou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62074" y="4904374"/>
            <a:ext cx="1696172" cy="1104901"/>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Connecteur droit 19"/>
          <p:cNvCxnSpPr>
            <a:cxnSpLocks/>
            <a:stCxn id="9" idx="3"/>
            <a:endCxn id="18" idx="1"/>
          </p:cNvCxnSpPr>
          <p:nvPr/>
        </p:nvCxnSpPr>
        <p:spPr>
          <a:xfrm flipV="1">
            <a:off x="6500813" y="5456825"/>
            <a:ext cx="761261" cy="2"/>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23" name="Connecteur droit 22"/>
          <p:cNvCxnSpPr>
            <a:cxnSpLocks/>
            <a:stCxn id="18" idx="3"/>
            <a:endCxn id="19" idx="1"/>
          </p:cNvCxnSpPr>
          <p:nvPr/>
        </p:nvCxnSpPr>
        <p:spPr>
          <a:xfrm>
            <a:off x="8958246" y="5456825"/>
            <a:ext cx="681363" cy="0"/>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sp>
        <p:nvSpPr>
          <p:cNvPr id="26" name="Espace réservé du contenu 2"/>
          <p:cNvSpPr txBox="1">
            <a:spLocks/>
          </p:cNvSpPr>
          <p:nvPr/>
        </p:nvSpPr>
        <p:spPr>
          <a:xfrm>
            <a:off x="9282367" y="6154821"/>
            <a:ext cx="1941551" cy="775999"/>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a:t>
            </a:r>
          </a:p>
          <a:p>
            <a:pPr marL="0" indent="0" algn="ctr">
              <a:buNone/>
            </a:pPr>
            <a:r>
              <a:rPr lang="fr-FR" dirty="0"/>
              <a:t>Données</a:t>
            </a: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11</a:t>
            </a:fld>
            <a:endParaRPr lang="fr-FR"/>
          </a:p>
        </p:txBody>
      </p:sp>
    </p:spTree>
    <p:extLst>
      <p:ext uri="{BB962C8B-B14F-4D97-AF65-F5344CB8AC3E}">
        <p14:creationId xmlns:p14="http://schemas.microsoft.com/office/powerpoint/2010/main" val="3609961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Connecteur droit 24">
            <a:extLst>
              <a:ext uri="{FF2B5EF4-FFF2-40B4-BE49-F238E27FC236}">
                <a16:creationId xmlns:a16="http://schemas.microsoft.com/office/drawing/2014/main" id="{7B57E9B6-BD4E-4ED8-9097-0D0403A47DF1}"/>
              </a:ext>
            </a:extLst>
          </p:cNvPr>
          <p:cNvCxnSpPr>
            <a:cxnSpLocks/>
          </p:cNvCxnSpPr>
          <p:nvPr/>
        </p:nvCxnSpPr>
        <p:spPr>
          <a:xfrm>
            <a:off x="8086724" y="1345973"/>
            <a:ext cx="23436" cy="4458111"/>
          </a:xfrm>
          <a:prstGeom prst="line">
            <a:avLst/>
          </a:prstGeom>
          <a:ln w="2540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Connecteur droit 23">
            <a:extLst>
              <a:ext uri="{FF2B5EF4-FFF2-40B4-BE49-F238E27FC236}">
                <a16:creationId xmlns:a16="http://schemas.microsoft.com/office/drawing/2014/main" id="{BF938727-975D-46BB-AB50-3DBE0FEA432D}"/>
              </a:ext>
            </a:extLst>
          </p:cNvPr>
          <p:cNvCxnSpPr>
            <a:cxnSpLocks/>
          </p:cNvCxnSpPr>
          <p:nvPr/>
        </p:nvCxnSpPr>
        <p:spPr>
          <a:xfrm>
            <a:off x="3848099" y="1345973"/>
            <a:ext cx="0" cy="4458111"/>
          </a:xfrm>
          <a:prstGeom prst="line">
            <a:avLst/>
          </a:prstGeom>
          <a:ln w="2540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19" name="Picture 4" descr="Résultat de recherche d'images pour &quot;image serveur&quot;"/>
          <p:cNvPicPr>
            <a:picLocks noChangeAspect="1" noChangeArrowheads="1"/>
          </p:cNvPicPr>
          <p:nvPr/>
        </p:nvPicPr>
        <p:blipFill rotWithShape="1">
          <a:blip r:embed="rId2">
            <a:extLst>
              <a:ext uri="{28A0092B-C50C-407E-A947-70E740481C1C}">
                <a14:useLocalDpi xmlns:a14="http://schemas.microsoft.com/office/drawing/2010/main" val="0"/>
              </a:ext>
            </a:extLst>
          </a:blip>
          <a:srcRect l="19856" r="13567"/>
          <a:stretch/>
        </p:blipFill>
        <p:spPr bwMode="auto">
          <a:xfrm>
            <a:off x="9639609" y="2406422"/>
            <a:ext cx="1227068" cy="1843088"/>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p:cNvSpPr>
            <a:spLocks noGrp="1"/>
          </p:cNvSpPr>
          <p:nvPr>
            <p:ph type="title"/>
          </p:nvPr>
        </p:nvSpPr>
        <p:spPr/>
        <p:txBody>
          <a:bodyPr/>
          <a:lstStyle/>
          <a:p>
            <a:r>
              <a:rPr lang="fr-FR" dirty="0"/>
              <a:t>Client-Serveur : Architecture à 3 niveaux</a:t>
            </a:r>
          </a:p>
        </p:txBody>
      </p:sp>
      <p:sp>
        <p:nvSpPr>
          <p:cNvPr id="7" name="Espace réservé du contenu 2"/>
          <p:cNvSpPr txBox="1">
            <a:spLocks/>
          </p:cNvSpPr>
          <p:nvPr/>
        </p:nvSpPr>
        <p:spPr>
          <a:xfrm>
            <a:off x="929048" y="4362429"/>
            <a:ext cx="1343025" cy="366712"/>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dirty="0"/>
              <a:t>Client</a:t>
            </a:r>
            <a:endParaRPr lang="fr-FR" dirty="0"/>
          </a:p>
        </p:txBody>
      </p:sp>
      <p:pic>
        <p:nvPicPr>
          <p:cNvPr id="8" name="Picture 2" descr="Résultat de recherche d'images pour &quot;image ordinateur&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9048" y="3470842"/>
            <a:ext cx="1002507" cy="100250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Résultat de recherche d'images pour &quot;image serveur&quot;"/>
          <p:cNvPicPr>
            <a:picLocks noChangeAspect="1" noChangeArrowheads="1"/>
          </p:cNvPicPr>
          <p:nvPr/>
        </p:nvPicPr>
        <p:blipFill rotWithShape="1">
          <a:blip r:embed="rId2">
            <a:extLst>
              <a:ext uri="{28A0092B-C50C-407E-A947-70E740481C1C}">
                <a14:useLocalDpi xmlns:a14="http://schemas.microsoft.com/office/drawing/2010/main" val="0"/>
              </a:ext>
            </a:extLst>
          </a:blip>
          <a:srcRect l="19856" r="18689"/>
          <a:stretch/>
        </p:blipFill>
        <p:spPr bwMode="auto">
          <a:xfrm>
            <a:off x="5368153" y="2406424"/>
            <a:ext cx="1132660" cy="184308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http://www.sebastien-han.fr/images/clou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9786" y="2775516"/>
            <a:ext cx="1696172" cy="1104901"/>
          </a:xfrm>
          <a:prstGeom prst="rect">
            <a:avLst/>
          </a:prstGeom>
          <a:noFill/>
          <a:extLst>
            <a:ext uri="{909E8E84-426E-40DD-AFC4-6F175D3DCCD1}">
              <a14:hiddenFill xmlns:a14="http://schemas.microsoft.com/office/drawing/2010/main">
                <a:solidFill>
                  <a:srgbClr val="FFFFFF"/>
                </a:solidFill>
              </a14:hiddenFill>
            </a:ext>
          </a:extLst>
        </p:spPr>
      </p:pic>
      <p:sp>
        <p:nvSpPr>
          <p:cNvPr id="11" name="Espace réservé du contenu 2"/>
          <p:cNvSpPr txBox="1">
            <a:spLocks/>
          </p:cNvSpPr>
          <p:nvPr/>
        </p:nvSpPr>
        <p:spPr>
          <a:xfrm>
            <a:off x="4956051" y="4025964"/>
            <a:ext cx="1941551" cy="775999"/>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a:t>
            </a:r>
          </a:p>
          <a:p>
            <a:pPr marL="0" indent="0" algn="ctr">
              <a:buNone/>
            </a:pPr>
            <a:r>
              <a:rPr lang="fr-FR" dirty="0"/>
              <a:t>Application</a:t>
            </a:r>
          </a:p>
        </p:txBody>
      </p:sp>
      <p:cxnSp>
        <p:nvCxnSpPr>
          <p:cNvPr id="12" name="Connecteur droit 11"/>
          <p:cNvCxnSpPr>
            <a:cxnSpLocks/>
            <a:stCxn id="8" idx="3"/>
            <a:endCxn id="10" idx="1"/>
          </p:cNvCxnSpPr>
          <p:nvPr/>
        </p:nvCxnSpPr>
        <p:spPr>
          <a:xfrm flipV="1">
            <a:off x="1931555" y="3327967"/>
            <a:ext cx="1148231" cy="644129"/>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13" name="Connecteur droit 12"/>
          <p:cNvCxnSpPr>
            <a:cxnSpLocks/>
            <a:stCxn id="10" idx="3"/>
            <a:endCxn id="9" idx="1"/>
          </p:cNvCxnSpPr>
          <p:nvPr/>
        </p:nvCxnSpPr>
        <p:spPr>
          <a:xfrm>
            <a:off x="4775958" y="3327967"/>
            <a:ext cx="592195" cy="1"/>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pic>
        <p:nvPicPr>
          <p:cNvPr id="14" name="Picture 8" descr="Résultat de recherche d'images pour &quot;image windows phone&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8790" y="2115912"/>
            <a:ext cx="464706" cy="891587"/>
          </a:xfrm>
          <a:prstGeom prst="rect">
            <a:avLst/>
          </a:prstGeom>
          <a:noFill/>
          <a:extLst>
            <a:ext uri="{909E8E84-426E-40DD-AFC4-6F175D3DCCD1}">
              <a14:hiddenFill xmlns:a14="http://schemas.microsoft.com/office/drawing/2010/main">
                <a:solidFill>
                  <a:srgbClr val="FFFFFF"/>
                </a:solidFill>
              </a14:hiddenFill>
            </a:ext>
          </a:extLst>
        </p:spPr>
      </p:pic>
      <p:sp>
        <p:nvSpPr>
          <p:cNvPr id="15" name="Espace réservé du contenu 2"/>
          <p:cNvSpPr txBox="1">
            <a:spLocks/>
          </p:cNvSpPr>
          <p:nvPr/>
        </p:nvSpPr>
        <p:spPr>
          <a:xfrm>
            <a:off x="576263" y="3100655"/>
            <a:ext cx="1343025" cy="366712"/>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a:t>Client</a:t>
            </a:r>
            <a:endParaRPr lang="fr-FR" dirty="0"/>
          </a:p>
        </p:txBody>
      </p:sp>
      <p:cxnSp>
        <p:nvCxnSpPr>
          <p:cNvPr id="16" name="Connecteur droit 15"/>
          <p:cNvCxnSpPr>
            <a:cxnSpLocks/>
            <a:stCxn id="14" idx="3"/>
            <a:endCxn id="10" idx="1"/>
          </p:cNvCxnSpPr>
          <p:nvPr/>
        </p:nvCxnSpPr>
        <p:spPr>
          <a:xfrm>
            <a:off x="1223496" y="2561706"/>
            <a:ext cx="1856290" cy="766261"/>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pic>
        <p:nvPicPr>
          <p:cNvPr id="17" name="Picture 12" descr="Résultat de recherche d'images pour &quot;image base de données&quo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347668" y="3413576"/>
            <a:ext cx="661988" cy="66198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http://www.sebastien-han.fr/images/clou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62074" y="2775515"/>
            <a:ext cx="1696172" cy="1104901"/>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Connecteur droit 19"/>
          <p:cNvCxnSpPr>
            <a:cxnSpLocks/>
            <a:stCxn id="9" idx="3"/>
            <a:endCxn id="18" idx="1"/>
          </p:cNvCxnSpPr>
          <p:nvPr/>
        </p:nvCxnSpPr>
        <p:spPr>
          <a:xfrm flipV="1">
            <a:off x="6500813" y="3327966"/>
            <a:ext cx="761261" cy="2"/>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23" name="Connecteur droit 22"/>
          <p:cNvCxnSpPr>
            <a:cxnSpLocks/>
            <a:stCxn id="18" idx="3"/>
            <a:endCxn id="19" idx="1"/>
          </p:cNvCxnSpPr>
          <p:nvPr/>
        </p:nvCxnSpPr>
        <p:spPr>
          <a:xfrm>
            <a:off x="8958246" y="3327966"/>
            <a:ext cx="681363" cy="0"/>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sp>
        <p:nvSpPr>
          <p:cNvPr id="26" name="Espace réservé du contenu 2"/>
          <p:cNvSpPr txBox="1">
            <a:spLocks/>
          </p:cNvSpPr>
          <p:nvPr/>
        </p:nvSpPr>
        <p:spPr>
          <a:xfrm>
            <a:off x="9282367" y="4025962"/>
            <a:ext cx="1941551" cy="775999"/>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a:t>
            </a:r>
          </a:p>
          <a:p>
            <a:pPr marL="0" indent="0" algn="ctr">
              <a:buNone/>
            </a:pPr>
            <a:r>
              <a:rPr lang="fr-FR" dirty="0"/>
              <a:t>Données</a:t>
            </a:r>
          </a:p>
        </p:txBody>
      </p:sp>
      <p:sp>
        <p:nvSpPr>
          <p:cNvPr id="4" name="Espace réservé du numéro de diapositive 3"/>
          <p:cNvSpPr>
            <a:spLocks noGrp="1"/>
          </p:cNvSpPr>
          <p:nvPr>
            <p:ph type="sldNum" sz="quarter" idx="12"/>
          </p:nvPr>
        </p:nvSpPr>
        <p:spPr>
          <a:xfrm>
            <a:off x="8610600" y="4227491"/>
            <a:ext cx="2743200" cy="365125"/>
          </a:xfrm>
        </p:spPr>
        <p:txBody>
          <a:bodyPr/>
          <a:lstStyle/>
          <a:p>
            <a:fld id="{B79E4878-4BCB-449E-94CF-AE2A0F6BB533}" type="slidenum">
              <a:rPr lang="fr-FR" smtClean="0"/>
              <a:t>12</a:t>
            </a:fld>
            <a:endParaRPr lang="fr-FR"/>
          </a:p>
        </p:txBody>
      </p:sp>
      <p:sp>
        <p:nvSpPr>
          <p:cNvPr id="27" name="Espace réservé du contenu 2">
            <a:extLst>
              <a:ext uri="{FF2B5EF4-FFF2-40B4-BE49-F238E27FC236}">
                <a16:creationId xmlns:a16="http://schemas.microsoft.com/office/drawing/2014/main" id="{B1D35CE5-2106-46B6-A913-E39733AB0C5A}"/>
              </a:ext>
            </a:extLst>
          </p:cNvPr>
          <p:cNvSpPr txBox="1">
            <a:spLocks/>
          </p:cNvSpPr>
          <p:nvPr/>
        </p:nvSpPr>
        <p:spPr>
          <a:xfrm>
            <a:off x="826183" y="5163890"/>
            <a:ext cx="1811099" cy="366712"/>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b="1" dirty="0">
                <a:solidFill>
                  <a:srgbClr val="FF9900"/>
                </a:solidFill>
              </a:rPr>
              <a:t>Zone réseau 1</a:t>
            </a:r>
            <a:endParaRPr lang="fr-FR" dirty="0">
              <a:solidFill>
                <a:srgbClr val="FF9900"/>
              </a:solidFill>
            </a:endParaRPr>
          </a:p>
        </p:txBody>
      </p:sp>
      <p:sp>
        <p:nvSpPr>
          <p:cNvPr id="28" name="Espace réservé du contenu 2">
            <a:extLst>
              <a:ext uri="{FF2B5EF4-FFF2-40B4-BE49-F238E27FC236}">
                <a16:creationId xmlns:a16="http://schemas.microsoft.com/office/drawing/2014/main" id="{F68EA00F-3D71-4EC4-B6B1-02FD3EB1C867}"/>
              </a:ext>
            </a:extLst>
          </p:cNvPr>
          <p:cNvSpPr txBox="1">
            <a:spLocks/>
          </p:cNvSpPr>
          <p:nvPr/>
        </p:nvSpPr>
        <p:spPr>
          <a:xfrm>
            <a:off x="5021276" y="5171054"/>
            <a:ext cx="1811099" cy="366712"/>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b="1" dirty="0">
                <a:solidFill>
                  <a:srgbClr val="FF9900"/>
                </a:solidFill>
              </a:rPr>
              <a:t>Zone réseau 2</a:t>
            </a:r>
            <a:endParaRPr lang="fr-FR" dirty="0">
              <a:solidFill>
                <a:srgbClr val="FF9900"/>
              </a:solidFill>
            </a:endParaRPr>
          </a:p>
        </p:txBody>
      </p:sp>
      <p:sp>
        <p:nvSpPr>
          <p:cNvPr id="29" name="Espace réservé du contenu 2">
            <a:extLst>
              <a:ext uri="{FF2B5EF4-FFF2-40B4-BE49-F238E27FC236}">
                <a16:creationId xmlns:a16="http://schemas.microsoft.com/office/drawing/2014/main" id="{6A60B00A-08D2-4649-862A-FFB89F04184F}"/>
              </a:ext>
            </a:extLst>
          </p:cNvPr>
          <p:cNvSpPr txBox="1">
            <a:spLocks/>
          </p:cNvSpPr>
          <p:nvPr/>
        </p:nvSpPr>
        <p:spPr>
          <a:xfrm>
            <a:off x="9418718" y="5171054"/>
            <a:ext cx="1811099" cy="366712"/>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b="1" dirty="0">
                <a:solidFill>
                  <a:srgbClr val="FF9900"/>
                </a:solidFill>
              </a:rPr>
              <a:t>Zone réseau 3</a:t>
            </a:r>
            <a:endParaRPr lang="fr-FR" dirty="0">
              <a:solidFill>
                <a:srgbClr val="FF9900"/>
              </a:solidFill>
            </a:endParaRPr>
          </a:p>
        </p:txBody>
      </p:sp>
    </p:spTree>
    <p:extLst>
      <p:ext uri="{BB962C8B-B14F-4D97-AF65-F5344CB8AC3E}">
        <p14:creationId xmlns:p14="http://schemas.microsoft.com/office/powerpoint/2010/main" val="4282627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Client-Serveur : Architecture à </a:t>
            </a:r>
            <a:r>
              <a:rPr lang="fr-FR" i="1" dirty="0"/>
              <a:t>N</a:t>
            </a:r>
            <a:r>
              <a:rPr lang="fr-FR" dirty="0"/>
              <a:t> niveaux</a:t>
            </a:r>
          </a:p>
        </p:txBody>
      </p:sp>
      <p:sp>
        <p:nvSpPr>
          <p:cNvPr id="3" name="Espace réservé du contenu 2"/>
          <p:cNvSpPr>
            <a:spLocks noGrp="1"/>
          </p:cNvSpPr>
          <p:nvPr>
            <p:ph idx="1"/>
          </p:nvPr>
        </p:nvSpPr>
        <p:spPr>
          <a:xfrm>
            <a:off x="295275" y="1690688"/>
            <a:ext cx="11277600" cy="1880007"/>
          </a:xfrm>
        </p:spPr>
        <p:txBody>
          <a:bodyPr>
            <a:normAutofit/>
          </a:bodyPr>
          <a:lstStyle/>
          <a:p>
            <a:r>
              <a:rPr lang="fr-FR" b="1" dirty="0"/>
              <a:t>Architecture à </a:t>
            </a:r>
            <a:r>
              <a:rPr lang="fr-FR" b="1" i="1" dirty="0"/>
              <a:t>N</a:t>
            </a:r>
            <a:r>
              <a:rPr lang="fr-FR" b="1" dirty="0"/>
              <a:t> niveaux</a:t>
            </a:r>
          </a:p>
          <a:p>
            <a:pPr lvl="1"/>
            <a:r>
              <a:rPr lang="fr-FR" dirty="0"/>
              <a:t>Une </a:t>
            </a:r>
            <a:r>
              <a:rPr lang="fr-FR" i="1" dirty="0"/>
              <a:t>architecture à N niveaux</a:t>
            </a:r>
            <a:r>
              <a:rPr lang="fr-FR" dirty="0"/>
              <a:t> ou </a:t>
            </a:r>
            <a:r>
              <a:rPr lang="fr-FR" i="1" dirty="0"/>
              <a:t>architecture </a:t>
            </a:r>
            <a:r>
              <a:rPr lang="fr-FR" i="1" dirty="0" err="1"/>
              <a:t>multitiers</a:t>
            </a:r>
            <a:r>
              <a:rPr lang="fr-FR" dirty="0"/>
              <a:t> (</a:t>
            </a:r>
            <a:r>
              <a:rPr lang="fr-FR" i="1" dirty="0"/>
              <a:t>multi-</a:t>
            </a:r>
            <a:r>
              <a:rPr lang="fr-FR" i="1" dirty="0" err="1"/>
              <a:t>tier</a:t>
            </a:r>
            <a:r>
              <a:rPr lang="fr-FR" dirty="0"/>
              <a:t> en anglais) ajoute encore des niveaux supplémentaires à l'architecture à 3 niveaux, permettant de spécialiser les serveurs davantage.</a:t>
            </a:r>
          </a:p>
          <a:p>
            <a:endParaRPr lang="fr-FR" b="1" dirty="0"/>
          </a:p>
          <a:p>
            <a:endParaRPr lang="fr-FR" dirty="0">
              <a:solidFill>
                <a:srgbClr val="222222"/>
              </a:solidFill>
              <a:latin typeface="Arial" panose="020B0604020202020204" pitchFamily="34" charset="0"/>
            </a:endParaRPr>
          </a:p>
          <a:p>
            <a:endParaRPr lang="fr-FR" dirty="0"/>
          </a:p>
          <a:p>
            <a:endParaRPr lang="fr-FR" dirty="0"/>
          </a:p>
        </p:txBody>
      </p:sp>
      <p:sp>
        <p:nvSpPr>
          <p:cNvPr id="5" name="Espace réservé du contenu 2"/>
          <p:cNvSpPr txBox="1">
            <a:spLocks/>
          </p:cNvSpPr>
          <p:nvPr/>
        </p:nvSpPr>
        <p:spPr>
          <a:xfrm>
            <a:off x="643294" y="6491288"/>
            <a:ext cx="1343025" cy="366712"/>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a:t>Client</a:t>
            </a:r>
            <a:endParaRPr lang="fr-FR" dirty="0"/>
          </a:p>
        </p:txBody>
      </p:sp>
      <p:pic>
        <p:nvPicPr>
          <p:cNvPr id="6" name="Picture 2" descr="Résultat de recherche d'images pour &quot;image ordinateur&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294" y="5599701"/>
            <a:ext cx="1002507" cy="1002507"/>
          </a:xfrm>
          <a:prstGeom prst="rect">
            <a:avLst/>
          </a:prstGeom>
          <a:noFill/>
          <a:extLst>
            <a:ext uri="{909E8E84-426E-40DD-AFC4-6F175D3DCCD1}">
              <a14:hiddenFill xmlns:a14="http://schemas.microsoft.com/office/drawing/2010/main">
                <a:solidFill>
                  <a:srgbClr val="FFFFFF"/>
                </a:solidFill>
              </a14:hiddenFill>
            </a:ext>
          </a:extLst>
        </p:spPr>
      </p:pic>
      <p:sp>
        <p:nvSpPr>
          <p:cNvPr id="9" name="Espace réservé du contenu 2"/>
          <p:cNvSpPr txBox="1">
            <a:spLocks/>
          </p:cNvSpPr>
          <p:nvPr/>
        </p:nvSpPr>
        <p:spPr>
          <a:xfrm>
            <a:off x="7650989" y="5894445"/>
            <a:ext cx="1948823" cy="735168"/>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application qui expose</a:t>
            </a:r>
          </a:p>
          <a:p>
            <a:pPr marL="0" indent="0" algn="ctr">
              <a:buNone/>
            </a:pPr>
            <a:r>
              <a:rPr lang="fr-FR" dirty="0"/>
              <a:t>Données A</a:t>
            </a:r>
          </a:p>
        </p:txBody>
      </p:sp>
      <p:cxnSp>
        <p:nvCxnSpPr>
          <p:cNvPr id="11" name="Connecteur droit 10"/>
          <p:cNvCxnSpPr>
            <a:cxnSpLocks/>
            <a:stCxn id="48" idx="3"/>
            <a:endCxn id="37" idx="1"/>
          </p:cNvCxnSpPr>
          <p:nvPr/>
        </p:nvCxnSpPr>
        <p:spPr>
          <a:xfrm>
            <a:off x="6142920" y="5244655"/>
            <a:ext cx="878541" cy="572390"/>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pic>
        <p:nvPicPr>
          <p:cNvPr id="12" name="Picture 8" descr="Résultat de recherche d'images pour &quot;image windows phone&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790" y="4244771"/>
            <a:ext cx="464706" cy="891587"/>
          </a:xfrm>
          <a:prstGeom prst="rect">
            <a:avLst/>
          </a:prstGeom>
          <a:noFill/>
          <a:extLst>
            <a:ext uri="{909E8E84-426E-40DD-AFC4-6F175D3DCCD1}">
              <a14:hiddenFill xmlns:a14="http://schemas.microsoft.com/office/drawing/2010/main">
                <a:solidFill>
                  <a:srgbClr val="FFFFFF"/>
                </a:solidFill>
              </a14:hiddenFill>
            </a:ext>
          </a:extLst>
        </p:spPr>
      </p:pic>
      <p:sp>
        <p:nvSpPr>
          <p:cNvPr id="13" name="Espace réservé du contenu 2"/>
          <p:cNvSpPr txBox="1">
            <a:spLocks/>
          </p:cNvSpPr>
          <p:nvPr/>
        </p:nvSpPr>
        <p:spPr>
          <a:xfrm>
            <a:off x="576263" y="5229514"/>
            <a:ext cx="1343025" cy="366712"/>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a:t>Client</a:t>
            </a:r>
            <a:endParaRPr lang="fr-FR" dirty="0"/>
          </a:p>
        </p:txBody>
      </p:sp>
      <p:pic>
        <p:nvPicPr>
          <p:cNvPr id="16" name="Picture 6" descr="http://www.sebastien-han.fr/images/clou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23098" y="4838727"/>
            <a:ext cx="1163305" cy="757787"/>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Connecteur droit 17"/>
          <p:cNvCxnSpPr>
            <a:cxnSpLocks/>
            <a:stCxn id="16" idx="3"/>
            <a:endCxn id="79" idx="1"/>
          </p:cNvCxnSpPr>
          <p:nvPr/>
        </p:nvCxnSpPr>
        <p:spPr>
          <a:xfrm>
            <a:off x="9386403" y="5217621"/>
            <a:ext cx="841367" cy="874320"/>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sp>
        <p:nvSpPr>
          <p:cNvPr id="19" name="Espace réservé du contenu 2"/>
          <p:cNvSpPr txBox="1">
            <a:spLocks/>
          </p:cNvSpPr>
          <p:nvPr/>
        </p:nvSpPr>
        <p:spPr>
          <a:xfrm>
            <a:off x="10678877" y="5828504"/>
            <a:ext cx="1748938" cy="605102"/>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a:t>
            </a:r>
          </a:p>
          <a:p>
            <a:pPr marL="0" indent="0" algn="ctr">
              <a:buNone/>
            </a:pPr>
            <a:r>
              <a:rPr lang="fr-FR" dirty="0"/>
              <a:t>Données A</a:t>
            </a:r>
          </a:p>
        </p:txBody>
      </p:sp>
      <p:pic>
        <p:nvPicPr>
          <p:cNvPr id="21" name="Picture 4" descr="Résultat de recherche d'images pour &quot;image serveur&quot;"/>
          <p:cNvPicPr>
            <a:picLocks noChangeAspect="1" noChangeArrowheads="1"/>
          </p:cNvPicPr>
          <p:nvPr/>
        </p:nvPicPr>
        <p:blipFill rotWithShape="1">
          <a:blip r:embed="rId5">
            <a:extLst>
              <a:ext uri="{28A0092B-C50C-407E-A947-70E740481C1C}">
                <a14:useLocalDpi xmlns:a14="http://schemas.microsoft.com/office/drawing/2010/main" val="0"/>
              </a:ext>
            </a:extLst>
          </a:blip>
          <a:srcRect l="19856" r="13567"/>
          <a:stretch/>
        </p:blipFill>
        <p:spPr bwMode="auto">
          <a:xfrm>
            <a:off x="10194668" y="4717085"/>
            <a:ext cx="484209" cy="72729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2" descr="Résultat de recherche d'images pour &quot;image base de données&quo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05386" y="5187142"/>
            <a:ext cx="346982" cy="346982"/>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Connecteur droit 28"/>
          <p:cNvCxnSpPr>
            <a:cxnSpLocks/>
            <a:stCxn id="21" idx="1"/>
            <a:endCxn id="16" idx="3"/>
          </p:cNvCxnSpPr>
          <p:nvPr/>
        </p:nvCxnSpPr>
        <p:spPr>
          <a:xfrm flipH="1">
            <a:off x="9386403" y="5080733"/>
            <a:ext cx="808265" cy="136888"/>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sp>
        <p:nvSpPr>
          <p:cNvPr id="34" name="Espace réservé du contenu 2"/>
          <p:cNvSpPr txBox="1">
            <a:spLocks/>
          </p:cNvSpPr>
          <p:nvPr/>
        </p:nvSpPr>
        <p:spPr>
          <a:xfrm>
            <a:off x="10589626" y="4915069"/>
            <a:ext cx="1748938" cy="605102"/>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a:t>
            </a:r>
          </a:p>
          <a:p>
            <a:pPr marL="0" indent="0" algn="ctr">
              <a:buNone/>
            </a:pPr>
            <a:r>
              <a:rPr lang="fr-FR" dirty="0"/>
              <a:t>Données B</a:t>
            </a:r>
          </a:p>
        </p:txBody>
      </p:sp>
      <p:pic>
        <p:nvPicPr>
          <p:cNvPr id="37" name="Picture 4" descr="Résultat de recherche d'images pour &quot;image serveur&quot;"/>
          <p:cNvPicPr>
            <a:picLocks noChangeAspect="1" noChangeArrowheads="1"/>
          </p:cNvPicPr>
          <p:nvPr/>
        </p:nvPicPr>
        <p:blipFill rotWithShape="1">
          <a:blip r:embed="rId5">
            <a:extLst>
              <a:ext uri="{28A0092B-C50C-407E-A947-70E740481C1C}">
                <a14:useLocalDpi xmlns:a14="http://schemas.microsoft.com/office/drawing/2010/main" val="0"/>
              </a:ext>
            </a:extLst>
          </a:blip>
          <a:srcRect l="19856" r="18466"/>
          <a:stretch/>
        </p:blipFill>
        <p:spPr bwMode="auto">
          <a:xfrm>
            <a:off x="7021461" y="5242617"/>
            <a:ext cx="708587" cy="1148855"/>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Connecteur droit 16"/>
          <p:cNvCxnSpPr>
            <a:cxnSpLocks/>
            <a:stCxn id="37" idx="3"/>
            <a:endCxn id="16" idx="1"/>
          </p:cNvCxnSpPr>
          <p:nvPr/>
        </p:nvCxnSpPr>
        <p:spPr>
          <a:xfrm flipV="1">
            <a:off x="7730048" y="5217621"/>
            <a:ext cx="493050" cy="599424"/>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pic>
        <p:nvPicPr>
          <p:cNvPr id="41" name="Picture 4" descr="Résultat de recherche d'images pour &quot;image serveur&quot;"/>
          <p:cNvPicPr>
            <a:picLocks noChangeAspect="1" noChangeArrowheads="1"/>
          </p:cNvPicPr>
          <p:nvPr/>
        </p:nvPicPr>
        <p:blipFill rotWithShape="1">
          <a:blip r:embed="rId5">
            <a:extLst>
              <a:ext uri="{28A0092B-C50C-407E-A947-70E740481C1C}">
                <a14:useLocalDpi xmlns:a14="http://schemas.microsoft.com/office/drawing/2010/main" val="0"/>
              </a:ext>
            </a:extLst>
          </a:blip>
          <a:srcRect l="19856" r="18466"/>
          <a:stretch/>
        </p:blipFill>
        <p:spPr bwMode="auto">
          <a:xfrm>
            <a:off x="6971076" y="3961028"/>
            <a:ext cx="708587" cy="1148855"/>
          </a:xfrm>
          <a:prstGeom prst="rect">
            <a:avLst/>
          </a:prstGeom>
          <a:noFill/>
          <a:extLst>
            <a:ext uri="{909E8E84-426E-40DD-AFC4-6F175D3DCCD1}">
              <a14:hiddenFill xmlns:a14="http://schemas.microsoft.com/office/drawing/2010/main">
                <a:solidFill>
                  <a:srgbClr val="FFFFFF"/>
                </a:solidFill>
              </a14:hiddenFill>
            </a:ext>
          </a:extLst>
        </p:spPr>
      </p:pic>
      <p:sp>
        <p:nvSpPr>
          <p:cNvPr id="42" name="Espace réservé du contenu 2"/>
          <p:cNvSpPr txBox="1">
            <a:spLocks/>
          </p:cNvSpPr>
          <p:nvPr/>
        </p:nvSpPr>
        <p:spPr>
          <a:xfrm>
            <a:off x="7615987" y="4187036"/>
            <a:ext cx="1595134" cy="678725"/>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application qui expose</a:t>
            </a:r>
          </a:p>
          <a:p>
            <a:pPr marL="0" indent="0" algn="ctr">
              <a:buNone/>
            </a:pPr>
            <a:r>
              <a:rPr lang="fr-FR" dirty="0"/>
              <a:t>Données B et C</a:t>
            </a:r>
          </a:p>
        </p:txBody>
      </p:sp>
      <p:cxnSp>
        <p:nvCxnSpPr>
          <p:cNvPr id="43" name="Connecteur droit 42"/>
          <p:cNvCxnSpPr>
            <a:cxnSpLocks/>
            <a:stCxn id="41" idx="3"/>
            <a:endCxn id="16" idx="1"/>
          </p:cNvCxnSpPr>
          <p:nvPr/>
        </p:nvCxnSpPr>
        <p:spPr>
          <a:xfrm>
            <a:off x="7679663" y="4535456"/>
            <a:ext cx="543435" cy="682165"/>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pic>
        <p:nvPicPr>
          <p:cNvPr id="48" name="Picture 6" descr="http://www.sebastien-han.fr/images/clou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9615" y="4865761"/>
            <a:ext cx="1163305" cy="757787"/>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6" descr="http://www.sebastien-han.fr/images/clou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1812" y="4839015"/>
            <a:ext cx="1163305" cy="757787"/>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 descr="Résultat de recherche d'images pour &quot;image serveur&quot;"/>
          <p:cNvPicPr>
            <a:picLocks noChangeAspect="1" noChangeArrowheads="1"/>
          </p:cNvPicPr>
          <p:nvPr/>
        </p:nvPicPr>
        <p:blipFill rotWithShape="1">
          <a:blip r:embed="rId5">
            <a:extLst>
              <a:ext uri="{28A0092B-C50C-407E-A947-70E740481C1C}">
                <a14:useLocalDpi xmlns:a14="http://schemas.microsoft.com/office/drawing/2010/main" val="0"/>
              </a:ext>
            </a:extLst>
          </a:blip>
          <a:srcRect l="19856" r="18466"/>
          <a:stretch/>
        </p:blipFill>
        <p:spPr bwMode="auto">
          <a:xfrm>
            <a:off x="3816310" y="4657447"/>
            <a:ext cx="708587" cy="1148855"/>
          </a:xfrm>
          <a:prstGeom prst="rect">
            <a:avLst/>
          </a:prstGeom>
          <a:noFill/>
          <a:extLst>
            <a:ext uri="{909E8E84-426E-40DD-AFC4-6F175D3DCCD1}">
              <a14:hiddenFill xmlns:a14="http://schemas.microsoft.com/office/drawing/2010/main">
                <a:solidFill>
                  <a:srgbClr val="FFFFFF"/>
                </a:solidFill>
              </a14:hiddenFill>
            </a:ext>
          </a:extLst>
        </p:spPr>
      </p:pic>
      <p:cxnSp>
        <p:nvCxnSpPr>
          <p:cNvPr id="51" name="Connecteur droit 50"/>
          <p:cNvCxnSpPr>
            <a:cxnSpLocks/>
            <a:stCxn id="48" idx="3"/>
            <a:endCxn id="41" idx="1"/>
          </p:cNvCxnSpPr>
          <p:nvPr/>
        </p:nvCxnSpPr>
        <p:spPr>
          <a:xfrm flipV="1">
            <a:off x="6142920" y="4535456"/>
            <a:ext cx="828156" cy="709199"/>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56" name="Connecteur droit 55"/>
          <p:cNvCxnSpPr>
            <a:cxnSpLocks/>
            <a:stCxn id="50" idx="3"/>
            <a:endCxn id="48" idx="1"/>
          </p:cNvCxnSpPr>
          <p:nvPr/>
        </p:nvCxnSpPr>
        <p:spPr>
          <a:xfrm>
            <a:off x="4524897" y="5231875"/>
            <a:ext cx="454718" cy="12780"/>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59" name="Connecteur droit 58"/>
          <p:cNvCxnSpPr>
            <a:cxnSpLocks/>
            <a:stCxn id="49" idx="3"/>
            <a:endCxn id="50" idx="1"/>
          </p:cNvCxnSpPr>
          <p:nvPr/>
        </p:nvCxnSpPr>
        <p:spPr>
          <a:xfrm>
            <a:off x="3445117" y="5217909"/>
            <a:ext cx="371193" cy="13966"/>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14" name="Connecteur droit 13"/>
          <p:cNvCxnSpPr>
            <a:cxnSpLocks/>
            <a:stCxn id="12" idx="3"/>
          </p:cNvCxnSpPr>
          <p:nvPr/>
        </p:nvCxnSpPr>
        <p:spPr>
          <a:xfrm>
            <a:off x="1223496" y="4690565"/>
            <a:ext cx="1066985" cy="657313"/>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10" name="Connecteur droit 9"/>
          <p:cNvCxnSpPr>
            <a:cxnSpLocks/>
            <a:stCxn id="6" idx="3"/>
          </p:cNvCxnSpPr>
          <p:nvPr/>
        </p:nvCxnSpPr>
        <p:spPr>
          <a:xfrm flipV="1">
            <a:off x="1645801" y="5428251"/>
            <a:ext cx="644680" cy="672704"/>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sp>
        <p:nvSpPr>
          <p:cNvPr id="74" name="Espace réservé du contenu 2"/>
          <p:cNvSpPr txBox="1">
            <a:spLocks/>
          </p:cNvSpPr>
          <p:nvPr/>
        </p:nvSpPr>
        <p:spPr>
          <a:xfrm>
            <a:off x="3343701" y="5894445"/>
            <a:ext cx="1525131" cy="553570"/>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Application</a:t>
            </a:r>
            <a:endParaRPr lang="fr-FR" dirty="0"/>
          </a:p>
        </p:txBody>
      </p:sp>
      <p:pic>
        <p:nvPicPr>
          <p:cNvPr id="79" name="Picture 4" descr="Résultat de recherche d'images pour &quot;image serveur&quot;"/>
          <p:cNvPicPr>
            <a:picLocks noChangeAspect="1" noChangeArrowheads="1"/>
          </p:cNvPicPr>
          <p:nvPr/>
        </p:nvPicPr>
        <p:blipFill rotWithShape="1">
          <a:blip r:embed="rId5">
            <a:extLst>
              <a:ext uri="{28A0092B-C50C-407E-A947-70E740481C1C}">
                <a14:useLocalDpi xmlns:a14="http://schemas.microsoft.com/office/drawing/2010/main" val="0"/>
              </a:ext>
            </a:extLst>
          </a:blip>
          <a:srcRect l="19856" r="13567"/>
          <a:stretch/>
        </p:blipFill>
        <p:spPr bwMode="auto">
          <a:xfrm>
            <a:off x="10227770" y="5728293"/>
            <a:ext cx="484209" cy="727295"/>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12" descr="Résultat de recherche d'images pour &quot;image base de données&quo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38488" y="6198350"/>
            <a:ext cx="346982" cy="346982"/>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4" descr="Résultat de recherche d'images pour &quot;image serveur&quot;"/>
          <p:cNvPicPr>
            <a:picLocks noChangeAspect="1" noChangeArrowheads="1"/>
          </p:cNvPicPr>
          <p:nvPr/>
        </p:nvPicPr>
        <p:blipFill rotWithShape="1">
          <a:blip r:embed="rId5">
            <a:extLst>
              <a:ext uri="{28A0092B-C50C-407E-A947-70E740481C1C}">
                <a14:useLocalDpi xmlns:a14="http://schemas.microsoft.com/office/drawing/2010/main" val="0"/>
              </a:ext>
            </a:extLst>
          </a:blip>
          <a:srcRect l="19856" r="13567"/>
          <a:stretch/>
        </p:blipFill>
        <p:spPr bwMode="auto">
          <a:xfrm>
            <a:off x="10187277" y="3729149"/>
            <a:ext cx="484209" cy="727295"/>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12" descr="Résultat de recherche d'images pour &quot;image base de données&quo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97995" y="4199206"/>
            <a:ext cx="346982" cy="346982"/>
          </a:xfrm>
          <a:prstGeom prst="rect">
            <a:avLst/>
          </a:prstGeom>
          <a:noFill/>
          <a:extLst>
            <a:ext uri="{909E8E84-426E-40DD-AFC4-6F175D3DCCD1}">
              <a14:hiddenFill xmlns:a14="http://schemas.microsoft.com/office/drawing/2010/main">
                <a:solidFill>
                  <a:srgbClr val="FFFFFF"/>
                </a:solidFill>
              </a14:hiddenFill>
            </a:ext>
          </a:extLst>
        </p:spPr>
      </p:pic>
      <p:cxnSp>
        <p:nvCxnSpPr>
          <p:cNvPr id="85" name="Connecteur droit 84"/>
          <p:cNvCxnSpPr>
            <a:cxnSpLocks/>
            <a:stCxn id="82" idx="1"/>
            <a:endCxn id="16" idx="3"/>
          </p:cNvCxnSpPr>
          <p:nvPr/>
        </p:nvCxnSpPr>
        <p:spPr>
          <a:xfrm flipH="1">
            <a:off x="9386403" y="4092797"/>
            <a:ext cx="800874" cy="1124824"/>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sp>
        <p:nvSpPr>
          <p:cNvPr id="89" name="Espace réservé du contenu 2"/>
          <p:cNvSpPr txBox="1">
            <a:spLocks/>
          </p:cNvSpPr>
          <p:nvPr/>
        </p:nvSpPr>
        <p:spPr>
          <a:xfrm>
            <a:off x="10597891" y="3941086"/>
            <a:ext cx="1748938" cy="605102"/>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a:t>
            </a:r>
          </a:p>
          <a:p>
            <a:pPr marL="0" indent="0" algn="ctr">
              <a:buNone/>
            </a:pPr>
            <a:r>
              <a:rPr lang="fr-FR" dirty="0"/>
              <a:t>Données C</a:t>
            </a: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13</a:t>
            </a:fld>
            <a:endParaRPr lang="fr-FR"/>
          </a:p>
        </p:txBody>
      </p:sp>
    </p:spTree>
    <p:extLst>
      <p:ext uri="{BB962C8B-B14F-4D97-AF65-F5344CB8AC3E}">
        <p14:creationId xmlns:p14="http://schemas.microsoft.com/office/powerpoint/2010/main" val="4164981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Client-Serveur : Architecture pair à pair</a:t>
            </a:r>
          </a:p>
        </p:txBody>
      </p:sp>
      <p:sp>
        <p:nvSpPr>
          <p:cNvPr id="3" name="Espace réservé du contenu 2"/>
          <p:cNvSpPr>
            <a:spLocks noGrp="1"/>
          </p:cNvSpPr>
          <p:nvPr>
            <p:ph idx="1"/>
          </p:nvPr>
        </p:nvSpPr>
        <p:spPr>
          <a:xfrm>
            <a:off x="295275" y="1690688"/>
            <a:ext cx="6213500" cy="4995862"/>
          </a:xfrm>
        </p:spPr>
        <p:txBody>
          <a:bodyPr>
            <a:normAutofit lnSpcReduction="10000"/>
          </a:bodyPr>
          <a:lstStyle/>
          <a:p>
            <a:r>
              <a:rPr lang="fr-FR" b="1" dirty="0"/>
              <a:t>Architecture pair à pair</a:t>
            </a:r>
            <a:endParaRPr lang="fr-FR" dirty="0"/>
          </a:p>
          <a:p>
            <a:pPr lvl="1"/>
            <a:r>
              <a:rPr lang="fr-FR" dirty="0"/>
              <a:t>Une </a:t>
            </a:r>
            <a:r>
              <a:rPr lang="fr-FR" i="1" dirty="0"/>
              <a:t>architecture pair à pair</a:t>
            </a:r>
            <a:r>
              <a:rPr lang="fr-FR" dirty="0"/>
              <a:t> (</a:t>
            </a:r>
            <a:r>
              <a:rPr lang="fr-FR" i="1" dirty="0" err="1"/>
              <a:t>peer</a:t>
            </a:r>
            <a:r>
              <a:rPr lang="fr-FR" i="1" dirty="0"/>
              <a:t>-</a:t>
            </a:r>
            <a:r>
              <a:rPr lang="fr-FR" i="1" dirty="0" err="1"/>
              <a:t>to-peer</a:t>
            </a:r>
            <a:r>
              <a:rPr lang="fr-FR" dirty="0"/>
              <a:t> ou P2P en anglais) est un environnement client-serveur où chaque programme connecté est susceptible de jouer tour à tour le rôle de client et celui de serveur.</a:t>
            </a:r>
          </a:p>
          <a:p>
            <a:endParaRPr lang="fr-FR" b="1" dirty="0"/>
          </a:p>
          <a:p>
            <a:r>
              <a:rPr lang="fr-FR" b="1" dirty="0"/>
              <a:t>Exemples:</a:t>
            </a:r>
            <a:endParaRPr lang="fr-FR" dirty="0">
              <a:solidFill>
                <a:srgbClr val="222222"/>
              </a:solidFill>
              <a:latin typeface="Arial" panose="020B0604020202020204" pitchFamily="34" charset="0"/>
            </a:endParaRPr>
          </a:p>
          <a:p>
            <a:pPr lvl="1"/>
            <a:r>
              <a:rPr lang="fr-FR" dirty="0">
                <a:solidFill>
                  <a:srgbClr val="222222"/>
                </a:solidFill>
                <a:latin typeface="Arial" panose="020B0604020202020204" pitchFamily="34" charset="0"/>
              </a:rPr>
              <a:t>Skype</a:t>
            </a:r>
          </a:p>
          <a:p>
            <a:pPr lvl="1"/>
            <a:r>
              <a:rPr lang="fr-FR" dirty="0">
                <a:solidFill>
                  <a:srgbClr val="222222"/>
                </a:solidFill>
                <a:latin typeface="Arial" panose="020B0604020202020204" pitchFamily="34" charset="0"/>
              </a:rPr>
              <a:t>Partage de fichiers</a:t>
            </a:r>
          </a:p>
          <a:p>
            <a:pPr lvl="1"/>
            <a:r>
              <a:rPr lang="fr-FR" dirty="0">
                <a:solidFill>
                  <a:srgbClr val="222222"/>
                </a:solidFill>
                <a:latin typeface="Arial" panose="020B0604020202020204" pitchFamily="34" charset="0"/>
              </a:rPr>
              <a:t>Calcul distribué</a:t>
            </a:r>
          </a:p>
          <a:p>
            <a:pPr lvl="1"/>
            <a:r>
              <a:rPr lang="fr-FR" dirty="0" err="1">
                <a:solidFill>
                  <a:srgbClr val="222222"/>
                </a:solidFill>
                <a:latin typeface="Arial" panose="020B0604020202020204" pitchFamily="34" charset="0"/>
              </a:rPr>
              <a:t>Blockchain</a:t>
            </a:r>
            <a:r>
              <a:rPr lang="fr-FR" dirty="0">
                <a:solidFill>
                  <a:srgbClr val="222222"/>
                </a:solidFill>
                <a:latin typeface="Arial" panose="020B0604020202020204" pitchFamily="34" charset="0"/>
              </a:rPr>
              <a:t> (Bitcoin)</a:t>
            </a:r>
          </a:p>
          <a:p>
            <a:pPr lvl="1"/>
            <a:r>
              <a:rPr lang="fr-FR" dirty="0">
                <a:solidFill>
                  <a:srgbClr val="222222"/>
                </a:solidFill>
                <a:latin typeface="Arial" panose="020B0604020202020204" pitchFamily="34" charset="0"/>
              </a:rPr>
              <a:t>Etc.</a:t>
            </a:r>
          </a:p>
          <a:p>
            <a:endParaRPr lang="fr-FR" dirty="0"/>
          </a:p>
          <a:p>
            <a:endParaRPr lang="fr-FR" dirty="0"/>
          </a:p>
        </p:txBody>
      </p:sp>
      <p:pic>
        <p:nvPicPr>
          <p:cNvPr id="4" name="Picture 2" descr="Résultat de recherche d'images pour &quot;image ordinateur&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2299" y="2736053"/>
            <a:ext cx="1002507" cy="100250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Résultat de recherche d'images pour &quot;image ordinateur&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86835" y="1903999"/>
            <a:ext cx="1002507" cy="10025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Résultat de recherche d'images pour &quot;image ordinateur&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48761" y="3557585"/>
            <a:ext cx="1002507" cy="100250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Résultat de recherche d'images pour &quot;image ordinateur&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15407" y="4828177"/>
            <a:ext cx="1002507" cy="100250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http://www.sebastien-han.fr/images/clou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68574" y="3186110"/>
            <a:ext cx="1696172" cy="110490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Résultat de recherche d'images pour &quot;image ordinateur&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44200" y="4058838"/>
            <a:ext cx="1002507" cy="100250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2" descr="Résultat de recherche d'images pour &quot;image base de données&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93951" y="2293142"/>
            <a:ext cx="442911" cy="44291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2" descr="Résultat de recherche d'images pour &quot;image base de données&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86613" y="3890461"/>
            <a:ext cx="442911" cy="44291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Résultat de recherche d'images pour &quot;image base de données&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27295" y="5302240"/>
            <a:ext cx="442911" cy="44291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2" descr="Résultat de recherche d'images pour &quot;image base de données&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0843" y="4385266"/>
            <a:ext cx="442911" cy="44291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2" descr="Résultat de recherche d'images pour &quot;image base de données&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46339" y="3114674"/>
            <a:ext cx="442911" cy="442911"/>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Connecteur droit 15"/>
          <p:cNvCxnSpPr>
            <a:cxnSpLocks/>
            <a:stCxn id="11" idx="2"/>
          </p:cNvCxnSpPr>
          <p:nvPr/>
        </p:nvCxnSpPr>
        <p:spPr>
          <a:xfrm flipH="1">
            <a:off x="7979503" y="2736053"/>
            <a:ext cx="1035904" cy="1154408"/>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21" name="Connecteur droit 20"/>
          <p:cNvCxnSpPr>
            <a:cxnSpLocks/>
          </p:cNvCxnSpPr>
          <p:nvPr/>
        </p:nvCxnSpPr>
        <p:spPr>
          <a:xfrm flipH="1" flipV="1">
            <a:off x="7979503" y="3930253"/>
            <a:ext cx="1116422" cy="1286454"/>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24" name="Connecteur droit 23"/>
          <p:cNvCxnSpPr>
            <a:cxnSpLocks/>
            <a:stCxn id="14" idx="2"/>
          </p:cNvCxnSpPr>
          <p:nvPr/>
        </p:nvCxnSpPr>
        <p:spPr>
          <a:xfrm flipH="1">
            <a:off x="9683869" y="4828177"/>
            <a:ext cx="1198430" cy="544115"/>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26" name="Connecteur droit 25"/>
          <p:cNvCxnSpPr>
            <a:cxnSpLocks/>
            <a:stCxn id="15" idx="0"/>
          </p:cNvCxnSpPr>
          <p:nvPr/>
        </p:nvCxnSpPr>
        <p:spPr>
          <a:xfrm flipH="1" flipV="1">
            <a:off x="9908365" y="2529496"/>
            <a:ext cx="1059430" cy="585178"/>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29" name="Connecteur droit 28"/>
          <p:cNvCxnSpPr>
            <a:cxnSpLocks/>
          </p:cNvCxnSpPr>
          <p:nvPr/>
        </p:nvCxnSpPr>
        <p:spPr>
          <a:xfrm flipH="1">
            <a:off x="11338681" y="3595783"/>
            <a:ext cx="44871" cy="644030"/>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32" name="Connecteur droit 31"/>
          <p:cNvCxnSpPr>
            <a:cxnSpLocks/>
            <a:stCxn id="15" idx="1"/>
          </p:cNvCxnSpPr>
          <p:nvPr/>
        </p:nvCxnSpPr>
        <p:spPr>
          <a:xfrm flipH="1">
            <a:off x="7979503" y="3336130"/>
            <a:ext cx="2766836" cy="594123"/>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34" name="Connecteur droit 33"/>
          <p:cNvCxnSpPr>
            <a:cxnSpLocks/>
            <a:stCxn id="14" idx="1"/>
          </p:cNvCxnSpPr>
          <p:nvPr/>
        </p:nvCxnSpPr>
        <p:spPr>
          <a:xfrm flipH="1" flipV="1">
            <a:off x="7979503" y="3930256"/>
            <a:ext cx="2681340" cy="676466"/>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sp>
        <p:nvSpPr>
          <p:cNvPr id="8" name="Espace réservé du numéro de diapositive 7"/>
          <p:cNvSpPr>
            <a:spLocks noGrp="1"/>
          </p:cNvSpPr>
          <p:nvPr>
            <p:ph type="sldNum" sz="quarter" idx="12"/>
          </p:nvPr>
        </p:nvSpPr>
        <p:spPr/>
        <p:txBody>
          <a:bodyPr/>
          <a:lstStyle/>
          <a:p>
            <a:fld id="{B79E4878-4BCB-449E-94CF-AE2A0F6BB533}" type="slidenum">
              <a:rPr lang="fr-FR" smtClean="0"/>
              <a:t>14</a:t>
            </a:fld>
            <a:endParaRPr lang="fr-FR"/>
          </a:p>
        </p:txBody>
      </p:sp>
    </p:spTree>
    <p:extLst>
      <p:ext uri="{BB962C8B-B14F-4D97-AF65-F5344CB8AC3E}">
        <p14:creationId xmlns:p14="http://schemas.microsoft.com/office/powerpoint/2010/main" val="1804899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058020" y="5716829"/>
            <a:ext cx="2191303" cy="1055443"/>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2"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2151990" y="3520816"/>
            <a:ext cx="468826" cy="760124"/>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p:cNvSpPr>
            <a:spLocks noGrp="1"/>
          </p:cNvSpPr>
          <p:nvPr>
            <p:ph type="title"/>
          </p:nvPr>
        </p:nvSpPr>
        <p:spPr/>
        <p:txBody>
          <a:bodyPr/>
          <a:lstStyle/>
          <a:p>
            <a:r>
              <a:rPr lang="fr-FR" dirty="0"/>
              <a:t>Client-Serveur : Architecture micro services</a:t>
            </a:r>
          </a:p>
        </p:txBody>
      </p:sp>
      <p:sp>
        <p:nvSpPr>
          <p:cNvPr id="97" name="Espace réservé du contenu 2"/>
          <p:cNvSpPr>
            <a:spLocks noGrp="1"/>
          </p:cNvSpPr>
          <p:nvPr>
            <p:ph idx="1"/>
          </p:nvPr>
        </p:nvSpPr>
        <p:spPr>
          <a:xfrm>
            <a:off x="5974223" y="1576884"/>
            <a:ext cx="6049138" cy="4912564"/>
          </a:xfrm>
        </p:spPr>
        <p:txBody>
          <a:bodyPr>
            <a:normAutofit fontScale="70000" lnSpcReduction="20000"/>
          </a:bodyPr>
          <a:lstStyle/>
          <a:p>
            <a:r>
              <a:rPr lang="fr-FR" dirty="0"/>
              <a:t>En </a:t>
            </a:r>
            <a:r>
              <a:rPr lang="fr-FR" dirty="0">
                <a:hlinkClick r:id="rId4" tooltip="Informatique"/>
              </a:rPr>
              <a:t>informatique</a:t>
            </a:r>
            <a:r>
              <a:rPr lang="fr-FR" dirty="0"/>
              <a:t>, les </a:t>
            </a:r>
            <a:r>
              <a:rPr lang="fr-FR" b="1" dirty="0" err="1"/>
              <a:t>microservices</a:t>
            </a:r>
            <a:r>
              <a:rPr lang="fr-FR" dirty="0"/>
              <a:t> sont un </a:t>
            </a:r>
            <a:r>
              <a:rPr lang="fr-FR" dirty="0">
                <a:hlinkClick r:id="rId5" tooltip="Patron d'architecture"/>
              </a:rPr>
              <a:t>style d'architecture</a:t>
            </a:r>
            <a:r>
              <a:rPr lang="fr-FR" dirty="0"/>
              <a:t> logicielle à partir duquel un ensemble complexe d'</a:t>
            </a:r>
            <a:r>
              <a:rPr lang="fr-FR" dirty="0">
                <a:hlinkClick r:id="rId6" tooltip="Application (informatique)"/>
              </a:rPr>
              <a:t>applications</a:t>
            </a:r>
            <a:r>
              <a:rPr lang="fr-FR" dirty="0"/>
              <a:t> est décomposé en plusieurs processus indépendants et faiblement couplés, souvent spécialisés dans une seule tâche. Les </a:t>
            </a:r>
            <a:r>
              <a:rPr lang="fr-FR" dirty="0">
                <a:hlinkClick r:id="rId7" tooltip="Processus (informatique)"/>
              </a:rPr>
              <a:t>processus</a:t>
            </a:r>
            <a:r>
              <a:rPr lang="fr-FR" dirty="0"/>
              <a:t> indépendants communiquent les uns avec les autres en utilisant des </a:t>
            </a:r>
            <a:r>
              <a:rPr lang="fr-FR" dirty="0">
                <a:hlinkClick r:id="rId8" tooltip="Interface de programmation"/>
              </a:rPr>
              <a:t>API</a:t>
            </a:r>
            <a:r>
              <a:rPr lang="fr-FR" dirty="0"/>
              <a:t> langage-agnostiques.</a:t>
            </a:r>
            <a:endParaRPr lang="fr-FR" b="1" dirty="0"/>
          </a:p>
          <a:p>
            <a:r>
              <a:rPr lang="fr-FR" dirty="0"/>
              <a:t>Détails</a:t>
            </a:r>
          </a:p>
          <a:p>
            <a:pPr lvl="1"/>
            <a:r>
              <a:rPr lang="fr-FR" dirty="0"/>
              <a:t>Les services individuels sont simples à remplacer</a:t>
            </a:r>
          </a:p>
          <a:p>
            <a:pPr lvl="1"/>
            <a:r>
              <a:rPr lang="fr-FR" dirty="0"/>
              <a:t>Les services sont conçus pour leur utilité spécifique (par exemple la facturation, la chaîne logistique, l'interface...)</a:t>
            </a:r>
          </a:p>
          <a:p>
            <a:pPr lvl="1"/>
            <a:r>
              <a:rPr lang="fr-FR" dirty="0"/>
              <a:t>L'architecture est plus symétrique que hiérarchique (passage d'une architecture client-serveur à une architecture de plusieurs entités communicantes)</a:t>
            </a:r>
          </a:p>
          <a:p>
            <a:pPr lvl="1"/>
            <a:r>
              <a:rPr lang="fr-FR" dirty="0"/>
              <a:t>L'architecture facilite le déploiement continu du code.</a:t>
            </a:r>
          </a:p>
          <a:p>
            <a:pPr lvl="1"/>
            <a:r>
              <a:rPr lang="fr-FR" dirty="0"/>
              <a:t>L’architecture facilite la montée en charge (scalabilité) des services (ajout/suppression de serveurs).</a:t>
            </a:r>
          </a:p>
          <a:p>
            <a:pPr lvl="1"/>
            <a:endParaRPr lang="fr-FR" dirty="0"/>
          </a:p>
        </p:txBody>
      </p:sp>
      <p:pic>
        <p:nvPicPr>
          <p:cNvPr id="4"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2348500" y="2289227"/>
            <a:ext cx="468826" cy="760124"/>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u contenu 2"/>
          <p:cNvSpPr txBox="1">
            <a:spLocks/>
          </p:cNvSpPr>
          <p:nvPr/>
        </p:nvSpPr>
        <p:spPr>
          <a:xfrm>
            <a:off x="3051739" y="2150301"/>
            <a:ext cx="1616977" cy="605397"/>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Authentification</a:t>
            </a:r>
            <a:endParaRPr lang="fr-FR" dirty="0"/>
          </a:p>
        </p:txBody>
      </p:sp>
      <p:sp>
        <p:nvSpPr>
          <p:cNvPr id="7" name="Espace réservé du contenu 2"/>
          <p:cNvSpPr txBox="1">
            <a:spLocks/>
          </p:cNvSpPr>
          <p:nvPr/>
        </p:nvSpPr>
        <p:spPr>
          <a:xfrm>
            <a:off x="1585935" y="6193487"/>
            <a:ext cx="1525131" cy="553570"/>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article-stock</a:t>
            </a:r>
            <a:endParaRPr lang="fr-FR" dirty="0"/>
          </a:p>
        </p:txBody>
      </p:sp>
      <p:pic>
        <p:nvPicPr>
          <p:cNvPr id="8"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2114087" y="5477679"/>
            <a:ext cx="468826" cy="76012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4996219" y="5042433"/>
            <a:ext cx="468826" cy="760124"/>
          </a:xfrm>
          <a:prstGeom prst="rect">
            <a:avLst/>
          </a:prstGeom>
          <a:noFill/>
          <a:extLst>
            <a:ext uri="{909E8E84-426E-40DD-AFC4-6F175D3DCCD1}">
              <a14:hiddenFill xmlns:a14="http://schemas.microsoft.com/office/drawing/2010/main">
                <a:solidFill>
                  <a:srgbClr val="FFFFFF"/>
                </a:solidFill>
              </a14:hiddenFill>
            </a:ext>
          </a:extLst>
        </p:spPr>
      </p:pic>
      <p:sp>
        <p:nvSpPr>
          <p:cNvPr id="12" name="Espace réservé du contenu 2"/>
          <p:cNvSpPr txBox="1">
            <a:spLocks/>
          </p:cNvSpPr>
          <p:nvPr/>
        </p:nvSpPr>
        <p:spPr>
          <a:xfrm>
            <a:off x="4468066" y="5935878"/>
            <a:ext cx="1525131" cy="553570"/>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images</a:t>
            </a:r>
            <a:endParaRPr lang="fr-FR" dirty="0"/>
          </a:p>
        </p:txBody>
      </p:sp>
      <p:pic>
        <p:nvPicPr>
          <p:cNvPr id="13"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4522066" y="3026757"/>
            <a:ext cx="468826" cy="760124"/>
          </a:xfrm>
          <a:prstGeom prst="rect">
            <a:avLst/>
          </a:prstGeom>
          <a:noFill/>
          <a:extLst>
            <a:ext uri="{909E8E84-426E-40DD-AFC4-6F175D3DCCD1}">
              <a14:hiddenFill xmlns:a14="http://schemas.microsoft.com/office/drawing/2010/main">
                <a:solidFill>
                  <a:srgbClr val="FFFFFF"/>
                </a:solidFill>
              </a14:hiddenFill>
            </a:ext>
          </a:extLst>
        </p:spPr>
      </p:pic>
      <p:sp>
        <p:nvSpPr>
          <p:cNvPr id="15" name="Espace réservé du contenu 2"/>
          <p:cNvSpPr txBox="1">
            <a:spLocks/>
          </p:cNvSpPr>
          <p:nvPr/>
        </p:nvSpPr>
        <p:spPr>
          <a:xfrm>
            <a:off x="3985759" y="3812348"/>
            <a:ext cx="1525131" cy="553570"/>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Envoie de SMS/mail</a:t>
            </a:r>
            <a:endParaRPr lang="fr-FR" dirty="0"/>
          </a:p>
        </p:txBody>
      </p:sp>
      <p:cxnSp>
        <p:nvCxnSpPr>
          <p:cNvPr id="22" name="Connecteur droit 21"/>
          <p:cNvCxnSpPr>
            <a:cxnSpLocks/>
            <a:stCxn id="9" idx="1"/>
            <a:endCxn id="8" idx="3"/>
          </p:cNvCxnSpPr>
          <p:nvPr/>
        </p:nvCxnSpPr>
        <p:spPr>
          <a:xfrm flipH="1">
            <a:off x="2582913" y="5422495"/>
            <a:ext cx="2413306" cy="435246"/>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33" name="Connecteur droit 32"/>
          <p:cNvCxnSpPr>
            <a:cxnSpLocks/>
            <a:stCxn id="4" idx="2"/>
            <a:endCxn id="102" idx="0"/>
          </p:cNvCxnSpPr>
          <p:nvPr/>
        </p:nvCxnSpPr>
        <p:spPr>
          <a:xfrm flipH="1">
            <a:off x="2386403" y="3049351"/>
            <a:ext cx="196510" cy="471465"/>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pic>
        <p:nvPicPr>
          <p:cNvPr id="40" name="Picture 2" descr="Résultat de recherche d'images pour &quot;image ordinateur&quot;"/>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1999" y="2987100"/>
            <a:ext cx="1002507" cy="1002507"/>
          </a:xfrm>
          <a:prstGeom prst="rect">
            <a:avLst/>
          </a:prstGeom>
          <a:noFill/>
          <a:extLst>
            <a:ext uri="{909E8E84-426E-40DD-AFC4-6F175D3DCCD1}">
              <a14:hiddenFill xmlns:a14="http://schemas.microsoft.com/office/drawing/2010/main">
                <a:solidFill>
                  <a:srgbClr val="FFFFFF"/>
                </a:solidFill>
              </a14:hiddenFill>
            </a:ext>
          </a:extLst>
        </p:spPr>
      </p:pic>
      <p:cxnSp>
        <p:nvCxnSpPr>
          <p:cNvPr id="49" name="Connecteur droit 48"/>
          <p:cNvCxnSpPr>
            <a:cxnSpLocks/>
            <a:stCxn id="102" idx="3"/>
            <a:endCxn id="13" idx="1"/>
          </p:cNvCxnSpPr>
          <p:nvPr/>
        </p:nvCxnSpPr>
        <p:spPr>
          <a:xfrm flipV="1">
            <a:off x="2620816" y="3406819"/>
            <a:ext cx="1901250" cy="494059"/>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53" name="Connecteur droit 52"/>
          <p:cNvCxnSpPr>
            <a:cxnSpLocks/>
            <a:stCxn id="8" idx="1"/>
            <a:endCxn id="40" idx="3"/>
          </p:cNvCxnSpPr>
          <p:nvPr/>
        </p:nvCxnSpPr>
        <p:spPr>
          <a:xfrm flipH="1" flipV="1">
            <a:off x="1204506" y="3488354"/>
            <a:ext cx="909581" cy="2369387"/>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56" name="Connecteur droit 55"/>
          <p:cNvCxnSpPr>
            <a:cxnSpLocks/>
            <a:stCxn id="4" idx="1"/>
            <a:endCxn id="40" idx="3"/>
          </p:cNvCxnSpPr>
          <p:nvPr/>
        </p:nvCxnSpPr>
        <p:spPr>
          <a:xfrm flipH="1">
            <a:off x="1204506" y="2669289"/>
            <a:ext cx="1143994" cy="819065"/>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64" name="Connecteur droit 63"/>
          <p:cNvCxnSpPr>
            <a:cxnSpLocks/>
            <a:stCxn id="4" idx="3"/>
            <a:endCxn id="13" idx="1"/>
          </p:cNvCxnSpPr>
          <p:nvPr/>
        </p:nvCxnSpPr>
        <p:spPr>
          <a:xfrm>
            <a:off x="2817326" y="2669289"/>
            <a:ext cx="1704740" cy="737530"/>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grpSp>
        <p:nvGrpSpPr>
          <p:cNvPr id="74" name="Groupe 73"/>
          <p:cNvGrpSpPr/>
          <p:nvPr/>
        </p:nvGrpSpPr>
        <p:grpSpPr>
          <a:xfrm>
            <a:off x="6029121" y="5649458"/>
            <a:ext cx="386744" cy="467381"/>
            <a:chOff x="7629365" y="5649458"/>
            <a:chExt cx="386744" cy="467381"/>
          </a:xfrm>
        </p:grpSpPr>
        <p:pic>
          <p:nvPicPr>
            <p:cNvPr id="70"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7629365" y="5649458"/>
              <a:ext cx="298981" cy="449077"/>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12" descr="Résultat de recherche d'images pour &quot;image base de données&quot;"/>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01861" y="5902591"/>
              <a:ext cx="214248" cy="2142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5" name="Groupe 74"/>
          <p:cNvGrpSpPr/>
          <p:nvPr/>
        </p:nvGrpSpPr>
        <p:grpSpPr>
          <a:xfrm>
            <a:off x="3252474" y="6062438"/>
            <a:ext cx="386744" cy="467381"/>
            <a:chOff x="7629365" y="5649458"/>
            <a:chExt cx="386744" cy="467381"/>
          </a:xfrm>
        </p:grpSpPr>
        <p:pic>
          <p:nvPicPr>
            <p:cNvPr id="76"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7629365" y="5649458"/>
              <a:ext cx="298981" cy="449077"/>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12" descr="Résultat de recherche d'images pour &quot;image base de données&quot;"/>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01861" y="5902591"/>
              <a:ext cx="214248" cy="2142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8" name="Groupe 77"/>
          <p:cNvGrpSpPr/>
          <p:nvPr/>
        </p:nvGrpSpPr>
        <p:grpSpPr>
          <a:xfrm>
            <a:off x="2917694" y="1536550"/>
            <a:ext cx="386744" cy="467381"/>
            <a:chOff x="7629365" y="5649458"/>
            <a:chExt cx="386744" cy="467381"/>
          </a:xfrm>
        </p:grpSpPr>
        <p:pic>
          <p:nvPicPr>
            <p:cNvPr id="79"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7629365" y="5649458"/>
              <a:ext cx="298981" cy="449077"/>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12" descr="Résultat de recherche d'images pour &quot;image base de données&quot;"/>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01861" y="5902591"/>
              <a:ext cx="214248" cy="2142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1" name="Groupe 80"/>
          <p:cNvGrpSpPr/>
          <p:nvPr/>
        </p:nvGrpSpPr>
        <p:grpSpPr>
          <a:xfrm>
            <a:off x="5219812" y="2402116"/>
            <a:ext cx="386744" cy="467381"/>
            <a:chOff x="7629365" y="5649458"/>
            <a:chExt cx="386744" cy="467381"/>
          </a:xfrm>
        </p:grpSpPr>
        <p:pic>
          <p:nvPicPr>
            <p:cNvPr id="82"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7629365" y="5649458"/>
              <a:ext cx="298981" cy="449077"/>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12" descr="Résultat de recherche d'images pour &quot;image base de données&quot;"/>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01861" y="5902591"/>
              <a:ext cx="214248" cy="214248"/>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84" name="Connecteur droit 83"/>
          <p:cNvCxnSpPr>
            <a:cxnSpLocks/>
            <a:stCxn id="4" idx="0"/>
            <a:endCxn id="79" idx="1"/>
          </p:cNvCxnSpPr>
          <p:nvPr/>
        </p:nvCxnSpPr>
        <p:spPr>
          <a:xfrm flipV="1">
            <a:off x="2582913" y="1761089"/>
            <a:ext cx="334781" cy="528138"/>
          </a:xfrm>
          <a:prstGeom prst="line">
            <a:avLst/>
          </a:prstGeom>
          <a:ln w="254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87" name="Connecteur droit 86"/>
          <p:cNvCxnSpPr>
            <a:cxnSpLocks/>
            <a:stCxn id="13" idx="0"/>
            <a:endCxn id="82" idx="1"/>
          </p:cNvCxnSpPr>
          <p:nvPr/>
        </p:nvCxnSpPr>
        <p:spPr>
          <a:xfrm flipV="1">
            <a:off x="4756479" y="2626655"/>
            <a:ext cx="463333" cy="400102"/>
          </a:xfrm>
          <a:prstGeom prst="line">
            <a:avLst/>
          </a:prstGeom>
          <a:ln w="254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90" name="Connecteur droit 89"/>
          <p:cNvCxnSpPr>
            <a:cxnSpLocks/>
            <a:stCxn id="8" idx="3"/>
            <a:endCxn id="76" idx="1"/>
          </p:cNvCxnSpPr>
          <p:nvPr/>
        </p:nvCxnSpPr>
        <p:spPr>
          <a:xfrm>
            <a:off x="2582913" y="5857741"/>
            <a:ext cx="669561" cy="429236"/>
          </a:xfrm>
          <a:prstGeom prst="line">
            <a:avLst/>
          </a:prstGeom>
          <a:ln w="254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93" name="Connecteur droit 92"/>
          <p:cNvCxnSpPr>
            <a:cxnSpLocks/>
            <a:stCxn id="9" idx="3"/>
            <a:endCxn id="70" idx="1"/>
          </p:cNvCxnSpPr>
          <p:nvPr/>
        </p:nvCxnSpPr>
        <p:spPr>
          <a:xfrm>
            <a:off x="5465045" y="5422495"/>
            <a:ext cx="564076" cy="451502"/>
          </a:xfrm>
          <a:prstGeom prst="line">
            <a:avLst/>
          </a:prstGeom>
          <a:ln w="254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04" name="Espace réservé du contenu 2"/>
          <p:cNvSpPr txBox="1">
            <a:spLocks/>
          </p:cNvSpPr>
          <p:nvPr/>
        </p:nvSpPr>
        <p:spPr>
          <a:xfrm>
            <a:off x="1615634" y="4198170"/>
            <a:ext cx="1525131" cy="553570"/>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 gestion commande</a:t>
            </a:r>
            <a:endParaRPr lang="fr-FR" dirty="0"/>
          </a:p>
        </p:txBody>
      </p:sp>
      <p:cxnSp>
        <p:nvCxnSpPr>
          <p:cNvPr id="107" name="Connecteur droit 106"/>
          <p:cNvCxnSpPr>
            <a:cxnSpLocks/>
            <a:stCxn id="40" idx="3"/>
            <a:endCxn id="102" idx="1"/>
          </p:cNvCxnSpPr>
          <p:nvPr/>
        </p:nvCxnSpPr>
        <p:spPr>
          <a:xfrm>
            <a:off x="1204506" y="3488354"/>
            <a:ext cx="947484" cy="412524"/>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grpSp>
        <p:nvGrpSpPr>
          <p:cNvPr id="110" name="Groupe 109"/>
          <p:cNvGrpSpPr/>
          <p:nvPr/>
        </p:nvGrpSpPr>
        <p:grpSpPr>
          <a:xfrm>
            <a:off x="2873812" y="3228800"/>
            <a:ext cx="386744" cy="467381"/>
            <a:chOff x="7629365" y="5649458"/>
            <a:chExt cx="386744" cy="467381"/>
          </a:xfrm>
        </p:grpSpPr>
        <p:pic>
          <p:nvPicPr>
            <p:cNvPr id="111"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3567"/>
            <a:stretch/>
          </p:blipFill>
          <p:spPr bwMode="auto">
            <a:xfrm>
              <a:off x="7629365" y="5649458"/>
              <a:ext cx="298981" cy="449077"/>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12" descr="Résultat de recherche d'images pour &quot;image base de données&quot;"/>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01861" y="5902591"/>
              <a:ext cx="214248" cy="214248"/>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13" name="Connecteur droit 112"/>
          <p:cNvCxnSpPr>
            <a:cxnSpLocks/>
            <a:stCxn id="102" idx="3"/>
            <a:endCxn id="111" idx="1"/>
          </p:cNvCxnSpPr>
          <p:nvPr/>
        </p:nvCxnSpPr>
        <p:spPr>
          <a:xfrm flipV="1">
            <a:off x="2620816" y="3453339"/>
            <a:ext cx="252996" cy="447539"/>
          </a:xfrm>
          <a:prstGeom prst="line">
            <a:avLst/>
          </a:prstGeom>
          <a:ln w="254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19" name="Espace réservé du contenu 2"/>
          <p:cNvSpPr txBox="1">
            <a:spLocks/>
          </p:cNvSpPr>
          <p:nvPr/>
        </p:nvSpPr>
        <p:spPr>
          <a:xfrm>
            <a:off x="201999" y="3940706"/>
            <a:ext cx="1343025" cy="366712"/>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a:t>Client</a:t>
            </a:r>
            <a:endParaRPr lang="fr-FR" dirty="0"/>
          </a:p>
        </p:txBody>
      </p:sp>
      <p:pic>
        <p:nvPicPr>
          <p:cNvPr id="45" name="Picture 4" descr="Résultat de recherche d'images pour &quot;image serveur&quot;"/>
          <p:cNvPicPr>
            <a:picLocks noChangeAspect="1" noChangeArrowheads="1"/>
          </p:cNvPicPr>
          <p:nvPr/>
        </p:nvPicPr>
        <p:blipFill rotWithShape="1">
          <a:blip r:embed="rId3">
            <a:extLst>
              <a:ext uri="{28A0092B-C50C-407E-A947-70E740481C1C}">
                <a14:useLocalDpi xmlns:a14="http://schemas.microsoft.com/office/drawing/2010/main" val="0"/>
              </a:ext>
            </a:extLst>
          </a:blip>
          <a:srcRect l="19856" r="18466"/>
          <a:stretch/>
        </p:blipFill>
        <p:spPr bwMode="auto">
          <a:xfrm>
            <a:off x="7145928" y="5805269"/>
            <a:ext cx="468826" cy="760124"/>
          </a:xfrm>
          <a:prstGeom prst="rect">
            <a:avLst/>
          </a:prstGeom>
          <a:noFill/>
          <a:extLst>
            <a:ext uri="{909E8E84-426E-40DD-AFC4-6F175D3DCCD1}">
              <a14:hiddenFill xmlns:a14="http://schemas.microsoft.com/office/drawing/2010/main">
                <a:solidFill>
                  <a:srgbClr val="FFFFFF"/>
                </a:solidFill>
              </a14:hiddenFill>
            </a:ext>
          </a:extLst>
        </p:spPr>
      </p:pic>
      <p:sp>
        <p:nvSpPr>
          <p:cNvPr id="46" name="Espace réservé du contenu 2"/>
          <p:cNvSpPr txBox="1">
            <a:spLocks/>
          </p:cNvSpPr>
          <p:nvPr/>
        </p:nvSpPr>
        <p:spPr>
          <a:xfrm>
            <a:off x="7432889" y="5821270"/>
            <a:ext cx="1880086" cy="988602"/>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Légende:</a:t>
            </a:r>
          </a:p>
          <a:p>
            <a:pPr marL="0" indent="0" algn="ctr">
              <a:buFont typeface="Arial" panose="020B0604020202020204" pitchFamily="34" charset="0"/>
              <a:buNone/>
            </a:pPr>
            <a:r>
              <a:rPr lang="fr-FR" b="1" dirty="0"/>
              <a:t>1 ou n serveurs</a:t>
            </a:r>
            <a:endParaRPr lang="fr-FR" dirty="0"/>
          </a:p>
        </p:txBody>
      </p:sp>
      <p:sp>
        <p:nvSpPr>
          <p:cNvPr id="6" name="Espace réservé du numéro de diapositive 5"/>
          <p:cNvSpPr>
            <a:spLocks noGrp="1"/>
          </p:cNvSpPr>
          <p:nvPr>
            <p:ph type="sldNum" sz="quarter" idx="12"/>
          </p:nvPr>
        </p:nvSpPr>
        <p:spPr>
          <a:xfrm>
            <a:off x="9049726" y="6193487"/>
            <a:ext cx="2743200" cy="365125"/>
          </a:xfrm>
        </p:spPr>
        <p:txBody>
          <a:bodyPr/>
          <a:lstStyle/>
          <a:p>
            <a:fld id="{B79E4878-4BCB-449E-94CF-AE2A0F6BB533}" type="slidenum">
              <a:rPr lang="fr-FR" smtClean="0"/>
              <a:t>15</a:t>
            </a:fld>
            <a:endParaRPr lang="fr-FR"/>
          </a:p>
        </p:txBody>
      </p:sp>
    </p:spTree>
    <p:extLst>
      <p:ext uri="{BB962C8B-B14F-4D97-AF65-F5344CB8AC3E}">
        <p14:creationId xmlns:p14="http://schemas.microsoft.com/office/powerpoint/2010/main" val="9389997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URI (Uniform Resource Identifier)</a:t>
            </a:r>
          </a:p>
        </p:txBody>
      </p:sp>
      <p:sp>
        <p:nvSpPr>
          <p:cNvPr id="3" name="Espace réservé du contenu 2"/>
          <p:cNvSpPr>
            <a:spLocks noGrp="1"/>
          </p:cNvSpPr>
          <p:nvPr>
            <p:ph idx="1"/>
          </p:nvPr>
        </p:nvSpPr>
        <p:spPr/>
        <p:txBody>
          <a:bodyPr>
            <a:normAutofit/>
          </a:bodyPr>
          <a:lstStyle/>
          <a:p>
            <a:r>
              <a:rPr lang="fr-FR" dirty="0"/>
              <a:t>Une URI est une courte chaîne de caractères identifiant une ressource sur un réseau (par exemple une ressource Web) physique ou abstraite.</a:t>
            </a: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16</a:t>
            </a:fld>
            <a:endParaRPr lang="fr-FR"/>
          </a:p>
        </p:txBody>
      </p:sp>
    </p:spTree>
    <p:extLst>
      <p:ext uri="{BB962C8B-B14F-4D97-AF65-F5344CB8AC3E}">
        <p14:creationId xmlns:p14="http://schemas.microsoft.com/office/powerpoint/2010/main" val="30845368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URI (Uniform Resource Identifier)</a:t>
            </a:r>
          </a:p>
        </p:txBody>
      </p:sp>
      <p:sp>
        <p:nvSpPr>
          <p:cNvPr id="3" name="Espace réservé du contenu 2"/>
          <p:cNvSpPr>
            <a:spLocks noGrp="1"/>
          </p:cNvSpPr>
          <p:nvPr>
            <p:ph idx="1"/>
          </p:nvPr>
        </p:nvSpPr>
        <p:spPr>
          <a:xfrm>
            <a:off x="652462" y="1820862"/>
            <a:ext cx="5233988" cy="4718050"/>
          </a:xfrm>
        </p:spPr>
        <p:txBody>
          <a:bodyPr>
            <a:normAutofit fontScale="85000" lnSpcReduction="10000"/>
          </a:bodyPr>
          <a:lstStyle/>
          <a:p>
            <a:r>
              <a:rPr lang="fr-FR" dirty="0"/>
              <a:t>Un </a:t>
            </a:r>
            <a:r>
              <a:rPr lang="fr-FR" b="1" dirty="0"/>
              <a:t>URI</a:t>
            </a:r>
            <a:r>
              <a:rPr lang="fr-FR" dirty="0"/>
              <a:t> peut être de type « </a:t>
            </a:r>
            <a:r>
              <a:rPr lang="fr-FR" i="1" dirty="0" err="1"/>
              <a:t>locator</a:t>
            </a:r>
            <a:r>
              <a:rPr lang="fr-FR" dirty="0"/>
              <a:t> » ou « </a:t>
            </a:r>
            <a:r>
              <a:rPr lang="fr-FR" i="1" dirty="0" err="1"/>
              <a:t>name</a:t>
            </a:r>
            <a:r>
              <a:rPr lang="fr-FR" dirty="0"/>
              <a:t> » ou les deux.</a:t>
            </a:r>
          </a:p>
          <a:p>
            <a:endParaRPr lang="fr-FR" dirty="0"/>
          </a:p>
          <a:p>
            <a:pPr lvl="1"/>
            <a:r>
              <a:rPr lang="fr-FR" dirty="0"/>
              <a:t>Un </a:t>
            </a:r>
            <a:r>
              <a:rPr lang="fr-FR" b="1" dirty="0">
                <a:hlinkClick r:id="rId2" tooltip="Uniform Resource Locator"/>
              </a:rPr>
              <a:t>Uniform Resource Locator</a:t>
            </a:r>
            <a:r>
              <a:rPr lang="fr-FR" b="1" dirty="0"/>
              <a:t> (URL)</a:t>
            </a:r>
            <a:r>
              <a:rPr lang="fr-FR" dirty="0"/>
              <a:t> est un URI qui identifie une ressource sur un réseau, fournit les moyens d'agir sur une ressource ou bien de l'obtenir. </a:t>
            </a:r>
          </a:p>
          <a:p>
            <a:pPr lvl="1"/>
            <a:endParaRPr lang="fr-FR" dirty="0"/>
          </a:p>
          <a:p>
            <a:pPr lvl="1"/>
            <a:r>
              <a:rPr lang="fr-FR" dirty="0"/>
              <a:t>Un </a:t>
            </a:r>
            <a:r>
              <a:rPr lang="fr-FR" b="1" dirty="0">
                <a:hlinkClick r:id="rId3" tooltip="Uniform Resource Name"/>
              </a:rPr>
              <a:t>Uniform Resource Name</a:t>
            </a:r>
            <a:r>
              <a:rPr lang="fr-FR" b="1" dirty="0"/>
              <a:t> (URN)</a:t>
            </a:r>
            <a:r>
              <a:rPr lang="fr-FR" dirty="0"/>
              <a:t> est un URI qui identifie une ressource par son nom dans un </a:t>
            </a:r>
            <a:r>
              <a:rPr lang="fr-FR" dirty="0">
                <a:hlinkClick r:id="rId4" tooltip="Espace de noms XML"/>
              </a:rPr>
              <a:t>espace de noms</a:t>
            </a:r>
            <a:r>
              <a:rPr lang="fr-FR" dirty="0"/>
              <a:t>. Un URN peut être employé pour parler d'une ressource sans que cela préjuge de son emplacement ou de la manière de la référencer.</a:t>
            </a:r>
          </a:p>
        </p:txBody>
      </p:sp>
      <p:pic>
        <p:nvPicPr>
          <p:cNvPr id="4100" name="Picture 4" descr="Liens entre URI, URL et UR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29513" y="1273244"/>
            <a:ext cx="3824287" cy="2055743"/>
          </a:xfrm>
          <a:prstGeom prst="rect">
            <a:avLst/>
          </a:prstGeom>
          <a:noFill/>
          <a:extLst>
            <a:ext uri="{909E8E84-426E-40DD-AFC4-6F175D3DCCD1}">
              <a14:hiddenFill xmlns:a14="http://schemas.microsoft.com/office/drawing/2010/main">
                <a:solidFill>
                  <a:srgbClr val="FFFFFF"/>
                </a:solidFill>
              </a14:hiddenFill>
            </a:ext>
          </a:extLst>
        </p:spPr>
      </p:pic>
      <p:sp>
        <p:nvSpPr>
          <p:cNvPr id="7" name="Espace réservé du contenu 2"/>
          <p:cNvSpPr txBox="1">
            <a:spLocks/>
          </p:cNvSpPr>
          <p:nvPr/>
        </p:nvSpPr>
        <p:spPr>
          <a:xfrm>
            <a:off x="6481762" y="3328987"/>
            <a:ext cx="5710238" cy="3529013"/>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Voici des exemples d’URL:</a:t>
            </a:r>
          </a:p>
          <a:p>
            <a:pPr lvl="1"/>
            <a:r>
              <a:rPr lang="fr-FR" dirty="0"/>
              <a:t>https://www.bworld.fr/contact/</a:t>
            </a:r>
          </a:p>
          <a:p>
            <a:pPr lvl="1"/>
            <a:r>
              <a:rPr lang="fr-FR" dirty="0"/>
              <a:t>ftp://ftp.mozilla.org/pub/mozilla.org/firefox/releases/</a:t>
            </a:r>
          </a:p>
          <a:p>
            <a:pPr lvl="1"/>
            <a:r>
              <a:rPr lang="fr-FR" dirty="0"/>
              <a:t>mailto:john.doe@mail.com</a:t>
            </a:r>
          </a:p>
          <a:p>
            <a:pPr lvl="1"/>
            <a:r>
              <a:rPr lang="fr-FR" dirty="0"/>
              <a:t>ldap://localhost:389/ou=people,o=myOrganization</a:t>
            </a:r>
          </a:p>
          <a:p>
            <a:pPr lvl="1"/>
            <a:r>
              <a:rPr lang="fr-FR" dirty="0"/>
              <a:t>skype://+32-123-456-789?call</a:t>
            </a:r>
          </a:p>
          <a:p>
            <a:pPr lvl="1"/>
            <a:endParaRPr lang="fr-FR" dirty="0"/>
          </a:p>
          <a:p>
            <a:r>
              <a:rPr lang="fr-FR" dirty="0"/>
              <a:t>Voici des exemples d’URN:</a:t>
            </a:r>
          </a:p>
          <a:p>
            <a:pPr lvl="1"/>
            <a:r>
              <a:rPr lang="fr-FR" dirty="0"/>
              <a:t>urn:client:123456</a:t>
            </a:r>
          </a:p>
          <a:p>
            <a:pPr lvl="1"/>
            <a:r>
              <a:rPr lang="fr-FR" dirty="0"/>
              <a:t>urn:isbn:0451450523</a:t>
            </a:r>
          </a:p>
          <a:p>
            <a:pPr lvl="1"/>
            <a:r>
              <a:rPr lang="fr-FR" dirty="0"/>
              <a:t>urn:uuid:6d63842b-deb8-4093-9357-09deac3d0de6</a:t>
            </a:r>
          </a:p>
          <a:p>
            <a:pPr lvl="1"/>
            <a:r>
              <a:rPr lang="fr-FR" dirty="0"/>
              <a:t>urn:iban:BE43068999999501</a:t>
            </a: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17</a:t>
            </a:fld>
            <a:endParaRPr lang="fr-FR"/>
          </a:p>
        </p:txBody>
      </p:sp>
    </p:spTree>
    <p:extLst>
      <p:ext uri="{BB962C8B-B14F-4D97-AF65-F5344CB8AC3E}">
        <p14:creationId xmlns:p14="http://schemas.microsoft.com/office/powerpoint/2010/main" val="25622715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URI (Uniform Resource Identifier)</a:t>
            </a:r>
          </a:p>
        </p:txBody>
      </p:sp>
      <p:sp>
        <p:nvSpPr>
          <p:cNvPr id="3" name="Espace réservé du contenu 2"/>
          <p:cNvSpPr>
            <a:spLocks noGrp="1"/>
          </p:cNvSpPr>
          <p:nvPr>
            <p:ph idx="1"/>
          </p:nvPr>
        </p:nvSpPr>
        <p:spPr/>
        <p:txBody>
          <a:bodyPr>
            <a:normAutofit/>
          </a:bodyPr>
          <a:lstStyle/>
          <a:p>
            <a:r>
              <a:rPr lang="fr-FR" dirty="0"/>
              <a:t>Les URI sont la technologie de base du </a:t>
            </a:r>
            <a:r>
              <a:rPr lang="fr-FR" dirty="0">
                <a:hlinkClick r:id="rId3" tooltip="World Wide Web"/>
              </a:rPr>
              <a:t>World Wide Web</a:t>
            </a:r>
            <a:r>
              <a:rPr lang="fr-FR" dirty="0"/>
              <a:t> car tous les </a:t>
            </a:r>
            <a:r>
              <a:rPr lang="fr-FR" dirty="0">
                <a:hlinkClick r:id="rId4" tooltip="Hyperlien"/>
              </a:rPr>
              <a:t>hyperliens</a:t>
            </a:r>
            <a:r>
              <a:rPr lang="fr-FR" dirty="0"/>
              <a:t> du </a:t>
            </a:r>
            <a:r>
              <a:rPr lang="fr-FR" dirty="0">
                <a:hlinkClick r:id="rId5" tooltip="Web"/>
              </a:rPr>
              <a:t>Web</a:t>
            </a:r>
            <a:r>
              <a:rPr lang="fr-FR" dirty="0"/>
              <a:t> sont exprimés sous forme d'URI.</a:t>
            </a:r>
          </a:p>
          <a:p>
            <a:endParaRPr lang="fr-FR" dirty="0"/>
          </a:p>
          <a:p>
            <a:r>
              <a:rPr lang="fr-FR" dirty="0"/>
              <a:t>Le format des url est différent selon les protocoles</a:t>
            </a:r>
          </a:p>
          <a:p>
            <a:pPr lvl="1"/>
            <a:r>
              <a:rPr lang="fr-FR" dirty="0"/>
              <a:t>Exemple: </a:t>
            </a:r>
            <a:r>
              <a:rPr lang="fr-FR" dirty="0">
                <a:solidFill>
                  <a:srgbClr val="00B050"/>
                </a:solidFill>
              </a:rPr>
              <a:t>https:</a:t>
            </a:r>
            <a:r>
              <a:rPr lang="fr-FR" dirty="0"/>
              <a:t>//</a:t>
            </a:r>
            <a:r>
              <a:rPr lang="fr-FR" dirty="0">
                <a:solidFill>
                  <a:schemeClr val="accent1">
                    <a:lumMod val="75000"/>
                  </a:schemeClr>
                </a:solidFill>
              </a:rPr>
              <a:t>www.books.com</a:t>
            </a:r>
            <a:r>
              <a:rPr lang="fr-FR" dirty="0"/>
              <a:t>:</a:t>
            </a:r>
            <a:r>
              <a:rPr lang="fr-FR" dirty="0">
                <a:solidFill>
                  <a:srgbClr val="FF0000"/>
                </a:solidFill>
              </a:rPr>
              <a:t>8081</a:t>
            </a:r>
            <a:r>
              <a:rPr lang="fr-FR" dirty="0"/>
              <a:t>/book/132</a:t>
            </a:r>
          </a:p>
          <a:p>
            <a:pPr lvl="2"/>
            <a:r>
              <a:rPr lang="fr-FR" dirty="0">
                <a:solidFill>
                  <a:srgbClr val="00B050"/>
                </a:solidFill>
              </a:rPr>
              <a:t>https</a:t>
            </a:r>
            <a:r>
              <a:rPr lang="fr-FR" dirty="0"/>
              <a:t> : protocole</a:t>
            </a:r>
          </a:p>
          <a:p>
            <a:pPr lvl="2"/>
            <a:r>
              <a:rPr lang="fr-FR" dirty="0">
                <a:solidFill>
                  <a:srgbClr val="0070C0"/>
                </a:solidFill>
              </a:rPr>
              <a:t>www.books.com </a:t>
            </a:r>
            <a:r>
              <a:rPr lang="fr-FR" dirty="0"/>
              <a:t>: domaine</a:t>
            </a:r>
          </a:p>
          <a:p>
            <a:pPr lvl="2"/>
            <a:r>
              <a:rPr lang="fr-FR" dirty="0">
                <a:solidFill>
                  <a:srgbClr val="FF0000"/>
                </a:solidFill>
              </a:rPr>
              <a:t>8081</a:t>
            </a:r>
            <a:r>
              <a:rPr lang="fr-FR" dirty="0"/>
              <a:t> : port</a:t>
            </a:r>
          </a:p>
          <a:p>
            <a:pPr lvl="2"/>
            <a:r>
              <a:rPr lang="fr-FR" dirty="0"/>
              <a:t>/book/132: chemin</a:t>
            </a: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18</a:t>
            </a:fld>
            <a:endParaRPr lang="fr-FR"/>
          </a:p>
        </p:txBody>
      </p:sp>
    </p:spTree>
    <p:extLst>
      <p:ext uri="{BB962C8B-B14F-4D97-AF65-F5344CB8AC3E}">
        <p14:creationId xmlns:p14="http://schemas.microsoft.com/office/powerpoint/2010/main" val="27554612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HTTP (HyperText Transfer Protocol)</a:t>
            </a:r>
          </a:p>
        </p:txBody>
      </p:sp>
      <p:sp>
        <p:nvSpPr>
          <p:cNvPr id="3" name="Espace réservé du contenu 2"/>
          <p:cNvSpPr>
            <a:spLocks noGrp="1"/>
          </p:cNvSpPr>
          <p:nvPr>
            <p:ph idx="1"/>
          </p:nvPr>
        </p:nvSpPr>
        <p:spPr>
          <a:xfrm>
            <a:off x="838200" y="1825625"/>
            <a:ext cx="6419850" cy="4351338"/>
          </a:xfrm>
        </p:spPr>
        <p:txBody>
          <a:bodyPr>
            <a:normAutofit fontScale="77500" lnSpcReduction="20000"/>
          </a:bodyPr>
          <a:lstStyle/>
          <a:p>
            <a:r>
              <a:rPr lang="fr-FR" dirty="0"/>
              <a:t>C’est un </a:t>
            </a:r>
            <a:r>
              <a:rPr lang="fr-FR" dirty="0">
                <a:hlinkClick r:id="rId3" tooltip="Protocole de communication"/>
              </a:rPr>
              <a:t>protocole de communication</a:t>
            </a:r>
            <a:r>
              <a:rPr lang="fr-FR" dirty="0"/>
              <a:t> </a:t>
            </a:r>
            <a:r>
              <a:rPr lang="fr-FR" dirty="0">
                <a:hlinkClick r:id="rId4" tooltip="Client-serveur"/>
              </a:rPr>
              <a:t>client-serveur</a:t>
            </a:r>
            <a:r>
              <a:rPr lang="fr-FR" dirty="0"/>
              <a:t> développé pour le </a:t>
            </a:r>
            <a:r>
              <a:rPr lang="fr-FR" dirty="0">
                <a:hlinkClick r:id="rId5" tooltip="World Wide Web"/>
              </a:rPr>
              <a:t>World Wide Web</a:t>
            </a:r>
            <a:r>
              <a:rPr lang="fr-FR" dirty="0"/>
              <a:t>. </a:t>
            </a:r>
            <a:r>
              <a:rPr lang="fr-FR" dirty="0">
                <a:hlinkClick r:id="rId6" tooltip="HTTPS"/>
              </a:rPr>
              <a:t>HTTPS</a:t>
            </a:r>
            <a:r>
              <a:rPr lang="fr-FR" dirty="0"/>
              <a:t> (avec S pour </a:t>
            </a:r>
            <a:r>
              <a:rPr lang="fr-FR" i="1" dirty="0" err="1"/>
              <a:t>secured</a:t>
            </a:r>
            <a:r>
              <a:rPr lang="fr-FR" dirty="0"/>
              <a:t>, soit « sécurisé ») est la variante du HTTP </a:t>
            </a:r>
            <a:r>
              <a:rPr lang="fr-FR" i="1" dirty="0"/>
              <a:t>sécurisée</a:t>
            </a:r>
            <a:r>
              <a:rPr lang="fr-FR" dirty="0"/>
              <a:t> par l'usage des </a:t>
            </a:r>
            <a:r>
              <a:rPr lang="fr-FR" dirty="0">
                <a:hlinkClick r:id="rId3" tooltip="Protocole de communication"/>
              </a:rPr>
              <a:t>protocoles</a:t>
            </a:r>
            <a:r>
              <a:rPr lang="fr-FR" dirty="0"/>
              <a:t> </a:t>
            </a:r>
            <a:r>
              <a:rPr lang="fr-FR" dirty="0">
                <a:hlinkClick r:id="rId7" tooltip="Transport Layer Security"/>
              </a:rPr>
              <a:t>SSL</a:t>
            </a:r>
            <a:r>
              <a:rPr lang="fr-FR" dirty="0"/>
              <a:t> ou </a:t>
            </a:r>
            <a:r>
              <a:rPr lang="fr-FR" dirty="0">
                <a:hlinkClick r:id="rId7" tooltip="Transport Layer Security"/>
              </a:rPr>
              <a:t>TLS</a:t>
            </a:r>
            <a:r>
              <a:rPr lang="fr-FR" dirty="0"/>
              <a:t>.</a:t>
            </a:r>
          </a:p>
          <a:p>
            <a:r>
              <a:rPr lang="fr-FR" dirty="0"/>
              <a:t>HTTP est un protocole de la </a:t>
            </a:r>
            <a:r>
              <a:rPr lang="fr-FR" dirty="0">
                <a:hlinkClick r:id="rId8" tooltip="Couche application"/>
              </a:rPr>
              <a:t>couche application</a:t>
            </a:r>
            <a:r>
              <a:rPr lang="fr-FR" dirty="0"/>
              <a:t>. Il peut fonctionner sur n'importe quelle connexion fiable, dans les faits on utilise le protocole </a:t>
            </a:r>
            <a:r>
              <a:rPr lang="fr-FR" dirty="0">
                <a:hlinkClick r:id="rId9" tooltip="Transmission Control Protocol"/>
              </a:rPr>
              <a:t>TCP</a:t>
            </a:r>
            <a:r>
              <a:rPr lang="fr-FR" dirty="0"/>
              <a:t> comme couche de transport. Un serveur HTTP utilise alors par défaut le </a:t>
            </a:r>
            <a:r>
              <a:rPr lang="fr-FR" dirty="0">
                <a:hlinkClick r:id="rId10" tooltip="Port (logiciel)"/>
              </a:rPr>
              <a:t>port</a:t>
            </a:r>
            <a:r>
              <a:rPr lang="fr-FR" dirty="0"/>
              <a:t> 80 (443 pour HTTPS).</a:t>
            </a:r>
          </a:p>
          <a:p>
            <a:r>
              <a:rPr lang="fr-FR" dirty="0"/>
              <a:t>Les </a:t>
            </a:r>
            <a:r>
              <a:rPr lang="fr-FR" dirty="0">
                <a:hlinkClick r:id="rId11" tooltip="Client HTTP"/>
              </a:rPr>
              <a:t>clients HTTP</a:t>
            </a:r>
            <a:r>
              <a:rPr lang="fr-FR" dirty="0"/>
              <a:t> les plus connus sont les </a:t>
            </a:r>
            <a:r>
              <a:rPr lang="fr-FR" dirty="0">
                <a:hlinkClick r:id="rId12" tooltip="Navigateur Web"/>
              </a:rPr>
              <a:t>navigateurs Web</a:t>
            </a:r>
            <a:r>
              <a:rPr lang="fr-FR" dirty="0"/>
              <a:t> permettant à un utilisateur d'accéder à un serveur contenant les données. Il existe aussi des systèmes pour récupérer automatiquement le contenu d'un site tel que les </a:t>
            </a:r>
            <a:r>
              <a:rPr lang="fr-FR" dirty="0">
                <a:hlinkClick r:id="rId13" tooltip="Aspirateur de site Web"/>
              </a:rPr>
              <a:t>aspirateurs de site Web</a:t>
            </a:r>
            <a:r>
              <a:rPr lang="fr-FR" dirty="0"/>
              <a:t> ou les </a:t>
            </a:r>
            <a:r>
              <a:rPr lang="fr-FR" dirty="0">
                <a:hlinkClick r:id="rId14" tooltip="Robot d'indexation"/>
              </a:rPr>
              <a:t>robots d'indexation</a:t>
            </a:r>
            <a:r>
              <a:rPr lang="fr-FR" dirty="0"/>
              <a:t>.</a:t>
            </a:r>
          </a:p>
          <a:p>
            <a:endParaRPr lang="fr-FR" dirty="0"/>
          </a:p>
        </p:txBody>
      </p:sp>
      <p:pic>
        <p:nvPicPr>
          <p:cNvPr id="6146" name="Picture 2" descr="https://upload.wikimedia.org/wikipedia/commons/thumb/8/8d/OSI_Model_v1.svg/langfr-476px-OSI_Model_v1.svg.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396162" y="1513588"/>
            <a:ext cx="4229100" cy="4975412"/>
          </a:xfrm>
          <a:prstGeom prst="rect">
            <a:avLst/>
          </a:prstGeom>
          <a:noFill/>
          <a:extLst>
            <a:ext uri="{909E8E84-426E-40DD-AFC4-6F175D3DCCD1}">
              <a14:hiddenFill xmlns:a14="http://schemas.microsoft.com/office/drawing/2010/main">
                <a:solidFill>
                  <a:srgbClr val="FFFFFF"/>
                </a:solidFill>
              </a14:hiddenFill>
            </a:ext>
          </a:extLst>
        </p:spPr>
      </p:pic>
      <p:sp>
        <p:nvSpPr>
          <p:cNvPr id="5" name="Ellipse 4"/>
          <p:cNvSpPr/>
          <p:nvPr/>
        </p:nvSpPr>
        <p:spPr>
          <a:xfrm>
            <a:off x="7786688" y="1814505"/>
            <a:ext cx="3914773" cy="671513"/>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19</a:t>
            </a:fld>
            <a:endParaRPr lang="fr-FR"/>
          </a:p>
        </p:txBody>
      </p:sp>
    </p:spTree>
    <p:extLst>
      <p:ext uri="{BB962C8B-B14F-4D97-AF65-F5344CB8AC3E}">
        <p14:creationId xmlns:p14="http://schemas.microsoft.com/office/powerpoint/2010/main" val="2947467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95312" y="-4364"/>
            <a:ext cx="10515600" cy="1325563"/>
          </a:xfrm>
        </p:spPr>
        <p:txBody>
          <a:bodyPr/>
          <a:lstStyle/>
          <a:p>
            <a:r>
              <a:rPr lang="fr-FR" dirty="0"/>
              <a:t>Présentation</a:t>
            </a:r>
          </a:p>
        </p:txBody>
      </p:sp>
      <p:sp>
        <p:nvSpPr>
          <p:cNvPr id="3" name="Espace réservé du contenu 2"/>
          <p:cNvSpPr>
            <a:spLocks noGrp="1"/>
          </p:cNvSpPr>
          <p:nvPr>
            <p:ph idx="1"/>
          </p:nvPr>
        </p:nvSpPr>
        <p:spPr/>
        <p:txBody>
          <a:bodyPr>
            <a:normAutofit lnSpcReduction="10000"/>
          </a:bodyPr>
          <a:lstStyle/>
          <a:p>
            <a:r>
              <a:rPr lang="fr-FR"/>
              <a:t>Guillaume Chervet </a:t>
            </a:r>
            <a:endParaRPr lang="fr-FR" dirty="0"/>
          </a:p>
          <a:p>
            <a:pPr lvl="1"/>
            <a:r>
              <a:rPr lang="fr-FR" dirty="0" err="1"/>
              <a:t>Techlead</a:t>
            </a:r>
            <a:endParaRPr lang="fr-FR" dirty="0"/>
          </a:p>
          <a:p>
            <a:pPr lvl="1"/>
            <a:r>
              <a:rPr lang="fr-FR" dirty="0"/>
              <a:t>C# (asp.net </a:t>
            </a:r>
            <a:r>
              <a:rPr lang="fr-FR" dirty="0" err="1"/>
              <a:t>core</a:t>
            </a:r>
            <a:r>
              <a:rPr lang="fr-FR" dirty="0"/>
              <a:t>), JavaScript, node.js</a:t>
            </a:r>
          </a:p>
          <a:p>
            <a:pPr lvl="1"/>
            <a:r>
              <a:rPr lang="fr-FR" dirty="0">
                <a:hlinkClick r:id="rId2"/>
              </a:rPr>
              <a:t>https://www.guillaume-chervet.fr</a:t>
            </a:r>
            <a:endParaRPr lang="fr-FR" dirty="0"/>
          </a:p>
          <a:p>
            <a:pPr lvl="1"/>
            <a:r>
              <a:rPr lang="fr-FR" dirty="0">
                <a:hlinkClick r:id="rId3"/>
              </a:rPr>
              <a:t>https://www.meetup.com/fr-FR/Microsoft-User-Group-Lille/</a:t>
            </a:r>
            <a:endParaRPr lang="fr-FR" dirty="0"/>
          </a:p>
          <a:p>
            <a:pPr lvl="1"/>
            <a:endParaRPr lang="fr-FR" dirty="0"/>
          </a:p>
          <a:p>
            <a:pPr lvl="1"/>
            <a:endParaRPr lang="fr-FR" dirty="0"/>
          </a:p>
          <a:p>
            <a:r>
              <a:rPr lang="fr-FR" dirty="0"/>
              <a:t>AXA Web center à Wasquehal plus de 170 développeurs</a:t>
            </a:r>
          </a:p>
          <a:p>
            <a:pPr lvl="1"/>
            <a:r>
              <a:rPr lang="fr-FR" dirty="0"/>
              <a:t>AXA France</a:t>
            </a:r>
          </a:p>
          <a:p>
            <a:pPr lvl="1"/>
            <a:r>
              <a:rPr lang="fr-FR" dirty="0">
                <a:hlinkClick r:id="rId4"/>
              </a:rPr>
              <a:t>https://axaguildev.github.io</a:t>
            </a:r>
            <a:endParaRPr lang="fr-FR" dirty="0"/>
          </a:p>
          <a:p>
            <a:pPr lvl="1"/>
            <a:r>
              <a:rPr lang="fr-FR" dirty="0">
                <a:hlinkClick r:id="rId5"/>
              </a:rPr>
              <a:t>https://medium.com/just-tech-it-now</a:t>
            </a:r>
            <a:endParaRPr lang="fr-FR" dirty="0"/>
          </a:p>
          <a:p>
            <a:endParaRPr lang="fr-FR" dirty="0"/>
          </a:p>
          <a:p>
            <a:endParaRPr lang="fr-FR" dirty="0"/>
          </a:p>
          <a:p>
            <a:endParaRPr lang="fr-FR" dirty="0"/>
          </a:p>
          <a:p>
            <a:endParaRPr lang="fr-FR" dirty="0"/>
          </a:p>
        </p:txBody>
      </p:sp>
      <p:pic>
        <p:nvPicPr>
          <p:cNvPr id="2050" name="Picture 2" descr="Résultat de recherche d'images pour &quot;axa logo&quo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63060" y="5029200"/>
            <a:ext cx="2736973" cy="1147763"/>
          </a:xfrm>
          <a:prstGeom prst="rect">
            <a:avLst/>
          </a:prstGeom>
          <a:noFill/>
          <a:extLst>
            <a:ext uri="{909E8E84-426E-40DD-AFC4-6F175D3DCCD1}">
              <a14:hiddenFill xmlns:a14="http://schemas.microsoft.com/office/drawing/2010/main">
                <a:solidFill>
                  <a:srgbClr val="FFFFFF"/>
                </a:solidFill>
              </a14:hiddenFill>
            </a:ext>
          </a:extLst>
        </p:spPr>
      </p:pic>
      <p:sp>
        <p:nvSpPr>
          <p:cNvPr id="4" name="Espace réservé du numéro de diapositive 3"/>
          <p:cNvSpPr>
            <a:spLocks noGrp="1"/>
          </p:cNvSpPr>
          <p:nvPr>
            <p:ph type="sldNum" sz="quarter" idx="12"/>
          </p:nvPr>
        </p:nvSpPr>
        <p:spPr/>
        <p:txBody>
          <a:bodyPr/>
          <a:lstStyle/>
          <a:p>
            <a:fld id="{B79E4878-4BCB-449E-94CF-AE2A0F6BB533}" type="slidenum">
              <a:rPr lang="fr-FR" smtClean="0"/>
              <a:t>2</a:t>
            </a:fld>
            <a:endParaRPr lang="fr-FR"/>
          </a:p>
        </p:txBody>
      </p:sp>
      <p:sp>
        <p:nvSpPr>
          <p:cNvPr id="5" name="Rectangle 4">
            <a:extLst>
              <a:ext uri="{FF2B5EF4-FFF2-40B4-BE49-F238E27FC236}">
                <a16:creationId xmlns:a16="http://schemas.microsoft.com/office/drawing/2014/main" id="{3F2A4DB9-FA24-4B8F-8BA0-673E3AA76C29}"/>
              </a:ext>
            </a:extLst>
          </p:cNvPr>
          <p:cNvSpPr/>
          <p:nvPr/>
        </p:nvSpPr>
        <p:spPr>
          <a:xfrm>
            <a:off x="5167599" y="1646238"/>
            <a:ext cx="2323011" cy="523220"/>
          </a:xfrm>
          <a:prstGeom prst="rect">
            <a:avLst/>
          </a:prstGeom>
        </p:spPr>
        <p:txBody>
          <a:bodyPr wrap="square">
            <a:spAutoFit/>
          </a:bodyPr>
          <a:lstStyle/>
          <a:p>
            <a:r>
              <a:rPr lang="fr-FR" sz="2800" b="1" dirty="0">
                <a:solidFill>
                  <a:srgbClr val="657786"/>
                </a:solidFill>
                <a:latin typeface="Segoe UI" panose="020B0502040204020203" pitchFamily="34" charset="0"/>
                <a:hlinkClick r:id="rId7"/>
              </a:rPr>
              <a:t>@</a:t>
            </a:r>
            <a:r>
              <a:rPr lang="fr-FR" sz="2800" dirty="0" err="1">
                <a:solidFill>
                  <a:srgbClr val="657786"/>
                </a:solidFill>
                <a:latin typeface="Segoe UI" panose="020B0502040204020203" pitchFamily="34" charset="0"/>
                <a:hlinkClick r:id="rId7"/>
              </a:rPr>
              <a:t>guiChervet</a:t>
            </a:r>
            <a:endParaRPr lang="fr-FR" sz="2800" dirty="0"/>
          </a:p>
        </p:txBody>
      </p:sp>
      <p:pic>
        <p:nvPicPr>
          <p:cNvPr id="7" name="Image 6">
            <a:extLst>
              <a:ext uri="{FF2B5EF4-FFF2-40B4-BE49-F238E27FC236}">
                <a16:creationId xmlns:a16="http://schemas.microsoft.com/office/drawing/2014/main" id="{BAB80F3E-C12C-4850-A74C-475C4A3DB826}"/>
              </a:ext>
            </a:extLst>
          </p:cNvPr>
          <p:cNvPicPr>
            <a:picLocks noChangeAspect="1"/>
          </p:cNvPicPr>
          <p:nvPr/>
        </p:nvPicPr>
        <p:blipFill>
          <a:blip r:embed="rId8"/>
          <a:stretch>
            <a:fillRect/>
          </a:stretch>
        </p:blipFill>
        <p:spPr>
          <a:xfrm>
            <a:off x="4645084" y="1703786"/>
            <a:ext cx="522515" cy="424735"/>
          </a:xfrm>
          <a:prstGeom prst="rect">
            <a:avLst/>
          </a:prstGeom>
        </p:spPr>
      </p:pic>
      <p:pic>
        <p:nvPicPr>
          <p:cNvPr id="1026" name="Picture 2">
            <a:extLst>
              <a:ext uri="{FF2B5EF4-FFF2-40B4-BE49-F238E27FC236}">
                <a16:creationId xmlns:a16="http://schemas.microsoft.com/office/drawing/2014/main" id="{F612965A-FA23-417A-B42B-36BA85BBB7B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142533" y="1646238"/>
            <a:ext cx="2857500" cy="1609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21899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Format d’échange de données	</a:t>
            </a:r>
          </a:p>
        </p:txBody>
      </p:sp>
      <p:sp>
        <p:nvSpPr>
          <p:cNvPr id="3" name="Espace réservé du contenu 2"/>
          <p:cNvSpPr>
            <a:spLocks noGrp="1"/>
          </p:cNvSpPr>
          <p:nvPr>
            <p:ph idx="1"/>
          </p:nvPr>
        </p:nvSpPr>
        <p:spPr>
          <a:xfrm>
            <a:off x="838199" y="1825625"/>
            <a:ext cx="7834313" cy="4351338"/>
          </a:xfrm>
        </p:spPr>
        <p:txBody>
          <a:bodyPr/>
          <a:lstStyle/>
          <a:p>
            <a:r>
              <a:rPr lang="fr-FR"/>
              <a:t>CSV </a:t>
            </a:r>
            <a:r>
              <a:rPr lang="fr-FR" dirty="0"/>
              <a:t>: Comma-</a:t>
            </a:r>
            <a:r>
              <a:rPr lang="fr-FR" dirty="0" err="1"/>
              <a:t>separated</a:t>
            </a:r>
            <a:r>
              <a:rPr lang="fr-FR" dirty="0"/>
              <a:t> values</a:t>
            </a:r>
          </a:p>
          <a:p>
            <a:r>
              <a:rPr lang="fr-FR" dirty="0"/>
              <a:t>JSON : JavaScript Object Notation</a:t>
            </a:r>
          </a:p>
          <a:p>
            <a:r>
              <a:rPr lang="fr-FR" dirty="0"/>
              <a:t>XML : Extensible </a:t>
            </a:r>
            <a:r>
              <a:rPr lang="fr-FR" dirty="0" err="1"/>
              <a:t>Markup</a:t>
            </a:r>
            <a:r>
              <a:rPr lang="fr-FR" dirty="0"/>
              <a:t> </a:t>
            </a:r>
            <a:r>
              <a:rPr lang="fr-FR" dirty="0" err="1"/>
              <a:t>Language</a:t>
            </a:r>
            <a:endParaRPr lang="fr-FR" dirty="0"/>
          </a:p>
          <a:p>
            <a:r>
              <a:rPr lang="fr-FR" dirty="0" err="1"/>
              <a:t>Yaml</a:t>
            </a:r>
            <a:r>
              <a:rPr lang="fr-FR" dirty="0"/>
              <a:t> : </a:t>
            </a:r>
            <a:r>
              <a:rPr lang="fr-FR" dirty="0" err="1"/>
              <a:t>Yet</a:t>
            </a:r>
            <a:r>
              <a:rPr lang="fr-FR" dirty="0"/>
              <a:t> </a:t>
            </a:r>
            <a:r>
              <a:rPr lang="fr-FR" dirty="0" err="1"/>
              <a:t>Another</a:t>
            </a:r>
            <a:r>
              <a:rPr lang="fr-FR" dirty="0"/>
              <a:t> </a:t>
            </a:r>
            <a:r>
              <a:rPr lang="fr-FR" dirty="0" err="1"/>
              <a:t>Markup</a:t>
            </a:r>
            <a:r>
              <a:rPr lang="fr-FR" dirty="0"/>
              <a:t> </a:t>
            </a:r>
            <a:r>
              <a:rPr lang="fr-FR" dirty="0" err="1"/>
              <a:t>Language</a:t>
            </a:r>
            <a:endParaRPr lang="fr-FR" dirty="0"/>
          </a:p>
          <a:p>
            <a:r>
              <a:rPr lang="fr-FR" dirty="0"/>
              <a:t>Etc.</a:t>
            </a:r>
          </a:p>
          <a:p>
            <a:endParaRPr lang="fr-FR" dirty="0"/>
          </a:p>
          <a:p>
            <a:r>
              <a:rPr lang="fr-FR" dirty="0"/>
              <a:t>Agnostique aux langages de développement (Java, Javascript, Python, .Net, etc.)</a:t>
            </a: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20</a:t>
            </a:fld>
            <a:endParaRPr lang="fr-FR"/>
          </a:p>
        </p:txBody>
      </p:sp>
    </p:spTree>
    <p:extLst>
      <p:ext uri="{BB962C8B-B14F-4D97-AF65-F5344CB8AC3E}">
        <p14:creationId xmlns:p14="http://schemas.microsoft.com/office/powerpoint/2010/main" val="31014520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CSV (Comma </a:t>
            </a:r>
            <a:r>
              <a:rPr lang="fr-FR" dirty="0" err="1"/>
              <a:t>Separated</a:t>
            </a:r>
            <a:r>
              <a:rPr lang="fr-FR" dirty="0"/>
              <a:t> Values)</a:t>
            </a:r>
          </a:p>
        </p:txBody>
      </p:sp>
      <p:sp>
        <p:nvSpPr>
          <p:cNvPr id="5" name="Espace réservé du numéro de diapositive 4"/>
          <p:cNvSpPr>
            <a:spLocks noGrp="1"/>
          </p:cNvSpPr>
          <p:nvPr>
            <p:ph type="sldNum" sz="quarter" idx="12"/>
          </p:nvPr>
        </p:nvSpPr>
        <p:spPr/>
        <p:txBody>
          <a:bodyPr/>
          <a:lstStyle/>
          <a:p>
            <a:fld id="{B79E4878-4BCB-449E-94CF-AE2A0F6BB533}" type="slidenum">
              <a:rPr lang="fr-FR" smtClean="0"/>
              <a:t>21</a:t>
            </a:fld>
            <a:endParaRPr lang="fr-FR" dirty="0"/>
          </a:p>
        </p:txBody>
      </p:sp>
      <p:sp>
        <p:nvSpPr>
          <p:cNvPr id="6" name="Rectangle 5">
            <a:extLst>
              <a:ext uri="{FF2B5EF4-FFF2-40B4-BE49-F238E27FC236}">
                <a16:creationId xmlns:a16="http://schemas.microsoft.com/office/drawing/2014/main" id="{17377AAA-C1AF-4CDA-9850-4142652F7D0E}"/>
              </a:ext>
            </a:extLst>
          </p:cNvPr>
          <p:cNvSpPr/>
          <p:nvPr/>
        </p:nvSpPr>
        <p:spPr>
          <a:xfrm>
            <a:off x="3581401" y="5992297"/>
            <a:ext cx="5346079" cy="646331"/>
          </a:xfrm>
          <a:prstGeom prst="rect">
            <a:avLst/>
          </a:prstGeom>
        </p:spPr>
        <p:txBody>
          <a:bodyPr wrap="none">
            <a:spAutoFit/>
          </a:bodyPr>
          <a:lstStyle/>
          <a:p>
            <a:r>
              <a:rPr lang="fr-FR" dirty="0">
                <a:hlinkClick r:id="rId2"/>
              </a:rPr>
              <a:t>https://fr.wikipedia.org/wiki/Comma-separated_values</a:t>
            </a:r>
            <a:endParaRPr lang="fr-FR" dirty="0"/>
          </a:p>
          <a:p>
            <a:endParaRPr lang="fr-FR" dirty="0"/>
          </a:p>
        </p:txBody>
      </p:sp>
      <p:pic>
        <p:nvPicPr>
          <p:cNvPr id="9" name="Image 8">
            <a:extLst>
              <a:ext uri="{FF2B5EF4-FFF2-40B4-BE49-F238E27FC236}">
                <a16:creationId xmlns:a16="http://schemas.microsoft.com/office/drawing/2014/main" id="{D9C6A34B-FFCB-43DF-B70F-42E643B7FBBB}"/>
              </a:ext>
            </a:extLst>
          </p:cNvPr>
          <p:cNvPicPr>
            <a:picLocks noChangeAspect="1"/>
          </p:cNvPicPr>
          <p:nvPr/>
        </p:nvPicPr>
        <p:blipFill>
          <a:blip r:embed="rId3"/>
          <a:stretch>
            <a:fillRect/>
          </a:stretch>
        </p:blipFill>
        <p:spPr>
          <a:xfrm>
            <a:off x="635915" y="2254592"/>
            <a:ext cx="6922172" cy="2348816"/>
          </a:xfrm>
          <a:prstGeom prst="rect">
            <a:avLst/>
          </a:prstGeom>
        </p:spPr>
      </p:pic>
      <p:sp>
        <p:nvSpPr>
          <p:cNvPr id="11" name="Espace réservé du contenu 2">
            <a:extLst>
              <a:ext uri="{FF2B5EF4-FFF2-40B4-BE49-F238E27FC236}">
                <a16:creationId xmlns:a16="http://schemas.microsoft.com/office/drawing/2014/main" id="{543CBBAF-F38C-410A-A0C6-21B97132D24F}"/>
              </a:ext>
            </a:extLst>
          </p:cNvPr>
          <p:cNvSpPr>
            <a:spLocks noGrp="1"/>
          </p:cNvSpPr>
          <p:nvPr>
            <p:ph idx="1"/>
          </p:nvPr>
        </p:nvSpPr>
        <p:spPr>
          <a:xfrm>
            <a:off x="7853665" y="1372763"/>
            <a:ext cx="4257070" cy="4351338"/>
          </a:xfrm>
        </p:spPr>
        <p:txBody>
          <a:bodyPr>
            <a:normAutofit fontScale="92500" lnSpcReduction="20000"/>
          </a:bodyPr>
          <a:lstStyle/>
          <a:p>
            <a:r>
              <a:rPr lang="fr-FR" dirty="0"/>
              <a:t>Les séparateurs ne sont pas standardisés (virgules, points-virgules sous certaines localisations dont la française, etc.) </a:t>
            </a:r>
          </a:p>
          <a:p>
            <a:endParaRPr lang="fr-FR" dirty="0"/>
          </a:p>
          <a:p>
            <a:r>
              <a:rPr lang="fr-FR" dirty="0"/>
              <a:t>Peu pratique pour une utilisation autre que des échanges de données. </a:t>
            </a:r>
          </a:p>
          <a:p>
            <a:endParaRPr lang="fr-FR" dirty="0"/>
          </a:p>
          <a:p>
            <a:r>
              <a:rPr lang="fr-FR" dirty="0"/>
              <a:t>Populaire parce qu'il est relativement facile à générer.</a:t>
            </a:r>
          </a:p>
        </p:txBody>
      </p:sp>
    </p:spTree>
    <p:extLst>
      <p:ext uri="{BB962C8B-B14F-4D97-AF65-F5344CB8AC3E}">
        <p14:creationId xmlns:p14="http://schemas.microsoft.com/office/powerpoint/2010/main" val="30588668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Json</a:t>
            </a:r>
            <a:r>
              <a:rPr lang="fr-FR" dirty="0"/>
              <a:t> (JavaScript Object Notation)</a:t>
            </a:r>
          </a:p>
        </p:txBody>
      </p:sp>
      <p:sp>
        <p:nvSpPr>
          <p:cNvPr id="3" name="Espace réservé du contenu 2"/>
          <p:cNvSpPr>
            <a:spLocks noGrp="1"/>
          </p:cNvSpPr>
          <p:nvPr>
            <p:ph idx="1"/>
          </p:nvPr>
        </p:nvSpPr>
        <p:spPr>
          <a:xfrm>
            <a:off x="838200" y="1825625"/>
            <a:ext cx="4062413" cy="4351338"/>
          </a:xfrm>
        </p:spPr>
        <p:txBody>
          <a:bodyPr>
            <a:normAutofit fontScale="62500" lnSpcReduction="20000"/>
          </a:bodyPr>
          <a:lstStyle/>
          <a:p>
            <a:pPr marL="0" indent="0">
              <a:buNone/>
            </a:pPr>
            <a:r>
              <a:rPr lang="fr-FR" b="1" dirty="0"/>
              <a:t>{</a:t>
            </a:r>
          </a:p>
          <a:p>
            <a:pPr marL="0" indent="0">
              <a:buNone/>
            </a:pPr>
            <a:r>
              <a:rPr lang="fr-FR" b="1" dirty="0"/>
              <a:t>    "menu": {</a:t>
            </a:r>
          </a:p>
          <a:p>
            <a:pPr marL="0" indent="0">
              <a:buNone/>
            </a:pPr>
            <a:r>
              <a:rPr lang="fr-FR" b="1" dirty="0"/>
              <a:t>        "id": "file",</a:t>
            </a:r>
          </a:p>
          <a:p>
            <a:pPr marL="0" indent="0">
              <a:buNone/>
            </a:pPr>
            <a:r>
              <a:rPr lang="fr-FR" b="1" dirty="0"/>
              <a:t>        "value": "File",</a:t>
            </a:r>
          </a:p>
          <a:p>
            <a:pPr marL="0" indent="0">
              <a:buNone/>
            </a:pPr>
            <a:r>
              <a:rPr lang="fr-FR" b="1" dirty="0"/>
              <a:t>        "popup": {</a:t>
            </a:r>
          </a:p>
          <a:p>
            <a:pPr marL="0" indent="0">
              <a:buNone/>
            </a:pPr>
            <a:r>
              <a:rPr lang="fr-FR" b="1" dirty="0"/>
              <a:t>            "</a:t>
            </a:r>
            <a:r>
              <a:rPr lang="fr-FR" b="1" dirty="0" err="1"/>
              <a:t>menuitem</a:t>
            </a:r>
            <a:r>
              <a:rPr lang="fr-FR" b="1" dirty="0"/>
              <a:t>": [</a:t>
            </a:r>
          </a:p>
          <a:p>
            <a:pPr marL="0" indent="0">
              <a:buNone/>
            </a:pPr>
            <a:r>
              <a:rPr lang="fr-FR" b="1" dirty="0"/>
              <a:t>                { "value": "New", "type": 1 },</a:t>
            </a:r>
          </a:p>
          <a:p>
            <a:pPr marL="0" indent="0">
              <a:buNone/>
            </a:pPr>
            <a:r>
              <a:rPr lang="fr-FR" b="1" dirty="0"/>
              <a:t>                { "value": "Open", "type": 2 },</a:t>
            </a:r>
          </a:p>
          <a:p>
            <a:pPr marL="0" indent="0">
              <a:buNone/>
            </a:pPr>
            <a:r>
              <a:rPr lang="fr-FR" b="1" dirty="0"/>
              <a:t>                { "value": "Close", "type": </a:t>
            </a:r>
            <a:r>
              <a:rPr lang="fr-FR" b="1" dirty="0" err="1"/>
              <a:t>null</a:t>
            </a:r>
            <a:r>
              <a:rPr lang="fr-FR" b="1" dirty="0"/>
              <a:t> }</a:t>
            </a:r>
          </a:p>
          <a:p>
            <a:pPr marL="0" indent="0">
              <a:buNone/>
            </a:pPr>
            <a:r>
              <a:rPr lang="fr-FR" b="1" dirty="0"/>
              <a:t>            ]</a:t>
            </a:r>
          </a:p>
          <a:p>
            <a:pPr marL="0" indent="0">
              <a:buNone/>
            </a:pPr>
            <a:r>
              <a:rPr lang="fr-FR" b="1" dirty="0"/>
              <a:t>        }</a:t>
            </a:r>
          </a:p>
          <a:p>
            <a:pPr marL="0" indent="0">
              <a:buNone/>
            </a:pPr>
            <a:r>
              <a:rPr lang="fr-FR" b="1" dirty="0"/>
              <a:t>    }</a:t>
            </a:r>
          </a:p>
          <a:p>
            <a:pPr marL="0" indent="0">
              <a:buNone/>
            </a:pPr>
            <a:r>
              <a:rPr lang="fr-FR" b="1" dirty="0"/>
              <a:t>}</a:t>
            </a:r>
          </a:p>
        </p:txBody>
      </p:sp>
      <p:sp>
        <p:nvSpPr>
          <p:cNvPr id="4" name="Rectangle 3"/>
          <p:cNvSpPr/>
          <p:nvPr/>
        </p:nvSpPr>
        <p:spPr>
          <a:xfrm>
            <a:off x="5405437" y="1690688"/>
            <a:ext cx="6096000" cy="4247317"/>
          </a:xfrm>
          <a:prstGeom prst="rect">
            <a:avLst/>
          </a:prstGeom>
        </p:spPr>
        <p:txBody>
          <a:bodyPr>
            <a:spAutoFit/>
          </a:bodyPr>
          <a:lstStyle/>
          <a:p>
            <a:endParaRPr lang="fr-FR" dirty="0"/>
          </a:p>
          <a:p>
            <a:r>
              <a:rPr lang="fr-FR" dirty="0"/>
              <a:t>Créé par </a:t>
            </a:r>
            <a:r>
              <a:rPr lang="fr-FR" dirty="0">
                <a:hlinkClick r:id="rId2" tooltip="Douglas Crockford"/>
              </a:rPr>
              <a:t>Douglas </a:t>
            </a:r>
            <a:r>
              <a:rPr lang="fr-FR" dirty="0" err="1">
                <a:hlinkClick r:id="rId2" tooltip="Douglas Crockford"/>
              </a:rPr>
              <a:t>Crockford</a:t>
            </a:r>
            <a:r>
              <a:rPr lang="fr-FR" dirty="0"/>
              <a:t> entre 2002 et 2005</a:t>
            </a:r>
          </a:p>
          <a:p>
            <a:endParaRPr lang="fr-FR" dirty="0"/>
          </a:p>
          <a:p>
            <a:r>
              <a:rPr lang="fr-FR" dirty="0"/>
              <a:t>Les types du format JSON :</a:t>
            </a:r>
          </a:p>
          <a:p>
            <a:endParaRPr lang="fr-FR" dirty="0"/>
          </a:p>
          <a:p>
            <a:pPr marL="285750" indent="-285750">
              <a:buFont typeface="Arial" panose="020B0604020202020204" pitchFamily="34" charset="0"/>
              <a:buChar char="•"/>
            </a:pPr>
            <a:r>
              <a:rPr lang="fr-FR" dirty="0"/>
              <a:t>Chaîne de caractères (Unicode)</a:t>
            </a:r>
          </a:p>
          <a:p>
            <a:pPr marL="285750" indent="-285750">
              <a:buFont typeface="Arial" panose="020B0604020202020204" pitchFamily="34" charset="0"/>
              <a:buChar char="•"/>
            </a:pPr>
            <a:r>
              <a:rPr lang="fr-FR" dirty="0"/>
              <a:t>Type </a:t>
            </a:r>
            <a:r>
              <a:rPr lang="fr-FR" dirty="0" err="1"/>
              <a:t>null</a:t>
            </a:r>
            <a:r>
              <a:rPr lang="fr-FR" dirty="0"/>
              <a:t> </a:t>
            </a:r>
          </a:p>
          <a:p>
            <a:pPr marL="285750" indent="-285750">
              <a:buFont typeface="Arial" panose="020B0604020202020204" pitchFamily="34" charset="0"/>
              <a:buChar char="•"/>
            </a:pPr>
            <a:r>
              <a:rPr lang="fr-FR" dirty="0"/>
              <a:t>Booléen </a:t>
            </a:r>
          </a:p>
          <a:p>
            <a:pPr marL="285750" indent="-285750">
              <a:buFont typeface="Arial" panose="020B0604020202020204" pitchFamily="34" charset="0"/>
              <a:buChar char="•"/>
            </a:pPr>
            <a:r>
              <a:rPr lang="fr-FR" dirty="0"/>
              <a:t>Tableau</a:t>
            </a:r>
          </a:p>
          <a:p>
            <a:pPr marL="285750" indent="-285750">
              <a:buFont typeface="Arial" panose="020B0604020202020204" pitchFamily="34" charset="0"/>
              <a:buChar char="•"/>
            </a:pPr>
            <a:r>
              <a:rPr lang="fr-FR" dirty="0"/>
              <a:t>Object</a:t>
            </a:r>
          </a:p>
          <a:p>
            <a:pPr marL="285750" indent="-285750">
              <a:buFont typeface="Arial" panose="020B0604020202020204" pitchFamily="34" charset="0"/>
              <a:buChar char="•"/>
            </a:pPr>
            <a:r>
              <a:rPr lang="fr-FR" dirty="0"/>
              <a:t>Nombre : un nombre décimal signé qui peut contenir une part fractionnable ou élevée à la puissance (notation E). Le </a:t>
            </a:r>
            <a:r>
              <a:rPr lang="fr-FR" dirty="0" err="1"/>
              <a:t>Json</a:t>
            </a:r>
            <a:r>
              <a:rPr lang="fr-FR" dirty="0"/>
              <a:t> n'admet pas les nombres inexistants (Nan), et ne fait aucune distinction entre un entier et un flottant</a:t>
            </a:r>
          </a:p>
          <a:p>
            <a:pPr marL="285750" indent="-285750">
              <a:buFont typeface="Arial" panose="020B0604020202020204" pitchFamily="34" charset="0"/>
              <a:buChar char="•"/>
            </a:pPr>
            <a:endParaRPr lang="fr-FR" dirty="0"/>
          </a:p>
        </p:txBody>
      </p:sp>
      <p:sp>
        <p:nvSpPr>
          <p:cNvPr id="5" name="Espace réservé du numéro de diapositive 4"/>
          <p:cNvSpPr>
            <a:spLocks noGrp="1"/>
          </p:cNvSpPr>
          <p:nvPr>
            <p:ph type="sldNum" sz="quarter" idx="12"/>
          </p:nvPr>
        </p:nvSpPr>
        <p:spPr/>
        <p:txBody>
          <a:bodyPr/>
          <a:lstStyle/>
          <a:p>
            <a:fld id="{B79E4878-4BCB-449E-94CF-AE2A0F6BB533}" type="slidenum">
              <a:rPr lang="fr-FR" smtClean="0"/>
              <a:t>22</a:t>
            </a:fld>
            <a:endParaRPr lang="fr-FR"/>
          </a:p>
        </p:txBody>
      </p:sp>
    </p:spTree>
    <p:extLst>
      <p:ext uri="{BB962C8B-B14F-4D97-AF65-F5344CB8AC3E}">
        <p14:creationId xmlns:p14="http://schemas.microsoft.com/office/powerpoint/2010/main" val="29115151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Xml (Extensible </a:t>
            </a:r>
            <a:r>
              <a:rPr lang="fr-FR" dirty="0" err="1"/>
              <a:t>Markup</a:t>
            </a:r>
            <a:r>
              <a:rPr lang="fr-FR" dirty="0"/>
              <a:t> </a:t>
            </a:r>
            <a:r>
              <a:rPr lang="fr-FR" dirty="0" err="1"/>
              <a:t>Language</a:t>
            </a:r>
            <a:r>
              <a:rPr lang="fr-FR" dirty="0"/>
              <a:t>)</a:t>
            </a:r>
          </a:p>
        </p:txBody>
      </p:sp>
      <p:sp>
        <p:nvSpPr>
          <p:cNvPr id="3" name="Espace réservé du contenu 2"/>
          <p:cNvSpPr>
            <a:spLocks noGrp="1"/>
          </p:cNvSpPr>
          <p:nvPr>
            <p:ph idx="1"/>
          </p:nvPr>
        </p:nvSpPr>
        <p:spPr>
          <a:xfrm>
            <a:off x="7310437" y="1690687"/>
            <a:ext cx="4176713" cy="5038725"/>
          </a:xfrm>
        </p:spPr>
        <p:txBody>
          <a:bodyPr>
            <a:normAutofit fontScale="70000" lnSpcReduction="20000"/>
          </a:bodyPr>
          <a:lstStyle/>
          <a:p>
            <a:r>
              <a:rPr lang="fr-FR" dirty="0"/>
              <a:t>La version 1.0 d'XML a été publiée le 10 février 1998.</a:t>
            </a:r>
          </a:p>
          <a:p>
            <a:endParaRPr lang="fr-FR" dirty="0"/>
          </a:p>
          <a:p>
            <a:r>
              <a:rPr lang="fr-FR" dirty="0"/>
              <a:t>La version 1.1 d'XML a été publiée le 4 février 2004. Elle apporte des améliorations dans le support des différentes versions d'Unicode, permet l'usage de caractères de contrôle dans le texte (à l'exception du caractère 0), et organise les fins de ligne de façon compatible avec les technologies IBM7.</a:t>
            </a:r>
          </a:p>
          <a:p>
            <a:endParaRPr lang="fr-FR" dirty="0"/>
          </a:p>
          <a:p>
            <a:r>
              <a:rPr lang="fr-FR" dirty="0"/>
              <a:t>Le W3C recommande aux interpréteurs XML de reconnaître les deux versions, bien que la première version soit beaucoup plus répandue que la seconde.</a:t>
            </a:r>
          </a:p>
        </p:txBody>
      </p:sp>
      <p:pic>
        <p:nvPicPr>
          <p:cNvPr id="4" name="Image 3"/>
          <p:cNvPicPr>
            <a:picLocks noChangeAspect="1"/>
          </p:cNvPicPr>
          <p:nvPr/>
        </p:nvPicPr>
        <p:blipFill>
          <a:blip r:embed="rId3"/>
          <a:stretch>
            <a:fillRect/>
          </a:stretch>
        </p:blipFill>
        <p:spPr>
          <a:xfrm>
            <a:off x="838200" y="1486693"/>
            <a:ext cx="6381750" cy="5057775"/>
          </a:xfrm>
          <a:prstGeom prst="rect">
            <a:avLst/>
          </a:prstGeom>
        </p:spPr>
      </p:pic>
      <p:sp>
        <p:nvSpPr>
          <p:cNvPr id="5" name="Espace réservé du numéro de diapositive 4"/>
          <p:cNvSpPr>
            <a:spLocks noGrp="1"/>
          </p:cNvSpPr>
          <p:nvPr>
            <p:ph type="sldNum" sz="quarter" idx="12"/>
          </p:nvPr>
        </p:nvSpPr>
        <p:spPr/>
        <p:txBody>
          <a:bodyPr/>
          <a:lstStyle/>
          <a:p>
            <a:fld id="{B79E4878-4BCB-449E-94CF-AE2A0F6BB533}" type="slidenum">
              <a:rPr lang="fr-FR" smtClean="0"/>
              <a:t>23</a:t>
            </a:fld>
            <a:endParaRPr lang="fr-FR"/>
          </a:p>
        </p:txBody>
      </p:sp>
    </p:spTree>
    <p:extLst>
      <p:ext uri="{BB962C8B-B14F-4D97-AF65-F5344CB8AC3E}">
        <p14:creationId xmlns:p14="http://schemas.microsoft.com/office/powerpoint/2010/main" val="36908854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Yaml</a:t>
            </a:r>
            <a:r>
              <a:rPr lang="fr-FR" dirty="0"/>
              <a:t> (</a:t>
            </a:r>
            <a:r>
              <a:rPr lang="fr-FR" dirty="0" err="1"/>
              <a:t>Yet</a:t>
            </a:r>
            <a:r>
              <a:rPr lang="fr-FR" dirty="0"/>
              <a:t> </a:t>
            </a:r>
            <a:r>
              <a:rPr lang="fr-FR" dirty="0" err="1"/>
              <a:t>Another</a:t>
            </a:r>
            <a:r>
              <a:rPr lang="fr-FR" dirty="0"/>
              <a:t> </a:t>
            </a:r>
            <a:r>
              <a:rPr lang="fr-FR" dirty="0" err="1"/>
              <a:t>Markup</a:t>
            </a:r>
            <a:r>
              <a:rPr lang="fr-FR" dirty="0"/>
              <a:t> </a:t>
            </a:r>
            <a:r>
              <a:rPr lang="fr-FR" dirty="0" err="1"/>
              <a:t>Language</a:t>
            </a:r>
            <a:r>
              <a:rPr lang="fr-FR" dirty="0"/>
              <a:t>)</a:t>
            </a:r>
          </a:p>
        </p:txBody>
      </p:sp>
      <p:sp>
        <p:nvSpPr>
          <p:cNvPr id="3" name="Espace réservé du contenu 2"/>
          <p:cNvSpPr>
            <a:spLocks noGrp="1"/>
          </p:cNvSpPr>
          <p:nvPr>
            <p:ph idx="1"/>
          </p:nvPr>
        </p:nvSpPr>
        <p:spPr>
          <a:xfrm>
            <a:off x="4557713" y="1690687"/>
            <a:ext cx="7400924" cy="5038725"/>
          </a:xfrm>
        </p:spPr>
        <p:txBody>
          <a:bodyPr>
            <a:normAutofit fontScale="55000" lnSpcReduction="20000"/>
          </a:bodyPr>
          <a:lstStyle/>
          <a:p>
            <a:r>
              <a:rPr lang="fr-FR" dirty="0"/>
              <a:t>Les commentaires sont signalés par le signe dièse (#) et se prolongent sur toute la ligne. Si par contre le dièse apparait dans une chaine, il signifie alors un nombre littéral.</a:t>
            </a:r>
          </a:p>
          <a:p>
            <a:r>
              <a:rPr lang="fr-FR" dirty="0"/>
              <a:t>Une valeur nulle s'écrit avec le caractère tilde (~)</a:t>
            </a:r>
          </a:p>
          <a:p>
            <a:r>
              <a:rPr lang="fr-FR" dirty="0"/>
              <a:t>Il est possible d'inclure une syntaxe JSON dans une syntaxe YAML.</a:t>
            </a:r>
          </a:p>
          <a:p>
            <a:r>
              <a:rPr lang="fr-FR" dirty="0"/>
              <a:t>Les éléments de listes sont dénotés par le tiret (-), suivi d'une espace, à raison d'un élément par ligne.</a:t>
            </a:r>
          </a:p>
          <a:p>
            <a:r>
              <a:rPr lang="fr-FR" dirty="0"/>
              <a:t>Les tableaux sont de la forme clé: valeur, à raison d'un couple par ligne.</a:t>
            </a:r>
          </a:p>
          <a:p>
            <a:r>
              <a:rPr lang="fr-FR" dirty="0"/>
              <a:t>Les scalaires peuvent être entourés de guillemets doubles ("), ou simples ('), sachant qu'un guillemet s'échappe avec un antislash (\), alors qu'un apostrophe s'échappe avec un autre apostrophe4. Ils peuvent de plus être représentés par un bloc indenté avec des modificateurs facultatifs pour conserver (|) ou éliminer (&gt;) les retours à la ligne.</a:t>
            </a:r>
          </a:p>
          <a:p>
            <a:r>
              <a:rPr lang="fr-FR" dirty="0"/>
              <a:t>Plusieurs documents rassemblés dans un seul fichier sont séparés par trois traits d'union (---) ; trois points (...) optionnels marquent la fin d'un document dans un fichier.</a:t>
            </a:r>
          </a:p>
          <a:p>
            <a:r>
              <a:rPr lang="fr-FR" dirty="0"/>
              <a:t>Les nœuds répétés sont initialement signalés par une esperluette (&amp;) puis sont référencés avec un astérisque (*) ; JSON, un langage concurrent de YAML, est compatible avec la syntaxe de JavaScript mais ne supporte pas cette notion de référence.</a:t>
            </a:r>
          </a:p>
          <a:p>
            <a:r>
              <a:rPr lang="fr-FR" dirty="0"/>
              <a:t>L'indentation, par des espaces, manifeste une arborescence.</a:t>
            </a:r>
          </a:p>
        </p:txBody>
      </p:sp>
      <p:pic>
        <p:nvPicPr>
          <p:cNvPr id="5" name="Image 4"/>
          <p:cNvPicPr>
            <a:picLocks noChangeAspect="1"/>
          </p:cNvPicPr>
          <p:nvPr/>
        </p:nvPicPr>
        <p:blipFill>
          <a:blip r:embed="rId3"/>
          <a:stretch>
            <a:fillRect/>
          </a:stretch>
        </p:blipFill>
        <p:spPr>
          <a:xfrm>
            <a:off x="1042987" y="1447798"/>
            <a:ext cx="3514726" cy="5302705"/>
          </a:xfrm>
          <a:prstGeom prst="rect">
            <a:avLst/>
          </a:prstGeom>
        </p:spPr>
      </p:pic>
      <p:sp>
        <p:nvSpPr>
          <p:cNvPr id="4" name="Espace réservé du numéro de diapositive 3"/>
          <p:cNvSpPr>
            <a:spLocks noGrp="1"/>
          </p:cNvSpPr>
          <p:nvPr>
            <p:ph type="sldNum" sz="quarter" idx="12"/>
          </p:nvPr>
        </p:nvSpPr>
        <p:spPr/>
        <p:txBody>
          <a:bodyPr/>
          <a:lstStyle/>
          <a:p>
            <a:fld id="{B79E4878-4BCB-449E-94CF-AE2A0F6BB533}" type="slidenum">
              <a:rPr lang="fr-FR" smtClean="0"/>
              <a:t>24</a:t>
            </a:fld>
            <a:endParaRPr lang="fr-FR"/>
          </a:p>
        </p:txBody>
      </p:sp>
    </p:spTree>
    <p:extLst>
      <p:ext uri="{BB962C8B-B14F-4D97-AF65-F5344CB8AC3E}">
        <p14:creationId xmlns:p14="http://schemas.microsoft.com/office/powerpoint/2010/main" val="27295670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W3C : </a:t>
            </a:r>
            <a:r>
              <a:rPr lang="en-US" dirty="0"/>
              <a:t>World Wide Web Consortium </a:t>
            </a:r>
            <a:endParaRPr lang="fr-FR" dirty="0"/>
          </a:p>
        </p:txBody>
      </p:sp>
      <p:sp>
        <p:nvSpPr>
          <p:cNvPr id="3" name="Espace réservé du contenu 2"/>
          <p:cNvSpPr>
            <a:spLocks noGrp="1"/>
          </p:cNvSpPr>
          <p:nvPr>
            <p:ph idx="1"/>
          </p:nvPr>
        </p:nvSpPr>
        <p:spPr>
          <a:xfrm>
            <a:off x="838200" y="1690688"/>
            <a:ext cx="7400924" cy="5038725"/>
          </a:xfrm>
        </p:spPr>
        <p:txBody>
          <a:bodyPr>
            <a:normAutofit/>
          </a:bodyPr>
          <a:lstStyle/>
          <a:p>
            <a:pPr marL="0" indent="0">
              <a:buNone/>
            </a:pPr>
            <a:r>
              <a:rPr lang="en-US" dirty="0"/>
              <a:t>The W3C is an international community where </a:t>
            </a:r>
            <a:r>
              <a:rPr lang="en-US" dirty="0">
                <a:hlinkClick r:id="rId3"/>
              </a:rPr>
              <a:t>Member organizations</a:t>
            </a:r>
            <a:r>
              <a:rPr lang="en-US" dirty="0"/>
              <a:t>, a full-time </a:t>
            </a:r>
            <a:r>
              <a:rPr lang="en-US" dirty="0">
                <a:hlinkClick r:id="rId4"/>
              </a:rPr>
              <a:t>staff</a:t>
            </a:r>
            <a:r>
              <a:rPr lang="en-US" dirty="0"/>
              <a:t>, and the public work together to develop </a:t>
            </a:r>
            <a:r>
              <a:rPr lang="en-US" dirty="0">
                <a:hlinkClick r:id="rId5"/>
              </a:rPr>
              <a:t>Web standards</a:t>
            </a:r>
            <a:r>
              <a:rPr lang="en-US" dirty="0"/>
              <a:t>. </a:t>
            </a:r>
          </a:p>
          <a:p>
            <a:pPr marL="0" indent="0">
              <a:buNone/>
            </a:pPr>
            <a:r>
              <a:rPr lang="en-US" dirty="0"/>
              <a:t>Led by Web inventor </a:t>
            </a:r>
            <a:r>
              <a:rPr lang="en-US" dirty="0">
                <a:hlinkClick r:id="rId6"/>
              </a:rPr>
              <a:t>Tim Berners-Lee</a:t>
            </a:r>
            <a:r>
              <a:rPr lang="en-US" dirty="0"/>
              <a:t> and CEO </a:t>
            </a:r>
            <a:r>
              <a:rPr lang="en-US" dirty="0">
                <a:hlinkClick r:id="rId7"/>
              </a:rPr>
              <a:t>Jeffrey Jaffe</a:t>
            </a:r>
            <a:r>
              <a:rPr lang="en-US" dirty="0"/>
              <a:t>, W3C's mission is to lead the Web to its full potential. </a:t>
            </a:r>
            <a:r>
              <a:rPr lang="en-US" dirty="0">
                <a:hlinkClick r:id="rId8"/>
              </a:rPr>
              <a:t>Contact W3C</a:t>
            </a:r>
            <a:r>
              <a:rPr lang="en-US" dirty="0"/>
              <a:t> for more information.</a:t>
            </a:r>
          </a:p>
          <a:p>
            <a:pPr marL="0" indent="0">
              <a:buNone/>
            </a:pPr>
            <a:endParaRPr lang="en-US" dirty="0"/>
          </a:p>
          <a:p>
            <a:pPr marL="0" indent="0">
              <a:buNone/>
            </a:pPr>
            <a:r>
              <a:rPr lang="fr-FR" dirty="0">
                <a:hlinkClick r:id="rId3"/>
              </a:rPr>
              <a:t>https://www.w3.org/Consortium/Member/List</a:t>
            </a:r>
            <a:endParaRPr lang="fr-FR" dirty="0"/>
          </a:p>
          <a:p>
            <a:endParaRPr lang="fr-FR" dirty="0"/>
          </a:p>
          <a:p>
            <a:endParaRPr lang="fr-FR" dirty="0"/>
          </a:p>
        </p:txBody>
      </p:sp>
      <p:pic>
        <p:nvPicPr>
          <p:cNvPr id="6146" name="Picture 2" descr="Résultat de recherche d'images pour &quot;w3c&quot;"/>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239124" y="1716088"/>
            <a:ext cx="3816819" cy="2600325"/>
          </a:xfrm>
          <a:prstGeom prst="rect">
            <a:avLst/>
          </a:prstGeom>
          <a:noFill/>
          <a:extLst>
            <a:ext uri="{909E8E84-426E-40DD-AFC4-6F175D3DCCD1}">
              <a14:hiddenFill xmlns:a14="http://schemas.microsoft.com/office/drawing/2010/main">
                <a:solidFill>
                  <a:srgbClr val="FFFFFF"/>
                </a:solidFill>
              </a14:hiddenFill>
            </a:ext>
          </a:extLst>
        </p:spPr>
      </p:pic>
      <p:sp>
        <p:nvSpPr>
          <p:cNvPr id="4" name="Espace réservé du numéro de diapositive 3"/>
          <p:cNvSpPr>
            <a:spLocks noGrp="1"/>
          </p:cNvSpPr>
          <p:nvPr>
            <p:ph type="sldNum" sz="quarter" idx="12"/>
          </p:nvPr>
        </p:nvSpPr>
        <p:spPr/>
        <p:txBody>
          <a:bodyPr/>
          <a:lstStyle/>
          <a:p>
            <a:fld id="{B79E4878-4BCB-449E-94CF-AE2A0F6BB533}" type="slidenum">
              <a:rPr lang="fr-FR" smtClean="0"/>
              <a:t>25</a:t>
            </a:fld>
            <a:endParaRPr lang="fr-FR"/>
          </a:p>
        </p:txBody>
      </p:sp>
    </p:spTree>
    <p:extLst>
      <p:ext uri="{BB962C8B-B14F-4D97-AF65-F5344CB8AC3E}">
        <p14:creationId xmlns:p14="http://schemas.microsoft.com/office/powerpoint/2010/main" val="24895556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Références utilisées</a:t>
            </a:r>
          </a:p>
        </p:txBody>
      </p:sp>
      <p:sp>
        <p:nvSpPr>
          <p:cNvPr id="4" name="Rectangle 1"/>
          <p:cNvSpPr>
            <a:spLocks noGrp="1" noChangeArrowheads="1"/>
          </p:cNvSpPr>
          <p:nvPr>
            <p:ph idx="1"/>
          </p:nvPr>
        </p:nvSpPr>
        <p:spPr bwMode="auto">
          <a:xfrm>
            <a:off x="838200" y="2311054"/>
            <a:ext cx="10948989" cy="394723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nSpc>
                <a:spcPct val="100000"/>
              </a:lnSpc>
              <a:buNone/>
            </a:pPr>
            <a:r>
              <a:rPr lang="fr-FR" sz="2000" dirty="0">
                <a:hlinkClick r:id="rId3"/>
              </a:rPr>
              <a:t>https://www.w3.org/Consortium/</a:t>
            </a:r>
            <a:endParaRPr lang="fr-FR" sz="2000" dirty="0"/>
          </a:p>
          <a:p>
            <a:pPr marL="0" lvl="0" indent="0">
              <a:lnSpc>
                <a:spcPct val="100000"/>
              </a:lnSpc>
              <a:buNone/>
            </a:pPr>
            <a:endParaRPr lang="fr-FR" sz="2000" dirty="0"/>
          </a:p>
          <a:p>
            <a:pPr marL="0" indent="0">
              <a:lnSpc>
                <a:spcPct val="100000"/>
              </a:lnSpc>
              <a:buNone/>
            </a:pPr>
            <a:r>
              <a:rPr lang="fr-FR" sz="2000" dirty="0">
                <a:hlinkClick r:id="rId4"/>
              </a:rPr>
              <a:t>https://blog.fabianpiau.com/2013/10/02/the-meaning-of-url-uri-urn/</a:t>
            </a:r>
            <a:endParaRPr lang="fr-FR" sz="2000" dirty="0"/>
          </a:p>
          <a:p>
            <a:pPr marL="0" indent="0">
              <a:lnSpc>
                <a:spcPct val="100000"/>
              </a:lnSpc>
              <a:buNone/>
            </a:pPr>
            <a:endParaRPr lang="fr-FR" sz="2000" dirty="0"/>
          </a:p>
          <a:p>
            <a:pPr marL="0" indent="0">
              <a:lnSpc>
                <a:spcPct val="100000"/>
              </a:lnSpc>
              <a:buNone/>
            </a:pPr>
            <a:r>
              <a:rPr lang="fr-FR" sz="2000" dirty="0">
                <a:hlinkClick r:id="rId5"/>
              </a:rPr>
              <a:t>https://fr.wikipedia.org/wiki/Client-serveur</a:t>
            </a:r>
            <a:endParaRPr lang="fr-FR" sz="2000" dirty="0"/>
          </a:p>
          <a:p>
            <a:pPr marL="0" indent="0">
              <a:lnSpc>
                <a:spcPct val="100000"/>
              </a:lnSpc>
              <a:buNone/>
            </a:pPr>
            <a:endParaRPr lang="fr-FR" sz="2000" dirty="0"/>
          </a:p>
          <a:p>
            <a:pPr marL="0" indent="0">
              <a:lnSpc>
                <a:spcPct val="100000"/>
              </a:lnSpc>
              <a:buNone/>
            </a:pPr>
            <a:r>
              <a:rPr lang="fr-FR" sz="2000" dirty="0">
                <a:hlinkClick r:id="rId6"/>
              </a:rPr>
              <a:t>http://www.yaml.org/start.html</a:t>
            </a:r>
            <a:endParaRPr lang="fr-FR" sz="2000" dirty="0"/>
          </a:p>
          <a:p>
            <a:pPr marL="0" indent="0">
              <a:lnSpc>
                <a:spcPct val="100000"/>
              </a:lnSpc>
              <a:buNone/>
            </a:pPr>
            <a:endParaRPr lang="fr-FR" sz="2000" dirty="0"/>
          </a:p>
          <a:p>
            <a:pPr marL="0" lvl="0" indent="0">
              <a:lnSpc>
                <a:spcPct val="100000"/>
              </a:lnSpc>
              <a:buNone/>
            </a:pPr>
            <a:endParaRPr lang="fr-FR" sz="2000" dirty="0"/>
          </a:p>
          <a:p>
            <a:pPr marL="0" lvl="0" indent="0">
              <a:lnSpc>
                <a:spcPct val="100000"/>
              </a:lnSpc>
              <a:buNone/>
            </a:pPr>
            <a:endParaRPr lang="fr-FR" sz="2000" dirty="0"/>
          </a:p>
          <a:p>
            <a:pPr marL="0" lvl="0" indent="0">
              <a:lnSpc>
                <a:spcPct val="100000"/>
              </a:lnSpc>
              <a:buNone/>
            </a:pPr>
            <a:endParaRPr lang="fr-FR" sz="2000" dirty="0"/>
          </a:p>
          <a:p>
            <a:pPr marL="0" lvl="0" indent="0">
              <a:lnSpc>
                <a:spcPct val="100000"/>
              </a:lnSpc>
              <a:buNone/>
            </a:pPr>
            <a:br>
              <a:rPr lang="fr-FR" sz="2000" dirty="0"/>
            </a:br>
            <a:endParaRPr kumimoji="0" lang="fr-FR" altLang="fr-FR" sz="1050" b="0" i="0" u="none" strike="noStrike" cap="none" normalizeH="0" baseline="0" dirty="0">
              <a:ln>
                <a:noFill/>
              </a:ln>
              <a:solidFill>
                <a:srgbClr val="000000"/>
              </a:solidFill>
              <a:effectLst/>
              <a:latin typeface="Source Sans Pro"/>
            </a:endParaRPr>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26</a:t>
            </a:fld>
            <a:endParaRPr lang="fr-FR"/>
          </a:p>
        </p:txBody>
      </p:sp>
    </p:spTree>
    <p:extLst>
      <p:ext uri="{BB962C8B-B14F-4D97-AF65-F5344CB8AC3E}">
        <p14:creationId xmlns:p14="http://schemas.microsoft.com/office/powerpoint/2010/main" val="21742719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7189" y="2257426"/>
            <a:ext cx="11430000" cy="2790825"/>
          </a:xfrm>
        </p:spPr>
        <p:txBody>
          <a:bodyPr>
            <a:normAutofit/>
          </a:bodyPr>
          <a:lstStyle/>
          <a:p>
            <a:pPr algn="ctr"/>
            <a:r>
              <a:rPr lang="fr-FR" sz="7200" dirty="0"/>
              <a:t>Web Service</a:t>
            </a:r>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27</a:t>
            </a:fld>
            <a:endParaRPr lang="fr-FR"/>
          </a:p>
        </p:txBody>
      </p:sp>
    </p:spTree>
    <p:extLst>
      <p:ext uri="{BB962C8B-B14F-4D97-AF65-F5344CB8AC3E}">
        <p14:creationId xmlns:p14="http://schemas.microsoft.com/office/powerpoint/2010/main" val="21614384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RPC </a:t>
            </a:r>
            <a:r>
              <a:rPr lang="fr-FR" i="1" dirty="0" err="1"/>
              <a:t>Remote</a:t>
            </a:r>
            <a:r>
              <a:rPr lang="fr-FR" i="1" dirty="0"/>
              <a:t> </a:t>
            </a:r>
            <a:r>
              <a:rPr lang="fr-FR" i="1" dirty="0" err="1"/>
              <a:t>procedure</a:t>
            </a:r>
            <a:r>
              <a:rPr lang="fr-FR" i="1" dirty="0"/>
              <a:t> call</a:t>
            </a:r>
            <a:endParaRPr lang="fr-FR" dirty="0"/>
          </a:p>
        </p:txBody>
      </p:sp>
      <p:sp>
        <p:nvSpPr>
          <p:cNvPr id="3" name="Espace réservé du contenu 2"/>
          <p:cNvSpPr>
            <a:spLocks noGrp="1"/>
          </p:cNvSpPr>
          <p:nvPr>
            <p:ph idx="1"/>
          </p:nvPr>
        </p:nvSpPr>
        <p:spPr>
          <a:xfrm>
            <a:off x="838200" y="1690687"/>
            <a:ext cx="11120437" cy="5038725"/>
          </a:xfrm>
        </p:spPr>
        <p:txBody>
          <a:bodyPr>
            <a:normAutofit/>
          </a:bodyPr>
          <a:lstStyle/>
          <a:p>
            <a:r>
              <a:rPr lang="fr-FR" b="1" dirty="0"/>
              <a:t>RPC</a:t>
            </a:r>
            <a:r>
              <a:rPr lang="fr-FR" dirty="0"/>
              <a:t> (</a:t>
            </a:r>
            <a:r>
              <a:rPr lang="fr-FR" b="1" i="1" dirty="0" err="1"/>
              <a:t>r</a:t>
            </a:r>
            <a:r>
              <a:rPr lang="fr-FR" i="1" dirty="0" err="1"/>
              <a:t>emote</a:t>
            </a:r>
            <a:r>
              <a:rPr lang="fr-FR" i="1" dirty="0"/>
              <a:t> </a:t>
            </a:r>
            <a:r>
              <a:rPr lang="fr-FR" b="1" i="1" dirty="0" err="1"/>
              <a:t>p</a:t>
            </a:r>
            <a:r>
              <a:rPr lang="fr-FR" i="1" dirty="0" err="1"/>
              <a:t>rocedure</a:t>
            </a:r>
            <a:r>
              <a:rPr lang="fr-FR" i="1" dirty="0"/>
              <a:t> </a:t>
            </a:r>
            <a:r>
              <a:rPr lang="fr-FR" b="1" i="1" dirty="0"/>
              <a:t>c</a:t>
            </a:r>
            <a:r>
              <a:rPr lang="fr-FR" i="1" dirty="0"/>
              <a:t>all</a:t>
            </a:r>
            <a:r>
              <a:rPr lang="fr-FR" dirty="0"/>
              <a:t>) est un </a:t>
            </a:r>
            <a:r>
              <a:rPr lang="fr-FR" dirty="0">
                <a:hlinkClick r:id="rId3" tooltip="Protocole réseau"/>
              </a:rPr>
              <a:t>protocole réseau</a:t>
            </a:r>
            <a:r>
              <a:rPr lang="fr-FR" dirty="0"/>
              <a:t> permettant de faire des appels de procédures sur un </a:t>
            </a:r>
            <a:r>
              <a:rPr lang="fr-FR" dirty="0">
                <a:hlinkClick r:id="rId4" tooltip="Ordinateur"/>
              </a:rPr>
              <a:t>ordinateur</a:t>
            </a:r>
            <a:r>
              <a:rPr lang="fr-FR" dirty="0"/>
              <a:t> distant à l'aide d'un </a:t>
            </a:r>
            <a:r>
              <a:rPr lang="fr-FR" dirty="0">
                <a:hlinkClick r:id="rId5" tooltip="Serveur d'applications"/>
              </a:rPr>
              <a:t>serveur d'applications</a:t>
            </a:r>
            <a:r>
              <a:rPr lang="fr-FR" dirty="0"/>
              <a:t>. </a:t>
            </a:r>
          </a:p>
          <a:p>
            <a:endParaRPr lang="fr-FR" dirty="0"/>
          </a:p>
          <a:p>
            <a:r>
              <a:rPr lang="fr-FR" dirty="0"/>
              <a:t>Ce protocole est utilisé dans le modèle </a:t>
            </a:r>
            <a:r>
              <a:rPr lang="fr-FR" dirty="0">
                <a:hlinkClick r:id="rId6" tooltip="Client (informatique)"/>
              </a:rPr>
              <a:t>client</a:t>
            </a:r>
            <a:r>
              <a:rPr lang="fr-FR" dirty="0"/>
              <a:t>-</a:t>
            </a:r>
            <a:r>
              <a:rPr lang="fr-FR" dirty="0">
                <a:hlinkClick r:id="rId7" tooltip="Serveur informatique"/>
              </a:rPr>
              <a:t>serveur</a:t>
            </a:r>
            <a:r>
              <a:rPr lang="fr-FR" dirty="0"/>
              <a:t> pour assurer la communication entre le client, le serveur et d’éventuels intermédiaires.</a:t>
            </a: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28</a:t>
            </a:fld>
            <a:endParaRPr lang="fr-FR"/>
          </a:p>
        </p:txBody>
      </p:sp>
    </p:spTree>
    <p:extLst>
      <p:ext uri="{BB962C8B-B14F-4D97-AF65-F5344CB8AC3E}">
        <p14:creationId xmlns:p14="http://schemas.microsoft.com/office/powerpoint/2010/main" val="32938006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199" y="-285760"/>
            <a:ext cx="10991853" cy="1325563"/>
          </a:xfrm>
        </p:spPr>
        <p:txBody>
          <a:bodyPr/>
          <a:lstStyle/>
          <a:p>
            <a:r>
              <a:rPr lang="fr-FR" dirty="0"/>
              <a:t>Historique des protocole(s) RPC</a:t>
            </a:r>
          </a:p>
        </p:txBody>
      </p:sp>
      <p:graphicFrame>
        <p:nvGraphicFramePr>
          <p:cNvPr id="4" name="Tableau 3"/>
          <p:cNvGraphicFramePr>
            <a:graphicFrameLocks noGrp="1"/>
          </p:cNvGraphicFramePr>
          <p:nvPr>
            <p:extLst>
              <p:ext uri="{D42A27DB-BD31-4B8C-83A1-F6EECF244321}">
                <p14:modId xmlns:p14="http://schemas.microsoft.com/office/powerpoint/2010/main" val="1623087059"/>
              </p:ext>
            </p:extLst>
          </p:nvPr>
        </p:nvGraphicFramePr>
        <p:xfrm>
          <a:off x="366713" y="757219"/>
          <a:ext cx="11463340" cy="4990556"/>
        </p:xfrm>
        <a:graphic>
          <a:graphicData uri="http://schemas.openxmlformats.org/drawingml/2006/table">
            <a:tbl>
              <a:tblPr firstRow="1" bandRow="1">
                <a:tableStyleId>{5C22544A-7EE6-4342-B048-85BDC9FD1C3A}</a:tableStyleId>
              </a:tblPr>
              <a:tblGrid>
                <a:gridCol w="1862137">
                  <a:extLst>
                    <a:ext uri="{9D8B030D-6E8A-4147-A177-3AD203B41FA5}">
                      <a16:colId xmlns:a16="http://schemas.microsoft.com/office/drawing/2014/main" val="86664474"/>
                    </a:ext>
                  </a:extLst>
                </a:gridCol>
                <a:gridCol w="1643063">
                  <a:extLst>
                    <a:ext uri="{9D8B030D-6E8A-4147-A177-3AD203B41FA5}">
                      <a16:colId xmlns:a16="http://schemas.microsoft.com/office/drawing/2014/main" val="3886512577"/>
                    </a:ext>
                  </a:extLst>
                </a:gridCol>
                <a:gridCol w="1407660">
                  <a:extLst>
                    <a:ext uri="{9D8B030D-6E8A-4147-A177-3AD203B41FA5}">
                      <a16:colId xmlns:a16="http://schemas.microsoft.com/office/drawing/2014/main" val="1962453843"/>
                    </a:ext>
                  </a:extLst>
                </a:gridCol>
                <a:gridCol w="1637620">
                  <a:extLst>
                    <a:ext uri="{9D8B030D-6E8A-4147-A177-3AD203B41FA5}">
                      <a16:colId xmlns:a16="http://schemas.microsoft.com/office/drawing/2014/main" val="1565361118"/>
                    </a:ext>
                  </a:extLst>
                </a:gridCol>
                <a:gridCol w="1637620">
                  <a:extLst>
                    <a:ext uri="{9D8B030D-6E8A-4147-A177-3AD203B41FA5}">
                      <a16:colId xmlns:a16="http://schemas.microsoft.com/office/drawing/2014/main" val="2608532675"/>
                    </a:ext>
                  </a:extLst>
                </a:gridCol>
                <a:gridCol w="1637620">
                  <a:extLst>
                    <a:ext uri="{9D8B030D-6E8A-4147-A177-3AD203B41FA5}">
                      <a16:colId xmlns:a16="http://schemas.microsoft.com/office/drawing/2014/main" val="2046753038"/>
                    </a:ext>
                  </a:extLst>
                </a:gridCol>
                <a:gridCol w="1637620">
                  <a:extLst>
                    <a:ext uri="{9D8B030D-6E8A-4147-A177-3AD203B41FA5}">
                      <a16:colId xmlns:a16="http://schemas.microsoft.com/office/drawing/2014/main" val="2063293232"/>
                    </a:ext>
                  </a:extLst>
                </a:gridCol>
              </a:tblGrid>
              <a:tr h="490213">
                <a:tc>
                  <a:txBody>
                    <a:bodyPr/>
                    <a:lstStyle/>
                    <a:p>
                      <a:endParaRPr lang="fr-FR" sz="1600" dirty="0"/>
                    </a:p>
                  </a:txBody>
                  <a:tcPr/>
                </a:tc>
                <a:tc>
                  <a:txBody>
                    <a:bodyPr/>
                    <a:lstStyle/>
                    <a:p>
                      <a:r>
                        <a:rPr lang="fr-FR" sz="1600" dirty="0"/>
                        <a:t>RMI</a:t>
                      </a:r>
                    </a:p>
                  </a:txBody>
                  <a:tcPr/>
                </a:tc>
                <a:tc>
                  <a:txBody>
                    <a:bodyPr/>
                    <a:lstStyle/>
                    <a:p>
                      <a:r>
                        <a:rPr lang="fr-FR" sz="1600" dirty="0"/>
                        <a:t>DCOM</a:t>
                      </a:r>
                    </a:p>
                  </a:txBody>
                  <a:tcPr/>
                </a:tc>
                <a:tc>
                  <a:txBody>
                    <a:bodyPr/>
                    <a:lstStyle/>
                    <a:p>
                      <a:r>
                        <a:rPr lang="fr-FR" sz="1600" dirty="0"/>
                        <a:t>CORBA</a:t>
                      </a:r>
                    </a:p>
                  </a:txBody>
                  <a:tcPr/>
                </a:tc>
                <a:tc>
                  <a:txBody>
                    <a:bodyPr/>
                    <a:lstStyle/>
                    <a:p>
                      <a:r>
                        <a:rPr lang="fr-FR" sz="1600" dirty="0"/>
                        <a:t>XML-RPC</a:t>
                      </a:r>
                    </a:p>
                  </a:txBody>
                  <a:tcPr/>
                </a:tc>
                <a:tc>
                  <a:txBody>
                    <a:bodyPr/>
                    <a:lstStyle/>
                    <a:p>
                      <a:r>
                        <a:rPr lang="fr-FR" sz="1600" dirty="0"/>
                        <a:t>SOAP</a:t>
                      </a:r>
                    </a:p>
                  </a:txBody>
                  <a:tcPr/>
                </a:tc>
                <a:tc>
                  <a:txBody>
                    <a:bodyPr/>
                    <a:lstStyle/>
                    <a:p>
                      <a:r>
                        <a:rPr lang="fr-FR" sz="1600" dirty="0"/>
                        <a:t>REST</a:t>
                      </a:r>
                    </a:p>
                  </a:txBody>
                  <a:tcPr/>
                </a:tc>
                <a:extLst>
                  <a:ext uri="{0D108BD9-81ED-4DB2-BD59-A6C34878D82A}">
                    <a16:rowId xmlns:a16="http://schemas.microsoft.com/office/drawing/2014/main" val="3658537522"/>
                  </a:ext>
                </a:extLst>
              </a:tr>
              <a:tr h="497021">
                <a:tc>
                  <a:txBody>
                    <a:bodyPr/>
                    <a:lstStyle/>
                    <a:p>
                      <a:r>
                        <a:rPr lang="fr-FR" sz="1600" dirty="0"/>
                        <a:t>Définie par</a:t>
                      </a:r>
                    </a:p>
                  </a:txBody>
                  <a:tcPr/>
                </a:tc>
                <a:tc>
                  <a:txBody>
                    <a:bodyPr/>
                    <a:lstStyle/>
                    <a:p>
                      <a:r>
                        <a:rPr lang="fr-FR" sz="1600" dirty="0"/>
                        <a:t>SUN</a:t>
                      </a:r>
                      <a:br>
                        <a:rPr lang="fr-FR" sz="1600" dirty="0"/>
                      </a:br>
                      <a:endParaRPr lang="fr-FR" sz="1600" dirty="0">
                        <a:solidFill>
                          <a:schemeClr val="bg1">
                            <a:lumMod val="50000"/>
                          </a:schemeClr>
                        </a:solidFill>
                      </a:endParaRPr>
                    </a:p>
                  </a:txBody>
                  <a:tcPr/>
                </a:tc>
                <a:tc>
                  <a:txBody>
                    <a:bodyPr/>
                    <a:lstStyle/>
                    <a:p>
                      <a:r>
                        <a:rPr lang="fr-FR" sz="1600" dirty="0"/>
                        <a:t>MICROSOFT</a:t>
                      </a:r>
                      <a:br>
                        <a:rPr lang="fr-FR" sz="1600" dirty="0"/>
                      </a:br>
                      <a:endParaRPr lang="fr-FR" sz="1600" kern="1200" dirty="0">
                        <a:solidFill>
                          <a:schemeClr val="bg1">
                            <a:lumMod val="50000"/>
                          </a:schemeClr>
                        </a:solidFill>
                        <a:latin typeface="+mn-lt"/>
                        <a:ea typeface="+mn-ea"/>
                        <a:cs typeface="+mn-cs"/>
                      </a:endParaRPr>
                    </a:p>
                  </a:txBody>
                  <a:tcPr/>
                </a:tc>
                <a:tc>
                  <a:txBody>
                    <a:bodyPr/>
                    <a:lstStyle/>
                    <a:p>
                      <a:r>
                        <a:rPr lang="fr-FR" sz="1600" dirty="0"/>
                        <a:t>OMG</a:t>
                      </a:r>
                      <a:br>
                        <a:rPr lang="fr-FR" sz="1600" dirty="0"/>
                      </a:br>
                      <a:endParaRPr lang="fr-FR" sz="1600" kern="1200" dirty="0">
                        <a:solidFill>
                          <a:schemeClr val="bg1">
                            <a:lumMod val="50000"/>
                          </a:schemeClr>
                        </a:solidFill>
                        <a:latin typeface="+mn-lt"/>
                        <a:ea typeface="+mn-ea"/>
                        <a:cs typeface="+mn-cs"/>
                      </a:endParaRPr>
                    </a:p>
                  </a:txBody>
                  <a:tcPr/>
                </a:tc>
                <a:tc>
                  <a:txBody>
                    <a:bodyPr/>
                    <a:lstStyle/>
                    <a:p>
                      <a:r>
                        <a:rPr lang="fr-FR" sz="1600" dirty="0">
                          <a:hlinkClick r:id="rId3"/>
                        </a:rPr>
                        <a:t>http://xmlrpc.scripting.com</a:t>
                      </a:r>
                      <a:endParaRPr lang="fr-FR" sz="1600" dirty="0"/>
                    </a:p>
                  </a:txBody>
                  <a:tcPr/>
                </a:tc>
                <a:tc>
                  <a:txBody>
                    <a:bodyPr/>
                    <a:lstStyle/>
                    <a:p>
                      <a:r>
                        <a:rPr lang="fr-FR" sz="1600" dirty="0"/>
                        <a:t>W3C</a:t>
                      </a:r>
                      <a:br>
                        <a:rPr lang="fr-FR" sz="1600" dirty="0"/>
                      </a:br>
                      <a:endParaRPr lang="fr-FR" sz="1600" kern="1200" dirty="0">
                        <a:solidFill>
                          <a:schemeClr val="bg1">
                            <a:lumMod val="50000"/>
                          </a:schemeClr>
                        </a:solidFill>
                        <a:latin typeface="+mn-lt"/>
                        <a:ea typeface="+mn-ea"/>
                        <a:cs typeface="+mn-cs"/>
                      </a:endParaRPr>
                    </a:p>
                  </a:txBody>
                  <a:tcPr/>
                </a:tc>
                <a:tc>
                  <a:txBody>
                    <a:bodyPr/>
                    <a:lstStyle/>
                    <a:p>
                      <a:r>
                        <a:rPr lang="fr-FR" sz="1600" dirty="0"/>
                        <a:t>W3C</a:t>
                      </a:r>
                      <a:br>
                        <a:rPr lang="fr-FR" sz="1600" dirty="0"/>
                      </a:br>
                      <a:endParaRPr lang="fr-FR" sz="1600" kern="1200" dirty="0">
                        <a:solidFill>
                          <a:schemeClr val="bg1">
                            <a:lumMod val="50000"/>
                          </a:schemeClr>
                        </a:solidFill>
                        <a:latin typeface="+mn-lt"/>
                        <a:ea typeface="+mn-ea"/>
                        <a:cs typeface="+mn-cs"/>
                      </a:endParaRPr>
                    </a:p>
                  </a:txBody>
                  <a:tcPr/>
                </a:tc>
                <a:extLst>
                  <a:ext uri="{0D108BD9-81ED-4DB2-BD59-A6C34878D82A}">
                    <a16:rowId xmlns:a16="http://schemas.microsoft.com/office/drawing/2014/main" val="3079968419"/>
                  </a:ext>
                </a:extLst>
              </a:tr>
              <a:tr h="301322">
                <a:tc>
                  <a:txBody>
                    <a:bodyPr/>
                    <a:lstStyle/>
                    <a:p>
                      <a:r>
                        <a:rPr lang="fr-FR" sz="1600" dirty="0"/>
                        <a:t>Plateforme</a:t>
                      </a:r>
                    </a:p>
                  </a:txBody>
                  <a:tcPr/>
                </a:tc>
                <a:tc>
                  <a:txBody>
                    <a:bodyPr/>
                    <a:lstStyle/>
                    <a:p>
                      <a:r>
                        <a:rPr lang="fr-FR" sz="1600" dirty="0"/>
                        <a:t>Multi</a:t>
                      </a:r>
                    </a:p>
                  </a:txBody>
                  <a:tcPr/>
                </a:tc>
                <a:tc>
                  <a:txBody>
                    <a:bodyPr/>
                    <a:lstStyle/>
                    <a:p>
                      <a:r>
                        <a:rPr lang="fr-FR" sz="1600" dirty="0"/>
                        <a:t>Win32</a:t>
                      </a:r>
                    </a:p>
                  </a:txBody>
                  <a:tcPr/>
                </a:tc>
                <a:tc>
                  <a:txBody>
                    <a:bodyPr/>
                    <a:lstStyle/>
                    <a:p>
                      <a:r>
                        <a:rPr lang="fr-FR" sz="1600" dirty="0"/>
                        <a:t>Multi</a:t>
                      </a:r>
                    </a:p>
                  </a:txBody>
                  <a:tcPr/>
                </a:tc>
                <a:tc>
                  <a:txBody>
                    <a:bodyPr/>
                    <a:lstStyle/>
                    <a:p>
                      <a:r>
                        <a:rPr lang="fr-FR" sz="1600" dirty="0"/>
                        <a:t>Multi</a:t>
                      </a:r>
                    </a:p>
                  </a:txBody>
                  <a:tcPr/>
                </a:tc>
                <a:tc>
                  <a:txBody>
                    <a:bodyPr/>
                    <a:lstStyle/>
                    <a:p>
                      <a:r>
                        <a:rPr lang="fr-FR" sz="1600" dirty="0"/>
                        <a:t>Multi</a:t>
                      </a:r>
                    </a:p>
                  </a:txBody>
                  <a:tcPr/>
                </a:tc>
                <a:tc>
                  <a:txBody>
                    <a:bodyPr/>
                    <a:lstStyle/>
                    <a:p>
                      <a:r>
                        <a:rPr lang="fr-FR" sz="1600" dirty="0"/>
                        <a:t>Multi</a:t>
                      </a:r>
                    </a:p>
                  </a:txBody>
                  <a:tcPr/>
                </a:tc>
                <a:extLst>
                  <a:ext uri="{0D108BD9-81ED-4DB2-BD59-A6C34878D82A}">
                    <a16:rowId xmlns:a16="http://schemas.microsoft.com/office/drawing/2014/main" val="2311395176"/>
                  </a:ext>
                </a:extLst>
              </a:tr>
              <a:tr h="590114">
                <a:tc>
                  <a:txBody>
                    <a:bodyPr/>
                    <a:lstStyle/>
                    <a:p>
                      <a:r>
                        <a:rPr lang="fr-FR" sz="1600" dirty="0"/>
                        <a:t>Langage de développement</a:t>
                      </a:r>
                    </a:p>
                  </a:txBody>
                  <a:tcPr/>
                </a:tc>
                <a:tc>
                  <a:txBody>
                    <a:bodyPr/>
                    <a:lstStyle/>
                    <a:p>
                      <a:r>
                        <a:rPr lang="fr-FR" sz="1600" dirty="0"/>
                        <a:t>Java</a:t>
                      </a:r>
                    </a:p>
                  </a:txBody>
                  <a:tcPr/>
                </a:tc>
                <a:tc>
                  <a:txBody>
                    <a:bodyPr/>
                    <a:lstStyle/>
                    <a:p>
                      <a:r>
                        <a:rPr lang="fr-FR" sz="1600" dirty="0"/>
                        <a:t>C++, VB, etc.</a:t>
                      </a:r>
                    </a:p>
                  </a:txBody>
                  <a:tcPr/>
                </a:tc>
                <a:tc>
                  <a:txBody>
                    <a:bodyPr/>
                    <a:lstStyle/>
                    <a:p>
                      <a:r>
                        <a:rPr lang="fr-FR" sz="1600" dirty="0"/>
                        <a:t>Multi</a:t>
                      </a:r>
                    </a:p>
                  </a:txBody>
                  <a:tcPr/>
                </a:tc>
                <a:tc>
                  <a:txBody>
                    <a:bodyPr/>
                    <a:lstStyle/>
                    <a:p>
                      <a:r>
                        <a:rPr lang="fr-FR" sz="1600" dirty="0"/>
                        <a:t>Multi</a:t>
                      </a:r>
                    </a:p>
                  </a:txBody>
                  <a:tcPr/>
                </a:tc>
                <a:tc>
                  <a:txBody>
                    <a:bodyPr/>
                    <a:lstStyle/>
                    <a:p>
                      <a:r>
                        <a:rPr lang="fr-FR" sz="1600" dirty="0"/>
                        <a:t>Multi</a:t>
                      </a:r>
                    </a:p>
                  </a:txBody>
                  <a:tcPr/>
                </a:tc>
                <a:tc>
                  <a:txBody>
                    <a:bodyPr/>
                    <a:lstStyle/>
                    <a:p>
                      <a:r>
                        <a:rPr lang="fr-FR" sz="1600" dirty="0" err="1"/>
                        <a:t>Mutli</a:t>
                      </a:r>
                      <a:endParaRPr lang="fr-FR" sz="1600" dirty="0"/>
                    </a:p>
                  </a:txBody>
                  <a:tcPr/>
                </a:tc>
                <a:extLst>
                  <a:ext uri="{0D108BD9-81ED-4DB2-BD59-A6C34878D82A}">
                    <a16:rowId xmlns:a16="http://schemas.microsoft.com/office/drawing/2014/main" val="1615916993"/>
                  </a:ext>
                </a:extLst>
              </a:tr>
              <a:tr h="0">
                <a:tc>
                  <a:txBody>
                    <a:bodyPr/>
                    <a:lstStyle/>
                    <a:p>
                      <a:r>
                        <a:rPr lang="fr-FR" sz="1600" dirty="0"/>
                        <a:t>Format d’échange</a:t>
                      </a:r>
                    </a:p>
                  </a:txBody>
                  <a:tcPr/>
                </a:tc>
                <a:tc>
                  <a:txBody>
                    <a:bodyPr/>
                    <a:lstStyle/>
                    <a:p>
                      <a:r>
                        <a:rPr lang="fr-FR" sz="1600" dirty="0"/>
                        <a:t>Binaire</a:t>
                      </a:r>
                    </a:p>
                  </a:txBody>
                  <a:tcPr/>
                </a:tc>
                <a:tc>
                  <a:txBody>
                    <a:bodyPr/>
                    <a:lstStyle/>
                    <a:p>
                      <a:r>
                        <a:rPr lang="fr-FR" sz="1600" dirty="0"/>
                        <a:t>Binaire</a:t>
                      </a:r>
                    </a:p>
                  </a:txBody>
                  <a:tcPr/>
                </a:tc>
                <a:tc>
                  <a:txBody>
                    <a:bodyPr/>
                    <a:lstStyle/>
                    <a:p>
                      <a:r>
                        <a:rPr lang="fr-FR" sz="1600" dirty="0"/>
                        <a:t>Binaire</a:t>
                      </a:r>
                    </a:p>
                  </a:txBody>
                  <a:tcPr/>
                </a:tc>
                <a:tc>
                  <a:txBody>
                    <a:bodyPr/>
                    <a:lstStyle/>
                    <a:p>
                      <a:r>
                        <a:rPr lang="fr-FR" sz="1600" dirty="0"/>
                        <a:t>XML</a:t>
                      </a:r>
                    </a:p>
                  </a:txBody>
                  <a:tcPr/>
                </a:tc>
                <a:tc>
                  <a:txBody>
                    <a:bodyPr/>
                    <a:lstStyle/>
                    <a:p>
                      <a:r>
                        <a:rPr lang="fr-FR" sz="1600" dirty="0"/>
                        <a:t>XML</a:t>
                      </a:r>
                    </a:p>
                  </a:txBody>
                  <a:tcPr/>
                </a:tc>
                <a:tc>
                  <a:txBody>
                    <a:bodyPr/>
                    <a:lstStyle/>
                    <a:p>
                      <a:r>
                        <a:rPr lang="fr-FR" sz="1600"/>
                        <a:t>JSON, XML</a:t>
                      </a:r>
                      <a:r>
                        <a:rPr lang="fr-FR" sz="1600" dirty="0"/>
                        <a:t>, YAML, </a:t>
                      </a:r>
                      <a:r>
                        <a:rPr lang="fr-FR" sz="1600" dirty="0" err="1"/>
                        <a:t>ect</a:t>
                      </a:r>
                      <a:r>
                        <a:rPr lang="fr-FR" sz="1600" dirty="0"/>
                        <a:t>.</a:t>
                      </a:r>
                    </a:p>
                  </a:txBody>
                  <a:tcPr/>
                </a:tc>
                <a:extLst>
                  <a:ext uri="{0D108BD9-81ED-4DB2-BD59-A6C34878D82A}">
                    <a16:rowId xmlns:a16="http://schemas.microsoft.com/office/drawing/2014/main" val="1745707731"/>
                  </a:ext>
                </a:extLst>
              </a:tr>
              <a:tr h="468446">
                <a:tc>
                  <a:txBody>
                    <a:bodyPr/>
                    <a:lstStyle/>
                    <a:p>
                      <a:r>
                        <a:rPr lang="fr-FR" sz="1600" dirty="0"/>
                        <a:t>Langage de définition</a:t>
                      </a:r>
                    </a:p>
                  </a:txBody>
                  <a:tcPr/>
                </a:tc>
                <a:tc>
                  <a:txBody>
                    <a:bodyPr/>
                    <a:lstStyle/>
                    <a:p>
                      <a:r>
                        <a:rPr lang="fr-FR" sz="1600" dirty="0"/>
                        <a:t>Java</a:t>
                      </a:r>
                    </a:p>
                  </a:txBody>
                  <a:tcPr/>
                </a:tc>
                <a:tc>
                  <a:txBody>
                    <a:bodyPr/>
                    <a:lstStyle/>
                    <a:p>
                      <a:r>
                        <a:rPr lang="fr-FR" sz="1600" dirty="0"/>
                        <a:t>ODL</a:t>
                      </a:r>
                    </a:p>
                  </a:txBody>
                  <a:tcPr/>
                </a:tc>
                <a:tc>
                  <a:txBody>
                    <a:bodyPr/>
                    <a:lstStyle/>
                    <a:p>
                      <a:r>
                        <a:rPr lang="fr-FR" sz="1600" dirty="0"/>
                        <a:t>IDL</a:t>
                      </a:r>
                    </a:p>
                  </a:txBody>
                  <a:tcPr/>
                </a:tc>
                <a:tc>
                  <a:txBody>
                    <a:bodyPr/>
                    <a:lstStyle/>
                    <a:p>
                      <a:r>
                        <a:rPr lang="fr-FR" sz="1600" dirty="0"/>
                        <a:t>Non</a:t>
                      </a:r>
                    </a:p>
                  </a:txBody>
                  <a:tcPr/>
                </a:tc>
                <a:tc>
                  <a:txBody>
                    <a:bodyPr/>
                    <a:lstStyle/>
                    <a:p>
                      <a:r>
                        <a:rPr lang="fr-FR" sz="1600" dirty="0"/>
                        <a:t>WSDL</a:t>
                      </a:r>
                    </a:p>
                  </a:txBody>
                  <a:tcPr/>
                </a:tc>
                <a:tc>
                  <a:txBody>
                    <a:bodyPr/>
                    <a:lstStyle/>
                    <a:p>
                      <a:r>
                        <a:rPr lang="fr-FR" sz="1600" dirty="0" err="1"/>
                        <a:t>OpenAPI</a:t>
                      </a:r>
                      <a:r>
                        <a:rPr lang="fr-FR" sz="1600" dirty="0"/>
                        <a:t> </a:t>
                      </a:r>
                      <a:r>
                        <a:rPr lang="fr-FR" sz="1600" dirty="0" err="1"/>
                        <a:t>Specification</a:t>
                      </a:r>
                      <a:endParaRPr lang="fr-FR" sz="1600" dirty="0"/>
                    </a:p>
                  </a:txBody>
                  <a:tcPr/>
                </a:tc>
                <a:extLst>
                  <a:ext uri="{0D108BD9-81ED-4DB2-BD59-A6C34878D82A}">
                    <a16:rowId xmlns:a16="http://schemas.microsoft.com/office/drawing/2014/main" val="3083815491"/>
                  </a:ext>
                </a:extLst>
              </a:tr>
              <a:tr h="346526">
                <a:tc>
                  <a:txBody>
                    <a:bodyPr/>
                    <a:lstStyle/>
                    <a:p>
                      <a:r>
                        <a:rPr lang="fr-FR" sz="1600" dirty="0"/>
                        <a:t>Transport</a:t>
                      </a:r>
                    </a:p>
                  </a:txBody>
                  <a:tcPr/>
                </a:tc>
                <a:tc>
                  <a:txBody>
                    <a:bodyPr/>
                    <a:lstStyle/>
                    <a:p>
                      <a:r>
                        <a:rPr lang="fr-FR" sz="1600" dirty="0"/>
                        <a:t>TCP, HTTP, IIOP</a:t>
                      </a:r>
                    </a:p>
                  </a:txBody>
                  <a:tcPr/>
                </a:tc>
                <a:tc>
                  <a:txBody>
                    <a:bodyPr/>
                    <a:lstStyle/>
                    <a:p>
                      <a:r>
                        <a:rPr lang="fr-FR" sz="1600" dirty="0"/>
                        <a:t>IP/IPX</a:t>
                      </a:r>
                    </a:p>
                  </a:txBody>
                  <a:tcPr/>
                </a:tc>
                <a:tc>
                  <a:txBody>
                    <a:bodyPr/>
                    <a:lstStyle/>
                    <a:p>
                      <a:r>
                        <a:rPr lang="fr-FR" sz="1600" dirty="0"/>
                        <a:t>GIOP, IIOP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dirty="0"/>
                        <a:t>HTTP, SMTP, etc.</a:t>
                      </a:r>
                    </a:p>
                  </a:txBody>
                  <a:tcPr/>
                </a:tc>
                <a:tc>
                  <a:txBody>
                    <a:bodyPr/>
                    <a:lstStyle/>
                    <a:p>
                      <a:r>
                        <a:rPr lang="fr-FR" sz="1600" dirty="0"/>
                        <a:t>HTTP, SMTP, etc.</a:t>
                      </a:r>
                    </a:p>
                  </a:txBody>
                  <a:tcPr/>
                </a:tc>
                <a:tc>
                  <a:txBody>
                    <a:bodyPr/>
                    <a:lstStyle/>
                    <a:p>
                      <a:r>
                        <a:rPr lang="fr-FR" sz="1600" dirty="0"/>
                        <a:t>HTTP</a:t>
                      </a:r>
                    </a:p>
                  </a:txBody>
                  <a:tcPr/>
                </a:tc>
                <a:extLst>
                  <a:ext uri="{0D108BD9-81ED-4DB2-BD59-A6C34878D82A}">
                    <a16:rowId xmlns:a16="http://schemas.microsoft.com/office/drawing/2014/main" val="2666933613"/>
                  </a:ext>
                </a:extLst>
              </a:tr>
              <a:tr h="497021">
                <a:tc>
                  <a:txBody>
                    <a:bodyPr/>
                    <a:lstStyle/>
                    <a:p>
                      <a:r>
                        <a:rPr lang="fr-FR" sz="1600" dirty="0"/>
                        <a:t>Transaction</a:t>
                      </a:r>
                    </a:p>
                  </a:txBody>
                  <a:tcPr/>
                </a:tc>
                <a:tc>
                  <a:txBody>
                    <a:bodyPr/>
                    <a:lstStyle/>
                    <a:p>
                      <a:r>
                        <a:rPr lang="fr-FR" sz="1600" dirty="0"/>
                        <a:t>Non</a:t>
                      </a:r>
                    </a:p>
                  </a:txBody>
                  <a:tcPr/>
                </a:tc>
                <a:tc>
                  <a:txBody>
                    <a:bodyPr/>
                    <a:lstStyle/>
                    <a:p>
                      <a:r>
                        <a:rPr lang="fr-FR" sz="1600" dirty="0"/>
                        <a:t>Oui</a:t>
                      </a:r>
                    </a:p>
                  </a:txBody>
                  <a:tcPr/>
                </a:tc>
                <a:tc>
                  <a:txBody>
                    <a:bodyPr/>
                    <a:lstStyle/>
                    <a:p>
                      <a:r>
                        <a:rPr lang="fr-FR" sz="1600" dirty="0"/>
                        <a:t>Oui</a:t>
                      </a:r>
                    </a:p>
                  </a:txBody>
                  <a:tcPr/>
                </a:tc>
                <a:tc>
                  <a:txBody>
                    <a:bodyPr/>
                    <a:lstStyle/>
                    <a:p>
                      <a:r>
                        <a:rPr lang="fr-FR" sz="1600" dirty="0"/>
                        <a:t>Oui</a:t>
                      </a:r>
                    </a:p>
                  </a:txBody>
                  <a:tcPr/>
                </a:tc>
                <a:tc>
                  <a:txBody>
                    <a:bodyPr/>
                    <a:lstStyle/>
                    <a:p>
                      <a:r>
                        <a:rPr lang="fr-FR" sz="1600" dirty="0"/>
                        <a:t>Oui</a:t>
                      </a:r>
                    </a:p>
                  </a:txBody>
                  <a:tcPr/>
                </a:tc>
                <a:tc>
                  <a:txBody>
                    <a:bodyPr/>
                    <a:lstStyle/>
                    <a:p>
                      <a:r>
                        <a:rPr lang="fr-FR" sz="1600" dirty="0"/>
                        <a:t>Non</a:t>
                      </a:r>
                    </a:p>
                  </a:txBody>
                  <a:tcPr/>
                </a:tc>
                <a:extLst>
                  <a:ext uri="{0D108BD9-81ED-4DB2-BD59-A6C34878D82A}">
                    <a16:rowId xmlns:a16="http://schemas.microsoft.com/office/drawing/2014/main" val="4214297376"/>
                  </a:ext>
                </a:extLst>
              </a:tr>
              <a:tr h="497021">
                <a:tc>
                  <a:txBody>
                    <a:bodyPr/>
                    <a:lstStyle/>
                    <a:p>
                      <a:r>
                        <a:rPr lang="fr-FR" sz="1600" dirty="0"/>
                        <a:t>Sécurité</a:t>
                      </a:r>
                    </a:p>
                  </a:txBody>
                  <a:tcPr/>
                </a:tc>
                <a:tc>
                  <a:txBody>
                    <a:bodyPr/>
                    <a:lstStyle/>
                    <a:p>
                      <a:r>
                        <a:rPr lang="fr-FR" sz="1600" dirty="0"/>
                        <a:t>SSL, JAAS</a:t>
                      </a:r>
                    </a:p>
                  </a:txBody>
                  <a:tcPr/>
                </a:tc>
                <a:tc>
                  <a:txBody>
                    <a:bodyPr/>
                    <a:lstStyle/>
                    <a:p>
                      <a:r>
                        <a:rPr lang="fr-FR" sz="1600" dirty="0"/>
                        <a:t>N/A</a:t>
                      </a:r>
                    </a:p>
                  </a:txBody>
                  <a:tcPr/>
                </a:tc>
                <a:tc>
                  <a:txBody>
                    <a:bodyPr/>
                    <a:lstStyle/>
                    <a:p>
                      <a:r>
                        <a:rPr lang="fr-FR" sz="1600" dirty="0"/>
                        <a:t>SSL</a:t>
                      </a:r>
                    </a:p>
                  </a:txBody>
                  <a:tcPr/>
                </a:tc>
                <a:tc>
                  <a:txBody>
                    <a:bodyPr/>
                    <a:lstStyle/>
                    <a:p>
                      <a:r>
                        <a:rPr lang="fr-FR" sz="1600" dirty="0"/>
                        <a:t>SSL</a:t>
                      </a:r>
                    </a:p>
                  </a:txBody>
                  <a:tcPr/>
                </a:tc>
                <a:tc>
                  <a:txBody>
                    <a:bodyPr/>
                    <a:lstStyle/>
                    <a:p>
                      <a:r>
                        <a:rPr lang="fr-FR" sz="1600" dirty="0"/>
                        <a:t>SSL</a:t>
                      </a:r>
                    </a:p>
                  </a:txBody>
                  <a:tcPr/>
                </a:tc>
                <a:tc>
                  <a:txBody>
                    <a:bodyPr/>
                    <a:lstStyle/>
                    <a:p>
                      <a:r>
                        <a:rPr lang="fr-FR" sz="1600" dirty="0"/>
                        <a:t>SSL</a:t>
                      </a:r>
                    </a:p>
                  </a:txBody>
                  <a:tcPr/>
                </a:tc>
                <a:extLst>
                  <a:ext uri="{0D108BD9-81ED-4DB2-BD59-A6C34878D82A}">
                    <a16:rowId xmlns:a16="http://schemas.microsoft.com/office/drawing/2014/main" val="1346628913"/>
                  </a:ext>
                </a:extLst>
              </a:tr>
              <a:tr h="497021">
                <a:tc>
                  <a:txBody>
                    <a:bodyPr/>
                    <a:lstStyle/>
                    <a:p>
                      <a:r>
                        <a:rPr lang="fr-FR" sz="1600" dirty="0"/>
                        <a:t>Web Service</a:t>
                      </a:r>
                    </a:p>
                  </a:txBody>
                  <a:tcPr/>
                </a:tc>
                <a:tc>
                  <a:txBody>
                    <a:bodyPr/>
                    <a:lstStyle/>
                    <a:p>
                      <a:r>
                        <a:rPr lang="fr-FR" sz="1600" dirty="0"/>
                        <a:t>Non</a:t>
                      </a:r>
                    </a:p>
                  </a:txBody>
                  <a:tcPr/>
                </a:tc>
                <a:tc>
                  <a:txBody>
                    <a:bodyPr/>
                    <a:lstStyle/>
                    <a:p>
                      <a:r>
                        <a:rPr lang="fr-FR" sz="1600" dirty="0"/>
                        <a:t>Non</a:t>
                      </a:r>
                    </a:p>
                  </a:txBody>
                  <a:tcPr/>
                </a:tc>
                <a:tc>
                  <a:txBody>
                    <a:bodyPr/>
                    <a:lstStyle/>
                    <a:p>
                      <a:r>
                        <a:rPr lang="fr-FR" sz="1600" dirty="0"/>
                        <a:t>Non</a:t>
                      </a:r>
                    </a:p>
                  </a:txBody>
                  <a:tcPr/>
                </a:tc>
                <a:tc>
                  <a:txBody>
                    <a:bodyPr/>
                    <a:lstStyle/>
                    <a:p>
                      <a:r>
                        <a:rPr lang="fr-FR" sz="1600" dirty="0"/>
                        <a:t>Oui</a:t>
                      </a:r>
                    </a:p>
                  </a:txBody>
                  <a:tcPr/>
                </a:tc>
                <a:tc>
                  <a:txBody>
                    <a:bodyPr/>
                    <a:lstStyle/>
                    <a:p>
                      <a:r>
                        <a:rPr lang="fr-FR" sz="1600" dirty="0"/>
                        <a:t>Oui</a:t>
                      </a:r>
                    </a:p>
                  </a:txBody>
                  <a:tcPr/>
                </a:tc>
                <a:tc>
                  <a:txBody>
                    <a:bodyPr/>
                    <a:lstStyle/>
                    <a:p>
                      <a:r>
                        <a:rPr lang="fr-FR" sz="1600" dirty="0"/>
                        <a:t>Oui</a:t>
                      </a:r>
                    </a:p>
                  </a:txBody>
                  <a:tcPr/>
                </a:tc>
                <a:extLst>
                  <a:ext uri="{0D108BD9-81ED-4DB2-BD59-A6C34878D82A}">
                    <a16:rowId xmlns:a16="http://schemas.microsoft.com/office/drawing/2014/main" val="3912620809"/>
                  </a:ext>
                </a:extLst>
              </a:tr>
            </a:tbl>
          </a:graphicData>
        </a:graphic>
      </p:graphicFrame>
      <p:cxnSp>
        <p:nvCxnSpPr>
          <p:cNvPr id="6" name="Connecteur droit avec flèche 5"/>
          <p:cNvCxnSpPr/>
          <p:nvPr/>
        </p:nvCxnSpPr>
        <p:spPr>
          <a:xfrm>
            <a:off x="642943" y="6686556"/>
            <a:ext cx="10868025" cy="0"/>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0422685" y="6169291"/>
            <a:ext cx="1290738" cy="369332"/>
          </a:xfrm>
          <a:prstGeom prst="rect">
            <a:avLst/>
          </a:prstGeom>
        </p:spPr>
        <p:txBody>
          <a:bodyPr wrap="none">
            <a:spAutoFit/>
          </a:bodyPr>
          <a:lstStyle/>
          <a:p>
            <a:r>
              <a:rPr lang="fr-FR" dirty="0">
                <a:solidFill>
                  <a:schemeClr val="bg1">
                    <a:lumMod val="50000"/>
                  </a:schemeClr>
                </a:solidFill>
              </a:rPr>
              <a:t>année 2000</a:t>
            </a:r>
            <a:endParaRPr lang="fr-FR" dirty="0"/>
          </a:p>
        </p:txBody>
      </p:sp>
      <p:sp>
        <p:nvSpPr>
          <p:cNvPr id="10" name="Rectangle 9"/>
          <p:cNvSpPr/>
          <p:nvPr/>
        </p:nvSpPr>
        <p:spPr>
          <a:xfrm>
            <a:off x="8816875" y="6169291"/>
            <a:ext cx="1313180" cy="369332"/>
          </a:xfrm>
          <a:prstGeom prst="rect">
            <a:avLst/>
          </a:prstGeom>
        </p:spPr>
        <p:txBody>
          <a:bodyPr wrap="none">
            <a:spAutoFit/>
          </a:bodyPr>
          <a:lstStyle/>
          <a:p>
            <a:r>
              <a:rPr lang="fr-FR" dirty="0">
                <a:solidFill>
                  <a:schemeClr val="bg1">
                    <a:lumMod val="50000"/>
                  </a:schemeClr>
                </a:solidFill>
              </a:rPr>
              <a:t>Année 2000</a:t>
            </a:r>
            <a:endParaRPr lang="fr-FR" dirty="0"/>
          </a:p>
        </p:txBody>
      </p:sp>
      <p:sp>
        <p:nvSpPr>
          <p:cNvPr id="11" name="Rectangle 10"/>
          <p:cNvSpPr/>
          <p:nvPr/>
        </p:nvSpPr>
        <p:spPr>
          <a:xfrm>
            <a:off x="7211065" y="6169291"/>
            <a:ext cx="1313180" cy="369332"/>
          </a:xfrm>
          <a:prstGeom prst="rect">
            <a:avLst/>
          </a:prstGeom>
        </p:spPr>
        <p:txBody>
          <a:bodyPr wrap="none">
            <a:spAutoFit/>
          </a:bodyPr>
          <a:lstStyle/>
          <a:p>
            <a:r>
              <a:rPr lang="fr-FR" dirty="0">
                <a:solidFill>
                  <a:schemeClr val="bg1">
                    <a:lumMod val="50000"/>
                  </a:schemeClr>
                </a:solidFill>
              </a:rPr>
              <a:t>Année 1998</a:t>
            </a:r>
          </a:p>
        </p:txBody>
      </p:sp>
      <p:sp>
        <p:nvSpPr>
          <p:cNvPr id="12" name="Rectangle 11"/>
          <p:cNvSpPr/>
          <p:nvPr/>
        </p:nvSpPr>
        <p:spPr>
          <a:xfrm>
            <a:off x="5581606" y="6169291"/>
            <a:ext cx="1290738" cy="369332"/>
          </a:xfrm>
          <a:prstGeom prst="rect">
            <a:avLst/>
          </a:prstGeom>
        </p:spPr>
        <p:txBody>
          <a:bodyPr wrap="none">
            <a:spAutoFit/>
          </a:bodyPr>
          <a:lstStyle/>
          <a:p>
            <a:r>
              <a:rPr lang="fr-FR" dirty="0">
                <a:solidFill>
                  <a:schemeClr val="bg1">
                    <a:lumMod val="50000"/>
                  </a:schemeClr>
                </a:solidFill>
              </a:rPr>
              <a:t>année 1992</a:t>
            </a:r>
            <a:endParaRPr lang="fr-FR" dirty="0"/>
          </a:p>
        </p:txBody>
      </p:sp>
      <p:sp>
        <p:nvSpPr>
          <p:cNvPr id="13" name="Rectangle 12"/>
          <p:cNvSpPr/>
          <p:nvPr/>
        </p:nvSpPr>
        <p:spPr>
          <a:xfrm>
            <a:off x="4096417" y="6169291"/>
            <a:ext cx="1146468" cy="369332"/>
          </a:xfrm>
          <a:prstGeom prst="rect">
            <a:avLst/>
          </a:prstGeom>
        </p:spPr>
        <p:txBody>
          <a:bodyPr wrap="none">
            <a:spAutoFit/>
          </a:bodyPr>
          <a:lstStyle/>
          <a:p>
            <a:r>
              <a:rPr lang="fr-FR" dirty="0">
                <a:solidFill>
                  <a:schemeClr val="bg1">
                    <a:lumMod val="50000"/>
                  </a:schemeClr>
                </a:solidFill>
              </a:rPr>
              <a:t>années 90</a:t>
            </a:r>
            <a:endParaRPr lang="fr-FR" dirty="0"/>
          </a:p>
        </p:txBody>
      </p:sp>
      <p:sp>
        <p:nvSpPr>
          <p:cNvPr id="14" name="Rectangle 13"/>
          <p:cNvSpPr/>
          <p:nvPr/>
        </p:nvSpPr>
        <p:spPr>
          <a:xfrm>
            <a:off x="2491654" y="6169291"/>
            <a:ext cx="1199367" cy="369332"/>
          </a:xfrm>
          <a:prstGeom prst="rect">
            <a:avLst/>
          </a:prstGeom>
        </p:spPr>
        <p:txBody>
          <a:bodyPr wrap="none">
            <a:spAutoFit/>
          </a:bodyPr>
          <a:lstStyle/>
          <a:p>
            <a:r>
              <a:rPr lang="fr-FR" dirty="0">
                <a:solidFill>
                  <a:schemeClr val="bg1">
                    <a:lumMod val="50000"/>
                  </a:schemeClr>
                </a:solidFill>
              </a:rPr>
              <a:t>années 90 </a:t>
            </a:r>
            <a:endParaRPr lang="fr-FR" dirty="0"/>
          </a:p>
        </p:txBody>
      </p:sp>
      <p:sp>
        <p:nvSpPr>
          <p:cNvPr id="15" name="Rectangle 14"/>
          <p:cNvSpPr/>
          <p:nvPr/>
        </p:nvSpPr>
        <p:spPr>
          <a:xfrm>
            <a:off x="642943" y="6271440"/>
            <a:ext cx="769313" cy="369332"/>
          </a:xfrm>
          <a:prstGeom prst="rect">
            <a:avLst/>
          </a:prstGeom>
        </p:spPr>
        <p:txBody>
          <a:bodyPr wrap="none">
            <a:spAutoFit/>
          </a:bodyPr>
          <a:lstStyle/>
          <a:p>
            <a:r>
              <a:rPr lang="fr-FR" dirty="0">
                <a:solidFill>
                  <a:srgbClr val="00B050"/>
                </a:solidFill>
              </a:rPr>
              <a:t>temps</a:t>
            </a:r>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29</a:t>
            </a:fld>
            <a:endParaRPr lang="fr-FR"/>
          </a:p>
        </p:txBody>
      </p:sp>
    </p:spTree>
    <p:extLst>
      <p:ext uri="{BB962C8B-B14F-4D97-AF65-F5344CB8AC3E}">
        <p14:creationId xmlns:p14="http://schemas.microsoft.com/office/powerpoint/2010/main" val="3322854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1" y="2228850"/>
            <a:ext cx="10515600" cy="2790825"/>
          </a:xfrm>
        </p:spPr>
        <p:txBody>
          <a:bodyPr>
            <a:normAutofit/>
          </a:bodyPr>
          <a:lstStyle/>
          <a:p>
            <a:pPr algn="ctr"/>
            <a:r>
              <a:rPr lang="fr-FR" sz="7200" dirty="0"/>
              <a:t>Votre présentation</a:t>
            </a:r>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3</a:t>
            </a:fld>
            <a:endParaRPr lang="fr-FR"/>
          </a:p>
        </p:txBody>
      </p:sp>
    </p:spTree>
    <p:extLst>
      <p:ext uri="{BB962C8B-B14F-4D97-AF65-F5344CB8AC3E}">
        <p14:creationId xmlns:p14="http://schemas.microsoft.com/office/powerpoint/2010/main" val="21233281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au 4">
            <a:extLst>
              <a:ext uri="{FF2B5EF4-FFF2-40B4-BE49-F238E27FC236}">
                <a16:creationId xmlns:a16="http://schemas.microsoft.com/office/drawing/2014/main" id="{9A534762-40B1-4F6A-B9FA-5BC3E8E38274}"/>
              </a:ext>
            </a:extLst>
          </p:cNvPr>
          <p:cNvGraphicFramePr>
            <a:graphicFrameLocks noGrp="1"/>
          </p:cNvGraphicFramePr>
          <p:nvPr>
            <p:extLst>
              <p:ext uri="{D42A27DB-BD31-4B8C-83A1-F6EECF244321}">
                <p14:modId xmlns:p14="http://schemas.microsoft.com/office/powerpoint/2010/main" val="3733478966"/>
              </p:ext>
            </p:extLst>
          </p:nvPr>
        </p:nvGraphicFramePr>
        <p:xfrm>
          <a:off x="366713" y="757219"/>
          <a:ext cx="5137377" cy="4746716"/>
        </p:xfrm>
        <a:graphic>
          <a:graphicData uri="http://schemas.openxmlformats.org/drawingml/2006/table">
            <a:tbl>
              <a:tblPr firstRow="1" bandRow="1">
                <a:tableStyleId>{5C22544A-7EE6-4342-B048-85BDC9FD1C3A}</a:tableStyleId>
              </a:tblPr>
              <a:tblGrid>
                <a:gridCol w="1862137">
                  <a:extLst>
                    <a:ext uri="{9D8B030D-6E8A-4147-A177-3AD203B41FA5}">
                      <a16:colId xmlns:a16="http://schemas.microsoft.com/office/drawing/2014/main" val="86664474"/>
                    </a:ext>
                  </a:extLst>
                </a:gridCol>
                <a:gridCol w="1637620">
                  <a:extLst>
                    <a:ext uri="{9D8B030D-6E8A-4147-A177-3AD203B41FA5}">
                      <a16:colId xmlns:a16="http://schemas.microsoft.com/office/drawing/2014/main" val="2046753038"/>
                    </a:ext>
                  </a:extLst>
                </a:gridCol>
                <a:gridCol w="1637620">
                  <a:extLst>
                    <a:ext uri="{9D8B030D-6E8A-4147-A177-3AD203B41FA5}">
                      <a16:colId xmlns:a16="http://schemas.microsoft.com/office/drawing/2014/main" val="2063293232"/>
                    </a:ext>
                  </a:extLst>
                </a:gridCol>
              </a:tblGrid>
              <a:tr h="490213">
                <a:tc>
                  <a:txBody>
                    <a:bodyPr/>
                    <a:lstStyle/>
                    <a:p>
                      <a:endParaRPr lang="fr-FR" sz="1600" dirty="0"/>
                    </a:p>
                  </a:txBody>
                  <a:tcPr/>
                </a:tc>
                <a:tc>
                  <a:txBody>
                    <a:bodyPr/>
                    <a:lstStyle/>
                    <a:p>
                      <a:r>
                        <a:rPr lang="fr-FR" sz="1600" dirty="0"/>
                        <a:t>GRAPHQL</a:t>
                      </a:r>
                    </a:p>
                  </a:txBody>
                  <a:tcPr/>
                </a:tc>
                <a:tc>
                  <a:txBody>
                    <a:bodyPr/>
                    <a:lstStyle/>
                    <a:p>
                      <a:r>
                        <a:rPr lang="fr-FR" sz="1600" dirty="0" err="1"/>
                        <a:t>gRPC</a:t>
                      </a:r>
                      <a:endParaRPr lang="fr-FR" sz="1600" dirty="0"/>
                    </a:p>
                  </a:txBody>
                  <a:tcPr/>
                </a:tc>
                <a:extLst>
                  <a:ext uri="{0D108BD9-81ED-4DB2-BD59-A6C34878D82A}">
                    <a16:rowId xmlns:a16="http://schemas.microsoft.com/office/drawing/2014/main" val="3658537522"/>
                  </a:ext>
                </a:extLst>
              </a:tr>
              <a:tr h="497021">
                <a:tc>
                  <a:txBody>
                    <a:bodyPr/>
                    <a:lstStyle/>
                    <a:p>
                      <a:r>
                        <a:rPr lang="fr-FR" sz="1600" dirty="0"/>
                        <a:t>Définie par</a:t>
                      </a:r>
                    </a:p>
                  </a:txBody>
                  <a:tcPr/>
                </a:tc>
                <a:tc>
                  <a:txBody>
                    <a:bodyPr/>
                    <a:lstStyle/>
                    <a:p>
                      <a:r>
                        <a:rPr lang="fr-FR" sz="1600" dirty="0"/>
                        <a:t>Facebook  </a:t>
                      </a:r>
                      <a:r>
                        <a:rPr lang="fr-FR" sz="1600" dirty="0" err="1"/>
                        <a:t>then</a:t>
                      </a:r>
                      <a:br>
                        <a:rPr lang="fr-FR" sz="1600" dirty="0"/>
                      </a:br>
                      <a:r>
                        <a:rPr lang="fr-FR" sz="1600" dirty="0"/>
                        <a:t>open </a:t>
                      </a:r>
                      <a:r>
                        <a:rPr lang="fr-FR" sz="1600" dirty="0" err="1"/>
                        <a:t>sourced</a:t>
                      </a:r>
                      <a:r>
                        <a:rPr lang="fr-FR" sz="1600" dirty="0"/>
                        <a:t> </a:t>
                      </a:r>
                      <a:endParaRPr lang="fr-FR" sz="1600" kern="1200" dirty="0">
                        <a:solidFill>
                          <a:schemeClr val="bg1">
                            <a:lumMod val="50000"/>
                          </a:schemeClr>
                        </a:solidFill>
                        <a:latin typeface="+mn-lt"/>
                        <a:ea typeface="+mn-ea"/>
                        <a:cs typeface="+mn-cs"/>
                      </a:endParaRPr>
                    </a:p>
                  </a:txBody>
                  <a:tcPr/>
                </a:tc>
                <a:tc>
                  <a:txBody>
                    <a:bodyPr/>
                    <a:lstStyle/>
                    <a:p>
                      <a:r>
                        <a:rPr lang="fr-FR" sz="1600" dirty="0"/>
                        <a:t>Google </a:t>
                      </a:r>
                      <a:r>
                        <a:rPr lang="fr-FR" sz="1600" dirty="0" err="1"/>
                        <a:t>then</a:t>
                      </a:r>
                      <a:r>
                        <a:rPr lang="fr-FR" sz="1600" dirty="0"/>
                        <a:t> open </a:t>
                      </a:r>
                      <a:r>
                        <a:rPr lang="fr-FR" sz="1600" dirty="0" err="1"/>
                        <a:t>sourced</a:t>
                      </a:r>
                      <a:endParaRPr lang="fr-FR" sz="1600" kern="1200" dirty="0">
                        <a:solidFill>
                          <a:schemeClr val="bg1">
                            <a:lumMod val="50000"/>
                          </a:schemeClr>
                        </a:solidFill>
                        <a:latin typeface="+mn-lt"/>
                        <a:ea typeface="+mn-ea"/>
                        <a:cs typeface="+mn-cs"/>
                      </a:endParaRPr>
                    </a:p>
                  </a:txBody>
                  <a:tcPr/>
                </a:tc>
                <a:extLst>
                  <a:ext uri="{0D108BD9-81ED-4DB2-BD59-A6C34878D82A}">
                    <a16:rowId xmlns:a16="http://schemas.microsoft.com/office/drawing/2014/main" val="3079968419"/>
                  </a:ext>
                </a:extLst>
              </a:tr>
              <a:tr h="301322">
                <a:tc>
                  <a:txBody>
                    <a:bodyPr/>
                    <a:lstStyle/>
                    <a:p>
                      <a:r>
                        <a:rPr lang="fr-FR" sz="1600" dirty="0"/>
                        <a:t>Plateforme</a:t>
                      </a:r>
                    </a:p>
                  </a:txBody>
                  <a:tcPr/>
                </a:tc>
                <a:tc>
                  <a:txBody>
                    <a:bodyPr/>
                    <a:lstStyle/>
                    <a:p>
                      <a:r>
                        <a:rPr lang="fr-FR" sz="1600" dirty="0"/>
                        <a:t>Multi</a:t>
                      </a:r>
                    </a:p>
                  </a:txBody>
                  <a:tcPr/>
                </a:tc>
                <a:tc>
                  <a:txBody>
                    <a:bodyPr/>
                    <a:lstStyle/>
                    <a:p>
                      <a:r>
                        <a:rPr lang="fr-FR" sz="1600" dirty="0"/>
                        <a:t>Multi</a:t>
                      </a:r>
                    </a:p>
                  </a:txBody>
                  <a:tcPr/>
                </a:tc>
                <a:extLst>
                  <a:ext uri="{0D108BD9-81ED-4DB2-BD59-A6C34878D82A}">
                    <a16:rowId xmlns:a16="http://schemas.microsoft.com/office/drawing/2014/main" val="2311395176"/>
                  </a:ext>
                </a:extLst>
              </a:tr>
              <a:tr h="590114">
                <a:tc>
                  <a:txBody>
                    <a:bodyPr/>
                    <a:lstStyle/>
                    <a:p>
                      <a:r>
                        <a:rPr lang="fr-FR" sz="1600" dirty="0"/>
                        <a:t>Langage de développement</a:t>
                      </a:r>
                    </a:p>
                  </a:txBody>
                  <a:tcPr/>
                </a:tc>
                <a:tc>
                  <a:txBody>
                    <a:bodyPr/>
                    <a:lstStyle/>
                    <a:p>
                      <a:r>
                        <a:rPr lang="fr-FR" sz="1600" dirty="0"/>
                        <a:t>Multi</a:t>
                      </a:r>
                    </a:p>
                  </a:txBody>
                  <a:tcPr/>
                </a:tc>
                <a:tc>
                  <a:txBody>
                    <a:bodyPr/>
                    <a:lstStyle/>
                    <a:p>
                      <a:r>
                        <a:rPr lang="fr-FR" sz="1600" dirty="0" err="1"/>
                        <a:t>Mutli</a:t>
                      </a:r>
                      <a:endParaRPr lang="fr-FR" sz="1600" dirty="0"/>
                    </a:p>
                  </a:txBody>
                  <a:tcPr/>
                </a:tc>
                <a:extLst>
                  <a:ext uri="{0D108BD9-81ED-4DB2-BD59-A6C34878D82A}">
                    <a16:rowId xmlns:a16="http://schemas.microsoft.com/office/drawing/2014/main" val="1615916993"/>
                  </a:ext>
                </a:extLst>
              </a:tr>
              <a:tr h="0">
                <a:tc>
                  <a:txBody>
                    <a:bodyPr/>
                    <a:lstStyle/>
                    <a:p>
                      <a:r>
                        <a:rPr lang="fr-FR" sz="1600" dirty="0"/>
                        <a:t>Format d’échange</a:t>
                      </a:r>
                    </a:p>
                  </a:txBody>
                  <a:tcPr/>
                </a:tc>
                <a:tc>
                  <a:txBody>
                    <a:bodyPr/>
                    <a:lstStyle/>
                    <a:p>
                      <a:r>
                        <a:rPr lang="fr-FR" sz="1600" dirty="0"/>
                        <a:t>JSON</a:t>
                      </a:r>
                    </a:p>
                  </a:txBody>
                  <a:tcPr/>
                </a:tc>
                <a:tc>
                  <a:txBody>
                    <a:bodyPr/>
                    <a:lstStyle/>
                    <a:p>
                      <a:r>
                        <a:rPr lang="fr-FR" sz="1600" dirty="0"/>
                        <a:t>Binaire</a:t>
                      </a:r>
                    </a:p>
                  </a:txBody>
                  <a:tcPr/>
                </a:tc>
                <a:extLst>
                  <a:ext uri="{0D108BD9-81ED-4DB2-BD59-A6C34878D82A}">
                    <a16:rowId xmlns:a16="http://schemas.microsoft.com/office/drawing/2014/main" val="1745707731"/>
                  </a:ext>
                </a:extLst>
              </a:tr>
              <a:tr h="468446">
                <a:tc>
                  <a:txBody>
                    <a:bodyPr/>
                    <a:lstStyle/>
                    <a:p>
                      <a:r>
                        <a:rPr lang="fr-FR" sz="1600" dirty="0"/>
                        <a:t>Langage de définition</a:t>
                      </a:r>
                    </a:p>
                  </a:txBody>
                  <a:tcPr/>
                </a:tc>
                <a:tc>
                  <a:txBody>
                    <a:bodyPr/>
                    <a:lstStyle/>
                    <a:p>
                      <a:r>
                        <a:rPr lang="fr-FR" sz="1600" dirty="0"/>
                        <a:t>GRAPHQL</a:t>
                      </a:r>
                    </a:p>
                  </a:txBody>
                  <a:tcPr/>
                </a:tc>
                <a:tc>
                  <a:txBody>
                    <a:bodyPr/>
                    <a:lstStyle/>
                    <a:p>
                      <a:endParaRPr lang="fr-FR" sz="1600" dirty="0"/>
                    </a:p>
                  </a:txBody>
                  <a:tcPr/>
                </a:tc>
                <a:extLst>
                  <a:ext uri="{0D108BD9-81ED-4DB2-BD59-A6C34878D82A}">
                    <a16:rowId xmlns:a16="http://schemas.microsoft.com/office/drawing/2014/main" val="3083815491"/>
                  </a:ext>
                </a:extLst>
              </a:tr>
              <a:tr h="346526">
                <a:tc>
                  <a:txBody>
                    <a:bodyPr/>
                    <a:lstStyle/>
                    <a:p>
                      <a:r>
                        <a:rPr lang="fr-FR" sz="1600" dirty="0"/>
                        <a:t>Transport</a:t>
                      </a:r>
                    </a:p>
                  </a:txBody>
                  <a:tcPr/>
                </a:tc>
                <a:tc>
                  <a:txBody>
                    <a:bodyPr/>
                    <a:lstStyle/>
                    <a:p>
                      <a:r>
                        <a:rPr lang="fr-FR" sz="1600" dirty="0"/>
                        <a:t>HTTP,</a:t>
                      </a:r>
                    </a:p>
                  </a:txBody>
                  <a:tcPr/>
                </a:tc>
                <a:tc>
                  <a:txBody>
                    <a:bodyPr/>
                    <a:lstStyle/>
                    <a:p>
                      <a:r>
                        <a:rPr lang="fr-FR" sz="1600" dirty="0"/>
                        <a:t>HTTP2</a:t>
                      </a:r>
                    </a:p>
                  </a:txBody>
                  <a:tcPr/>
                </a:tc>
                <a:extLst>
                  <a:ext uri="{0D108BD9-81ED-4DB2-BD59-A6C34878D82A}">
                    <a16:rowId xmlns:a16="http://schemas.microsoft.com/office/drawing/2014/main" val="2666933613"/>
                  </a:ext>
                </a:extLst>
              </a:tr>
              <a:tr h="497021">
                <a:tc>
                  <a:txBody>
                    <a:bodyPr/>
                    <a:lstStyle/>
                    <a:p>
                      <a:r>
                        <a:rPr lang="fr-FR" sz="1600" dirty="0"/>
                        <a:t>Transaction</a:t>
                      </a:r>
                    </a:p>
                  </a:txBody>
                  <a:tcPr/>
                </a:tc>
                <a:tc>
                  <a:txBody>
                    <a:bodyPr/>
                    <a:lstStyle/>
                    <a:p>
                      <a:r>
                        <a:rPr lang="fr-FR" sz="1600" dirty="0"/>
                        <a:t>Non</a:t>
                      </a:r>
                    </a:p>
                  </a:txBody>
                  <a:tcPr/>
                </a:tc>
                <a:tc>
                  <a:txBody>
                    <a:bodyPr/>
                    <a:lstStyle/>
                    <a:p>
                      <a:r>
                        <a:rPr lang="fr-FR" sz="1600" dirty="0"/>
                        <a:t>Non</a:t>
                      </a:r>
                    </a:p>
                  </a:txBody>
                  <a:tcPr/>
                </a:tc>
                <a:extLst>
                  <a:ext uri="{0D108BD9-81ED-4DB2-BD59-A6C34878D82A}">
                    <a16:rowId xmlns:a16="http://schemas.microsoft.com/office/drawing/2014/main" val="4214297376"/>
                  </a:ext>
                </a:extLst>
              </a:tr>
              <a:tr h="497021">
                <a:tc>
                  <a:txBody>
                    <a:bodyPr/>
                    <a:lstStyle/>
                    <a:p>
                      <a:r>
                        <a:rPr lang="fr-FR" sz="1600" dirty="0"/>
                        <a:t>Sécurité</a:t>
                      </a:r>
                    </a:p>
                  </a:txBody>
                  <a:tcPr/>
                </a:tc>
                <a:tc>
                  <a:txBody>
                    <a:bodyPr/>
                    <a:lstStyle/>
                    <a:p>
                      <a:r>
                        <a:rPr lang="fr-FR" sz="1600" dirty="0"/>
                        <a:t>SSL</a:t>
                      </a:r>
                    </a:p>
                  </a:txBody>
                  <a:tcPr/>
                </a:tc>
                <a:tc>
                  <a:txBody>
                    <a:bodyPr/>
                    <a:lstStyle/>
                    <a:p>
                      <a:r>
                        <a:rPr lang="fr-FR" sz="1600" dirty="0"/>
                        <a:t>SSL</a:t>
                      </a:r>
                    </a:p>
                  </a:txBody>
                  <a:tcPr/>
                </a:tc>
                <a:extLst>
                  <a:ext uri="{0D108BD9-81ED-4DB2-BD59-A6C34878D82A}">
                    <a16:rowId xmlns:a16="http://schemas.microsoft.com/office/drawing/2014/main" val="1346628913"/>
                  </a:ext>
                </a:extLst>
              </a:tr>
              <a:tr h="497021">
                <a:tc>
                  <a:txBody>
                    <a:bodyPr/>
                    <a:lstStyle/>
                    <a:p>
                      <a:r>
                        <a:rPr lang="fr-FR" sz="1600" dirty="0"/>
                        <a:t>Web Service</a:t>
                      </a:r>
                    </a:p>
                  </a:txBody>
                  <a:tcPr/>
                </a:tc>
                <a:tc>
                  <a:txBody>
                    <a:bodyPr/>
                    <a:lstStyle/>
                    <a:p>
                      <a:r>
                        <a:rPr lang="fr-FR" sz="1600" dirty="0"/>
                        <a:t>Oui</a:t>
                      </a:r>
                    </a:p>
                  </a:txBody>
                  <a:tcPr/>
                </a:tc>
                <a:tc>
                  <a:txBody>
                    <a:bodyPr/>
                    <a:lstStyle/>
                    <a:p>
                      <a:r>
                        <a:rPr lang="fr-FR" sz="1600" dirty="0"/>
                        <a:t>Oui</a:t>
                      </a:r>
                    </a:p>
                  </a:txBody>
                  <a:tcPr/>
                </a:tc>
                <a:extLst>
                  <a:ext uri="{0D108BD9-81ED-4DB2-BD59-A6C34878D82A}">
                    <a16:rowId xmlns:a16="http://schemas.microsoft.com/office/drawing/2014/main" val="3912620809"/>
                  </a:ext>
                </a:extLst>
              </a:tr>
            </a:tbl>
          </a:graphicData>
        </a:graphic>
      </p:graphicFrame>
      <p:cxnSp>
        <p:nvCxnSpPr>
          <p:cNvPr id="6" name="Connecteur droit avec flèche 5">
            <a:extLst>
              <a:ext uri="{FF2B5EF4-FFF2-40B4-BE49-F238E27FC236}">
                <a16:creationId xmlns:a16="http://schemas.microsoft.com/office/drawing/2014/main" id="{61149761-29AB-4A56-A919-AF7A5BB3EE5B}"/>
              </a:ext>
            </a:extLst>
          </p:cNvPr>
          <p:cNvCxnSpPr/>
          <p:nvPr/>
        </p:nvCxnSpPr>
        <p:spPr>
          <a:xfrm>
            <a:off x="795343" y="6575711"/>
            <a:ext cx="10868025" cy="0"/>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D2E824F1-5B97-481B-858E-AAC4BF072903}"/>
              </a:ext>
            </a:extLst>
          </p:cNvPr>
          <p:cNvSpPr/>
          <p:nvPr/>
        </p:nvSpPr>
        <p:spPr>
          <a:xfrm>
            <a:off x="3970182" y="6030960"/>
            <a:ext cx="1313180" cy="369332"/>
          </a:xfrm>
          <a:prstGeom prst="rect">
            <a:avLst/>
          </a:prstGeom>
        </p:spPr>
        <p:txBody>
          <a:bodyPr wrap="none">
            <a:spAutoFit/>
          </a:bodyPr>
          <a:lstStyle/>
          <a:p>
            <a:r>
              <a:rPr lang="fr-FR" dirty="0">
                <a:solidFill>
                  <a:schemeClr val="bg1">
                    <a:lumMod val="50000"/>
                  </a:schemeClr>
                </a:solidFill>
              </a:rPr>
              <a:t>Année 2015</a:t>
            </a:r>
          </a:p>
        </p:txBody>
      </p:sp>
      <p:sp>
        <p:nvSpPr>
          <p:cNvPr id="10" name="Rectangle 9">
            <a:extLst>
              <a:ext uri="{FF2B5EF4-FFF2-40B4-BE49-F238E27FC236}">
                <a16:creationId xmlns:a16="http://schemas.microsoft.com/office/drawing/2014/main" id="{E5A795F4-5898-44E6-AC45-1964ADA76662}"/>
              </a:ext>
            </a:extLst>
          </p:cNvPr>
          <p:cNvSpPr/>
          <p:nvPr/>
        </p:nvSpPr>
        <p:spPr>
          <a:xfrm>
            <a:off x="2278811" y="6048741"/>
            <a:ext cx="1313180" cy="369332"/>
          </a:xfrm>
          <a:prstGeom prst="rect">
            <a:avLst/>
          </a:prstGeom>
        </p:spPr>
        <p:txBody>
          <a:bodyPr wrap="none">
            <a:spAutoFit/>
          </a:bodyPr>
          <a:lstStyle/>
          <a:p>
            <a:r>
              <a:rPr lang="fr-FR" dirty="0">
                <a:solidFill>
                  <a:schemeClr val="bg1">
                    <a:lumMod val="50000"/>
                  </a:schemeClr>
                </a:solidFill>
              </a:rPr>
              <a:t>Année 2012</a:t>
            </a:r>
            <a:endParaRPr lang="fr-FR" dirty="0"/>
          </a:p>
        </p:txBody>
      </p:sp>
      <p:sp>
        <p:nvSpPr>
          <p:cNvPr id="13" name="Rectangle 12">
            <a:extLst>
              <a:ext uri="{FF2B5EF4-FFF2-40B4-BE49-F238E27FC236}">
                <a16:creationId xmlns:a16="http://schemas.microsoft.com/office/drawing/2014/main" id="{F2583C7A-1DF3-43EF-8699-124BA5C2199B}"/>
              </a:ext>
            </a:extLst>
          </p:cNvPr>
          <p:cNvSpPr/>
          <p:nvPr/>
        </p:nvSpPr>
        <p:spPr>
          <a:xfrm>
            <a:off x="795343" y="6160595"/>
            <a:ext cx="769313" cy="369332"/>
          </a:xfrm>
          <a:prstGeom prst="rect">
            <a:avLst/>
          </a:prstGeom>
        </p:spPr>
        <p:txBody>
          <a:bodyPr wrap="none">
            <a:spAutoFit/>
          </a:bodyPr>
          <a:lstStyle/>
          <a:p>
            <a:r>
              <a:rPr lang="fr-FR" dirty="0">
                <a:solidFill>
                  <a:srgbClr val="00B050"/>
                </a:solidFill>
              </a:rPr>
              <a:t>temps</a:t>
            </a:r>
          </a:p>
        </p:txBody>
      </p:sp>
      <p:sp>
        <p:nvSpPr>
          <p:cNvPr id="15" name="Titre 1">
            <a:extLst>
              <a:ext uri="{FF2B5EF4-FFF2-40B4-BE49-F238E27FC236}">
                <a16:creationId xmlns:a16="http://schemas.microsoft.com/office/drawing/2014/main" id="{71EA37E0-9515-486E-ADAD-E48DB6057105}"/>
              </a:ext>
            </a:extLst>
          </p:cNvPr>
          <p:cNvSpPr txBox="1">
            <a:spLocks/>
          </p:cNvSpPr>
          <p:nvPr/>
        </p:nvSpPr>
        <p:spPr>
          <a:xfrm>
            <a:off x="838199" y="-285760"/>
            <a:ext cx="1135380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accent1">
                    <a:lumMod val="75000"/>
                  </a:schemeClr>
                </a:solidFill>
                <a:latin typeface="+mj-lt"/>
                <a:ea typeface="+mj-ea"/>
                <a:cs typeface="+mj-cs"/>
              </a:defRPr>
            </a:lvl1pPr>
          </a:lstStyle>
          <a:p>
            <a:r>
              <a:rPr lang="fr-FR"/>
              <a:t>Historique des protocole(s) RPC</a:t>
            </a:r>
            <a:endParaRPr lang="fr-FR" dirty="0"/>
          </a:p>
        </p:txBody>
      </p:sp>
    </p:spTree>
    <p:extLst>
      <p:ext uri="{BB962C8B-B14F-4D97-AF65-F5344CB8AC3E}">
        <p14:creationId xmlns:p14="http://schemas.microsoft.com/office/powerpoint/2010/main" val="16052620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7189" y="2257426"/>
            <a:ext cx="11430000" cy="2790825"/>
          </a:xfrm>
        </p:spPr>
        <p:txBody>
          <a:bodyPr>
            <a:normAutofit fontScale="90000"/>
          </a:bodyPr>
          <a:lstStyle/>
          <a:p>
            <a:pPr algn="ctr"/>
            <a:r>
              <a:rPr lang="fr-FR" sz="7200" dirty="0"/>
              <a:t>Pourquoi les Web Services ont été et sont de plus en plus utilisés ?</a:t>
            </a:r>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31</a:t>
            </a:fld>
            <a:endParaRPr lang="fr-FR"/>
          </a:p>
        </p:txBody>
      </p:sp>
    </p:spTree>
    <p:extLst>
      <p:ext uri="{BB962C8B-B14F-4D97-AF65-F5344CB8AC3E}">
        <p14:creationId xmlns:p14="http://schemas.microsoft.com/office/powerpoint/2010/main" val="33256776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anciennes technologie ont des défauts</a:t>
            </a:r>
          </a:p>
        </p:txBody>
      </p:sp>
      <p:sp>
        <p:nvSpPr>
          <p:cNvPr id="3" name="Espace réservé du contenu 2"/>
          <p:cNvSpPr>
            <a:spLocks noGrp="1"/>
          </p:cNvSpPr>
          <p:nvPr>
            <p:ph idx="1"/>
          </p:nvPr>
        </p:nvSpPr>
        <p:spPr>
          <a:xfrm>
            <a:off x="838200" y="1514476"/>
            <a:ext cx="10515600" cy="4900612"/>
          </a:xfrm>
        </p:spPr>
        <p:txBody>
          <a:bodyPr>
            <a:normAutofit/>
          </a:bodyPr>
          <a:lstStyle/>
          <a:p>
            <a:pPr marL="0" indent="0">
              <a:buNone/>
            </a:pPr>
            <a:r>
              <a:rPr lang="fr-FR" dirty="0"/>
              <a:t> </a:t>
            </a:r>
          </a:p>
          <a:p>
            <a:r>
              <a:rPr lang="fr-FR" dirty="0"/>
              <a:t>La diversité des plates-formes (système d’exploitation et langages) utilisées dans les organisations</a:t>
            </a:r>
          </a:p>
          <a:p>
            <a:endParaRPr lang="fr-FR" dirty="0"/>
          </a:p>
          <a:p>
            <a:r>
              <a:rPr lang="fr-FR" dirty="0"/>
              <a:t> Pas adapté à Internet et à l’infrastructure réseaux des entreprises (problème de passage à travers des </a:t>
            </a:r>
            <a:r>
              <a:rPr lang="fr-FR" u="sng" dirty="0" err="1">
                <a:hlinkClick r:id="rId3"/>
              </a:rPr>
              <a:t>FireWalls</a:t>
            </a:r>
            <a:r>
              <a:rPr lang="fr-FR" dirty="0"/>
              <a:t>, etc.) </a:t>
            </a:r>
          </a:p>
          <a:p>
            <a:pPr lvl="1"/>
            <a:r>
              <a:rPr lang="fr-FR" dirty="0"/>
              <a:t>Les ports 80 et 443 liés au HTTP sont toujours configurés</a:t>
            </a:r>
          </a:p>
          <a:p>
            <a:pPr marL="0" indent="0">
              <a:buNone/>
            </a:pPr>
            <a:endParaRPr lang="fr-FR" dirty="0"/>
          </a:p>
          <a:p>
            <a:r>
              <a:rPr lang="fr-FR" dirty="0"/>
              <a:t>Offrent des solutions caractérisées par un couplage fort entre les objets (difficulté de faire évoluer)</a:t>
            </a:r>
          </a:p>
          <a:p>
            <a:endParaRPr lang="fr-FR" dirty="0"/>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32</a:t>
            </a:fld>
            <a:endParaRPr lang="fr-FR"/>
          </a:p>
        </p:txBody>
      </p:sp>
    </p:spTree>
    <p:extLst>
      <p:ext uri="{BB962C8B-B14F-4D97-AF65-F5344CB8AC3E}">
        <p14:creationId xmlns:p14="http://schemas.microsoft.com/office/powerpoint/2010/main" val="24262279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Avantages des Web Services</a:t>
            </a:r>
          </a:p>
        </p:txBody>
      </p:sp>
      <p:sp>
        <p:nvSpPr>
          <p:cNvPr id="3" name="Espace réservé du contenu 2"/>
          <p:cNvSpPr>
            <a:spLocks noGrp="1"/>
          </p:cNvSpPr>
          <p:nvPr>
            <p:ph idx="1"/>
          </p:nvPr>
        </p:nvSpPr>
        <p:spPr/>
        <p:txBody>
          <a:bodyPr>
            <a:normAutofit fontScale="92500" lnSpcReduction="10000"/>
          </a:bodyPr>
          <a:lstStyle/>
          <a:p>
            <a:r>
              <a:rPr lang="fr-FR" dirty="0"/>
              <a:t>L'utilisation des technologies standards du Web telles </a:t>
            </a:r>
            <a:r>
              <a:rPr lang="fr-FR" u="sng" dirty="0">
                <a:hlinkClick r:id="rId3"/>
              </a:rPr>
              <a:t>HTTP </a:t>
            </a:r>
            <a:r>
              <a:rPr lang="fr-FR" dirty="0"/>
              <a:t>et </a:t>
            </a:r>
            <a:r>
              <a:rPr lang="fr-FR" u="sng" dirty="0">
                <a:hlinkClick r:id="rId4"/>
              </a:rPr>
              <a:t>XML</a:t>
            </a:r>
            <a:r>
              <a:rPr lang="fr-FR" u="sng" dirty="0"/>
              <a:t>, JSON</a:t>
            </a:r>
            <a:r>
              <a:rPr lang="fr-FR" dirty="0"/>
              <a:t> par les services Web facilite le développement d'applications réparties sur Internet.</a:t>
            </a:r>
          </a:p>
          <a:p>
            <a:endParaRPr lang="fr-FR" dirty="0"/>
          </a:p>
          <a:p>
            <a:r>
              <a:rPr lang="fr-FR" dirty="0"/>
              <a:t>Couplage plus faible, </a:t>
            </a:r>
          </a:p>
          <a:p>
            <a:pPr lvl="1"/>
            <a:r>
              <a:rPr lang="fr-FR" dirty="0"/>
              <a:t>pas lié aux système d’exploitation </a:t>
            </a:r>
          </a:p>
          <a:p>
            <a:pPr lvl="1"/>
            <a:r>
              <a:rPr lang="fr-FR" dirty="0"/>
              <a:t>ni aux langages</a:t>
            </a:r>
          </a:p>
          <a:p>
            <a:pPr lvl="1"/>
            <a:endParaRPr lang="fr-FR" dirty="0"/>
          </a:p>
          <a:p>
            <a:r>
              <a:rPr lang="fr-FR" dirty="0"/>
              <a:t>Plus facile à intégrer dans les applications</a:t>
            </a:r>
          </a:p>
          <a:p>
            <a:r>
              <a:rPr lang="fr-FR" dirty="0"/>
              <a:t>Plus facile à faire évoluer</a:t>
            </a:r>
          </a:p>
          <a:p>
            <a:r>
              <a:rPr lang="fr-FR" dirty="0"/>
              <a:t>Extensible</a:t>
            </a:r>
          </a:p>
          <a:p>
            <a:endParaRPr lang="fr-FR" dirty="0"/>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33</a:t>
            </a:fld>
            <a:endParaRPr lang="fr-FR"/>
          </a:p>
        </p:txBody>
      </p:sp>
    </p:spTree>
    <p:extLst>
      <p:ext uri="{BB962C8B-B14F-4D97-AF65-F5344CB8AC3E}">
        <p14:creationId xmlns:p14="http://schemas.microsoft.com/office/powerpoint/2010/main" val="39796259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Définition Web Services</a:t>
            </a:r>
          </a:p>
        </p:txBody>
      </p:sp>
      <p:sp>
        <p:nvSpPr>
          <p:cNvPr id="3" name="Espace réservé du contenu 2"/>
          <p:cNvSpPr>
            <a:spLocks noGrp="1"/>
          </p:cNvSpPr>
          <p:nvPr>
            <p:ph idx="1"/>
          </p:nvPr>
        </p:nvSpPr>
        <p:spPr>
          <a:xfrm>
            <a:off x="838201" y="1825625"/>
            <a:ext cx="5094322" cy="4275731"/>
          </a:xfrm>
        </p:spPr>
        <p:txBody>
          <a:bodyPr>
            <a:normAutofit fontScale="77500" lnSpcReduction="20000"/>
          </a:bodyPr>
          <a:lstStyle/>
          <a:p>
            <a:r>
              <a:rPr lang="fr-FR" dirty="0"/>
              <a:t>Un service Web est un programme accessible au moyen d'Internet (ou tout autre système distribué) </a:t>
            </a:r>
          </a:p>
          <a:p>
            <a:pPr lvl="1"/>
            <a:r>
              <a:rPr lang="fr-FR" dirty="0"/>
              <a:t>Généralement le protocole utilisé est HTTP, mais rien n'empêche d'utiliser d'autres protocoles de transfert tels : SMTP, FTP, etc.</a:t>
            </a:r>
          </a:p>
          <a:p>
            <a:pPr lvl="1"/>
            <a:endParaRPr lang="fr-FR" dirty="0"/>
          </a:p>
          <a:p>
            <a:r>
              <a:rPr lang="fr-FR" dirty="0"/>
              <a:t>Qui utilise un format d’échange de message standard (XML, JSON, YAML, etc.)</a:t>
            </a:r>
          </a:p>
          <a:p>
            <a:endParaRPr lang="fr-FR" dirty="0"/>
          </a:p>
          <a:p>
            <a:r>
              <a:rPr lang="fr-FR" dirty="0"/>
              <a:t>Qui n'est lié à </a:t>
            </a:r>
          </a:p>
          <a:p>
            <a:pPr lvl="1"/>
            <a:r>
              <a:rPr lang="fr-FR" dirty="0"/>
              <a:t>Aucun système d'exploitation </a:t>
            </a:r>
          </a:p>
          <a:p>
            <a:pPr lvl="1"/>
            <a:r>
              <a:rPr lang="fr-FR" dirty="0"/>
              <a:t>Aucun langage de programmation </a:t>
            </a:r>
          </a:p>
        </p:txBody>
      </p:sp>
      <p:pic>
        <p:nvPicPr>
          <p:cNvPr id="4" name="Picture 2" descr="Résultat de recherche d'images pour &quot;image ordinateur&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1006" y="2720569"/>
            <a:ext cx="1002507" cy="100250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Résultat de recherche d'images pour &quot;image serveur&quot;"/>
          <p:cNvPicPr>
            <a:picLocks noChangeAspect="1" noChangeArrowheads="1"/>
          </p:cNvPicPr>
          <p:nvPr/>
        </p:nvPicPr>
        <p:blipFill rotWithShape="1">
          <a:blip r:embed="rId4">
            <a:extLst>
              <a:ext uri="{28A0092B-C50C-407E-A947-70E740481C1C}">
                <a14:useLocalDpi xmlns:a14="http://schemas.microsoft.com/office/drawing/2010/main" val="0"/>
              </a:ext>
            </a:extLst>
          </a:blip>
          <a:srcRect l="19856" r="13567"/>
          <a:stretch/>
        </p:blipFill>
        <p:spPr bwMode="auto">
          <a:xfrm>
            <a:off x="10836688" y="2300280"/>
            <a:ext cx="1227068" cy="184308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http://www.sebastien-han.fr/images/clou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48321" y="2669372"/>
            <a:ext cx="1696172" cy="1104901"/>
          </a:xfrm>
          <a:prstGeom prst="rect">
            <a:avLst/>
          </a:prstGeom>
          <a:noFill/>
          <a:extLst>
            <a:ext uri="{909E8E84-426E-40DD-AFC4-6F175D3DCCD1}">
              <a14:hiddenFill xmlns:a14="http://schemas.microsoft.com/office/drawing/2010/main">
                <a:solidFill>
                  <a:srgbClr val="FFFFFF"/>
                </a:solidFill>
              </a14:hiddenFill>
            </a:ext>
          </a:extLst>
        </p:spPr>
      </p:pic>
      <p:cxnSp>
        <p:nvCxnSpPr>
          <p:cNvPr id="8" name="Connecteur droit 7"/>
          <p:cNvCxnSpPr>
            <a:cxnSpLocks/>
            <a:stCxn id="6" idx="1"/>
            <a:endCxn id="4" idx="3"/>
          </p:cNvCxnSpPr>
          <p:nvPr/>
        </p:nvCxnSpPr>
        <p:spPr>
          <a:xfrm flipH="1">
            <a:off x="7553513" y="3221823"/>
            <a:ext cx="994808" cy="0"/>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cxnSp>
        <p:nvCxnSpPr>
          <p:cNvPr id="9" name="Connecteur droit 8"/>
          <p:cNvCxnSpPr>
            <a:cxnSpLocks/>
            <a:stCxn id="5" idx="1"/>
            <a:endCxn id="6" idx="3"/>
          </p:cNvCxnSpPr>
          <p:nvPr/>
        </p:nvCxnSpPr>
        <p:spPr>
          <a:xfrm flipH="1" flipV="1">
            <a:off x="10244493" y="3221823"/>
            <a:ext cx="592195" cy="1"/>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sp>
        <p:nvSpPr>
          <p:cNvPr id="11" name="Espace réservé du contenu 2"/>
          <p:cNvSpPr txBox="1">
            <a:spLocks/>
          </p:cNvSpPr>
          <p:nvPr/>
        </p:nvSpPr>
        <p:spPr>
          <a:xfrm>
            <a:off x="5932524" y="4352318"/>
            <a:ext cx="1909008" cy="17490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Client</a:t>
            </a:r>
          </a:p>
          <a:p>
            <a:pPr marL="0" indent="0" algn="ctr">
              <a:buFont typeface="Arial" panose="020B0604020202020204" pitchFamily="34" charset="0"/>
              <a:buNone/>
            </a:pPr>
            <a:r>
              <a:rPr lang="fr-FR" b="1" dirty="0"/>
              <a:t>+ Application Cliente</a:t>
            </a:r>
            <a:endParaRPr lang="fr-FR" dirty="0"/>
          </a:p>
        </p:txBody>
      </p:sp>
      <p:pic>
        <p:nvPicPr>
          <p:cNvPr id="13" name="Picture 12" descr="Résultat de recherche d'images pour &quot;image base de données&quo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322931" y="3624848"/>
            <a:ext cx="661988" cy="661988"/>
          </a:xfrm>
          <a:prstGeom prst="rect">
            <a:avLst/>
          </a:prstGeom>
          <a:noFill/>
          <a:extLst>
            <a:ext uri="{909E8E84-426E-40DD-AFC4-6F175D3DCCD1}">
              <a14:hiddenFill xmlns:a14="http://schemas.microsoft.com/office/drawing/2010/main">
                <a:solidFill>
                  <a:srgbClr val="FFFFFF"/>
                </a:solidFill>
              </a14:hiddenFill>
            </a:ext>
          </a:extLst>
        </p:spPr>
      </p:pic>
      <p:sp>
        <p:nvSpPr>
          <p:cNvPr id="29" name="Espace réservé du contenu 2"/>
          <p:cNvSpPr txBox="1">
            <a:spLocks/>
          </p:cNvSpPr>
          <p:nvPr/>
        </p:nvSpPr>
        <p:spPr>
          <a:xfrm>
            <a:off x="10072689" y="4569602"/>
            <a:ext cx="1995944" cy="138828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Serveur</a:t>
            </a:r>
          </a:p>
          <a:p>
            <a:pPr marL="0" indent="0" algn="ctr">
              <a:buFont typeface="Arial" panose="020B0604020202020204" pitchFamily="34" charset="0"/>
              <a:buNone/>
            </a:pPr>
            <a:r>
              <a:rPr lang="fr-FR" b="1" dirty="0"/>
              <a:t>+ </a:t>
            </a:r>
            <a:br>
              <a:rPr lang="fr-FR" b="1" dirty="0"/>
            </a:br>
            <a:r>
              <a:rPr lang="fr-FR" b="1" dirty="0"/>
              <a:t>Application Serveur</a:t>
            </a:r>
            <a:endParaRPr lang="fr-FR" dirty="0"/>
          </a:p>
        </p:txBody>
      </p:sp>
      <p:pic>
        <p:nvPicPr>
          <p:cNvPr id="31" name="Image 30"/>
          <p:cNvPicPr>
            <a:picLocks noChangeAspect="1"/>
          </p:cNvPicPr>
          <p:nvPr/>
        </p:nvPicPr>
        <p:blipFill>
          <a:blip r:embed="rId7"/>
          <a:stretch>
            <a:fillRect/>
          </a:stretch>
        </p:blipFill>
        <p:spPr>
          <a:xfrm>
            <a:off x="7841531" y="3723076"/>
            <a:ext cx="1918779" cy="1977637"/>
          </a:xfrm>
          <a:prstGeom prst="rect">
            <a:avLst/>
          </a:prstGeom>
        </p:spPr>
      </p:pic>
      <p:sp>
        <p:nvSpPr>
          <p:cNvPr id="32" name="Espace réservé du contenu 2"/>
          <p:cNvSpPr txBox="1">
            <a:spLocks/>
          </p:cNvSpPr>
          <p:nvPr/>
        </p:nvSpPr>
        <p:spPr>
          <a:xfrm>
            <a:off x="7457896" y="2362151"/>
            <a:ext cx="1343025" cy="6066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solidFill>
                  <a:schemeClr val="accent1">
                    <a:lumMod val="75000"/>
                  </a:schemeClr>
                </a:solidFill>
              </a:rPr>
              <a:t>HTTP</a:t>
            </a:r>
            <a:endParaRPr lang="fr-FR" dirty="0">
              <a:solidFill>
                <a:schemeClr val="accent1">
                  <a:lumMod val="75000"/>
                </a:schemeClr>
              </a:solidFill>
            </a:endParaRPr>
          </a:p>
        </p:txBody>
      </p:sp>
      <p:pic>
        <p:nvPicPr>
          <p:cNvPr id="1026" name="Picture 2" descr="Résultat de recherche d'images pour &quot;enveloppe icone&quot;"/>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62694" y="3171095"/>
            <a:ext cx="893933" cy="760933"/>
          </a:xfrm>
          <a:prstGeom prst="rect">
            <a:avLst/>
          </a:prstGeom>
          <a:noFill/>
          <a:extLst>
            <a:ext uri="{909E8E84-426E-40DD-AFC4-6F175D3DCCD1}">
              <a14:hiddenFill xmlns:a14="http://schemas.microsoft.com/office/drawing/2010/main">
                <a:solidFill>
                  <a:srgbClr val="FFFFFF"/>
                </a:solidFill>
              </a14:hiddenFill>
            </a:ext>
          </a:extLst>
        </p:spPr>
      </p:pic>
      <p:sp>
        <p:nvSpPr>
          <p:cNvPr id="7" name="Espace réservé du numéro de diapositive 6"/>
          <p:cNvSpPr>
            <a:spLocks noGrp="1"/>
          </p:cNvSpPr>
          <p:nvPr>
            <p:ph type="sldNum" sz="quarter" idx="12"/>
          </p:nvPr>
        </p:nvSpPr>
        <p:spPr/>
        <p:txBody>
          <a:bodyPr/>
          <a:lstStyle/>
          <a:p>
            <a:fld id="{B79E4878-4BCB-449E-94CF-AE2A0F6BB533}" type="slidenum">
              <a:rPr lang="fr-FR" smtClean="0"/>
              <a:t>34</a:t>
            </a:fld>
            <a:endParaRPr lang="fr-FR"/>
          </a:p>
        </p:txBody>
      </p:sp>
    </p:spTree>
    <p:extLst>
      <p:ext uri="{BB962C8B-B14F-4D97-AF65-F5344CB8AC3E}">
        <p14:creationId xmlns:p14="http://schemas.microsoft.com/office/powerpoint/2010/main" val="40204936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7189" y="2257426"/>
            <a:ext cx="11430000" cy="2790825"/>
          </a:xfrm>
        </p:spPr>
        <p:txBody>
          <a:bodyPr>
            <a:normAutofit fontScale="90000"/>
          </a:bodyPr>
          <a:lstStyle/>
          <a:p>
            <a:pPr algn="ctr"/>
            <a:r>
              <a:rPr lang="fr-FR" sz="7200" dirty="0"/>
              <a:t>Les services SOAP</a:t>
            </a:r>
            <a:br>
              <a:rPr lang="fr-FR" sz="7200" dirty="0"/>
            </a:br>
            <a:r>
              <a:rPr lang="fr-FR" sz="7200" dirty="0"/>
              <a:t>(Ancient acronyme de Simple Object Access Protocol)</a:t>
            </a:r>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35</a:t>
            </a:fld>
            <a:endParaRPr lang="fr-FR"/>
          </a:p>
        </p:txBody>
      </p:sp>
    </p:spTree>
    <p:extLst>
      <p:ext uri="{BB962C8B-B14F-4D97-AF65-F5344CB8AC3E}">
        <p14:creationId xmlns:p14="http://schemas.microsoft.com/office/powerpoint/2010/main" val="30182379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SOAP historique</a:t>
            </a:r>
          </a:p>
        </p:txBody>
      </p:sp>
      <p:sp>
        <p:nvSpPr>
          <p:cNvPr id="3" name="Espace réservé du contenu 2"/>
          <p:cNvSpPr>
            <a:spLocks noGrp="1"/>
          </p:cNvSpPr>
          <p:nvPr>
            <p:ph idx="1"/>
          </p:nvPr>
        </p:nvSpPr>
        <p:spPr>
          <a:xfrm>
            <a:off x="838200" y="1445342"/>
            <a:ext cx="10515600" cy="4731621"/>
          </a:xfrm>
        </p:spPr>
        <p:txBody>
          <a:bodyPr>
            <a:normAutofit fontScale="92500" lnSpcReduction="20000"/>
          </a:bodyPr>
          <a:lstStyle/>
          <a:p>
            <a:r>
              <a:rPr lang="fr-FR" dirty="0"/>
              <a:t>SOAP a été initialement défini par </a:t>
            </a:r>
            <a:r>
              <a:rPr lang="fr-FR" dirty="0">
                <a:hlinkClick r:id="rId3" tooltip="Microsoft"/>
              </a:rPr>
              <a:t>Microsoft</a:t>
            </a:r>
            <a:r>
              <a:rPr lang="fr-FR" dirty="0"/>
              <a:t> et </a:t>
            </a:r>
            <a:r>
              <a:rPr lang="fr-FR" dirty="0">
                <a:hlinkClick r:id="rId4" tooltip="International Business Machines Corporation"/>
              </a:rPr>
              <a:t>IBM</a:t>
            </a:r>
            <a:r>
              <a:rPr lang="fr-FR" dirty="0"/>
              <a:t>, mais est devenu une référence depuis une recommandation du </a:t>
            </a:r>
            <a:r>
              <a:rPr lang="fr-FR" dirty="0">
                <a:hlinkClick r:id="rId5" tooltip="World Wide Web Consortium"/>
              </a:rPr>
              <a:t>W3C</a:t>
            </a:r>
            <a:r>
              <a:rPr lang="fr-FR" dirty="0"/>
              <a:t>, utilisée notamment dans le cadre d'architectures de type </a:t>
            </a:r>
            <a:r>
              <a:rPr lang="fr-FR" b="1" dirty="0">
                <a:hlinkClick r:id="rId6" tooltip="Service Oriented Architecture"/>
              </a:rPr>
              <a:t>SOA</a:t>
            </a:r>
            <a:r>
              <a:rPr lang="fr-FR" dirty="0"/>
              <a:t> (</a:t>
            </a:r>
            <a:r>
              <a:rPr lang="fr-FR" i="1" dirty="0"/>
              <a:t>Service </a:t>
            </a:r>
            <a:r>
              <a:rPr lang="fr-FR" i="1" dirty="0" err="1"/>
              <a:t>Oriented</a:t>
            </a:r>
            <a:r>
              <a:rPr lang="fr-FR" i="1" dirty="0"/>
              <a:t> Architecture</a:t>
            </a:r>
            <a:r>
              <a:rPr lang="fr-FR" dirty="0"/>
              <a:t>) pour les </a:t>
            </a:r>
            <a:r>
              <a:rPr lang="fr-FR" dirty="0">
                <a:hlinkClick r:id="rId7" tooltip="Service Web"/>
              </a:rPr>
              <a:t>Services Web WS-*</a:t>
            </a:r>
            <a:r>
              <a:rPr lang="fr-FR" dirty="0"/>
              <a:t>.</a:t>
            </a:r>
          </a:p>
          <a:p>
            <a:endParaRPr lang="fr-FR" dirty="0"/>
          </a:p>
          <a:p>
            <a:r>
              <a:rPr lang="fr-FR" dirty="0"/>
              <a:t>SOAP version 1.1 (</a:t>
            </a:r>
            <a:r>
              <a:rPr lang="fr-FR" dirty="0">
                <a:solidFill>
                  <a:schemeClr val="bg1">
                    <a:lumMod val="50000"/>
                  </a:schemeClr>
                </a:solidFill>
              </a:rPr>
              <a:t>année 2000</a:t>
            </a:r>
            <a:r>
              <a:rPr lang="fr-FR" dirty="0"/>
              <a:t>)</a:t>
            </a:r>
          </a:p>
          <a:p>
            <a:pPr lvl="1"/>
            <a:r>
              <a:rPr lang="fr-FR" dirty="0"/>
              <a:t>Version définie par le groupe OASIS (Microsoft, IBM, etc.)</a:t>
            </a:r>
          </a:p>
          <a:p>
            <a:pPr lvl="1"/>
            <a:endParaRPr lang="fr-FR" dirty="0"/>
          </a:p>
          <a:p>
            <a:r>
              <a:rPr lang="fr-FR" dirty="0"/>
              <a:t>SOAP version 1.2 (</a:t>
            </a:r>
            <a:r>
              <a:rPr lang="fr-FR" dirty="0">
                <a:solidFill>
                  <a:schemeClr val="bg1">
                    <a:lumMod val="50000"/>
                  </a:schemeClr>
                </a:solidFill>
              </a:rPr>
              <a:t>année 2003, la dernière version date de 2007</a:t>
            </a:r>
            <a:r>
              <a:rPr lang="fr-FR" dirty="0"/>
              <a:t>)</a:t>
            </a:r>
          </a:p>
          <a:p>
            <a:pPr lvl="1"/>
            <a:r>
              <a:rPr lang="fr-FR" dirty="0"/>
              <a:t>Version définie par le W3C</a:t>
            </a:r>
          </a:p>
          <a:p>
            <a:pPr lvl="1"/>
            <a:endParaRPr lang="fr-FR" dirty="0"/>
          </a:p>
          <a:p>
            <a:r>
              <a:rPr lang="fr-FR" dirty="0">
                <a:solidFill>
                  <a:srgbClr val="002060"/>
                </a:solidFill>
              </a:rPr>
              <a:t>Il est conseillé d’utiliser la version 1.2 qui plus légère et simple, cependant les 2 versions sont encore très utilisées en entreprise.</a:t>
            </a:r>
          </a:p>
          <a:p>
            <a:endParaRPr lang="fr-FR" dirty="0"/>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36</a:t>
            </a:fld>
            <a:endParaRPr lang="fr-FR"/>
          </a:p>
        </p:txBody>
      </p:sp>
    </p:spTree>
    <p:extLst>
      <p:ext uri="{BB962C8B-B14F-4D97-AF65-F5344CB8AC3E}">
        <p14:creationId xmlns:p14="http://schemas.microsoft.com/office/powerpoint/2010/main" val="9460509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65870" y="0"/>
            <a:ext cx="10515600" cy="1325563"/>
          </a:xfrm>
        </p:spPr>
        <p:txBody>
          <a:bodyPr/>
          <a:lstStyle/>
          <a:p>
            <a:r>
              <a:rPr lang="fr-FR" dirty="0"/>
              <a:t>SOAP Description</a:t>
            </a:r>
          </a:p>
        </p:txBody>
      </p:sp>
      <p:sp>
        <p:nvSpPr>
          <p:cNvPr id="3" name="Espace réservé du contenu 2"/>
          <p:cNvSpPr>
            <a:spLocks noGrp="1"/>
          </p:cNvSpPr>
          <p:nvPr>
            <p:ph idx="1"/>
          </p:nvPr>
        </p:nvSpPr>
        <p:spPr>
          <a:xfrm>
            <a:off x="251380" y="1269535"/>
            <a:ext cx="5705475" cy="2217340"/>
          </a:xfrm>
        </p:spPr>
        <p:txBody>
          <a:bodyPr>
            <a:normAutofit/>
          </a:bodyPr>
          <a:lstStyle/>
          <a:p>
            <a:r>
              <a:rPr lang="fr-FR" b="1" dirty="0"/>
              <a:t>SOAP</a:t>
            </a:r>
            <a:r>
              <a:rPr lang="fr-FR" dirty="0"/>
              <a:t> (ancien acronyme de </a:t>
            </a:r>
            <a:r>
              <a:rPr lang="fr-FR" i="1" dirty="0"/>
              <a:t>Simple Object Access Protocol</a:t>
            </a:r>
            <a:r>
              <a:rPr lang="fr-FR" dirty="0"/>
              <a:t>) est un protocole de </a:t>
            </a:r>
            <a:r>
              <a:rPr lang="fr-FR" dirty="0">
                <a:hlinkClick r:id="rId2" tooltip="Remote procedure call"/>
              </a:rPr>
              <a:t>RPC</a:t>
            </a:r>
            <a:r>
              <a:rPr lang="fr-FR" dirty="0"/>
              <a:t> orienté objet bâti sur </a:t>
            </a:r>
            <a:r>
              <a:rPr lang="fr-FR" dirty="0">
                <a:hlinkClick r:id="rId3" tooltip="Extensible markup language"/>
              </a:rPr>
              <a:t>XML</a:t>
            </a:r>
            <a:r>
              <a:rPr lang="fr-FR" dirty="0"/>
              <a:t>.</a:t>
            </a:r>
          </a:p>
        </p:txBody>
      </p:sp>
      <p:pic>
        <p:nvPicPr>
          <p:cNvPr id="3074" name="Picture 2" descr="Image utilisateu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0271" y="4042766"/>
            <a:ext cx="7841873" cy="274415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Résultat de recherche d'images pour &quot;image ordinateur&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4960" y="3882032"/>
            <a:ext cx="1002507" cy="10025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Résultat de recherche d'images pour &quot;image serveur&quot;"/>
          <p:cNvPicPr>
            <a:picLocks noChangeAspect="1" noChangeArrowheads="1"/>
          </p:cNvPicPr>
          <p:nvPr/>
        </p:nvPicPr>
        <p:blipFill rotWithShape="1">
          <a:blip r:embed="rId6">
            <a:extLst>
              <a:ext uri="{28A0092B-C50C-407E-A947-70E740481C1C}">
                <a14:useLocalDpi xmlns:a14="http://schemas.microsoft.com/office/drawing/2010/main" val="0"/>
              </a:ext>
            </a:extLst>
          </a:blip>
          <a:srcRect l="19856" r="13567"/>
          <a:stretch/>
        </p:blipFill>
        <p:spPr bwMode="auto">
          <a:xfrm>
            <a:off x="9833439" y="3671301"/>
            <a:ext cx="948031" cy="1423967"/>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6096000" y="1269535"/>
            <a:ext cx="6096000" cy="2308324"/>
          </a:xfrm>
          <a:prstGeom prst="rect">
            <a:avLst/>
          </a:prstGeom>
        </p:spPr>
        <p:txBody>
          <a:bodyPr>
            <a:spAutoFit/>
          </a:bodyPr>
          <a:lstStyle/>
          <a:p>
            <a:pPr marL="285750" indent="-285750">
              <a:buFont typeface="Arial" panose="020B0604020202020204" pitchFamily="34" charset="0"/>
              <a:buChar char="•"/>
            </a:pPr>
            <a:r>
              <a:rPr lang="fr-FR" dirty="0"/>
              <a:t>Il permet la transmission de </a:t>
            </a:r>
            <a:r>
              <a:rPr lang="fr-FR" dirty="0">
                <a:hlinkClick r:id="rId7" tooltip="Message"/>
              </a:rPr>
              <a:t>messages</a:t>
            </a:r>
            <a:r>
              <a:rPr lang="fr-FR" dirty="0"/>
              <a:t> entre objets distants, ce qui veut dire qu'il autorise un objet à invoquer des méthodes d'objets physiquement situés sur un autre </a:t>
            </a:r>
            <a:r>
              <a:rPr lang="fr-FR" dirty="0">
                <a:hlinkClick r:id="rId8" tooltip="Serveur informatique"/>
              </a:rPr>
              <a:t>serveur</a:t>
            </a:r>
            <a:r>
              <a:rPr lang="fr-FR" dirty="0"/>
              <a:t>. </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Le transfert se fait le plus souvent à l'aide du protocole </a:t>
            </a:r>
            <a:r>
              <a:rPr lang="fr-FR" dirty="0">
                <a:hlinkClick r:id="rId9" tooltip="HTTP"/>
              </a:rPr>
              <a:t>HTTP</a:t>
            </a:r>
            <a:r>
              <a:rPr lang="fr-FR" dirty="0"/>
              <a:t>, mais peut également se faire par un autre protocole, comme </a:t>
            </a:r>
            <a:r>
              <a:rPr lang="fr-FR" dirty="0">
                <a:hlinkClick r:id="rId10" tooltip="Simple Mail Transfer Protocol"/>
              </a:rPr>
              <a:t>SMTP</a:t>
            </a:r>
            <a:r>
              <a:rPr lang="fr-FR" dirty="0"/>
              <a:t>.</a:t>
            </a:r>
          </a:p>
        </p:txBody>
      </p:sp>
      <p:cxnSp>
        <p:nvCxnSpPr>
          <p:cNvPr id="19" name="Connecteur droit 18"/>
          <p:cNvCxnSpPr>
            <a:cxnSpLocks/>
          </p:cNvCxnSpPr>
          <p:nvPr/>
        </p:nvCxnSpPr>
        <p:spPr>
          <a:xfrm>
            <a:off x="6001208" y="1140943"/>
            <a:ext cx="0" cy="251604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Espace réservé du numéro de diapositive 20"/>
          <p:cNvSpPr>
            <a:spLocks noGrp="1"/>
          </p:cNvSpPr>
          <p:nvPr>
            <p:ph type="sldNum" sz="quarter" idx="12"/>
          </p:nvPr>
        </p:nvSpPr>
        <p:spPr/>
        <p:txBody>
          <a:bodyPr/>
          <a:lstStyle/>
          <a:p>
            <a:fld id="{B79E4878-4BCB-449E-94CF-AE2A0F6BB533}" type="slidenum">
              <a:rPr lang="fr-FR" smtClean="0"/>
              <a:t>37</a:t>
            </a:fld>
            <a:endParaRPr lang="fr-FR"/>
          </a:p>
        </p:txBody>
      </p:sp>
    </p:spTree>
    <p:extLst>
      <p:ext uri="{BB962C8B-B14F-4D97-AF65-F5344CB8AC3E}">
        <p14:creationId xmlns:p14="http://schemas.microsoft.com/office/powerpoint/2010/main" val="28303067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Structure d'un message SOAP</a:t>
            </a:r>
          </a:p>
        </p:txBody>
      </p:sp>
      <p:sp>
        <p:nvSpPr>
          <p:cNvPr id="3" name="Espace réservé du contenu 2"/>
          <p:cNvSpPr>
            <a:spLocks noGrp="1"/>
          </p:cNvSpPr>
          <p:nvPr>
            <p:ph idx="1"/>
          </p:nvPr>
        </p:nvSpPr>
        <p:spPr>
          <a:xfrm>
            <a:off x="6786562" y="1825624"/>
            <a:ext cx="5000626" cy="4860925"/>
          </a:xfrm>
        </p:spPr>
        <p:txBody>
          <a:bodyPr>
            <a:normAutofit fontScale="62500" lnSpcReduction="20000"/>
          </a:bodyPr>
          <a:lstStyle/>
          <a:p>
            <a:r>
              <a:rPr lang="fr-FR" b="1" dirty="0"/>
              <a:t>SOAP </a:t>
            </a:r>
            <a:r>
              <a:rPr lang="fr-FR" b="1" dirty="0" err="1"/>
              <a:t>envelope</a:t>
            </a:r>
            <a:r>
              <a:rPr lang="fr-FR" dirty="0"/>
              <a:t> (enveloppe) est l'élément de base du message SOAP. L'enveloppe contient la spécification des espaces de désignation (</a:t>
            </a:r>
            <a:r>
              <a:rPr lang="fr-FR" u="sng" dirty="0" err="1">
                <a:hlinkClick r:id="rId2"/>
              </a:rPr>
              <a:t>namespace</a:t>
            </a:r>
            <a:r>
              <a:rPr lang="fr-FR" dirty="0"/>
              <a:t>) et du codage de données.</a:t>
            </a:r>
          </a:p>
          <a:p>
            <a:r>
              <a:rPr lang="fr-FR" b="1" dirty="0"/>
              <a:t>SOAP header</a:t>
            </a:r>
            <a:r>
              <a:rPr lang="fr-FR" dirty="0"/>
              <a:t> (entête) est une partie facultative qui permet d'ajouter des fonctionnalités à un message SOAP de manière décentralisée sans agrément entre les parties qui communiquent. C'est ici qu'il est indiqué si le message est mandataire ou optionnel. L'entête est utile surtout, quand le message doit être traité par plusieurs intermédiaires.</a:t>
            </a:r>
          </a:p>
          <a:p>
            <a:r>
              <a:rPr lang="fr-FR" b="1" dirty="0"/>
              <a:t>SOAP body</a:t>
            </a:r>
            <a:r>
              <a:rPr lang="fr-FR" dirty="0"/>
              <a:t> (corps) est un </a:t>
            </a:r>
            <a:r>
              <a:rPr lang="fr-FR" i="1" dirty="0"/>
              <a:t>container</a:t>
            </a:r>
            <a:r>
              <a:rPr lang="fr-FR" dirty="0"/>
              <a:t> pour les informations mandataires à l'intention du récepteur du message, il contient les méthodes et les paramètres qui seront exécutés par le destinataire final. </a:t>
            </a:r>
            <a:r>
              <a:rPr lang="fr-FR" b="1" dirty="0"/>
              <a:t>Il est obligatoire.</a:t>
            </a:r>
          </a:p>
          <a:p>
            <a:r>
              <a:rPr lang="fr-FR" b="1" dirty="0"/>
              <a:t>SOAP </a:t>
            </a:r>
            <a:r>
              <a:rPr lang="fr-FR" b="1" dirty="0" err="1"/>
              <a:t>fault</a:t>
            </a:r>
            <a:r>
              <a:rPr lang="fr-FR" dirty="0"/>
              <a:t> (erreur) est un élément facultatif défini dans le corps SOAP et qui est utilisé pour reporter les erreurs.</a:t>
            </a:r>
          </a:p>
          <a:p>
            <a:endParaRPr lang="fr-FR" dirty="0"/>
          </a:p>
        </p:txBody>
      </p:sp>
      <p:pic>
        <p:nvPicPr>
          <p:cNvPr id="13314" name="Picture 2" descr="Image utilisateu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422" y="2005013"/>
            <a:ext cx="6702257" cy="4090988"/>
          </a:xfrm>
          <a:prstGeom prst="rect">
            <a:avLst/>
          </a:prstGeom>
          <a:noFill/>
          <a:extLst>
            <a:ext uri="{909E8E84-426E-40DD-AFC4-6F175D3DCCD1}">
              <a14:hiddenFill xmlns:a14="http://schemas.microsoft.com/office/drawing/2010/main">
                <a:solidFill>
                  <a:srgbClr val="FFFFFF"/>
                </a:solidFill>
              </a14:hiddenFill>
            </a:ext>
          </a:extLst>
        </p:spPr>
      </p:pic>
      <p:sp>
        <p:nvSpPr>
          <p:cNvPr id="4" name="Espace réservé du numéro de diapositive 3"/>
          <p:cNvSpPr>
            <a:spLocks noGrp="1"/>
          </p:cNvSpPr>
          <p:nvPr>
            <p:ph type="sldNum" sz="quarter" idx="12"/>
          </p:nvPr>
        </p:nvSpPr>
        <p:spPr/>
        <p:txBody>
          <a:bodyPr/>
          <a:lstStyle/>
          <a:p>
            <a:fld id="{B79E4878-4BCB-449E-94CF-AE2A0F6BB533}" type="slidenum">
              <a:rPr lang="fr-FR" smtClean="0"/>
              <a:t>38</a:t>
            </a:fld>
            <a:endParaRPr lang="fr-FR"/>
          </a:p>
        </p:txBody>
      </p:sp>
    </p:spTree>
    <p:extLst>
      <p:ext uri="{BB962C8B-B14F-4D97-AF65-F5344CB8AC3E}">
        <p14:creationId xmlns:p14="http://schemas.microsoft.com/office/powerpoint/2010/main" val="10137395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52400" y="-250716"/>
            <a:ext cx="10515600" cy="1325563"/>
          </a:xfrm>
        </p:spPr>
        <p:txBody>
          <a:bodyPr/>
          <a:lstStyle/>
          <a:p>
            <a:r>
              <a:rPr lang="fr-FR" b="1" dirty="0"/>
              <a:t>Structure d'un message SOAP</a:t>
            </a:r>
          </a:p>
        </p:txBody>
      </p:sp>
      <p:sp>
        <p:nvSpPr>
          <p:cNvPr id="3" name="Espace réservé du contenu 2"/>
          <p:cNvSpPr>
            <a:spLocks noGrp="1"/>
          </p:cNvSpPr>
          <p:nvPr>
            <p:ph idx="1"/>
          </p:nvPr>
        </p:nvSpPr>
        <p:spPr>
          <a:xfrm>
            <a:off x="90822" y="3514727"/>
            <a:ext cx="6315075" cy="3476085"/>
          </a:xfrm>
        </p:spPr>
        <p:txBody>
          <a:bodyPr>
            <a:normAutofit fontScale="77500" lnSpcReduction="20000"/>
          </a:bodyPr>
          <a:lstStyle/>
          <a:p>
            <a:r>
              <a:rPr lang="fr-FR" dirty="0"/>
              <a:t>Toutes les balises XML associées à SOAP ont on générale le préfixe « soap » ou « soap-</a:t>
            </a:r>
            <a:r>
              <a:rPr lang="fr-FR" dirty="0" err="1"/>
              <a:t>env</a:t>
            </a:r>
            <a:r>
              <a:rPr lang="fr-FR" dirty="0"/>
              <a:t> ». </a:t>
            </a:r>
          </a:p>
          <a:p>
            <a:endParaRPr lang="fr-FR" dirty="0"/>
          </a:p>
          <a:p>
            <a:r>
              <a:rPr lang="fr-FR" dirty="0"/>
              <a:t>SOAP repose entièrement sur les espaces de noms XML. </a:t>
            </a:r>
          </a:p>
          <a:p>
            <a:pPr lvl="1"/>
            <a:r>
              <a:rPr lang="fr-FR" dirty="0"/>
              <a:t>Dans cet exemple, les espaces de noms sont introduits à l'aide d'un mot-clé « </a:t>
            </a:r>
            <a:r>
              <a:rPr lang="fr-FR" dirty="0" err="1"/>
              <a:t>xmlns</a:t>
            </a:r>
            <a:r>
              <a:rPr lang="fr-FR" dirty="0"/>
              <a:t> » </a:t>
            </a:r>
            <a:r>
              <a:rPr lang="fr-FR" i="1" dirty="0"/>
              <a:t>XML </a:t>
            </a:r>
            <a:r>
              <a:rPr lang="fr-FR" i="1" dirty="0" err="1"/>
              <a:t>namespace</a:t>
            </a:r>
            <a:r>
              <a:rPr lang="fr-FR" dirty="0"/>
              <a:t> qui signifie espace de noms XML. </a:t>
            </a:r>
          </a:p>
          <a:p>
            <a:pPr lvl="1"/>
            <a:r>
              <a:rPr lang="fr-FR" dirty="0"/>
              <a:t>L'espace de noms est utilisé pour identifier toutes les balises afin d'éviter les conflits. La spécification impose que tous les attributs contenus dans l'enveloppe SOAP soient explicitement associés à un </a:t>
            </a:r>
            <a:r>
              <a:rPr lang="fr-FR" i="1" dirty="0" err="1"/>
              <a:t>namespace</a:t>
            </a:r>
            <a:r>
              <a:rPr lang="fr-FR" dirty="0"/>
              <a:t>, de manière à supprimer toute ambiguïté. </a:t>
            </a:r>
          </a:p>
        </p:txBody>
      </p:sp>
      <p:pic>
        <p:nvPicPr>
          <p:cNvPr id="5" name="Image 4"/>
          <p:cNvPicPr>
            <a:picLocks noChangeAspect="1"/>
          </p:cNvPicPr>
          <p:nvPr/>
        </p:nvPicPr>
        <p:blipFill>
          <a:blip r:embed="rId2"/>
          <a:stretch>
            <a:fillRect/>
          </a:stretch>
        </p:blipFill>
        <p:spPr>
          <a:xfrm>
            <a:off x="152400" y="919163"/>
            <a:ext cx="6253498" cy="2595564"/>
          </a:xfrm>
          <a:prstGeom prst="rect">
            <a:avLst/>
          </a:prstGeom>
        </p:spPr>
      </p:pic>
      <p:sp>
        <p:nvSpPr>
          <p:cNvPr id="4" name="Rectangle 3"/>
          <p:cNvSpPr/>
          <p:nvPr/>
        </p:nvSpPr>
        <p:spPr>
          <a:xfrm>
            <a:off x="6673554" y="950243"/>
            <a:ext cx="5518446" cy="5632311"/>
          </a:xfrm>
          <a:prstGeom prst="rect">
            <a:avLst/>
          </a:prstGeom>
        </p:spPr>
        <p:txBody>
          <a:bodyPr wrap="square">
            <a:spAutoFit/>
          </a:bodyPr>
          <a:lstStyle/>
          <a:p>
            <a:r>
              <a:rPr lang="fr-FR" dirty="0"/>
              <a:t>Par convention, la spécification SOAP définit deux </a:t>
            </a:r>
            <a:r>
              <a:rPr lang="fr-FR" i="1" dirty="0" err="1"/>
              <a:t>namespaces</a:t>
            </a:r>
            <a:r>
              <a:rPr lang="fr-FR" dirty="0"/>
              <a:t> fréquemment utilisés :</a:t>
            </a:r>
          </a:p>
          <a:p>
            <a:pPr marL="285750" indent="-285750">
              <a:buFont typeface="Arial" panose="020B0604020202020204" pitchFamily="34" charset="0"/>
              <a:buChar char="•"/>
            </a:pPr>
            <a:r>
              <a:rPr lang="fr-FR" dirty="0"/>
              <a:t>« soap-</a:t>
            </a:r>
            <a:r>
              <a:rPr lang="fr-FR" dirty="0" err="1"/>
              <a:t>env</a:t>
            </a:r>
            <a:r>
              <a:rPr lang="fr-FR" dirty="0"/>
              <a:t> » ou « soap »: </a:t>
            </a:r>
          </a:p>
          <a:p>
            <a:pPr marL="742950" lvl="1" indent="-285750" fontAlgn="base">
              <a:buFont typeface="Arial" panose="020B0604020202020204" pitchFamily="34" charset="0"/>
              <a:buChar char="•"/>
            </a:pPr>
            <a:r>
              <a:rPr lang="en-US" dirty="0"/>
              <a:t>SOAP 1.1 </a:t>
            </a:r>
            <a:r>
              <a:rPr lang="en-US" dirty="0">
                <a:hlinkClick r:id="rId3"/>
              </a:rPr>
              <a:t>http://schemas.xmlsoap.org/soap/envelope/</a:t>
            </a:r>
            <a:endParaRPr lang="en-US" dirty="0"/>
          </a:p>
          <a:p>
            <a:pPr marL="742950" lvl="1" indent="-285750" fontAlgn="base">
              <a:buFont typeface="Arial" panose="020B0604020202020204" pitchFamily="34" charset="0"/>
              <a:buChar char="•"/>
            </a:pPr>
            <a:r>
              <a:rPr lang="en-US" dirty="0"/>
              <a:t>SOAP 1.2 </a:t>
            </a:r>
            <a:r>
              <a:rPr lang="en-US" dirty="0">
                <a:hlinkClick r:id="rId4"/>
              </a:rPr>
              <a:t>http://www.w3.org/2003/05/soap-envelope</a:t>
            </a:r>
            <a:endParaRPr lang="fr-FR" dirty="0"/>
          </a:p>
          <a:p>
            <a:pPr marL="285750" indent="-285750">
              <a:buFont typeface="Arial" panose="020B0604020202020204" pitchFamily="34" charset="0"/>
              <a:buChar char="•"/>
            </a:pPr>
            <a:r>
              <a:rPr lang="fr-FR" dirty="0"/>
              <a:t>« </a:t>
            </a:r>
            <a:r>
              <a:rPr lang="fr-FR" dirty="0" err="1"/>
              <a:t>soap-enc:encodingStyle</a:t>
            </a:r>
            <a:r>
              <a:rPr lang="fr-FR" dirty="0"/>
              <a:t> » ou « </a:t>
            </a:r>
            <a:r>
              <a:rPr lang="fr-FR" dirty="0" err="1"/>
              <a:t>soap:encodingStyle</a:t>
            </a:r>
            <a:r>
              <a:rPr lang="fr-FR" dirty="0"/>
              <a:t> »</a:t>
            </a:r>
          </a:p>
          <a:p>
            <a:pPr marL="742950" lvl="1" indent="-285750">
              <a:buFont typeface="Arial" panose="020B0604020202020204" pitchFamily="34" charset="0"/>
              <a:buChar char="•"/>
            </a:pPr>
            <a:r>
              <a:rPr lang="fr-FR" dirty="0"/>
              <a:t>SOAP 1.1 </a:t>
            </a:r>
            <a:r>
              <a:rPr lang="fr-FR" dirty="0">
                <a:hlinkClick r:id="rId5"/>
              </a:rPr>
              <a:t>http://schemas.xmlsoap.org/soap/encoding</a:t>
            </a:r>
            <a:endParaRPr lang="fr-FR" dirty="0"/>
          </a:p>
          <a:p>
            <a:pPr marL="742950" lvl="1" indent="-285750">
              <a:buFont typeface="Arial" panose="020B0604020202020204" pitchFamily="34" charset="0"/>
              <a:buChar char="•"/>
            </a:pPr>
            <a:r>
              <a:rPr lang="fr-FR" dirty="0"/>
              <a:t>SOAP 1.2 </a:t>
            </a:r>
            <a:r>
              <a:rPr lang="fr-FR" dirty="0">
                <a:hlinkClick r:id="rId6"/>
              </a:rPr>
              <a:t>http://www.w3.org/2003/05/soap-encoding</a:t>
            </a:r>
            <a:endParaRPr lang="fr-FR" dirty="0"/>
          </a:p>
          <a:p>
            <a:endParaRPr lang="fr-FR" dirty="0"/>
          </a:p>
          <a:p>
            <a:r>
              <a:rPr lang="fr-FR" dirty="0"/>
              <a:t>Deux autres espaces de noms fortement utilisés dans SOAP sont :</a:t>
            </a:r>
          </a:p>
          <a:p>
            <a:endParaRPr lang="fr-FR" dirty="0"/>
          </a:p>
          <a:p>
            <a:pPr marL="285750" indent="-285750">
              <a:buFont typeface="Arial" panose="020B0604020202020204" pitchFamily="34" charset="0"/>
              <a:buChar char="•"/>
            </a:pPr>
            <a:r>
              <a:rPr lang="fr-FR" b="1" dirty="0" err="1"/>
              <a:t>xsd</a:t>
            </a:r>
            <a:r>
              <a:rPr lang="fr-FR" b="1" dirty="0"/>
              <a:t>: </a:t>
            </a:r>
            <a:r>
              <a:rPr lang="fr-FR" dirty="0"/>
              <a:t>précise que les balises proviennent de la définition de schéma XML.</a:t>
            </a:r>
          </a:p>
          <a:p>
            <a:pPr marL="285750" indent="-285750">
              <a:buFont typeface="Arial" panose="020B0604020202020204" pitchFamily="34" charset="0"/>
              <a:buChar char="•"/>
            </a:pPr>
            <a:r>
              <a:rPr lang="fr-FR" b="1" dirty="0" err="1"/>
              <a:t>xsi</a:t>
            </a:r>
            <a:r>
              <a:rPr lang="fr-FR" b="1" dirty="0"/>
              <a:t>: </a:t>
            </a:r>
            <a:r>
              <a:rPr lang="fr-FR" dirty="0"/>
              <a:t>indique que les balises viennent d'une instance d'un schéma XML.</a:t>
            </a:r>
          </a:p>
        </p:txBody>
      </p:sp>
      <p:cxnSp>
        <p:nvCxnSpPr>
          <p:cNvPr id="6" name="Connecteur droit 5"/>
          <p:cNvCxnSpPr>
            <a:cxnSpLocks/>
          </p:cNvCxnSpPr>
          <p:nvPr/>
        </p:nvCxnSpPr>
        <p:spPr>
          <a:xfrm>
            <a:off x="6477793" y="887881"/>
            <a:ext cx="0" cy="557006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Espace réservé du numéro de diapositive 7"/>
          <p:cNvSpPr>
            <a:spLocks noGrp="1"/>
          </p:cNvSpPr>
          <p:nvPr>
            <p:ph type="sldNum" sz="quarter" idx="12"/>
          </p:nvPr>
        </p:nvSpPr>
        <p:spPr/>
        <p:txBody>
          <a:bodyPr/>
          <a:lstStyle/>
          <a:p>
            <a:fld id="{B79E4878-4BCB-449E-94CF-AE2A0F6BB533}" type="slidenum">
              <a:rPr lang="fr-FR" smtClean="0"/>
              <a:t>39</a:t>
            </a:fld>
            <a:endParaRPr lang="fr-FR"/>
          </a:p>
        </p:txBody>
      </p:sp>
    </p:spTree>
    <p:extLst>
      <p:ext uri="{BB962C8B-B14F-4D97-AF65-F5344CB8AC3E}">
        <p14:creationId xmlns:p14="http://schemas.microsoft.com/office/powerpoint/2010/main" val="2543981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Déroulement du cours</a:t>
            </a:r>
          </a:p>
        </p:txBody>
      </p:sp>
      <p:sp>
        <p:nvSpPr>
          <p:cNvPr id="3" name="Espace réservé du contenu 2"/>
          <p:cNvSpPr>
            <a:spLocks noGrp="1"/>
          </p:cNvSpPr>
          <p:nvPr>
            <p:ph idx="1"/>
          </p:nvPr>
        </p:nvSpPr>
        <p:spPr>
          <a:xfrm>
            <a:off x="552450" y="1503453"/>
            <a:ext cx="6648450" cy="4818063"/>
          </a:xfrm>
        </p:spPr>
        <p:txBody>
          <a:bodyPr>
            <a:normAutofit fontScale="92500" lnSpcReduction="20000"/>
          </a:bodyPr>
          <a:lstStyle/>
          <a:p>
            <a:r>
              <a:rPr lang="fr-FR" dirty="0"/>
              <a:t>Rappel des bases</a:t>
            </a:r>
            <a:r>
              <a:rPr lang="fr-FR" dirty="0">
                <a:solidFill>
                  <a:schemeClr val="bg1">
                    <a:lumMod val="50000"/>
                  </a:schemeClr>
                </a:solidFill>
              </a:rPr>
              <a:t> </a:t>
            </a:r>
          </a:p>
          <a:p>
            <a:r>
              <a:rPr lang="fr-FR" dirty="0"/>
              <a:t>Définition Web Service</a:t>
            </a:r>
          </a:p>
          <a:p>
            <a:endParaRPr lang="fr-FR" dirty="0"/>
          </a:p>
          <a:p>
            <a:r>
              <a:rPr lang="fr-FR" dirty="0"/>
              <a:t>SOAP </a:t>
            </a:r>
          </a:p>
          <a:p>
            <a:pPr lvl="1"/>
            <a:r>
              <a:rPr lang="fr-FR" dirty="0"/>
              <a:t>Cours +TP </a:t>
            </a:r>
            <a:r>
              <a:rPr lang="fr-FR" dirty="0">
                <a:solidFill>
                  <a:schemeClr val="bg1">
                    <a:lumMod val="75000"/>
                  </a:schemeClr>
                </a:solidFill>
              </a:rPr>
              <a:t>(node.js + Visual Studio Code + SOAP UI)</a:t>
            </a:r>
          </a:p>
          <a:p>
            <a:r>
              <a:rPr lang="fr-FR" dirty="0"/>
              <a:t>REST </a:t>
            </a:r>
          </a:p>
          <a:p>
            <a:pPr lvl="1"/>
            <a:r>
              <a:rPr lang="fr-FR" dirty="0"/>
              <a:t>Cours + TP </a:t>
            </a:r>
            <a:r>
              <a:rPr lang="fr-FR" dirty="0">
                <a:solidFill>
                  <a:schemeClr val="bg1">
                    <a:lumMod val="75000"/>
                  </a:schemeClr>
                </a:solidFill>
              </a:rPr>
              <a:t>(node.js + Visual Studio Code + plugin Chrome Postman, </a:t>
            </a:r>
            <a:r>
              <a:rPr lang="fr-FR" dirty="0" err="1">
                <a:solidFill>
                  <a:schemeClr val="bg1">
                    <a:lumMod val="75000"/>
                  </a:schemeClr>
                </a:solidFill>
              </a:rPr>
              <a:t>Swagger</a:t>
            </a:r>
            <a:r>
              <a:rPr lang="fr-FR" dirty="0">
                <a:solidFill>
                  <a:schemeClr val="bg1">
                    <a:lumMod val="75000"/>
                  </a:schemeClr>
                </a:solidFill>
              </a:rPr>
              <a:t>)</a:t>
            </a:r>
          </a:p>
          <a:p>
            <a:r>
              <a:rPr lang="fr-FR" dirty="0"/>
              <a:t>Sécurité</a:t>
            </a:r>
            <a:endParaRPr lang="fr-FR" dirty="0">
              <a:solidFill>
                <a:schemeClr val="bg1">
                  <a:lumMod val="50000"/>
                </a:schemeClr>
              </a:solidFill>
            </a:endParaRPr>
          </a:p>
          <a:p>
            <a:pPr lvl="1"/>
            <a:r>
              <a:rPr lang="fr-FR" dirty="0"/>
              <a:t>Cours + TP</a:t>
            </a:r>
          </a:p>
          <a:p>
            <a:endParaRPr lang="fr-FR" dirty="0"/>
          </a:p>
          <a:p>
            <a:r>
              <a:rPr lang="fr-FR" dirty="0"/>
              <a:t>Interrogation écrite de </a:t>
            </a:r>
            <a:r>
              <a:rPr lang="fr-FR" dirty="0">
                <a:solidFill>
                  <a:schemeClr val="bg1">
                    <a:lumMod val="50000"/>
                  </a:schemeClr>
                </a:solidFill>
              </a:rPr>
              <a:t>40 minutes </a:t>
            </a:r>
          </a:p>
          <a:p>
            <a:pPr lvl="1"/>
            <a:r>
              <a:rPr lang="fr-FR" dirty="0">
                <a:solidFill>
                  <a:schemeClr val="bg1">
                    <a:lumMod val="50000"/>
                  </a:schemeClr>
                </a:solidFill>
              </a:rPr>
              <a:t>Au début de la dernière séance</a:t>
            </a: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4</a:t>
            </a:fld>
            <a:endParaRPr lang="fr-FR"/>
          </a:p>
        </p:txBody>
      </p:sp>
      <p:sp>
        <p:nvSpPr>
          <p:cNvPr id="5" name="Espace réservé du contenu 2">
            <a:extLst>
              <a:ext uri="{FF2B5EF4-FFF2-40B4-BE49-F238E27FC236}">
                <a16:creationId xmlns:a16="http://schemas.microsoft.com/office/drawing/2014/main" id="{CC0FFA9E-0BAC-434D-9379-5A13DFCB4788}"/>
              </a:ext>
            </a:extLst>
          </p:cNvPr>
          <p:cNvSpPr txBox="1">
            <a:spLocks/>
          </p:cNvSpPr>
          <p:nvPr/>
        </p:nvSpPr>
        <p:spPr>
          <a:xfrm>
            <a:off x="7572375" y="1503452"/>
            <a:ext cx="4414838" cy="48180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Les </a:t>
            </a:r>
            <a:r>
              <a:rPr lang="fr-FR" dirty="0" err="1"/>
              <a:t>TPs</a:t>
            </a:r>
            <a:r>
              <a:rPr lang="fr-FR" dirty="0"/>
              <a:t> sont à rendre de manière individuel en version papier à la fin de chaque cours</a:t>
            </a:r>
          </a:p>
          <a:p>
            <a:pPr lvl="1"/>
            <a:r>
              <a:rPr lang="fr-FR" dirty="0"/>
              <a:t>Entraidez-vous !</a:t>
            </a:r>
          </a:p>
          <a:p>
            <a:endParaRPr lang="fr-FR" dirty="0"/>
          </a:p>
          <a:p>
            <a:r>
              <a:rPr lang="fr-FR" dirty="0"/>
              <a:t>Une note interrogation </a:t>
            </a:r>
          </a:p>
          <a:p>
            <a:r>
              <a:rPr lang="fr-FR" dirty="0"/>
              <a:t>Une note sur le total des </a:t>
            </a:r>
            <a:r>
              <a:rPr lang="fr-FR" dirty="0" err="1"/>
              <a:t>TPs</a:t>
            </a:r>
            <a:endParaRPr lang="fr-FR" dirty="0"/>
          </a:p>
          <a:p>
            <a:endParaRPr lang="fr-FR" dirty="0">
              <a:solidFill>
                <a:schemeClr val="bg1">
                  <a:lumMod val="50000"/>
                </a:schemeClr>
              </a:solidFill>
            </a:endParaRPr>
          </a:p>
        </p:txBody>
      </p:sp>
      <p:cxnSp>
        <p:nvCxnSpPr>
          <p:cNvPr id="6" name="Connecteur droit 5">
            <a:extLst>
              <a:ext uri="{FF2B5EF4-FFF2-40B4-BE49-F238E27FC236}">
                <a16:creationId xmlns:a16="http://schemas.microsoft.com/office/drawing/2014/main" id="{B672F279-A6E2-4F17-8113-9E7293909786}"/>
              </a:ext>
            </a:extLst>
          </p:cNvPr>
          <p:cNvCxnSpPr>
            <a:cxnSpLocks/>
          </p:cNvCxnSpPr>
          <p:nvPr/>
        </p:nvCxnSpPr>
        <p:spPr>
          <a:xfrm>
            <a:off x="7386638" y="1503452"/>
            <a:ext cx="0" cy="485289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99055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Le corps SOAP</a:t>
            </a:r>
          </a:p>
        </p:txBody>
      </p:sp>
      <p:sp>
        <p:nvSpPr>
          <p:cNvPr id="3" name="Espace réservé du contenu 2"/>
          <p:cNvSpPr>
            <a:spLocks noGrp="1"/>
          </p:cNvSpPr>
          <p:nvPr>
            <p:ph idx="1"/>
          </p:nvPr>
        </p:nvSpPr>
        <p:spPr>
          <a:xfrm>
            <a:off x="6786561" y="1414896"/>
            <a:ext cx="5330825" cy="5443104"/>
          </a:xfrm>
        </p:spPr>
        <p:txBody>
          <a:bodyPr>
            <a:normAutofit fontScale="77500" lnSpcReduction="20000"/>
          </a:bodyPr>
          <a:lstStyle/>
          <a:p>
            <a:r>
              <a:rPr lang="fr-FR" dirty="0"/>
              <a:t>Le corps SOAP est un élément obligatoire dans le message SOAP. Il contient l'information destinée au receveur. </a:t>
            </a:r>
          </a:p>
          <a:p>
            <a:r>
              <a:rPr lang="fr-FR" dirty="0"/>
              <a:t>Le contenu du corps SOAP est utilisé pour spécifier un appel de méthode à un ordinateur distant avec les valeurs de paramètre. </a:t>
            </a:r>
          </a:p>
          <a:p>
            <a:pPr lvl="1"/>
            <a:r>
              <a:rPr lang="fr-FR" dirty="0"/>
              <a:t>Il commence avec la balise &lt;</a:t>
            </a:r>
            <a:r>
              <a:rPr lang="fr-FR" dirty="0" err="1"/>
              <a:t>soap:Body</a:t>
            </a:r>
            <a:r>
              <a:rPr lang="fr-FR" dirty="0"/>
              <a:t>&gt; et se termine avec la balise &lt;/</a:t>
            </a:r>
            <a:r>
              <a:rPr lang="fr-FR" dirty="0" err="1"/>
              <a:t>soap:Body</a:t>
            </a:r>
            <a:r>
              <a:rPr lang="fr-FR" dirty="0"/>
              <a:t>&gt;.</a:t>
            </a:r>
          </a:p>
          <a:p>
            <a:r>
              <a:rPr lang="fr-FR" dirty="0"/>
              <a:t>L'élément &lt;</a:t>
            </a:r>
            <a:r>
              <a:rPr lang="fr-FR" dirty="0" err="1"/>
              <a:t>wsc:addition</a:t>
            </a:r>
            <a:r>
              <a:rPr lang="fr-FR" dirty="0"/>
              <a:t>&gt; fournit le nom de la méthode a appeler : « addition ». </a:t>
            </a:r>
          </a:p>
          <a:p>
            <a:pPr lvl="1"/>
            <a:r>
              <a:rPr lang="fr-FR" dirty="0"/>
              <a:t>Les élément « a » et « b » sont des paramètres lui sont passés. </a:t>
            </a:r>
          </a:p>
          <a:p>
            <a:pPr lvl="1"/>
            <a:r>
              <a:rPr lang="fr-FR" dirty="0"/>
              <a:t>Les attributs </a:t>
            </a:r>
            <a:r>
              <a:rPr lang="fr-FR" dirty="0" err="1"/>
              <a:t>xsi</a:t>
            </a:r>
            <a:r>
              <a:rPr lang="fr-FR" dirty="0"/>
              <a:t> et </a:t>
            </a:r>
            <a:r>
              <a:rPr lang="fr-FR" dirty="0" err="1"/>
              <a:t>xsd</a:t>
            </a:r>
            <a:r>
              <a:rPr lang="fr-FR" dirty="0"/>
              <a:t> définissent les espaces de noms qui vont être utilisés dans le corps du message. La définition de </a:t>
            </a:r>
            <a:r>
              <a:rPr lang="fr-FR" dirty="0" err="1"/>
              <a:t>xsi</a:t>
            </a:r>
            <a:r>
              <a:rPr lang="fr-FR" dirty="0"/>
              <a:t> permet d'utiliser </a:t>
            </a:r>
            <a:r>
              <a:rPr lang="fr-FR" dirty="0" err="1"/>
              <a:t>xsi:type</a:t>
            </a:r>
            <a:r>
              <a:rPr lang="fr-FR" dirty="0"/>
              <a:t> dans le corps du message, le </a:t>
            </a:r>
            <a:r>
              <a:rPr lang="fr-FR" dirty="0" err="1"/>
              <a:t>xsd:int</a:t>
            </a:r>
            <a:r>
              <a:rPr lang="fr-FR" dirty="0"/>
              <a:t> signifie que cette valeur est de type entier. </a:t>
            </a:r>
          </a:p>
        </p:txBody>
      </p:sp>
      <p:pic>
        <p:nvPicPr>
          <p:cNvPr id="9" name="Image 8"/>
          <p:cNvPicPr>
            <a:picLocks noChangeAspect="1"/>
          </p:cNvPicPr>
          <p:nvPr/>
        </p:nvPicPr>
        <p:blipFill>
          <a:blip r:embed="rId2"/>
          <a:stretch>
            <a:fillRect/>
          </a:stretch>
        </p:blipFill>
        <p:spPr>
          <a:xfrm>
            <a:off x="222008" y="1414895"/>
            <a:ext cx="5947016" cy="2548389"/>
          </a:xfrm>
          <a:prstGeom prst="rect">
            <a:avLst/>
          </a:prstGeom>
        </p:spPr>
      </p:pic>
      <p:sp>
        <p:nvSpPr>
          <p:cNvPr id="10" name="ZoneTexte 9"/>
          <p:cNvSpPr txBox="1"/>
          <p:nvPr/>
        </p:nvSpPr>
        <p:spPr>
          <a:xfrm>
            <a:off x="652462" y="4026515"/>
            <a:ext cx="5330825" cy="2431435"/>
          </a:xfrm>
          <a:prstGeom prst="rect">
            <a:avLst/>
          </a:prstGeom>
          <a:noFill/>
        </p:spPr>
        <p:txBody>
          <a:bodyPr wrap="square" rtlCol="0">
            <a:spAutoFit/>
          </a:bodyPr>
          <a:lstStyle/>
          <a:p>
            <a:r>
              <a:rPr lang="fr-FR" sz="2400" dirty="0"/>
              <a:t>L'extrait suivant représente un corps SOAP qui fait appel de procédure distante (RPC) à une méthode appelée « addition ».</a:t>
            </a:r>
          </a:p>
          <a:p>
            <a:endParaRPr lang="fr-FR" sz="2800" dirty="0">
              <a:solidFill>
                <a:schemeClr val="accent1">
                  <a:lumMod val="75000"/>
                </a:schemeClr>
              </a:solidFill>
            </a:endParaRPr>
          </a:p>
          <a:p>
            <a:r>
              <a:rPr lang="fr-FR" sz="2800" dirty="0" err="1">
                <a:solidFill>
                  <a:schemeClr val="accent1">
                    <a:lumMod val="75000"/>
                  </a:schemeClr>
                </a:solidFill>
              </a:rPr>
              <a:t>int</a:t>
            </a:r>
            <a:r>
              <a:rPr lang="fr-FR" sz="2800" dirty="0">
                <a:solidFill>
                  <a:schemeClr val="accent1">
                    <a:lumMod val="75000"/>
                  </a:schemeClr>
                </a:solidFill>
              </a:rPr>
              <a:t> </a:t>
            </a:r>
            <a:r>
              <a:rPr lang="fr-FR" sz="2800" dirty="0" err="1">
                <a:solidFill>
                  <a:schemeClr val="accent1">
                    <a:lumMod val="75000"/>
                  </a:schemeClr>
                </a:solidFill>
              </a:rPr>
              <a:t>result</a:t>
            </a:r>
            <a:r>
              <a:rPr lang="fr-FR" sz="2800" dirty="0">
                <a:solidFill>
                  <a:schemeClr val="accent1">
                    <a:lumMod val="75000"/>
                  </a:schemeClr>
                </a:solidFill>
              </a:rPr>
              <a:t> = addition(2, 3);</a:t>
            </a:r>
          </a:p>
        </p:txBody>
      </p:sp>
      <p:cxnSp>
        <p:nvCxnSpPr>
          <p:cNvPr id="6" name="Connecteur droit 5"/>
          <p:cNvCxnSpPr>
            <a:cxnSpLocks/>
          </p:cNvCxnSpPr>
          <p:nvPr/>
        </p:nvCxnSpPr>
        <p:spPr>
          <a:xfrm>
            <a:off x="6477793" y="887881"/>
            <a:ext cx="0" cy="557006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Espace réservé du numéro de diapositive 3"/>
          <p:cNvSpPr>
            <a:spLocks noGrp="1"/>
          </p:cNvSpPr>
          <p:nvPr>
            <p:ph type="sldNum" sz="quarter" idx="12"/>
          </p:nvPr>
        </p:nvSpPr>
        <p:spPr/>
        <p:txBody>
          <a:bodyPr/>
          <a:lstStyle/>
          <a:p>
            <a:fld id="{B79E4878-4BCB-449E-94CF-AE2A0F6BB533}" type="slidenum">
              <a:rPr lang="fr-FR" smtClean="0"/>
              <a:t>40</a:t>
            </a:fld>
            <a:endParaRPr lang="fr-FR"/>
          </a:p>
        </p:txBody>
      </p:sp>
    </p:spTree>
    <p:extLst>
      <p:ext uri="{BB962C8B-B14F-4D97-AF65-F5344CB8AC3E}">
        <p14:creationId xmlns:p14="http://schemas.microsoft.com/office/powerpoint/2010/main" val="10974642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5696" y="44700"/>
            <a:ext cx="10515600" cy="1325563"/>
          </a:xfrm>
        </p:spPr>
        <p:txBody>
          <a:bodyPr/>
          <a:lstStyle/>
          <a:p>
            <a:r>
              <a:rPr lang="fr-FR" b="1" dirty="0"/>
              <a:t>L'en-tête SOAP</a:t>
            </a:r>
            <a:br>
              <a:rPr lang="fr-FR" b="1" dirty="0"/>
            </a:br>
            <a:endParaRPr lang="fr-FR" b="1" dirty="0"/>
          </a:p>
        </p:txBody>
      </p:sp>
      <p:sp>
        <p:nvSpPr>
          <p:cNvPr id="3" name="Espace réservé du contenu 2"/>
          <p:cNvSpPr>
            <a:spLocks noGrp="1"/>
          </p:cNvSpPr>
          <p:nvPr>
            <p:ph idx="1"/>
          </p:nvPr>
        </p:nvSpPr>
        <p:spPr>
          <a:xfrm>
            <a:off x="6421696" y="801946"/>
            <a:ext cx="5679817" cy="6156067"/>
          </a:xfrm>
        </p:spPr>
        <p:txBody>
          <a:bodyPr>
            <a:normAutofit/>
          </a:bodyPr>
          <a:lstStyle/>
          <a:p>
            <a:r>
              <a:rPr lang="fr-FR" sz="1600" dirty="0"/>
              <a:t>L'en-tête SOAP est un élément facultatif dans un message SOAP. Toutefois, si un en-tête est présent, il doit être le premier élément qui apparaît dans l'enveloppe SOAP.</a:t>
            </a:r>
          </a:p>
          <a:p>
            <a:pPr lvl="1"/>
            <a:r>
              <a:rPr lang="fr-FR" sz="1400" dirty="0"/>
              <a:t>Le format de l'en-tête n'est pas défini dans le cahier des charges et par conséquent, il est à la disposition des clients et des services pour leur propre usage. </a:t>
            </a:r>
          </a:p>
          <a:p>
            <a:pPr lvl="1"/>
            <a:r>
              <a:rPr lang="fr-FR" sz="1400" dirty="0"/>
              <a:t>Un usage typique est de communiquer des informations authentifiant l'émetteur ou bien encore le contexte d'une transaction dont le message SOAP doit passer par plusieurs intermédiaires SOAP pour arriver au destinataire final. Un intermédiaire SOAP est toute entité capable de recevoir et transmettre des messages SOAP.</a:t>
            </a:r>
          </a:p>
          <a:p>
            <a:pPr lvl="1"/>
            <a:r>
              <a:rPr lang="fr-FR" sz="1400" dirty="0"/>
              <a:t>L'en-tête d'un message SOAP commence avec la balise &lt;</a:t>
            </a:r>
            <a:r>
              <a:rPr lang="fr-FR" sz="1400" dirty="0" err="1"/>
              <a:t>soap:Header</a:t>
            </a:r>
            <a:r>
              <a:rPr lang="fr-FR" sz="1400" dirty="0"/>
              <a:t>&gt; et se termine avec la balise &lt;/</a:t>
            </a:r>
            <a:r>
              <a:rPr lang="fr-FR" sz="1400" dirty="0" err="1"/>
              <a:t>soap:Header</a:t>
            </a:r>
            <a:r>
              <a:rPr lang="fr-FR" sz="1400" dirty="0"/>
              <a:t>&gt;</a:t>
            </a:r>
            <a:endParaRPr lang="fr-FR" sz="1600" dirty="0"/>
          </a:p>
          <a:p>
            <a:r>
              <a:rPr lang="fr-FR" sz="1600" dirty="0"/>
              <a:t>Trois attributs associés à l'en-tête SOAP peuvent être utilisés :</a:t>
            </a:r>
          </a:p>
          <a:p>
            <a:pPr lvl="1"/>
            <a:r>
              <a:rPr lang="fr-FR" sz="1400" b="1" dirty="0" err="1"/>
              <a:t>soap:mustUnderstand</a:t>
            </a:r>
            <a:r>
              <a:rPr lang="fr-FR" sz="1400" dirty="0"/>
              <a:t> : cet attribut prend la valeur 1 ou 0. La valeur 1 signale que le récepteur doit reconnaître l'information présente dans l'en-tête et que son traitement est obligatoire. La valeur 0 indique que l'en-tête peut être ignoré par le récepteur.</a:t>
            </a:r>
          </a:p>
          <a:p>
            <a:pPr lvl="1"/>
            <a:r>
              <a:rPr lang="fr-FR" sz="1400" b="1" dirty="0" err="1"/>
              <a:t>soap:role</a:t>
            </a:r>
            <a:r>
              <a:rPr lang="fr-FR" sz="1400" dirty="0"/>
              <a:t> : sert à indiquer le destinataire SOAP auquel </a:t>
            </a:r>
            <a:r>
              <a:rPr lang="fr-FR" sz="1600" dirty="0"/>
              <a:t>un</a:t>
            </a:r>
            <a:r>
              <a:rPr lang="fr-FR" sz="1400" dirty="0"/>
              <a:t> bloc d'en-tête SOAP particulier est destiné.</a:t>
            </a:r>
          </a:p>
          <a:p>
            <a:pPr lvl="1"/>
            <a:r>
              <a:rPr lang="fr-FR" sz="1400" b="1" dirty="0" err="1"/>
              <a:t>soap:relay</a:t>
            </a:r>
            <a:r>
              <a:rPr lang="fr-FR" sz="1400" dirty="0"/>
              <a:t> : est utilisé pour indiquer si un bloc d'en-tête SOAP ciblé sur un récepteur SOAP doit être réacheminé (relayé) s'il n'est pas traité.</a:t>
            </a:r>
          </a:p>
          <a:p>
            <a:pPr lvl="1"/>
            <a:r>
              <a:rPr lang="fr-FR" sz="1400" dirty="0"/>
              <a:t>&lt;</a:t>
            </a:r>
            <a:r>
              <a:rPr lang="fr-FR" sz="1400" dirty="0" err="1"/>
              <a:t>soap:role</a:t>
            </a:r>
            <a:r>
              <a:rPr lang="fr-FR" sz="1400" dirty="0"/>
              <a:t>&gt; et &lt;</a:t>
            </a:r>
            <a:r>
              <a:rPr lang="fr-FR" sz="1400" dirty="0" err="1"/>
              <a:t>soap:relay</a:t>
            </a:r>
            <a:r>
              <a:rPr lang="fr-FR" sz="1400" dirty="0"/>
              <a:t>&gt; sont utilisés conjointement par l'ensemble des nœuds SOAP intermédiaires qu'un message SOAP doit traverser pour arriver au destinataire final.</a:t>
            </a:r>
          </a:p>
        </p:txBody>
      </p:sp>
      <p:pic>
        <p:nvPicPr>
          <p:cNvPr id="6" name="Image 5"/>
          <p:cNvPicPr>
            <a:picLocks noChangeAspect="1"/>
          </p:cNvPicPr>
          <p:nvPr/>
        </p:nvPicPr>
        <p:blipFill>
          <a:blip r:embed="rId2"/>
          <a:stretch>
            <a:fillRect/>
          </a:stretch>
        </p:blipFill>
        <p:spPr>
          <a:xfrm>
            <a:off x="325696" y="801946"/>
            <a:ext cx="5770304" cy="5427396"/>
          </a:xfrm>
          <a:prstGeom prst="rect">
            <a:avLst/>
          </a:prstGeom>
        </p:spPr>
      </p:pic>
      <p:cxnSp>
        <p:nvCxnSpPr>
          <p:cNvPr id="5" name="Connecteur droit 4"/>
          <p:cNvCxnSpPr>
            <a:cxnSpLocks/>
          </p:cNvCxnSpPr>
          <p:nvPr/>
        </p:nvCxnSpPr>
        <p:spPr>
          <a:xfrm>
            <a:off x="6320630" y="801946"/>
            <a:ext cx="0" cy="557006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325696" y="6211669"/>
            <a:ext cx="6096000" cy="646331"/>
          </a:xfrm>
          <a:prstGeom prst="rect">
            <a:avLst/>
          </a:prstGeom>
        </p:spPr>
        <p:txBody>
          <a:bodyPr>
            <a:spAutoFit/>
          </a:bodyPr>
          <a:lstStyle/>
          <a:p>
            <a:r>
              <a:rPr lang="fr-FR" b="1" dirty="0"/>
              <a:t>Exemple de Bloc Header, Message à destination de Plusieurs Noeud SOAP</a:t>
            </a:r>
          </a:p>
        </p:txBody>
      </p:sp>
      <p:sp>
        <p:nvSpPr>
          <p:cNvPr id="7" name="Espace réservé du numéro de diapositive 6"/>
          <p:cNvSpPr>
            <a:spLocks noGrp="1"/>
          </p:cNvSpPr>
          <p:nvPr>
            <p:ph type="sldNum" sz="quarter" idx="12"/>
          </p:nvPr>
        </p:nvSpPr>
        <p:spPr/>
        <p:txBody>
          <a:bodyPr/>
          <a:lstStyle/>
          <a:p>
            <a:fld id="{B79E4878-4BCB-449E-94CF-AE2A0F6BB533}" type="slidenum">
              <a:rPr lang="fr-FR" smtClean="0"/>
              <a:t>41</a:t>
            </a:fld>
            <a:endParaRPr lang="fr-FR"/>
          </a:p>
        </p:txBody>
      </p:sp>
    </p:spTree>
    <p:extLst>
      <p:ext uri="{BB962C8B-B14F-4D97-AF65-F5344CB8AC3E}">
        <p14:creationId xmlns:p14="http://schemas.microsoft.com/office/powerpoint/2010/main" val="21790247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Message d'erreur SOAP</a:t>
            </a:r>
          </a:p>
        </p:txBody>
      </p:sp>
      <p:sp>
        <p:nvSpPr>
          <p:cNvPr id="3" name="Espace réservé du contenu 2"/>
          <p:cNvSpPr>
            <a:spLocks noGrp="1"/>
          </p:cNvSpPr>
          <p:nvPr>
            <p:ph idx="1"/>
          </p:nvPr>
        </p:nvSpPr>
        <p:spPr>
          <a:xfrm>
            <a:off x="5770738" y="1267209"/>
            <a:ext cx="6421262" cy="5681135"/>
          </a:xfrm>
        </p:spPr>
        <p:txBody>
          <a:bodyPr>
            <a:normAutofit fontScale="77500" lnSpcReduction="20000"/>
          </a:bodyPr>
          <a:lstStyle/>
          <a:p>
            <a:pPr marL="0" indent="0">
              <a:buNone/>
            </a:pPr>
            <a:r>
              <a:rPr lang="fr-FR" dirty="0"/>
              <a:t>Afin de récupérer le plus grand nombre d'erreurs, l'approche SOAP se base essentiellement sur le bon usage de la balise &lt;</a:t>
            </a:r>
            <a:r>
              <a:rPr lang="fr-FR" dirty="0" err="1"/>
              <a:t>soap:fault</a:t>
            </a:r>
            <a:r>
              <a:rPr lang="fr-FR" dirty="0"/>
              <a:t>&gt; qui est contenue dans le corps SOAP. Cette balise est utilisée pour communiquer un problème qui a eu lieu dans la tentative de réalisation de la demande adressée au service Web. L'élément d'erreur est facultatif et figure uniquement dans les messages de réponse, il ne peut y apparaître qu'une seule fois. La balise &lt;</a:t>
            </a:r>
            <a:r>
              <a:rPr lang="fr-FR" dirty="0" err="1"/>
              <a:t>soap:fault</a:t>
            </a:r>
            <a:r>
              <a:rPr lang="fr-FR" dirty="0"/>
              <a:t>&gt; peut contenir quatre autres balises facultatives :</a:t>
            </a:r>
          </a:p>
          <a:p>
            <a:pPr lvl="1"/>
            <a:r>
              <a:rPr lang="fr-FR" b="1" dirty="0" err="1"/>
              <a:t>faultcode</a:t>
            </a:r>
            <a:r>
              <a:rPr lang="fr-FR" b="1" dirty="0"/>
              <a:t> </a:t>
            </a:r>
            <a:r>
              <a:rPr lang="fr-FR" dirty="0"/>
              <a:t>: cet élément est requis par le cahier des charges. Il contient un code indiquant la nature du problème.</a:t>
            </a:r>
          </a:p>
          <a:p>
            <a:pPr lvl="1"/>
            <a:r>
              <a:rPr lang="fr-FR" b="1" dirty="0" err="1"/>
              <a:t>faultstring</a:t>
            </a:r>
            <a:r>
              <a:rPr lang="fr-FR" b="1" dirty="0"/>
              <a:t> </a:t>
            </a:r>
            <a:r>
              <a:rPr lang="fr-FR" dirty="0"/>
              <a:t>: est la version lisible par l'homme de la balise </a:t>
            </a:r>
            <a:r>
              <a:rPr lang="fr-FR" i="1" dirty="0" err="1"/>
              <a:t>faultcode</a:t>
            </a:r>
            <a:r>
              <a:rPr lang="fr-FR" dirty="0"/>
              <a:t>. C'est la traduction en langage naturel du code d'erreur.</a:t>
            </a:r>
          </a:p>
          <a:p>
            <a:pPr lvl="1"/>
            <a:r>
              <a:rPr lang="fr-FR" b="1" dirty="0" err="1"/>
              <a:t>faultactor</a:t>
            </a:r>
            <a:r>
              <a:rPr lang="fr-FR" b="1" dirty="0"/>
              <a:t> </a:t>
            </a:r>
            <a:r>
              <a:rPr lang="fr-FR" dirty="0"/>
              <a:t>: indique le service qui a généré l'erreur. Cela est important lorsqu'une chaîne de services a été utilisée pour traiter la demande.</a:t>
            </a:r>
          </a:p>
          <a:p>
            <a:pPr lvl="1"/>
            <a:r>
              <a:rPr lang="fr-FR" b="1" dirty="0" err="1"/>
              <a:t>detail</a:t>
            </a:r>
            <a:r>
              <a:rPr lang="fr-FR" b="1" dirty="0"/>
              <a:t> </a:t>
            </a:r>
            <a:r>
              <a:rPr lang="fr-FR" dirty="0"/>
              <a:t>: cet élément doit contenir autant d'informations que possible sur l'état du serveur à l'instant de l'apparition de l'erreur. Il contient souvent des valeurs de variables au moment de l'échec.</a:t>
            </a:r>
          </a:p>
        </p:txBody>
      </p:sp>
      <p:pic>
        <p:nvPicPr>
          <p:cNvPr id="4" name="Image 3"/>
          <p:cNvPicPr>
            <a:picLocks noChangeAspect="1"/>
          </p:cNvPicPr>
          <p:nvPr/>
        </p:nvPicPr>
        <p:blipFill>
          <a:blip r:embed="rId2"/>
          <a:stretch>
            <a:fillRect/>
          </a:stretch>
        </p:blipFill>
        <p:spPr>
          <a:xfrm>
            <a:off x="347662" y="1364324"/>
            <a:ext cx="4932538" cy="5195150"/>
          </a:xfrm>
          <a:prstGeom prst="rect">
            <a:avLst/>
          </a:prstGeom>
        </p:spPr>
      </p:pic>
      <p:cxnSp>
        <p:nvCxnSpPr>
          <p:cNvPr id="5" name="Connecteur droit 4"/>
          <p:cNvCxnSpPr>
            <a:cxnSpLocks/>
          </p:cNvCxnSpPr>
          <p:nvPr/>
        </p:nvCxnSpPr>
        <p:spPr>
          <a:xfrm>
            <a:off x="5491952" y="1176865"/>
            <a:ext cx="0" cy="557006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Espace réservé du numéro de diapositive 5"/>
          <p:cNvSpPr>
            <a:spLocks noGrp="1"/>
          </p:cNvSpPr>
          <p:nvPr>
            <p:ph type="sldNum" sz="quarter" idx="12"/>
          </p:nvPr>
        </p:nvSpPr>
        <p:spPr/>
        <p:txBody>
          <a:bodyPr/>
          <a:lstStyle/>
          <a:p>
            <a:fld id="{B79E4878-4BCB-449E-94CF-AE2A0F6BB533}" type="slidenum">
              <a:rPr lang="fr-FR" smtClean="0"/>
              <a:t>42</a:t>
            </a:fld>
            <a:endParaRPr lang="fr-FR"/>
          </a:p>
        </p:txBody>
      </p:sp>
    </p:spTree>
    <p:extLst>
      <p:ext uri="{BB962C8B-B14F-4D97-AF65-F5344CB8AC3E}">
        <p14:creationId xmlns:p14="http://schemas.microsoft.com/office/powerpoint/2010/main" val="7410857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Message d'erreur SOAP</a:t>
            </a:r>
          </a:p>
        </p:txBody>
      </p:sp>
      <p:sp>
        <p:nvSpPr>
          <p:cNvPr id="3" name="Espace réservé du contenu 2"/>
          <p:cNvSpPr>
            <a:spLocks noGrp="1"/>
          </p:cNvSpPr>
          <p:nvPr>
            <p:ph idx="1"/>
          </p:nvPr>
        </p:nvSpPr>
        <p:spPr>
          <a:xfrm>
            <a:off x="7000875" y="1714499"/>
            <a:ext cx="5191125" cy="4879151"/>
          </a:xfrm>
        </p:spPr>
        <p:txBody>
          <a:bodyPr>
            <a:normAutofit/>
          </a:bodyPr>
          <a:lstStyle/>
          <a:p>
            <a:r>
              <a:rPr lang="en-US" dirty="0"/>
              <a:t>Pour les HTTP binding, </a:t>
            </a:r>
          </a:p>
          <a:p>
            <a:pPr lvl="1"/>
            <a:r>
              <a:rPr lang="en-US" dirty="0" err="1"/>
              <a:t>une</a:t>
            </a:r>
            <a:r>
              <a:rPr lang="en-US" dirty="0"/>
              <a:t> </a:t>
            </a:r>
            <a:r>
              <a:rPr lang="en-US" dirty="0" err="1"/>
              <a:t>réponse</a:t>
            </a:r>
            <a:r>
              <a:rPr lang="en-US" dirty="0"/>
              <a:t> </a:t>
            </a:r>
            <a:r>
              <a:rPr lang="en-US" dirty="0" err="1"/>
              <a:t>en</a:t>
            </a:r>
            <a:r>
              <a:rPr lang="en-US" dirty="0"/>
              <a:t> </a:t>
            </a:r>
            <a:r>
              <a:rPr lang="en-US" dirty="0" err="1"/>
              <a:t>succès</a:t>
            </a:r>
            <a:r>
              <a:rPr lang="en-US" dirty="0"/>
              <a:t> </a:t>
            </a:r>
            <a:r>
              <a:rPr lang="en-US" dirty="0" err="1"/>
              <a:t>est</a:t>
            </a:r>
            <a:r>
              <a:rPr lang="en-US" dirty="0"/>
              <a:t> </a:t>
            </a:r>
            <a:r>
              <a:rPr lang="en-US" dirty="0" err="1"/>
              <a:t>lié</a:t>
            </a:r>
            <a:r>
              <a:rPr lang="en-US" dirty="0"/>
              <a:t> aux codes HTTP 200 à 299.</a:t>
            </a:r>
          </a:p>
          <a:p>
            <a:pPr lvl="1"/>
            <a:r>
              <a:rPr lang="en-US" dirty="0"/>
              <a:t>SOAP Fault </a:t>
            </a:r>
            <a:r>
              <a:rPr lang="en-US" dirty="0" err="1"/>
              <a:t>est</a:t>
            </a:r>
            <a:r>
              <a:rPr lang="en-US" dirty="0"/>
              <a:t> </a:t>
            </a:r>
            <a:r>
              <a:rPr lang="en-US" dirty="0" err="1"/>
              <a:t>liée</a:t>
            </a:r>
            <a:r>
              <a:rPr lang="en-US" dirty="0"/>
              <a:t> aux codes 500 à 599.</a:t>
            </a:r>
          </a:p>
          <a:p>
            <a:pPr lvl="1"/>
            <a:endParaRPr lang="en-US" dirty="0"/>
          </a:p>
          <a:p>
            <a:r>
              <a:rPr lang="en-US" dirty="0"/>
              <a:t>Les frameworks (C#, Java, etc.) </a:t>
            </a:r>
            <a:r>
              <a:rPr lang="en-US" dirty="0" err="1"/>
              <a:t>transforment</a:t>
            </a:r>
            <a:r>
              <a:rPr lang="en-US" dirty="0"/>
              <a:t> les Fault </a:t>
            </a:r>
            <a:r>
              <a:rPr lang="en-US" dirty="0" err="1"/>
              <a:t>en</a:t>
            </a:r>
            <a:r>
              <a:rPr lang="en-US" dirty="0"/>
              <a:t> Exception.</a:t>
            </a:r>
          </a:p>
        </p:txBody>
      </p:sp>
      <p:sp>
        <p:nvSpPr>
          <p:cNvPr id="6" name="Rectangle 5"/>
          <p:cNvSpPr/>
          <p:nvPr/>
        </p:nvSpPr>
        <p:spPr>
          <a:xfrm>
            <a:off x="420284" y="1424093"/>
            <a:ext cx="6066241" cy="5016758"/>
          </a:xfrm>
          <a:prstGeom prst="rect">
            <a:avLst/>
          </a:prstGeom>
        </p:spPr>
        <p:txBody>
          <a:bodyPr wrap="square">
            <a:spAutoFit/>
          </a:bodyPr>
          <a:lstStyle/>
          <a:p>
            <a:endParaRPr lang="fr-FR" sz="2000" dirty="0"/>
          </a:p>
          <a:p>
            <a:r>
              <a:rPr lang="fr-FR" sz="2000" dirty="0"/>
              <a:t>Quatre types de codes d'erreur sont définis par défaut:</a:t>
            </a:r>
          </a:p>
          <a:p>
            <a:pPr marL="742950" lvl="1" indent="-285750">
              <a:buFont typeface="Arial" panose="020B0604020202020204" pitchFamily="34" charset="0"/>
              <a:buChar char="•"/>
            </a:pPr>
            <a:r>
              <a:rPr lang="fr-FR" sz="2000" b="1" dirty="0" err="1"/>
              <a:t>soap:Server</a:t>
            </a:r>
            <a:r>
              <a:rPr lang="fr-FR" sz="2000" dirty="0"/>
              <a:t> : indique qu'une erreur s'est produite sur le serveur, mais pas avec le message lui-même.</a:t>
            </a:r>
          </a:p>
          <a:p>
            <a:pPr marL="742950" lvl="1" indent="-285750">
              <a:buFont typeface="Arial" panose="020B0604020202020204" pitchFamily="34" charset="0"/>
              <a:buChar char="•"/>
            </a:pPr>
            <a:r>
              <a:rPr lang="fr-FR" sz="2000" b="1" dirty="0" err="1"/>
              <a:t>soap:Client</a:t>
            </a:r>
            <a:r>
              <a:rPr lang="fr-FR" sz="2000" dirty="0"/>
              <a:t> : signifie que le message reçu contient une erreur.</a:t>
            </a:r>
          </a:p>
          <a:p>
            <a:pPr marL="742950" lvl="1" indent="-285750">
              <a:buFont typeface="Arial" panose="020B0604020202020204" pitchFamily="34" charset="0"/>
              <a:buChar char="•"/>
            </a:pPr>
            <a:r>
              <a:rPr lang="fr-FR" sz="2000" b="1" dirty="0" err="1"/>
              <a:t>soap:VersionMismatch</a:t>
            </a:r>
            <a:r>
              <a:rPr lang="fr-FR" sz="2000" dirty="0"/>
              <a:t> : cette erreur se produit lorsque les versions des protocoles SOAP utilisés par le client et le serveur sont différentes.</a:t>
            </a:r>
          </a:p>
          <a:p>
            <a:pPr marL="742950" lvl="1" indent="-285750">
              <a:buFont typeface="Arial" panose="020B0604020202020204" pitchFamily="34" charset="0"/>
              <a:buChar char="•"/>
            </a:pPr>
            <a:r>
              <a:rPr lang="fr-FR" sz="2000" b="1" dirty="0" err="1"/>
              <a:t>soap:MustUnderstand</a:t>
            </a:r>
            <a:r>
              <a:rPr lang="fr-FR" sz="2000" dirty="0"/>
              <a:t> : cette erreur est générée lorsqu'un élément dans l'en-tête ne peut pas traiter alors qu'il est marqué comme obligatoire.</a:t>
            </a:r>
          </a:p>
          <a:p>
            <a:pPr marL="742950" lvl="1" indent="-285750">
              <a:buFont typeface="Arial" panose="020B0604020202020204" pitchFamily="34" charset="0"/>
              <a:buChar char="•"/>
            </a:pPr>
            <a:endParaRPr lang="fr-FR" sz="2000" dirty="0"/>
          </a:p>
          <a:p>
            <a:pPr marL="742950" lvl="1" indent="-285750">
              <a:buFont typeface="Arial" panose="020B0604020202020204" pitchFamily="34" charset="0"/>
              <a:buChar char="•"/>
            </a:pPr>
            <a:r>
              <a:rPr lang="fr-FR" sz="2000" dirty="0"/>
              <a:t>Il est possible de mettre ses propres codes non </a:t>
            </a:r>
            <a:r>
              <a:rPr lang="fr-FR" sz="2000" dirty="0" err="1"/>
              <a:t>pré-défini</a:t>
            </a:r>
            <a:r>
              <a:rPr lang="fr-FR" sz="2000" dirty="0"/>
              <a:t>.</a:t>
            </a:r>
          </a:p>
        </p:txBody>
      </p:sp>
      <p:cxnSp>
        <p:nvCxnSpPr>
          <p:cNvPr id="7" name="Connecteur droit 6"/>
          <p:cNvCxnSpPr>
            <a:cxnSpLocks/>
          </p:cNvCxnSpPr>
          <p:nvPr/>
        </p:nvCxnSpPr>
        <p:spPr>
          <a:xfrm>
            <a:off x="6649240" y="1287931"/>
            <a:ext cx="0" cy="557006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Espace réservé du numéro de diapositive 7"/>
          <p:cNvSpPr>
            <a:spLocks noGrp="1"/>
          </p:cNvSpPr>
          <p:nvPr>
            <p:ph type="sldNum" sz="quarter" idx="12"/>
          </p:nvPr>
        </p:nvSpPr>
        <p:spPr/>
        <p:txBody>
          <a:bodyPr/>
          <a:lstStyle/>
          <a:p>
            <a:fld id="{B79E4878-4BCB-449E-94CF-AE2A0F6BB533}" type="slidenum">
              <a:rPr lang="fr-FR" smtClean="0"/>
              <a:t>43</a:t>
            </a:fld>
            <a:endParaRPr lang="fr-FR"/>
          </a:p>
        </p:txBody>
      </p:sp>
    </p:spTree>
    <p:extLst>
      <p:ext uri="{BB962C8B-B14F-4D97-AF65-F5344CB8AC3E}">
        <p14:creationId xmlns:p14="http://schemas.microsoft.com/office/powerpoint/2010/main" val="9051564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langage de description WSDL	</a:t>
            </a:r>
          </a:p>
        </p:txBody>
      </p:sp>
      <p:sp>
        <p:nvSpPr>
          <p:cNvPr id="4" name="Espace réservé du contenu 3"/>
          <p:cNvSpPr>
            <a:spLocks noGrp="1"/>
          </p:cNvSpPr>
          <p:nvPr>
            <p:ph idx="1"/>
          </p:nvPr>
        </p:nvSpPr>
        <p:spPr>
          <a:xfrm>
            <a:off x="838200" y="1468620"/>
            <a:ext cx="10515600" cy="5389380"/>
          </a:xfrm>
        </p:spPr>
        <p:txBody>
          <a:bodyPr>
            <a:normAutofit fontScale="85000" lnSpcReduction="20000"/>
          </a:bodyPr>
          <a:lstStyle/>
          <a:p>
            <a:r>
              <a:rPr lang="fr-FR" dirty="0"/>
              <a:t>Le </a:t>
            </a:r>
            <a:r>
              <a:rPr lang="fr-FR" b="1" dirty="0"/>
              <a:t>WSDL</a:t>
            </a:r>
            <a:r>
              <a:rPr lang="fr-FR" dirty="0"/>
              <a:t> ou </a:t>
            </a:r>
            <a:r>
              <a:rPr lang="fr-FR" b="1" dirty="0"/>
              <a:t>Web Services Description </a:t>
            </a:r>
            <a:r>
              <a:rPr lang="fr-FR" b="1" dirty="0" err="1"/>
              <a:t>Language</a:t>
            </a:r>
            <a:r>
              <a:rPr lang="fr-FR" dirty="0"/>
              <a:t> est une grammaire </a:t>
            </a:r>
            <a:r>
              <a:rPr lang="fr-FR" dirty="0">
                <a:hlinkClick r:id="rId2" tooltip="Extensible Markup Language"/>
              </a:rPr>
              <a:t>XML</a:t>
            </a:r>
            <a:r>
              <a:rPr lang="fr-FR" dirty="0"/>
              <a:t> permettant de décrire un </a:t>
            </a:r>
            <a:r>
              <a:rPr lang="fr-FR" dirty="0">
                <a:hlinkClick r:id="rId3" tooltip="Service web"/>
              </a:rPr>
              <a:t>service web</a:t>
            </a:r>
            <a:r>
              <a:rPr lang="fr-FR" dirty="0"/>
              <a:t>. </a:t>
            </a:r>
          </a:p>
          <a:p>
            <a:pPr lvl="1"/>
            <a:r>
              <a:rPr lang="fr-FR" dirty="0"/>
              <a:t>WSDL 1.1 a été proposé en 2001 au </a:t>
            </a:r>
            <a:r>
              <a:rPr lang="fr-FR" dirty="0">
                <a:hlinkClick r:id="rId4" tooltip="World Wide Web Consortium"/>
              </a:rPr>
              <a:t>W3C</a:t>
            </a:r>
            <a:r>
              <a:rPr lang="fr-FR" dirty="0"/>
              <a:t> pour standardisation mais n'est pas approuvée par le W3C. </a:t>
            </a:r>
          </a:p>
          <a:p>
            <a:pPr lvl="1"/>
            <a:r>
              <a:rPr lang="fr-FR" dirty="0"/>
              <a:t>La version 2.0 a été approuvée le 27 juin 2007 et est désormais une recommandation officielle du W3C. </a:t>
            </a:r>
          </a:p>
          <a:p>
            <a:pPr lvl="1"/>
            <a:endParaRPr lang="fr-FR" dirty="0"/>
          </a:p>
          <a:p>
            <a:r>
              <a:rPr lang="fr-FR" dirty="0"/>
              <a:t>Le WSDL décrit une </a:t>
            </a:r>
            <a:r>
              <a:rPr lang="fr-FR" dirty="0">
                <a:hlinkClick r:id="rId5" tooltip="Interface"/>
              </a:rPr>
              <a:t>interface</a:t>
            </a:r>
            <a:r>
              <a:rPr lang="fr-FR" dirty="0"/>
              <a:t> publique d'accès à un service web, notamment dans le cadre d'architectures de type </a:t>
            </a:r>
            <a:r>
              <a:rPr lang="fr-FR" dirty="0">
                <a:hlinkClick r:id="rId6" tooltip="Service Oriented Architecture"/>
              </a:rPr>
              <a:t>SOA</a:t>
            </a:r>
            <a:r>
              <a:rPr lang="fr-FR" dirty="0"/>
              <a:t> (</a:t>
            </a:r>
            <a:r>
              <a:rPr lang="fr-FR" i="1" dirty="0"/>
              <a:t>Service </a:t>
            </a:r>
            <a:r>
              <a:rPr lang="fr-FR" i="1" dirty="0" err="1"/>
              <a:t>Oriented</a:t>
            </a:r>
            <a:r>
              <a:rPr lang="fr-FR" i="1" dirty="0"/>
              <a:t> Architecture</a:t>
            </a:r>
            <a:r>
              <a:rPr lang="fr-FR" dirty="0"/>
              <a:t>). C'est une description fondée sur le XML qui indique « comment communiquer pour utiliser le service ».</a:t>
            </a:r>
          </a:p>
          <a:p>
            <a:endParaRPr lang="fr-FR" dirty="0"/>
          </a:p>
          <a:p>
            <a:r>
              <a:rPr lang="fr-FR" dirty="0"/>
              <a:t>Le WSDL sert à décrire :</a:t>
            </a:r>
          </a:p>
          <a:p>
            <a:pPr lvl="1"/>
            <a:r>
              <a:rPr lang="fr-FR" dirty="0"/>
              <a:t>le </a:t>
            </a:r>
            <a:r>
              <a:rPr lang="fr-FR" dirty="0">
                <a:hlinkClick r:id="rId7" tooltip="Protocole de communication"/>
              </a:rPr>
              <a:t>protocole de communication</a:t>
            </a:r>
            <a:r>
              <a:rPr lang="fr-FR" dirty="0"/>
              <a:t> (</a:t>
            </a:r>
            <a:r>
              <a:rPr lang="fr-FR" dirty="0">
                <a:hlinkClick r:id="rId8" tooltip="SOAP"/>
              </a:rPr>
              <a:t>SOAP</a:t>
            </a:r>
            <a:r>
              <a:rPr lang="fr-FR" dirty="0"/>
              <a:t> </a:t>
            </a:r>
            <a:r>
              <a:rPr lang="fr-FR" dirty="0">
                <a:hlinkClick r:id="rId9" tooltip="Remote procedure call"/>
              </a:rPr>
              <a:t>RPC</a:t>
            </a:r>
            <a:r>
              <a:rPr lang="fr-FR" dirty="0"/>
              <a:t> ou SOAP orienté message)</a:t>
            </a:r>
          </a:p>
          <a:p>
            <a:pPr lvl="1"/>
            <a:r>
              <a:rPr lang="fr-FR" dirty="0"/>
              <a:t>le format de messages requis pour communiquer avec ce service</a:t>
            </a:r>
          </a:p>
          <a:p>
            <a:pPr lvl="1"/>
            <a:r>
              <a:rPr lang="fr-FR" dirty="0"/>
              <a:t>les méthodes que le client peut invoquer</a:t>
            </a:r>
          </a:p>
          <a:p>
            <a:pPr lvl="1"/>
            <a:r>
              <a:rPr lang="fr-FR" dirty="0"/>
              <a:t>la localisation du service.</a:t>
            </a:r>
          </a:p>
          <a:p>
            <a:endParaRPr lang="fr-FR" dirty="0"/>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44</a:t>
            </a:fld>
            <a:endParaRPr lang="fr-FR"/>
          </a:p>
        </p:txBody>
      </p:sp>
    </p:spTree>
    <p:extLst>
      <p:ext uri="{BB962C8B-B14F-4D97-AF65-F5344CB8AC3E}">
        <p14:creationId xmlns:p14="http://schemas.microsoft.com/office/powerpoint/2010/main" val="8305033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langage de description WSDL	</a:t>
            </a:r>
          </a:p>
        </p:txBody>
      </p:sp>
      <p:pic>
        <p:nvPicPr>
          <p:cNvPr id="2050" name="Picture 2" descr="https://upload.wikimedia.org/wikipedia/commons/thumb/b/b0/Wsdl.png/800px-Wsdl.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5786" y="1027906"/>
            <a:ext cx="7205994" cy="5728765"/>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u contenu 2"/>
          <p:cNvSpPr txBox="1">
            <a:spLocks/>
          </p:cNvSpPr>
          <p:nvPr/>
        </p:nvSpPr>
        <p:spPr>
          <a:xfrm>
            <a:off x="6415090" y="1468620"/>
            <a:ext cx="5572125" cy="5246506"/>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dirty="0"/>
              <a:t>Un fichier WSDL contient sept éléments</a:t>
            </a:r>
          </a:p>
          <a:p>
            <a:r>
              <a:rPr lang="fr-FR" b="1" dirty="0">
                <a:solidFill>
                  <a:schemeClr val="bg2">
                    <a:lumMod val="50000"/>
                  </a:schemeClr>
                </a:solidFill>
              </a:rPr>
              <a:t>Types </a:t>
            </a:r>
            <a:r>
              <a:rPr lang="fr-FR" dirty="0">
                <a:solidFill>
                  <a:schemeClr val="bg2">
                    <a:lumMod val="50000"/>
                  </a:schemeClr>
                </a:solidFill>
              </a:rPr>
              <a:t>: fournit la définition de types de données utilisés pour décrire les messages échangés.</a:t>
            </a:r>
          </a:p>
          <a:p>
            <a:r>
              <a:rPr lang="fr-FR" b="1" dirty="0">
                <a:solidFill>
                  <a:schemeClr val="bg2">
                    <a:lumMod val="50000"/>
                  </a:schemeClr>
                </a:solidFill>
              </a:rPr>
              <a:t>Messages </a:t>
            </a:r>
            <a:r>
              <a:rPr lang="fr-FR" dirty="0">
                <a:solidFill>
                  <a:schemeClr val="bg2">
                    <a:lumMod val="50000"/>
                  </a:schemeClr>
                </a:solidFill>
              </a:rPr>
              <a:t>: représente une définition abstraire (noms et types) des données en cours de transmission.</a:t>
            </a:r>
          </a:p>
          <a:p>
            <a:r>
              <a:rPr lang="fr-FR" b="1" dirty="0" err="1">
                <a:solidFill>
                  <a:schemeClr val="bg2">
                    <a:lumMod val="50000"/>
                  </a:schemeClr>
                </a:solidFill>
              </a:rPr>
              <a:t>PortTypes</a:t>
            </a:r>
            <a:r>
              <a:rPr lang="fr-FR" dirty="0">
                <a:solidFill>
                  <a:schemeClr val="bg2">
                    <a:lumMod val="50000"/>
                  </a:schemeClr>
                </a:solidFill>
              </a:rPr>
              <a:t> : décrit un ensemble d'opérations. Chaque opération a zéro ou un message en entrée, zéro ou plusieurs messages de sortie ou d'erreurs.</a:t>
            </a:r>
          </a:p>
          <a:p>
            <a:r>
              <a:rPr lang="fr-FR" b="1" dirty="0">
                <a:solidFill>
                  <a:schemeClr val="bg2">
                    <a:lumMod val="50000"/>
                  </a:schemeClr>
                </a:solidFill>
              </a:rPr>
              <a:t>Opération </a:t>
            </a:r>
            <a:r>
              <a:rPr lang="fr-FR" dirty="0">
                <a:solidFill>
                  <a:schemeClr val="bg2">
                    <a:lumMod val="50000"/>
                  </a:schemeClr>
                </a:solidFill>
              </a:rPr>
              <a:t>: c'est la description d'une action exposée dans le port.</a:t>
            </a:r>
          </a:p>
          <a:p>
            <a:r>
              <a:rPr lang="fr-FR" b="1" dirty="0">
                <a:solidFill>
                  <a:schemeClr val="accent5">
                    <a:lumMod val="50000"/>
                  </a:schemeClr>
                </a:solidFill>
              </a:rPr>
              <a:t>Binding</a:t>
            </a:r>
            <a:r>
              <a:rPr lang="fr-FR" dirty="0">
                <a:solidFill>
                  <a:schemeClr val="accent5">
                    <a:lumMod val="50000"/>
                  </a:schemeClr>
                </a:solidFill>
              </a:rPr>
              <a:t> : spécifie une liaison entre un &lt;</a:t>
            </a:r>
            <a:r>
              <a:rPr lang="fr-FR" dirty="0" err="1">
                <a:solidFill>
                  <a:schemeClr val="accent5">
                    <a:lumMod val="50000"/>
                  </a:schemeClr>
                </a:solidFill>
              </a:rPr>
              <a:t>portType</a:t>
            </a:r>
            <a:r>
              <a:rPr lang="fr-FR" dirty="0">
                <a:solidFill>
                  <a:schemeClr val="accent5">
                    <a:lumMod val="50000"/>
                  </a:schemeClr>
                </a:solidFill>
              </a:rPr>
              <a:t>&gt; et un protocole concret (SOAP, HTTP...).</a:t>
            </a:r>
          </a:p>
          <a:p>
            <a:r>
              <a:rPr lang="fr-FR" b="1" dirty="0">
                <a:solidFill>
                  <a:schemeClr val="accent5">
                    <a:lumMod val="50000"/>
                  </a:schemeClr>
                </a:solidFill>
              </a:rPr>
              <a:t>Service</a:t>
            </a:r>
            <a:r>
              <a:rPr lang="fr-FR" dirty="0">
                <a:solidFill>
                  <a:schemeClr val="accent5">
                    <a:lumMod val="50000"/>
                  </a:schemeClr>
                </a:solidFill>
              </a:rPr>
              <a:t> : indique les adresses de port de chaque liaison.</a:t>
            </a:r>
          </a:p>
          <a:p>
            <a:r>
              <a:rPr lang="fr-FR" b="1" dirty="0">
                <a:solidFill>
                  <a:schemeClr val="accent5">
                    <a:lumMod val="50000"/>
                  </a:schemeClr>
                </a:solidFill>
              </a:rPr>
              <a:t>Port </a:t>
            </a:r>
            <a:r>
              <a:rPr lang="fr-FR" dirty="0">
                <a:solidFill>
                  <a:schemeClr val="accent5">
                    <a:lumMod val="50000"/>
                  </a:schemeClr>
                </a:solidFill>
              </a:rPr>
              <a:t>: représente un point d'accès de services défini par une adresse réseau et une liaison.</a:t>
            </a:r>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45</a:t>
            </a:fld>
            <a:endParaRPr lang="fr-FR"/>
          </a:p>
        </p:txBody>
      </p:sp>
    </p:spTree>
    <p:extLst>
      <p:ext uri="{BB962C8B-B14F-4D97-AF65-F5344CB8AC3E}">
        <p14:creationId xmlns:p14="http://schemas.microsoft.com/office/powerpoint/2010/main" val="29391921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langage de description WSDL	</a:t>
            </a:r>
          </a:p>
        </p:txBody>
      </p:sp>
      <p:pic>
        <p:nvPicPr>
          <p:cNvPr id="14338" name="Picture 2" descr="Image utilisateu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025" y="1963035"/>
            <a:ext cx="4838700" cy="4257675"/>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u contenu 4"/>
          <p:cNvSpPr>
            <a:spLocks noGrp="1"/>
          </p:cNvSpPr>
          <p:nvPr>
            <p:ph idx="1"/>
          </p:nvPr>
        </p:nvSpPr>
        <p:spPr/>
        <p:txBody>
          <a:bodyPr/>
          <a:lstStyle/>
          <a:p>
            <a:endParaRPr lang="fr-FR"/>
          </a:p>
        </p:txBody>
      </p:sp>
      <p:pic>
        <p:nvPicPr>
          <p:cNvPr id="7" name="Image 6"/>
          <p:cNvPicPr>
            <a:picLocks noChangeAspect="1"/>
          </p:cNvPicPr>
          <p:nvPr/>
        </p:nvPicPr>
        <p:blipFill>
          <a:blip r:embed="rId3"/>
          <a:stretch>
            <a:fillRect/>
          </a:stretch>
        </p:blipFill>
        <p:spPr>
          <a:xfrm>
            <a:off x="5967412" y="1260746"/>
            <a:ext cx="6224588" cy="5495925"/>
          </a:xfrm>
          <a:prstGeom prst="rect">
            <a:avLst/>
          </a:prstGeom>
        </p:spPr>
      </p:pic>
      <p:sp>
        <p:nvSpPr>
          <p:cNvPr id="6" name="Espace réservé du numéro de diapositive 5"/>
          <p:cNvSpPr>
            <a:spLocks noGrp="1"/>
          </p:cNvSpPr>
          <p:nvPr>
            <p:ph type="sldNum" sz="quarter" idx="12"/>
          </p:nvPr>
        </p:nvSpPr>
        <p:spPr/>
        <p:txBody>
          <a:bodyPr/>
          <a:lstStyle/>
          <a:p>
            <a:fld id="{B79E4878-4BCB-449E-94CF-AE2A0F6BB533}" type="slidenum">
              <a:rPr lang="fr-FR" smtClean="0"/>
              <a:t>46</a:t>
            </a:fld>
            <a:endParaRPr lang="fr-FR"/>
          </a:p>
        </p:txBody>
      </p:sp>
    </p:spTree>
    <p:extLst>
      <p:ext uri="{BB962C8B-B14F-4D97-AF65-F5344CB8AC3E}">
        <p14:creationId xmlns:p14="http://schemas.microsoft.com/office/powerpoint/2010/main" val="7993110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 WSDL	en pratique</a:t>
            </a:r>
          </a:p>
        </p:txBody>
      </p:sp>
      <p:sp>
        <p:nvSpPr>
          <p:cNvPr id="4" name="Espace réservé du contenu 3"/>
          <p:cNvSpPr>
            <a:spLocks noGrp="1"/>
          </p:cNvSpPr>
          <p:nvPr>
            <p:ph idx="1"/>
          </p:nvPr>
        </p:nvSpPr>
        <p:spPr>
          <a:xfrm>
            <a:off x="838200" y="1468620"/>
            <a:ext cx="10515600" cy="5389380"/>
          </a:xfrm>
        </p:spPr>
        <p:txBody>
          <a:bodyPr vert="horz" lIns="91440" tIns="45720" rIns="91440" bIns="45720" rtlCol="0" anchor="t">
            <a:normAutofit/>
          </a:bodyPr>
          <a:lstStyle/>
          <a:p>
            <a:r>
              <a:rPr lang="fr-FR" dirty="0">
                <a:solidFill>
                  <a:srgbClr val="000000"/>
                </a:solidFill>
                <a:latin typeface="Calibri"/>
              </a:rPr>
              <a:t>Dans votre application développé en C#, si on vous demande de développer l'appel à un Web Service SOAP, on va vous fournir une URL. Exemple:</a:t>
            </a:r>
          </a:p>
          <a:p>
            <a:endParaRPr lang="fr-FR" dirty="0"/>
          </a:p>
          <a:p>
            <a:pPr lvl="1"/>
            <a:r>
              <a:rPr lang="fr-FR" dirty="0">
                <a:hlinkClick r:id="rId3"/>
              </a:rPr>
              <a:t>https://intranet.axa-dev.fr/gestiondocument-v1</a:t>
            </a:r>
          </a:p>
          <a:p>
            <a:pPr lvl="1"/>
            <a:endParaRPr lang="fr-FR" dirty="0"/>
          </a:p>
          <a:p>
            <a:r>
              <a:rPr lang="fr-FR" dirty="0"/>
              <a:t>Ce n'est pas une norme, cependant c'est un usage courant, vous trouverez le fichier WSDL à cette adresse:</a:t>
            </a:r>
          </a:p>
          <a:p>
            <a:endParaRPr lang="fr-FR" dirty="0"/>
          </a:p>
          <a:p>
            <a:pPr lvl="1"/>
            <a:r>
              <a:rPr lang="fr-FR" dirty="0">
                <a:hlinkClick r:id="rId4"/>
              </a:rPr>
              <a:t>https://intranet.axa-dev.fr/gestiondocument-v1</a:t>
            </a:r>
            <a:r>
              <a:rPr dirty="0">
                <a:solidFill>
                  <a:srgbClr val="00B050"/>
                </a:solidFill>
              </a:rPr>
              <a:t>?wsdl</a:t>
            </a:r>
          </a:p>
          <a:p>
            <a:endParaRPr lang="fr-FR" dirty="0"/>
          </a:p>
          <a:p>
            <a:endParaRPr lang="fr-FR" sz="2400" dirty="0"/>
          </a:p>
          <a:p>
            <a:endParaRPr lang="fr-FR" dirty="0"/>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47</a:t>
            </a:fld>
            <a:endParaRPr lang="fr-FR"/>
          </a:p>
        </p:txBody>
      </p:sp>
    </p:spTree>
    <p:extLst>
      <p:ext uri="{BB962C8B-B14F-4D97-AF65-F5344CB8AC3E}">
        <p14:creationId xmlns:p14="http://schemas.microsoft.com/office/powerpoint/2010/main" val="33482076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Annuaires de services UDDI (</a:t>
            </a:r>
            <a:r>
              <a:rPr lang="en-US" dirty="0"/>
              <a:t>Universal Description Discovery and Integration)</a:t>
            </a:r>
            <a:endParaRPr lang="fr-FR" dirty="0"/>
          </a:p>
        </p:txBody>
      </p:sp>
      <p:sp>
        <p:nvSpPr>
          <p:cNvPr id="7" name="Espace réservé du contenu 2"/>
          <p:cNvSpPr txBox="1">
            <a:spLocks/>
          </p:cNvSpPr>
          <p:nvPr/>
        </p:nvSpPr>
        <p:spPr>
          <a:xfrm>
            <a:off x="203991" y="3713550"/>
            <a:ext cx="1909008" cy="17490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Protocol</a:t>
            </a:r>
            <a:br>
              <a:rPr lang="fr-FR" b="1" dirty="0"/>
            </a:br>
            <a:r>
              <a:rPr lang="fr-FR" b="1" dirty="0"/>
              <a:t>SOAP</a:t>
            </a:r>
            <a:endParaRPr lang="fr-FR" dirty="0"/>
          </a:p>
        </p:txBody>
      </p:sp>
      <p:sp>
        <p:nvSpPr>
          <p:cNvPr id="8" name="Espace réservé du contenu 2"/>
          <p:cNvSpPr txBox="1">
            <a:spLocks/>
          </p:cNvSpPr>
          <p:nvPr/>
        </p:nvSpPr>
        <p:spPr>
          <a:xfrm>
            <a:off x="1973909" y="1776984"/>
            <a:ext cx="1909008" cy="17490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Annuaire de service UDDI</a:t>
            </a:r>
            <a:endParaRPr lang="fr-FR" dirty="0"/>
          </a:p>
        </p:txBody>
      </p:sp>
      <p:sp>
        <p:nvSpPr>
          <p:cNvPr id="9" name="Espace réservé du contenu 2"/>
          <p:cNvSpPr txBox="1">
            <a:spLocks/>
          </p:cNvSpPr>
          <p:nvPr/>
        </p:nvSpPr>
        <p:spPr>
          <a:xfrm>
            <a:off x="3608424" y="3713550"/>
            <a:ext cx="1909008" cy="17490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b="1" dirty="0"/>
              <a:t>Interface</a:t>
            </a:r>
            <a:br>
              <a:rPr lang="fr-FR" b="1" dirty="0"/>
            </a:br>
            <a:r>
              <a:rPr lang="fr-FR" b="1" dirty="0"/>
              <a:t>WSDL</a:t>
            </a:r>
            <a:endParaRPr lang="fr-FR" dirty="0"/>
          </a:p>
        </p:txBody>
      </p:sp>
      <p:cxnSp>
        <p:nvCxnSpPr>
          <p:cNvPr id="11" name="Connecteur droit 10"/>
          <p:cNvCxnSpPr>
            <a:cxnSpLocks/>
          </p:cNvCxnSpPr>
          <p:nvPr/>
        </p:nvCxnSpPr>
        <p:spPr>
          <a:xfrm flipH="1">
            <a:off x="6095999" y="1694605"/>
            <a:ext cx="0" cy="47880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Connecteur droit avec flèche 12"/>
          <p:cNvCxnSpPr>
            <a:cxnSpLocks/>
            <a:stCxn id="9" idx="0"/>
            <a:endCxn id="8" idx="3"/>
          </p:cNvCxnSpPr>
          <p:nvPr/>
        </p:nvCxnSpPr>
        <p:spPr>
          <a:xfrm flipH="1" flipV="1">
            <a:off x="3882917" y="2651503"/>
            <a:ext cx="680011" cy="1062047"/>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407908" y="1888003"/>
            <a:ext cx="5529717" cy="4401205"/>
          </a:xfrm>
          <a:prstGeom prst="rect">
            <a:avLst/>
          </a:prstGeom>
        </p:spPr>
        <p:txBody>
          <a:bodyPr wrap="square">
            <a:spAutoFit/>
          </a:bodyPr>
          <a:lstStyle/>
          <a:p>
            <a:pPr marL="285750" indent="-285750">
              <a:buFont typeface="Arial" panose="020B0604020202020204" pitchFamily="34" charset="0"/>
              <a:buChar char="•"/>
            </a:pPr>
            <a:r>
              <a:rPr lang="fr-FR" sz="2000" dirty="0"/>
              <a:t>L'annuaire des services UDDI est un standard pour la publication et la découverte des informations sur les services Web. </a:t>
            </a:r>
          </a:p>
          <a:p>
            <a:pPr marL="285750" indent="-285750">
              <a:buFont typeface="Arial" panose="020B0604020202020204" pitchFamily="34" charset="0"/>
              <a:buChar char="•"/>
            </a:pPr>
            <a:endParaRPr lang="fr-FR" sz="2000" dirty="0"/>
          </a:p>
          <a:p>
            <a:pPr marL="285750" indent="-285750">
              <a:buFont typeface="Arial" panose="020B0604020202020204" pitchFamily="34" charset="0"/>
              <a:buChar char="•"/>
            </a:pPr>
            <a:r>
              <a:rPr lang="fr-FR" sz="2000" dirty="0"/>
              <a:t>La spécification UDDI est une initiative lancée par </a:t>
            </a:r>
            <a:r>
              <a:rPr lang="fr-FR" sz="2000" i="1" dirty="0"/>
              <a:t>ARIBA</a:t>
            </a:r>
            <a:r>
              <a:rPr lang="fr-FR" sz="2000" dirty="0"/>
              <a:t>, </a:t>
            </a:r>
            <a:r>
              <a:rPr lang="fr-FR" sz="2000" i="1" dirty="0"/>
              <a:t>Microsoft </a:t>
            </a:r>
            <a:r>
              <a:rPr lang="fr-FR" sz="2000" dirty="0"/>
              <a:t>et </a:t>
            </a:r>
            <a:r>
              <a:rPr lang="fr-FR" sz="2000" i="1" dirty="0"/>
              <a:t>IBM</a:t>
            </a:r>
            <a:r>
              <a:rPr lang="fr-FR" sz="2000" dirty="0"/>
              <a:t>. Cette spécification n'est pas gérée par le W3C mais par le groupe OASIS. </a:t>
            </a:r>
          </a:p>
          <a:p>
            <a:pPr marL="285750" indent="-285750">
              <a:buFont typeface="Arial" panose="020B0604020202020204" pitchFamily="34" charset="0"/>
              <a:buChar char="•"/>
            </a:pPr>
            <a:endParaRPr lang="fr-FR" sz="2000" dirty="0"/>
          </a:p>
          <a:p>
            <a:pPr marL="285750" indent="-285750">
              <a:buFont typeface="Arial" panose="020B0604020202020204" pitchFamily="34" charset="0"/>
              <a:buChar char="•"/>
            </a:pPr>
            <a:r>
              <a:rPr lang="fr-FR" sz="2000" dirty="0"/>
              <a:t>La spécification UDDI vise à créer une plate-forme indépendante, un espace de travail (</a:t>
            </a:r>
            <a:r>
              <a:rPr lang="fr-FR" sz="2000" dirty="0" err="1"/>
              <a:t>framework</a:t>
            </a:r>
            <a:r>
              <a:rPr lang="fr-FR" sz="2000" dirty="0"/>
              <a:t>) ouvert pour la description, la découverte et l'intégration des services des entreprises.</a:t>
            </a:r>
          </a:p>
        </p:txBody>
      </p:sp>
      <p:cxnSp>
        <p:nvCxnSpPr>
          <p:cNvPr id="16" name="Connecteur droit avec flèche 15"/>
          <p:cNvCxnSpPr>
            <a:cxnSpLocks/>
          </p:cNvCxnSpPr>
          <p:nvPr/>
        </p:nvCxnSpPr>
        <p:spPr>
          <a:xfrm flipH="1">
            <a:off x="2016295" y="4088606"/>
            <a:ext cx="1688428" cy="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p:cNvCxnSpPr>
            <a:cxnSpLocks/>
            <a:stCxn id="8" idx="1"/>
            <a:endCxn id="7" idx="0"/>
          </p:cNvCxnSpPr>
          <p:nvPr/>
        </p:nvCxnSpPr>
        <p:spPr>
          <a:xfrm flipH="1">
            <a:off x="1158495" y="2651503"/>
            <a:ext cx="815414" cy="1062047"/>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566283" y="5376622"/>
            <a:ext cx="5529717" cy="461665"/>
          </a:xfrm>
          <a:prstGeom prst="rect">
            <a:avLst/>
          </a:prstGeom>
        </p:spPr>
        <p:txBody>
          <a:bodyPr wrap="square">
            <a:spAutoFit/>
          </a:bodyPr>
          <a:lstStyle/>
          <a:p>
            <a:r>
              <a:rPr lang="fr-FR" sz="2400" dirty="0">
                <a:solidFill>
                  <a:srgbClr val="C00000"/>
                </a:solidFill>
              </a:rPr>
              <a:t>Les annuaires UDDI ont été abandonnés</a:t>
            </a:r>
          </a:p>
        </p:txBody>
      </p:sp>
      <p:sp>
        <p:nvSpPr>
          <p:cNvPr id="24" name="Espace réservé du numéro de diapositive 23"/>
          <p:cNvSpPr>
            <a:spLocks noGrp="1"/>
          </p:cNvSpPr>
          <p:nvPr>
            <p:ph type="sldNum" sz="quarter" idx="12"/>
          </p:nvPr>
        </p:nvSpPr>
        <p:spPr/>
        <p:txBody>
          <a:bodyPr/>
          <a:lstStyle/>
          <a:p>
            <a:fld id="{B79E4878-4BCB-449E-94CF-AE2A0F6BB533}" type="slidenum">
              <a:rPr lang="fr-FR" smtClean="0"/>
              <a:t>48</a:t>
            </a:fld>
            <a:endParaRPr lang="fr-FR"/>
          </a:p>
        </p:txBody>
      </p:sp>
    </p:spTree>
    <p:extLst>
      <p:ext uri="{BB962C8B-B14F-4D97-AF65-F5344CB8AC3E}">
        <p14:creationId xmlns:p14="http://schemas.microsoft.com/office/powerpoint/2010/main" val="24777857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Références utilisées</a:t>
            </a:r>
          </a:p>
        </p:txBody>
      </p:sp>
      <p:sp>
        <p:nvSpPr>
          <p:cNvPr id="4" name="Rectangle 1"/>
          <p:cNvSpPr>
            <a:spLocks noGrp="1" noChangeArrowheads="1"/>
          </p:cNvSpPr>
          <p:nvPr>
            <p:ph idx="1"/>
          </p:nvPr>
        </p:nvSpPr>
        <p:spPr bwMode="auto">
          <a:xfrm>
            <a:off x="838200" y="2157163"/>
            <a:ext cx="10948989" cy="42550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nSpc>
                <a:spcPct val="100000"/>
              </a:lnSpc>
              <a:buNone/>
            </a:pPr>
            <a:r>
              <a:rPr lang="fr-FR" sz="2000" dirty="0">
                <a:hlinkClick r:id="rId2"/>
              </a:rPr>
              <a:t>https://fr.wikipedia.org/wiki/Web_Services_Description_Language</a:t>
            </a:r>
            <a:br>
              <a:rPr lang="fr-FR" sz="2000" dirty="0"/>
            </a:br>
            <a:r>
              <a:rPr lang="fr-FR" sz="2000" dirty="0">
                <a:hlinkClick r:id="rId3"/>
              </a:rPr>
              <a:t>https://openclassrooms.com/courses/les-services-web</a:t>
            </a:r>
            <a:endParaRPr lang="fr-FR" sz="2000" dirty="0"/>
          </a:p>
          <a:p>
            <a:pPr marL="0" lvl="0" indent="0">
              <a:lnSpc>
                <a:spcPct val="100000"/>
              </a:lnSpc>
              <a:buNone/>
            </a:pPr>
            <a:r>
              <a:rPr lang="fr-FR" sz="2000" dirty="0">
                <a:hlinkClick r:id="rId4"/>
              </a:rPr>
              <a:t>https://fr.wikipedia.org/wiki/SOAP</a:t>
            </a:r>
            <a:endParaRPr lang="fr-FR" sz="2000" dirty="0"/>
          </a:p>
          <a:p>
            <a:pPr marL="0" lvl="0" indent="0">
              <a:lnSpc>
                <a:spcPct val="100000"/>
              </a:lnSpc>
              <a:buNone/>
            </a:pPr>
            <a:r>
              <a:rPr lang="fr-FR" sz="2000" dirty="0">
                <a:hlinkClick r:id="rId5"/>
              </a:rPr>
              <a:t>https://fr.wikipedia.org/wiki/Remote_procedure_call</a:t>
            </a:r>
            <a:endParaRPr lang="fr-FR" sz="2000" dirty="0"/>
          </a:p>
          <a:p>
            <a:pPr marL="0" lvl="0" indent="0">
              <a:lnSpc>
                <a:spcPct val="100000"/>
              </a:lnSpc>
              <a:buNone/>
            </a:pPr>
            <a:r>
              <a:rPr lang="fr-FR" sz="2000" dirty="0">
                <a:hlinkClick r:id="rId6"/>
              </a:rPr>
              <a:t>http://xmlrpc.scripting.com/</a:t>
            </a:r>
            <a:endParaRPr lang="fr-FR" sz="2000" dirty="0"/>
          </a:p>
          <a:p>
            <a:pPr marL="0" lvl="0" indent="0">
              <a:lnSpc>
                <a:spcPct val="100000"/>
              </a:lnSpc>
              <a:buNone/>
            </a:pPr>
            <a:r>
              <a:rPr lang="fr-FR" sz="2000" dirty="0">
                <a:hlinkClick r:id="rId7"/>
              </a:rPr>
              <a:t>https://msdn.microsoft.com/fr-fr/library/bb469912.aspx#_Toc478383486</a:t>
            </a:r>
            <a:endParaRPr lang="fr-FR" sz="2000" dirty="0"/>
          </a:p>
          <a:p>
            <a:pPr marL="0" lvl="0" indent="0">
              <a:lnSpc>
                <a:spcPct val="100000"/>
              </a:lnSpc>
              <a:buNone/>
            </a:pPr>
            <a:r>
              <a:rPr lang="fr-FR" sz="2000" dirty="0">
                <a:hlinkClick r:id="rId8"/>
              </a:rPr>
              <a:t>http://spf13.com/post/soap-vs-rest</a:t>
            </a:r>
            <a:endParaRPr lang="fr-FR" sz="2000" dirty="0"/>
          </a:p>
          <a:p>
            <a:pPr marL="0" lvl="0" indent="0">
              <a:lnSpc>
                <a:spcPct val="100000"/>
              </a:lnSpc>
              <a:buNone/>
            </a:pPr>
            <a:r>
              <a:rPr lang="fr-FR" sz="2000" dirty="0">
                <a:hlinkClick r:id="rId9"/>
              </a:rPr>
              <a:t>https://www.w3.org/TR/ws-arch/</a:t>
            </a:r>
            <a:endParaRPr lang="fr-FR" sz="2000" dirty="0"/>
          </a:p>
          <a:p>
            <a:pPr marL="0" lvl="0" indent="0">
              <a:lnSpc>
                <a:spcPct val="100000"/>
              </a:lnSpc>
              <a:buNone/>
            </a:pPr>
            <a:r>
              <a:rPr lang="fr-FR" sz="2000" dirty="0">
                <a:hlinkClick r:id="rId10"/>
              </a:rPr>
              <a:t>https://www.tutorialspoint.com/soap/soap_fault.htm</a:t>
            </a:r>
            <a:endParaRPr lang="fr-FR" sz="2000" dirty="0"/>
          </a:p>
          <a:p>
            <a:pPr marL="0" lvl="0" indent="0">
              <a:lnSpc>
                <a:spcPct val="100000"/>
              </a:lnSpc>
              <a:buNone/>
            </a:pPr>
            <a:endParaRPr lang="fr-FR" sz="2000" dirty="0"/>
          </a:p>
          <a:p>
            <a:pPr marL="0" lvl="0" indent="0">
              <a:lnSpc>
                <a:spcPct val="100000"/>
              </a:lnSpc>
              <a:buNone/>
            </a:pPr>
            <a:endParaRPr lang="fr-FR" sz="2000" dirty="0"/>
          </a:p>
          <a:p>
            <a:pPr marL="0" lvl="0" indent="0">
              <a:lnSpc>
                <a:spcPct val="100000"/>
              </a:lnSpc>
              <a:buNone/>
            </a:pPr>
            <a:endParaRPr lang="fr-FR" sz="2000" dirty="0"/>
          </a:p>
          <a:p>
            <a:pPr marL="0" lvl="0" indent="0">
              <a:lnSpc>
                <a:spcPct val="100000"/>
              </a:lnSpc>
              <a:buNone/>
            </a:pPr>
            <a:br>
              <a:rPr lang="fr-FR" sz="2000" dirty="0"/>
            </a:br>
            <a:endParaRPr kumimoji="0" lang="fr-FR" altLang="fr-FR" sz="1050" b="0" i="0" u="none" strike="noStrike" cap="none" normalizeH="0" baseline="0" dirty="0">
              <a:ln>
                <a:noFill/>
              </a:ln>
              <a:solidFill>
                <a:srgbClr val="000000"/>
              </a:solidFill>
              <a:effectLst/>
              <a:latin typeface="Source Sans Pro"/>
            </a:endParaRPr>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49</a:t>
            </a:fld>
            <a:endParaRPr lang="fr-FR"/>
          </a:p>
        </p:txBody>
      </p:sp>
    </p:spTree>
    <p:extLst>
      <p:ext uri="{BB962C8B-B14F-4D97-AF65-F5344CB8AC3E}">
        <p14:creationId xmlns:p14="http://schemas.microsoft.com/office/powerpoint/2010/main" val="466339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1" y="2228850"/>
            <a:ext cx="10515600" cy="2790825"/>
          </a:xfrm>
        </p:spPr>
        <p:txBody>
          <a:bodyPr>
            <a:normAutofit/>
          </a:bodyPr>
          <a:lstStyle/>
          <a:p>
            <a:pPr algn="ctr"/>
            <a:r>
              <a:rPr lang="fr-FR" sz="7200" dirty="0"/>
              <a:t>Rappel des bases</a:t>
            </a:r>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5</a:t>
            </a:fld>
            <a:endParaRPr lang="fr-FR"/>
          </a:p>
        </p:txBody>
      </p:sp>
    </p:spTree>
    <p:extLst>
      <p:ext uri="{BB962C8B-B14F-4D97-AF65-F5344CB8AC3E}">
        <p14:creationId xmlns:p14="http://schemas.microsoft.com/office/powerpoint/2010/main" val="1846563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Client-Serveur</a:t>
            </a:r>
          </a:p>
        </p:txBody>
      </p:sp>
      <p:sp>
        <p:nvSpPr>
          <p:cNvPr id="3" name="Espace réservé du contenu 2"/>
          <p:cNvSpPr>
            <a:spLocks noGrp="1"/>
          </p:cNvSpPr>
          <p:nvPr>
            <p:ph idx="1"/>
          </p:nvPr>
        </p:nvSpPr>
        <p:spPr>
          <a:xfrm>
            <a:off x="295275" y="1690688"/>
            <a:ext cx="11349038" cy="1704962"/>
          </a:xfrm>
        </p:spPr>
        <p:txBody>
          <a:bodyPr>
            <a:normAutofit/>
          </a:bodyPr>
          <a:lstStyle/>
          <a:p>
            <a:r>
              <a:rPr lang="fr-FR" dirty="0">
                <a:solidFill>
                  <a:srgbClr val="222222"/>
                </a:solidFill>
                <a:latin typeface="Arial" panose="020B0604020202020204" pitchFamily="34" charset="0"/>
              </a:rPr>
              <a:t>L'environnement </a:t>
            </a:r>
            <a:r>
              <a:rPr lang="fr-FR" b="1" dirty="0">
                <a:solidFill>
                  <a:srgbClr val="222222"/>
                </a:solidFill>
                <a:latin typeface="Arial" panose="020B0604020202020204" pitchFamily="34" charset="0"/>
              </a:rPr>
              <a:t>client-serveur</a:t>
            </a:r>
            <a:r>
              <a:rPr lang="fr-FR" dirty="0">
                <a:solidFill>
                  <a:srgbClr val="222222"/>
                </a:solidFill>
                <a:latin typeface="Arial" panose="020B0604020202020204" pitchFamily="34" charset="0"/>
              </a:rPr>
              <a:t> désigne un mode de communication à travers un </a:t>
            </a:r>
            <a:r>
              <a:rPr lang="fr-FR" dirty="0">
                <a:solidFill>
                  <a:srgbClr val="0B0080"/>
                </a:solidFill>
                <a:latin typeface="Arial" panose="020B0604020202020204" pitchFamily="34" charset="0"/>
                <a:hlinkClick r:id="rId2" tooltip="Réseau informatique"/>
              </a:rPr>
              <a:t>réseau</a:t>
            </a:r>
            <a:r>
              <a:rPr lang="fr-FR" dirty="0">
                <a:solidFill>
                  <a:srgbClr val="222222"/>
                </a:solidFill>
                <a:latin typeface="Arial" panose="020B0604020202020204" pitchFamily="34" charset="0"/>
              </a:rPr>
              <a:t> entre plusieurs </a:t>
            </a:r>
            <a:r>
              <a:rPr lang="fr-FR" dirty="0">
                <a:solidFill>
                  <a:srgbClr val="0B0080"/>
                </a:solidFill>
                <a:latin typeface="Arial" panose="020B0604020202020204" pitchFamily="34" charset="0"/>
                <a:hlinkClick r:id="rId3" tooltip="Programme (informatique)"/>
              </a:rPr>
              <a:t>programmes</a:t>
            </a:r>
            <a:r>
              <a:rPr lang="fr-FR" dirty="0">
                <a:solidFill>
                  <a:srgbClr val="222222"/>
                </a:solidFill>
                <a:latin typeface="Arial" panose="020B0604020202020204" pitchFamily="34" charset="0"/>
              </a:rPr>
              <a:t> : l'un, qualifié de </a:t>
            </a:r>
            <a:r>
              <a:rPr lang="fr-FR" dirty="0">
                <a:solidFill>
                  <a:srgbClr val="0B0080"/>
                </a:solidFill>
                <a:latin typeface="Arial" panose="020B0604020202020204" pitchFamily="34" charset="0"/>
                <a:hlinkClick r:id="rId4" tooltip="Client (informatique)"/>
              </a:rPr>
              <a:t>client</a:t>
            </a:r>
            <a:r>
              <a:rPr lang="fr-FR" dirty="0">
                <a:solidFill>
                  <a:srgbClr val="222222"/>
                </a:solidFill>
                <a:latin typeface="Arial" panose="020B0604020202020204" pitchFamily="34" charset="0"/>
              </a:rPr>
              <a:t>, envoie des requêtes ; l'autre ou les autres, qualifiés de </a:t>
            </a:r>
            <a:r>
              <a:rPr lang="fr-FR" dirty="0">
                <a:solidFill>
                  <a:srgbClr val="0B0080"/>
                </a:solidFill>
                <a:latin typeface="Arial" panose="020B0604020202020204" pitchFamily="34" charset="0"/>
                <a:hlinkClick r:id="rId5" tooltip="Serveur informatique"/>
              </a:rPr>
              <a:t>serveurs</a:t>
            </a:r>
            <a:r>
              <a:rPr lang="fr-FR" dirty="0">
                <a:solidFill>
                  <a:srgbClr val="222222"/>
                </a:solidFill>
                <a:latin typeface="Arial" panose="020B0604020202020204" pitchFamily="34" charset="0"/>
              </a:rPr>
              <a:t>, attendent les requêtes des clients et y répondent.</a:t>
            </a:r>
          </a:p>
          <a:p>
            <a:endParaRPr lang="fr-FR" dirty="0">
              <a:solidFill>
                <a:srgbClr val="222222"/>
              </a:solidFill>
              <a:latin typeface="Arial" panose="020B0604020202020204" pitchFamily="34" charset="0"/>
            </a:endParaRPr>
          </a:p>
          <a:p>
            <a:endParaRPr lang="fr-FR" dirty="0"/>
          </a:p>
          <a:p>
            <a:endParaRPr lang="fr-FR" dirty="0"/>
          </a:p>
        </p:txBody>
      </p:sp>
      <p:sp>
        <p:nvSpPr>
          <p:cNvPr id="6" name="Espace réservé du contenu 2"/>
          <p:cNvSpPr txBox="1">
            <a:spLocks/>
          </p:cNvSpPr>
          <p:nvPr/>
        </p:nvSpPr>
        <p:spPr>
          <a:xfrm>
            <a:off x="2782851" y="6032699"/>
            <a:ext cx="1343025" cy="366712"/>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a:t>Client</a:t>
            </a:r>
            <a:endParaRPr lang="fr-FR" dirty="0"/>
          </a:p>
        </p:txBody>
      </p:sp>
      <p:pic>
        <p:nvPicPr>
          <p:cNvPr id="7" name="Picture 2" descr="Résultat de recherche d'images pour &quot;image ordinateur&quo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82851" y="5141112"/>
            <a:ext cx="1002507" cy="100250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Résultat de recherche d'images pour &quot;image serveur&quot;"/>
          <p:cNvPicPr>
            <a:picLocks noChangeAspect="1" noChangeArrowheads="1"/>
          </p:cNvPicPr>
          <p:nvPr/>
        </p:nvPicPr>
        <p:blipFill rotWithShape="1">
          <a:blip r:embed="rId7">
            <a:extLst>
              <a:ext uri="{28A0092B-C50C-407E-A947-70E740481C1C}">
                <a14:useLocalDpi xmlns:a14="http://schemas.microsoft.com/office/drawing/2010/main" val="0"/>
              </a:ext>
            </a:extLst>
          </a:blip>
          <a:srcRect l="19856" r="13567"/>
          <a:stretch/>
        </p:blipFill>
        <p:spPr bwMode="auto">
          <a:xfrm>
            <a:off x="7221956" y="4076694"/>
            <a:ext cx="1227068" cy="184308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http://www.sebastien-han.fr/images/cloud.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33589" y="4445786"/>
            <a:ext cx="1696172" cy="1104901"/>
          </a:xfrm>
          <a:prstGeom prst="rect">
            <a:avLst/>
          </a:prstGeom>
          <a:noFill/>
          <a:extLst>
            <a:ext uri="{909E8E84-426E-40DD-AFC4-6F175D3DCCD1}">
              <a14:hiddenFill xmlns:a14="http://schemas.microsoft.com/office/drawing/2010/main">
                <a:solidFill>
                  <a:srgbClr val="FFFFFF"/>
                </a:solidFill>
              </a14:hiddenFill>
            </a:ext>
          </a:extLst>
        </p:spPr>
      </p:pic>
      <p:sp>
        <p:nvSpPr>
          <p:cNvPr id="10" name="Espace réservé du contenu 2"/>
          <p:cNvSpPr txBox="1">
            <a:spLocks/>
          </p:cNvSpPr>
          <p:nvPr/>
        </p:nvSpPr>
        <p:spPr>
          <a:xfrm>
            <a:off x="7193380" y="5779270"/>
            <a:ext cx="1941551" cy="9059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dirty="0"/>
              <a:t>Serveur</a:t>
            </a:r>
          </a:p>
        </p:txBody>
      </p:sp>
      <p:cxnSp>
        <p:nvCxnSpPr>
          <p:cNvPr id="11" name="Connecteur droit 10"/>
          <p:cNvCxnSpPr>
            <a:cxnSpLocks/>
            <a:stCxn id="7" idx="3"/>
            <a:endCxn id="9" idx="1"/>
          </p:cNvCxnSpPr>
          <p:nvPr/>
        </p:nvCxnSpPr>
        <p:spPr>
          <a:xfrm flipV="1">
            <a:off x="3785358" y="4998237"/>
            <a:ext cx="1148231" cy="644129"/>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12" name="Connecteur droit 11"/>
          <p:cNvCxnSpPr>
            <a:cxnSpLocks/>
            <a:stCxn id="9" idx="3"/>
            <a:endCxn id="8" idx="1"/>
          </p:cNvCxnSpPr>
          <p:nvPr/>
        </p:nvCxnSpPr>
        <p:spPr>
          <a:xfrm>
            <a:off x="6629761" y="4998237"/>
            <a:ext cx="592195" cy="1"/>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pic>
        <p:nvPicPr>
          <p:cNvPr id="13" name="Picture 8" descr="Résultat de recherche d'images pour &quot;image windows phone&quot;"/>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12593" y="3786182"/>
            <a:ext cx="464706" cy="891587"/>
          </a:xfrm>
          <a:prstGeom prst="rect">
            <a:avLst/>
          </a:prstGeom>
          <a:noFill/>
          <a:extLst>
            <a:ext uri="{909E8E84-426E-40DD-AFC4-6F175D3DCCD1}">
              <a14:hiddenFill xmlns:a14="http://schemas.microsoft.com/office/drawing/2010/main">
                <a:solidFill>
                  <a:srgbClr val="FFFFFF"/>
                </a:solidFill>
              </a14:hiddenFill>
            </a:ext>
          </a:extLst>
        </p:spPr>
      </p:pic>
      <p:sp>
        <p:nvSpPr>
          <p:cNvPr id="14" name="Espace réservé du contenu 2"/>
          <p:cNvSpPr txBox="1">
            <a:spLocks/>
          </p:cNvSpPr>
          <p:nvPr/>
        </p:nvSpPr>
        <p:spPr>
          <a:xfrm>
            <a:off x="2430066" y="4770925"/>
            <a:ext cx="1343025" cy="366712"/>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a:t>Client</a:t>
            </a:r>
            <a:endParaRPr lang="fr-FR" dirty="0"/>
          </a:p>
        </p:txBody>
      </p:sp>
      <p:cxnSp>
        <p:nvCxnSpPr>
          <p:cNvPr id="15" name="Connecteur droit 14"/>
          <p:cNvCxnSpPr>
            <a:cxnSpLocks/>
            <a:stCxn id="13" idx="3"/>
            <a:endCxn id="9" idx="1"/>
          </p:cNvCxnSpPr>
          <p:nvPr/>
        </p:nvCxnSpPr>
        <p:spPr>
          <a:xfrm>
            <a:off x="3077299" y="4231976"/>
            <a:ext cx="1856290" cy="766261"/>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sp>
        <p:nvSpPr>
          <p:cNvPr id="4" name="Espace réservé du numéro de diapositive 3"/>
          <p:cNvSpPr>
            <a:spLocks noGrp="1"/>
          </p:cNvSpPr>
          <p:nvPr>
            <p:ph type="sldNum" sz="quarter" idx="12"/>
          </p:nvPr>
        </p:nvSpPr>
        <p:spPr/>
        <p:txBody>
          <a:bodyPr/>
          <a:lstStyle/>
          <a:p>
            <a:fld id="{B79E4878-4BCB-449E-94CF-AE2A0F6BB533}" type="slidenum">
              <a:rPr lang="fr-FR" smtClean="0"/>
              <a:t>6</a:t>
            </a:fld>
            <a:endParaRPr lang="fr-FR"/>
          </a:p>
        </p:txBody>
      </p:sp>
    </p:spTree>
    <p:extLst>
      <p:ext uri="{BB962C8B-B14F-4D97-AF65-F5344CB8AC3E}">
        <p14:creationId xmlns:p14="http://schemas.microsoft.com/office/powerpoint/2010/main" val="3147606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Client-Serveur</a:t>
            </a:r>
          </a:p>
        </p:txBody>
      </p:sp>
      <p:sp>
        <p:nvSpPr>
          <p:cNvPr id="3" name="Espace réservé du contenu 2"/>
          <p:cNvSpPr>
            <a:spLocks noGrp="1"/>
          </p:cNvSpPr>
          <p:nvPr>
            <p:ph idx="1"/>
          </p:nvPr>
        </p:nvSpPr>
        <p:spPr>
          <a:xfrm>
            <a:off x="295275" y="1690688"/>
            <a:ext cx="6891338" cy="5167312"/>
          </a:xfrm>
        </p:spPr>
        <p:txBody>
          <a:bodyPr>
            <a:normAutofit fontScale="85000" lnSpcReduction="20000"/>
          </a:bodyPr>
          <a:lstStyle/>
          <a:p>
            <a:r>
              <a:rPr lang="fr-FR" dirty="0"/>
              <a:t>Le client et le serveur utilise le même </a:t>
            </a:r>
            <a:r>
              <a:rPr lang="fr-FR" dirty="0">
                <a:hlinkClick r:id="rId2" tooltip="Protocole de communication"/>
              </a:rPr>
              <a:t>protocole de communication</a:t>
            </a:r>
            <a:r>
              <a:rPr lang="fr-FR" dirty="0"/>
              <a:t> au niveau de la </a:t>
            </a:r>
            <a:r>
              <a:rPr lang="fr-FR" dirty="0">
                <a:hlinkClick r:id="rId3" tooltip="Couche transport"/>
              </a:rPr>
              <a:t>couche transport</a:t>
            </a:r>
            <a:r>
              <a:rPr lang="fr-FR" dirty="0"/>
              <a:t> du modèle OSI. On parle souvent d'un service pour désigner la fonctionnalité offerte par un processus serveur.</a:t>
            </a:r>
          </a:p>
          <a:p>
            <a:r>
              <a:rPr lang="fr-FR" dirty="0"/>
              <a:t>Caractéristiques d'un programme serveur :</a:t>
            </a:r>
          </a:p>
          <a:p>
            <a:pPr lvl="1"/>
            <a:r>
              <a:rPr lang="fr-FR" dirty="0"/>
              <a:t>il attend une connexion entrante sur un ou plusieurs </a:t>
            </a:r>
            <a:r>
              <a:rPr lang="fr-FR" dirty="0">
                <a:hlinkClick r:id="rId4" tooltip="Port (logiciel)"/>
              </a:rPr>
              <a:t>ports</a:t>
            </a:r>
            <a:r>
              <a:rPr lang="fr-FR" dirty="0"/>
              <a:t> réseaux locaux ;</a:t>
            </a:r>
          </a:p>
          <a:p>
            <a:pPr lvl="1"/>
            <a:r>
              <a:rPr lang="fr-FR" dirty="0"/>
              <a:t>à la connexion d'un client sur le port en écoute, il ouvre un </a:t>
            </a:r>
            <a:r>
              <a:rPr lang="fr-FR" dirty="0">
                <a:hlinkClick r:id="rId5" tooltip="Socket"/>
              </a:rPr>
              <a:t>socket</a:t>
            </a:r>
            <a:r>
              <a:rPr lang="fr-FR" dirty="0"/>
              <a:t> local au </a:t>
            </a:r>
            <a:r>
              <a:rPr lang="fr-FR" dirty="0">
                <a:hlinkClick r:id="rId6" tooltip="Système d'exploitation"/>
              </a:rPr>
              <a:t>système d'exploitation</a:t>
            </a:r>
            <a:r>
              <a:rPr lang="fr-FR" dirty="0"/>
              <a:t> ;</a:t>
            </a:r>
          </a:p>
          <a:p>
            <a:pPr lvl="1"/>
            <a:r>
              <a:rPr lang="fr-FR" dirty="0"/>
              <a:t>à la suite de la connexion, le processus serveur communique avec le client suivant le protocole prévu par </a:t>
            </a:r>
            <a:r>
              <a:rPr lang="fr-FR" dirty="0">
                <a:hlinkClick r:id="rId7" tooltip="Couche application"/>
              </a:rPr>
              <a:t>la couche application</a:t>
            </a:r>
            <a:r>
              <a:rPr lang="fr-FR" dirty="0"/>
              <a:t> du modèle </a:t>
            </a:r>
            <a:r>
              <a:rPr lang="fr-FR" dirty="0">
                <a:hlinkClick r:id="rId8" tooltip="Modèle OSI"/>
              </a:rPr>
              <a:t>OSI</a:t>
            </a:r>
            <a:r>
              <a:rPr lang="fr-FR" dirty="0"/>
              <a:t>.</a:t>
            </a:r>
          </a:p>
          <a:p>
            <a:r>
              <a:rPr lang="fr-FR" dirty="0"/>
              <a:t>Caractéristiques d'un programme client :</a:t>
            </a:r>
          </a:p>
          <a:p>
            <a:pPr lvl="1"/>
            <a:r>
              <a:rPr lang="fr-FR" dirty="0"/>
              <a:t>il établit la connexion au serveur à destination d'un ou plusieurs ports réseaux ;</a:t>
            </a:r>
          </a:p>
          <a:p>
            <a:pPr lvl="1"/>
            <a:r>
              <a:rPr lang="fr-FR" dirty="0"/>
              <a:t>lorsque la connexion est acceptée par le serveur, il communique comme le prévoit la couche application du modèle OSI.</a:t>
            </a:r>
          </a:p>
          <a:p>
            <a:endParaRPr lang="fr-FR" dirty="0">
              <a:solidFill>
                <a:srgbClr val="222222"/>
              </a:solidFill>
              <a:latin typeface="Arial" panose="020B0604020202020204" pitchFamily="34" charset="0"/>
            </a:endParaRPr>
          </a:p>
          <a:p>
            <a:endParaRPr lang="fr-FR" dirty="0"/>
          </a:p>
          <a:p>
            <a:endParaRPr lang="fr-FR" dirty="0"/>
          </a:p>
        </p:txBody>
      </p:sp>
      <p:pic>
        <p:nvPicPr>
          <p:cNvPr id="5" name="Picture 2" descr="https://upload.wikimedia.org/wikipedia/commons/thumb/8/8d/OSI_Model_v1.svg/langfr-476px-OSI_Model_v1.svg.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58100" y="1766896"/>
            <a:ext cx="4229100" cy="4975412"/>
          </a:xfrm>
          <a:prstGeom prst="rect">
            <a:avLst/>
          </a:prstGeom>
          <a:noFill/>
          <a:extLst>
            <a:ext uri="{909E8E84-426E-40DD-AFC4-6F175D3DCCD1}">
              <a14:hiddenFill xmlns:a14="http://schemas.microsoft.com/office/drawing/2010/main">
                <a:solidFill>
                  <a:srgbClr val="FFFFFF"/>
                </a:solidFill>
              </a14:hiddenFill>
            </a:ext>
          </a:extLst>
        </p:spPr>
      </p:pic>
      <p:sp>
        <p:nvSpPr>
          <p:cNvPr id="6" name="Ellipse 5"/>
          <p:cNvSpPr/>
          <p:nvPr/>
        </p:nvSpPr>
        <p:spPr>
          <a:xfrm>
            <a:off x="8277227" y="3757618"/>
            <a:ext cx="3914773" cy="857247"/>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Espace réservé du numéro de diapositive 3"/>
          <p:cNvSpPr>
            <a:spLocks noGrp="1"/>
          </p:cNvSpPr>
          <p:nvPr>
            <p:ph type="sldNum" sz="quarter" idx="12"/>
          </p:nvPr>
        </p:nvSpPr>
        <p:spPr/>
        <p:txBody>
          <a:bodyPr/>
          <a:lstStyle/>
          <a:p>
            <a:fld id="{B79E4878-4BCB-449E-94CF-AE2A0F6BB533}" type="slidenum">
              <a:rPr lang="fr-FR" smtClean="0"/>
              <a:t>7</a:t>
            </a:fld>
            <a:endParaRPr lang="fr-FR"/>
          </a:p>
        </p:txBody>
      </p:sp>
    </p:spTree>
    <p:extLst>
      <p:ext uri="{BB962C8B-B14F-4D97-AF65-F5344CB8AC3E}">
        <p14:creationId xmlns:p14="http://schemas.microsoft.com/office/powerpoint/2010/main" val="3790293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6" descr="http://www.sebastien-han.fr/images/clou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6421" y="2650930"/>
            <a:ext cx="1696172" cy="1104901"/>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p:cNvSpPr>
            <a:spLocks noGrp="1"/>
          </p:cNvSpPr>
          <p:nvPr>
            <p:ph type="title"/>
          </p:nvPr>
        </p:nvSpPr>
        <p:spPr/>
        <p:txBody>
          <a:bodyPr/>
          <a:lstStyle/>
          <a:p>
            <a:r>
              <a:rPr lang="fr-FR" dirty="0"/>
              <a:t>Client-Serveur: illustration</a:t>
            </a:r>
          </a:p>
        </p:txBody>
      </p:sp>
      <p:sp>
        <p:nvSpPr>
          <p:cNvPr id="7" name="Espace réservé du contenu 2"/>
          <p:cNvSpPr txBox="1">
            <a:spLocks/>
          </p:cNvSpPr>
          <p:nvPr/>
        </p:nvSpPr>
        <p:spPr>
          <a:xfrm>
            <a:off x="2205987" y="4279837"/>
            <a:ext cx="2810434" cy="197943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dirty="0"/>
              <a:t>Client</a:t>
            </a:r>
          </a:p>
          <a:p>
            <a:pPr marL="0" indent="0">
              <a:buNone/>
            </a:pPr>
            <a:r>
              <a:rPr lang="fr-FR" b="1" dirty="0"/>
              <a:t>IP: 192.168.0.15</a:t>
            </a:r>
          </a:p>
          <a:p>
            <a:pPr marL="0" indent="0">
              <a:buNone/>
            </a:pPr>
            <a:r>
              <a:rPr lang="fr-FR" b="1" dirty="0"/>
              <a:t>Port: 560</a:t>
            </a:r>
          </a:p>
          <a:p>
            <a:pPr marL="0" indent="0">
              <a:buNone/>
            </a:pPr>
            <a:r>
              <a:rPr lang="fr-FR" b="1" dirty="0"/>
              <a:t>OS: Windows</a:t>
            </a:r>
            <a:endParaRPr lang="fr-FR" dirty="0"/>
          </a:p>
        </p:txBody>
      </p:sp>
      <p:pic>
        <p:nvPicPr>
          <p:cNvPr id="8" name="Picture 2" descr="Résultat de recherche d'images pour &quot;image ordinateur&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1713" y="2370130"/>
            <a:ext cx="1666503" cy="166650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Résultat de recherche d'images pour &quot;image serveur&quot;"/>
          <p:cNvPicPr>
            <a:picLocks noChangeAspect="1" noChangeArrowheads="1"/>
          </p:cNvPicPr>
          <p:nvPr/>
        </p:nvPicPr>
        <p:blipFill rotWithShape="1">
          <a:blip r:embed="rId4">
            <a:extLst>
              <a:ext uri="{28A0092B-C50C-407E-A947-70E740481C1C}">
                <a14:useLocalDpi xmlns:a14="http://schemas.microsoft.com/office/drawing/2010/main" val="0"/>
              </a:ext>
            </a:extLst>
          </a:blip>
          <a:srcRect l="19856" r="13567"/>
          <a:stretch/>
        </p:blipFill>
        <p:spPr bwMode="auto">
          <a:xfrm>
            <a:off x="8049216" y="2171294"/>
            <a:ext cx="1380534" cy="2073598"/>
          </a:xfrm>
          <a:prstGeom prst="rect">
            <a:avLst/>
          </a:prstGeom>
          <a:noFill/>
          <a:extLst>
            <a:ext uri="{909E8E84-426E-40DD-AFC4-6F175D3DCCD1}">
              <a14:hiddenFill xmlns:a14="http://schemas.microsoft.com/office/drawing/2010/main">
                <a:solidFill>
                  <a:srgbClr val="FFFFFF"/>
                </a:solidFill>
              </a14:hiddenFill>
            </a:ext>
          </a:extLst>
        </p:spPr>
      </p:pic>
      <p:sp>
        <p:nvSpPr>
          <p:cNvPr id="10" name="Espace réservé du contenu 2"/>
          <p:cNvSpPr txBox="1">
            <a:spLocks/>
          </p:cNvSpPr>
          <p:nvPr/>
        </p:nvSpPr>
        <p:spPr>
          <a:xfrm>
            <a:off x="8049215" y="4270260"/>
            <a:ext cx="2852147" cy="2254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dirty="0"/>
              <a:t>Serveur</a:t>
            </a:r>
          </a:p>
          <a:p>
            <a:pPr marL="0" indent="0">
              <a:buNone/>
            </a:pPr>
            <a:r>
              <a:rPr lang="fr-FR" b="1" dirty="0"/>
              <a:t>IP: 192.168.0.16</a:t>
            </a:r>
          </a:p>
          <a:p>
            <a:pPr marL="0" indent="0">
              <a:buNone/>
            </a:pPr>
            <a:r>
              <a:rPr lang="fr-FR" b="1" dirty="0"/>
              <a:t>Port: 560</a:t>
            </a:r>
          </a:p>
          <a:p>
            <a:pPr marL="0" indent="0">
              <a:buNone/>
            </a:pPr>
            <a:r>
              <a:rPr lang="fr-FR" b="1" dirty="0"/>
              <a:t>OS: Linux</a:t>
            </a:r>
          </a:p>
        </p:txBody>
      </p:sp>
      <p:cxnSp>
        <p:nvCxnSpPr>
          <p:cNvPr id="11" name="Connecteur droit 10"/>
          <p:cNvCxnSpPr>
            <a:cxnSpLocks/>
            <a:stCxn id="9" idx="1"/>
            <a:endCxn id="8" idx="3"/>
          </p:cNvCxnSpPr>
          <p:nvPr/>
        </p:nvCxnSpPr>
        <p:spPr>
          <a:xfrm flipH="1" flipV="1">
            <a:off x="3938216" y="3203382"/>
            <a:ext cx="4111000" cy="4711"/>
          </a:xfrm>
          <a:prstGeom prst="line">
            <a:avLst/>
          </a:prstGeom>
          <a:ln w="25400">
            <a:headEnd type="triangle"/>
            <a:tailEnd type="oval"/>
          </a:ln>
        </p:spPr>
        <p:style>
          <a:lnRef idx="1">
            <a:schemeClr val="accent1"/>
          </a:lnRef>
          <a:fillRef idx="0">
            <a:schemeClr val="accent1"/>
          </a:fillRef>
          <a:effectRef idx="0">
            <a:schemeClr val="accent1"/>
          </a:effectRef>
          <a:fontRef idx="minor">
            <a:schemeClr val="tx1"/>
          </a:fontRef>
        </p:style>
      </p:cxnSp>
      <p:sp>
        <p:nvSpPr>
          <p:cNvPr id="16" name="Espace réservé du contenu 2"/>
          <p:cNvSpPr txBox="1">
            <a:spLocks/>
          </p:cNvSpPr>
          <p:nvPr/>
        </p:nvSpPr>
        <p:spPr>
          <a:xfrm>
            <a:off x="4588499" y="1648184"/>
            <a:ext cx="2810434" cy="103679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dirty="0">
                <a:solidFill>
                  <a:schemeClr val="accent1">
                    <a:lumMod val="75000"/>
                  </a:schemeClr>
                </a:solidFill>
              </a:rPr>
              <a:t>Le client initialise la connexion à travers le réseau</a:t>
            </a:r>
            <a:endParaRPr lang="fr-FR" dirty="0">
              <a:solidFill>
                <a:schemeClr val="accent1">
                  <a:lumMod val="75000"/>
                </a:schemeClr>
              </a:solidFill>
            </a:endParaRPr>
          </a:p>
        </p:txBody>
      </p:sp>
      <p:sp>
        <p:nvSpPr>
          <p:cNvPr id="3" name="Espace réservé du numéro de diapositive 2"/>
          <p:cNvSpPr>
            <a:spLocks noGrp="1"/>
          </p:cNvSpPr>
          <p:nvPr>
            <p:ph type="sldNum" sz="quarter" idx="12"/>
          </p:nvPr>
        </p:nvSpPr>
        <p:spPr/>
        <p:txBody>
          <a:bodyPr/>
          <a:lstStyle/>
          <a:p>
            <a:fld id="{B79E4878-4BCB-449E-94CF-AE2A0F6BB533}" type="slidenum">
              <a:rPr lang="fr-FR" smtClean="0"/>
              <a:t>8</a:t>
            </a:fld>
            <a:endParaRPr lang="fr-FR"/>
          </a:p>
        </p:txBody>
      </p:sp>
    </p:spTree>
    <p:extLst>
      <p:ext uri="{BB962C8B-B14F-4D97-AF65-F5344CB8AC3E}">
        <p14:creationId xmlns:p14="http://schemas.microsoft.com/office/powerpoint/2010/main" val="2015189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Client-Serveur : Type de clients</a:t>
            </a:r>
          </a:p>
        </p:txBody>
      </p:sp>
      <p:sp>
        <p:nvSpPr>
          <p:cNvPr id="3" name="Espace réservé du contenu 2"/>
          <p:cNvSpPr>
            <a:spLocks noGrp="1"/>
          </p:cNvSpPr>
          <p:nvPr>
            <p:ph idx="1"/>
          </p:nvPr>
        </p:nvSpPr>
        <p:spPr>
          <a:xfrm>
            <a:off x="166687" y="1590675"/>
            <a:ext cx="6891338" cy="5167312"/>
          </a:xfrm>
        </p:spPr>
        <p:txBody>
          <a:bodyPr>
            <a:normAutofit fontScale="85000" lnSpcReduction="20000"/>
          </a:bodyPr>
          <a:lstStyle/>
          <a:p>
            <a:r>
              <a:rPr lang="fr-FR" b="1" dirty="0"/>
              <a:t>Client léger</a:t>
            </a:r>
          </a:p>
          <a:p>
            <a:pPr lvl="1"/>
            <a:r>
              <a:rPr lang="fr-FR" dirty="0"/>
              <a:t>Un </a:t>
            </a:r>
            <a:r>
              <a:rPr lang="fr-FR" i="1" dirty="0"/>
              <a:t>client léger</a:t>
            </a:r>
            <a:r>
              <a:rPr lang="fr-FR" dirty="0"/>
              <a:t> est une application où le traitement des requêtes du client (applications Web n'utilisant pas ou peu de </a:t>
            </a:r>
            <a:r>
              <a:rPr lang="fr-FR" dirty="0">
                <a:hlinkClick r:id="rId2" tooltip="JavaScript"/>
              </a:rPr>
              <a:t>JavaScript</a:t>
            </a:r>
            <a:r>
              <a:rPr lang="fr-FR" dirty="0"/>
              <a:t> côté client, terminaux </a:t>
            </a:r>
            <a:r>
              <a:rPr lang="fr-FR" dirty="0">
                <a:hlinkClick r:id="rId3" tooltip="Terminal Services"/>
              </a:rPr>
              <a:t>Terminal Services</a:t>
            </a:r>
            <a:r>
              <a:rPr lang="fr-FR" dirty="0"/>
              <a:t>, </a:t>
            </a:r>
            <a:r>
              <a:rPr lang="fr-FR" dirty="0">
                <a:hlinkClick r:id="rId4" tooltip="Secure Shell"/>
              </a:rPr>
              <a:t>Secure Shell</a:t>
            </a:r>
            <a:r>
              <a:rPr lang="fr-FR" dirty="0"/>
              <a:t>, </a:t>
            </a:r>
            <a:r>
              <a:rPr lang="fr-FR" dirty="0">
                <a:hlinkClick r:id="rId5" tooltip="Apple Remote Desktop"/>
              </a:rPr>
              <a:t>Apple </a:t>
            </a:r>
            <a:r>
              <a:rPr lang="fr-FR" dirty="0" err="1">
                <a:hlinkClick r:id="rId5" tooltip="Apple Remote Desktop"/>
              </a:rPr>
              <a:t>Remote</a:t>
            </a:r>
            <a:r>
              <a:rPr lang="fr-FR" dirty="0">
                <a:hlinkClick r:id="rId5" tooltip="Apple Remote Desktop"/>
              </a:rPr>
              <a:t> Desktop</a:t>
            </a:r>
            <a:r>
              <a:rPr lang="fr-FR" dirty="0"/>
              <a:t>, </a:t>
            </a:r>
            <a:r>
              <a:rPr lang="fr-FR" dirty="0">
                <a:hlinkClick r:id="rId6" tooltip="Citrix XenApp"/>
              </a:rPr>
              <a:t>Citrix </a:t>
            </a:r>
            <a:r>
              <a:rPr lang="fr-FR" dirty="0" err="1">
                <a:hlinkClick r:id="rId6" tooltip="Citrix XenApp"/>
              </a:rPr>
              <a:t>XenApp</a:t>
            </a:r>
            <a:r>
              <a:rPr lang="fr-FR" dirty="0"/>
              <a:t>, </a:t>
            </a:r>
            <a:r>
              <a:rPr lang="fr-FR" dirty="0">
                <a:hlinkClick r:id="rId7" tooltip="TeamViewer"/>
              </a:rPr>
              <a:t>TeamViewer</a:t>
            </a:r>
            <a:r>
              <a:rPr lang="fr-FR" dirty="0"/>
              <a:t>, etc.) est entièrement effectué par le serveur, le client recevant les réponses « toutes faites ».</a:t>
            </a:r>
          </a:p>
          <a:p>
            <a:r>
              <a:rPr lang="fr-FR" b="1" dirty="0"/>
              <a:t>Client lourd</a:t>
            </a:r>
          </a:p>
          <a:p>
            <a:pPr lvl="1"/>
            <a:r>
              <a:rPr lang="fr-FR" dirty="0"/>
              <a:t>Un </a:t>
            </a:r>
            <a:r>
              <a:rPr lang="fr-FR" i="1" dirty="0"/>
              <a:t>client lourd</a:t>
            </a:r>
            <a:r>
              <a:rPr lang="fr-FR" dirty="0"/>
              <a:t> est une application où le traitement des requêtes du client (applications de bureau, applications mobile) est partagé entre le serveur et le client.</a:t>
            </a:r>
          </a:p>
          <a:p>
            <a:r>
              <a:rPr lang="fr-FR" b="1" dirty="0"/>
              <a:t>Client riche</a:t>
            </a:r>
            <a:endParaRPr lang="fr-FR" dirty="0"/>
          </a:p>
          <a:p>
            <a:pPr lvl="1"/>
            <a:r>
              <a:rPr lang="fr-FR" dirty="0"/>
              <a:t>Un </a:t>
            </a:r>
            <a:r>
              <a:rPr lang="fr-FR" i="1" dirty="0"/>
              <a:t>client riche</a:t>
            </a:r>
            <a:r>
              <a:rPr lang="fr-FR" dirty="0"/>
              <a:t> est une application où le traitement des requêtes du client (applications Web utilisant beaucoup de JavaScript côté client) est effectué majoritairement par le serveur, le client recevant les réponses « semi-finies » et les finalisant. C'est un client léger plus évolué permettant de mettre en œuvre des fonctionnalités comparables à celles d'un client lourd.</a:t>
            </a:r>
          </a:p>
          <a:p>
            <a:endParaRPr lang="fr-FR" b="1" dirty="0"/>
          </a:p>
          <a:p>
            <a:endParaRPr lang="fr-FR" dirty="0">
              <a:solidFill>
                <a:srgbClr val="222222"/>
              </a:solidFill>
              <a:latin typeface="Arial" panose="020B0604020202020204" pitchFamily="34" charset="0"/>
            </a:endParaRPr>
          </a:p>
          <a:p>
            <a:endParaRPr lang="fr-FR" dirty="0"/>
          </a:p>
          <a:p>
            <a:endParaRPr lang="fr-FR" dirty="0"/>
          </a:p>
        </p:txBody>
      </p:sp>
      <p:pic>
        <p:nvPicPr>
          <p:cNvPr id="4" name="Image 3"/>
          <p:cNvPicPr>
            <a:picLocks noChangeAspect="1"/>
          </p:cNvPicPr>
          <p:nvPr/>
        </p:nvPicPr>
        <p:blipFill>
          <a:blip r:embed="rId8"/>
          <a:stretch>
            <a:fillRect/>
          </a:stretch>
        </p:blipFill>
        <p:spPr>
          <a:xfrm>
            <a:off x="8587571" y="1292175"/>
            <a:ext cx="2474943" cy="1325563"/>
          </a:xfrm>
          <a:prstGeom prst="rect">
            <a:avLst/>
          </a:prstGeom>
        </p:spPr>
      </p:pic>
      <p:pic>
        <p:nvPicPr>
          <p:cNvPr id="5" name="Image 4"/>
          <p:cNvPicPr>
            <a:picLocks noChangeAspect="1"/>
          </p:cNvPicPr>
          <p:nvPr/>
        </p:nvPicPr>
        <p:blipFill>
          <a:blip r:embed="rId9"/>
          <a:stretch>
            <a:fillRect/>
          </a:stretch>
        </p:blipFill>
        <p:spPr>
          <a:xfrm>
            <a:off x="9038124" y="4995861"/>
            <a:ext cx="1835768" cy="1762126"/>
          </a:xfrm>
          <a:prstGeom prst="rect">
            <a:avLst/>
          </a:prstGeom>
        </p:spPr>
      </p:pic>
      <p:pic>
        <p:nvPicPr>
          <p:cNvPr id="14338" name="Picture 2" descr="Résultat de recherche d'images pour &quot;twitter mobile image&quot;"/>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81711" y="3073335"/>
            <a:ext cx="983069" cy="1922526"/>
          </a:xfrm>
          <a:prstGeom prst="rect">
            <a:avLst/>
          </a:prstGeom>
          <a:noFill/>
          <a:extLst>
            <a:ext uri="{909E8E84-426E-40DD-AFC4-6F175D3DCCD1}">
              <a14:hiddenFill xmlns:a14="http://schemas.microsoft.com/office/drawing/2010/main">
                <a:solidFill>
                  <a:srgbClr val="FFFFFF"/>
                </a:solidFill>
              </a14:hiddenFill>
            </a:ext>
          </a:extLst>
        </p:spPr>
      </p:pic>
      <p:sp>
        <p:nvSpPr>
          <p:cNvPr id="6" name="Espace réservé du numéro de diapositive 5"/>
          <p:cNvSpPr>
            <a:spLocks noGrp="1"/>
          </p:cNvSpPr>
          <p:nvPr>
            <p:ph type="sldNum" sz="quarter" idx="12"/>
          </p:nvPr>
        </p:nvSpPr>
        <p:spPr/>
        <p:txBody>
          <a:bodyPr/>
          <a:lstStyle/>
          <a:p>
            <a:fld id="{B79E4878-4BCB-449E-94CF-AE2A0F6BB533}" type="slidenum">
              <a:rPr lang="fr-FR" smtClean="0"/>
              <a:t>9</a:t>
            </a:fld>
            <a:endParaRPr lang="fr-FR"/>
          </a:p>
        </p:txBody>
      </p:sp>
    </p:spTree>
    <p:extLst>
      <p:ext uri="{BB962C8B-B14F-4D97-AF65-F5344CB8AC3E}">
        <p14:creationId xmlns:p14="http://schemas.microsoft.com/office/powerpoint/2010/main" val="70260651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36283</TotalTime>
  <Words>4644</Words>
  <Application>Microsoft Office PowerPoint</Application>
  <PresentationFormat>Grand écran</PresentationFormat>
  <Paragraphs>602</Paragraphs>
  <Slides>49</Slides>
  <Notes>19</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49</vt:i4>
      </vt:variant>
    </vt:vector>
  </HeadingPairs>
  <TitlesOfParts>
    <vt:vector size="55" baseType="lpstr">
      <vt:lpstr>Arial</vt:lpstr>
      <vt:lpstr>Calibri</vt:lpstr>
      <vt:lpstr>Calibri Light</vt:lpstr>
      <vt:lpstr>Segoe UI</vt:lpstr>
      <vt:lpstr>Source Sans Pro</vt:lpstr>
      <vt:lpstr>Thème Office</vt:lpstr>
      <vt:lpstr>Web Services</vt:lpstr>
      <vt:lpstr>Présentation</vt:lpstr>
      <vt:lpstr>Votre présentation</vt:lpstr>
      <vt:lpstr>Déroulement du cours</vt:lpstr>
      <vt:lpstr>Rappel des bases</vt:lpstr>
      <vt:lpstr>Client-Serveur</vt:lpstr>
      <vt:lpstr>Client-Serveur</vt:lpstr>
      <vt:lpstr>Client-Serveur: illustration</vt:lpstr>
      <vt:lpstr>Client-Serveur : Type de clients</vt:lpstr>
      <vt:lpstr>Client-Serveur : Architecture à 2 niveaux</vt:lpstr>
      <vt:lpstr>Client-Serveur : Architecture à 3 niveaux</vt:lpstr>
      <vt:lpstr>Client-Serveur : Architecture à 3 niveaux</vt:lpstr>
      <vt:lpstr>Client-Serveur : Architecture à N niveaux</vt:lpstr>
      <vt:lpstr>Client-Serveur : Architecture pair à pair</vt:lpstr>
      <vt:lpstr>Client-Serveur : Architecture micro services</vt:lpstr>
      <vt:lpstr>URI (Uniform Resource Identifier)</vt:lpstr>
      <vt:lpstr>URI (Uniform Resource Identifier)</vt:lpstr>
      <vt:lpstr>URI (Uniform Resource Identifier)</vt:lpstr>
      <vt:lpstr>HTTP (HyperText Transfer Protocol)</vt:lpstr>
      <vt:lpstr>Format d’échange de données </vt:lpstr>
      <vt:lpstr>CSV (Comma Separated Values)</vt:lpstr>
      <vt:lpstr>Json (JavaScript Object Notation)</vt:lpstr>
      <vt:lpstr>Xml (Extensible Markup Language)</vt:lpstr>
      <vt:lpstr>Yaml (Yet Another Markup Language)</vt:lpstr>
      <vt:lpstr>W3C : World Wide Web Consortium </vt:lpstr>
      <vt:lpstr>Références utilisées</vt:lpstr>
      <vt:lpstr>Web Service</vt:lpstr>
      <vt:lpstr>RPC Remote procedure call</vt:lpstr>
      <vt:lpstr>Historique des protocole(s) RPC</vt:lpstr>
      <vt:lpstr>Présentation PowerPoint</vt:lpstr>
      <vt:lpstr>Pourquoi les Web Services ont été et sont de plus en plus utilisés ?</vt:lpstr>
      <vt:lpstr>Les anciennes technologie ont des défauts</vt:lpstr>
      <vt:lpstr>Avantages des Web Services</vt:lpstr>
      <vt:lpstr>Définition Web Services</vt:lpstr>
      <vt:lpstr>Les services SOAP (Ancient acronyme de Simple Object Access Protocol)</vt:lpstr>
      <vt:lpstr>SOAP historique</vt:lpstr>
      <vt:lpstr>SOAP Description</vt:lpstr>
      <vt:lpstr>Structure d'un message SOAP</vt:lpstr>
      <vt:lpstr>Structure d'un message SOAP</vt:lpstr>
      <vt:lpstr>Le corps SOAP</vt:lpstr>
      <vt:lpstr>L'en-tête SOAP </vt:lpstr>
      <vt:lpstr>Message d'erreur SOAP</vt:lpstr>
      <vt:lpstr>Message d'erreur SOAP</vt:lpstr>
      <vt:lpstr>Le langage de description WSDL </vt:lpstr>
      <vt:lpstr>Le langage de description WSDL </vt:lpstr>
      <vt:lpstr>Le langage de description WSDL </vt:lpstr>
      <vt:lpstr> WSDL en pratique</vt:lpstr>
      <vt:lpstr>Annuaires de services UDDI (Universal Description Discovery and Integration)</vt:lpstr>
      <vt:lpstr>Références utilisées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Service</dc:title>
  <dc:creator>Guillaume Chervet</dc:creator>
  <cp:lastModifiedBy>Guillaume Chervet</cp:lastModifiedBy>
  <cp:revision>102</cp:revision>
  <cp:lastPrinted>2017-05-09T09:03:59Z</cp:lastPrinted>
  <dcterms:created xsi:type="dcterms:W3CDTF">2017-03-15T18:15:39Z</dcterms:created>
  <dcterms:modified xsi:type="dcterms:W3CDTF">2019-11-17T11:06:37Z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bfbbd0f-0666-461a-9212-afe773a25324_Enabled">
    <vt:lpwstr>True</vt:lpwstr>
  </property>
  <property fmtid="{D5CDD505-2E9C-101B-9397-08002B2CF9AE}" pid="3" name="MSIP_Label_bbfbbd0f-0666-461a-9212-afe773a25324_SiteId">
    <vt:lpwstr>396b38cc-aa65-492b-bb0e-3d94ed25a97b</vt:lpwstr>
  </property>
  <property fmtid="{D5CDD505-2E9C-101B-9397-08002B2CF9AE}" pid="4" name="MSIP_Label_bbfbbd0f-0666-461a-9212-afe773a25324_Owner">
    <vt:lpwstr>guillaume.chervet@axa.fr</vt:lpwstr>
  </property>
  <property fmtid="{D5CDD505-2E9C-101B-9397-08002B2CF9AE}" pid="5" name="MSIP_Label_bbfbbd0f-0666-461a-9212-afe773a25324_SetDate">
    <vt:lpwstr>2019-05-14T08:18:05.5148305Z</vt:lpwstr>
  </property>
  <property fmtid="{D5CDD505-2E9C-101B-9397-08002B2CF9AE}" pid="6" name="MSIP_Label_bbfbbd0f-0666-461a-9212-afe773a25324_Name">
    <vt:lpwstr>AXA FR Confidentiel</vt:lpwstr>
  </property>
  <property fmtid="{D5CDD505-2E9C-101B-9397-08002B2CF9AE}" pid="7" name="MSIP_Label_bbfbbd0f-0666-461a-9212-afe773a25324_Application">
    <vt:lpwstr>Microsoft Azure Information Protection</vt:lpwstr>
  </property>
  <property fmtid="{D5CDD505-2E9C-101B-9397-08002B2CF9AE}" pid="8" name="MSIP_Label_bbfbbd0f-0666-461a-9212-afe773a25324_Extended_MSFT_Method">
    <vt:lpwstr>Automatic</vt:lpwstr>
  </property>
  <property fmtid="{D5CDD505-2E9C-101B-9397-08002B2CF9AE}" pid="9" name="Sensitivity">
    <vt:lpwstr>AXA FR Confidentiel</vt:lpwstr>
  </property>
</Properties>
</file>