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93" r:id="rId2"/>
    <p:sldId id="591" r:id="rId3"/>
    <p:sldId id="382" r:id="rId4"/>
    <p:sldId id="592" r:id="rId5"/>
    <p:sldId id="436" r:id="rId6"/>
    <p:sldId id="376" r:id="rId7"/>
    <p:sldId id="404" r:id="rId8"/>
    <p:sldId id="593" r:id="rId9"/>
    <p:sldId id="471" r:id="rId10"/>
    <p:sldId id="379" r:id="rId11"/>
    <p:sldId id="380" r:id="rId12"/>
    <p:sldId id="378" r:id="rId13"/>
    <p:sldId id="383" r:id="rId14"/>
    <p:sldId id="377" r:id="rId15"/>
    <p:sldId id="449" r:id="rId16"/>
    <p:sldId id="384" r:id="rId17"/>
    <p:sldId id="439" r:id="rId18"/>
    <p:sldId id="467" r:id="rId19"/>
    <p:sldId id="440" r:id="rId20"/>
    <p:sldId id="385" r:id="rId21"/>
    <p:sldId id="387" r:id="rId22"/>
    <p:sldId id="386" r:id="rId23"/>
    <p:sldId id="444" r:id="rId24"/>
    <p:sldId id="443" r:id="rId25"/>
    <p:sldId id="445" r:id="rId26"/>
    <p:sldId id="466" r:id="rId27"/>
    <p:sldId id="446" r:id="rId28"/>
    <p:sldId id="463" r:id="rId29"/>
    <p:sldId id="594" r:id="rId30"/>
    <p:sldId id="464" r:id="rId31"/>
    <p:sldId id="450" r:id="rId32"/>
    <p:sldId id="470" r:id="rId33"/>
    <p:sldId id="465" r:id="rId34"/>
    <p:sldId id="451" r:id="rId35"/>
    <p:sldId id="468" r:id="rId36"/>
    <p:sldId id="403" r:id="rId37"/>
    <p:sldId id="596" r:id="rId38"/>
    <p:sldId id="460" r:id="rId39"/>
    <p:sldId id="606" r:id="rId40"/>
    <p:sldId id="597" r:id="rId41"/>
    <p:sldId id="609" r:id="rId42"/>
    <p:sldId id="607" r:id="rId43"/>
    <p:sldId id="608" r:id="rId44"/>
    <p:sldId id="600" r:id="rId45"/>
    <p:sldId id="602" r:id="rId46"/>
    <p:sldId id="603" r:id="rId47"/>
    <p:sldId id="610" r:id="rId48"/>
    <p:sldId id="604" r:id="rId49"/>
    <p:sldId id="595" r:id="rId50"/>
    <p:sldId id="472" r:id="rId51"/>
    <p:sldId id="453" r:id="rId52"/>
    <p:sldId id="454" r:id="rId53"/>
    <p:sldId id="459" r:id="rId54"/>
    <p:sldId id="455" r:id="rId55"/>
    <p:sldId id="456" r:id="rId56"/>
    <p:sldId id="457" r:id="rId57"/>
    <p:sldId id="458" r:id="rId58"/>
    <p:sldId id="461" r:id="rId59"/>
    <p:sldId id="462" r:id="rId60"/>
    <p:sldId id="268" r:id="rId61"/>
    <p:sldId id="441" r:id="rId62"/>
    <p:sldId id="442" r:id="rId63"/>
    <p:sldId id="388" r:id="rId64"/>
    <p:sldId id="405" r:id="rId65"/>
    <p:sldId id="469" r:id="rId66"/>
    <p:sldId id="389" r:id="rId67"/>
    <p:sldId id="408" r:id="rId68"/>
    <p:sldId id="390" r:id="rId69"/>
    <p:sldId id="409" r:id="rId70"/>
    <p:sldId id="391" r:id="rId71"/>
    <p:sldId id="410" r:id="rId7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00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90378" autoAdjust="0"/>
  </p:normalViewPr>
  <p:slideViewPr>
    <p:cSldViewPr snapToGrid="0">
      <p:cViewPr varScale="1">
        <p:scale>
          <a:sx n="103" d="100"/>
          <a:sy n="103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Chervet" userId="e88f94f109999b9b" providerId="LiveId" clId="{75B58181-A3EC-4C66-A3F3-570BAA23F33A}"/>
    <pc:docChg chg="undo custSel delSld modSld">
      <pc:chgData name="Guillaume Chervet" userId="e88f94f109999b9b" providerId="LiveId" clId="{75B58181-A3EC-4C66-A3F3-570BAA23F33A}" dt="2018-02-18T18:14:21.326" v="39"/>
      <pc:docMkLst>
        <pc:docMk/>
      </pc:docMkLst>
      <pc:sldChg chg="modSp">
        <pc:chgData name="Guillaume Chervet" userId="e88f94f109999b9b" providerId="LiveId" clId="{75B58181-A3EC-4C66-A3F3-570BAA23F33A}" dt="2018-02-18T16:41:03.671" v="1" actId="20577"/>
        <pc:sldMkLst>
          <pc:docMk/>
          <pc:sldMk cId="3336855111" sldId="256"/>
        </pc:sldMkLst>
        <pc:spChg chg="mod">
          <ac:chgData name="Guillaume Chervet" userId="e88f94f109999b9b" providerId="LiveId" clId="{75B58181-A3EC-4C66-A3F3-570BAA23F33A}" dt="2018-02-18T16:41:03.671" v="1" actId="20577"/>
          <ac:spMkLst>
            <pc:docMk/>
            <pc:sldMk cId="3336855111" sldId="256"/>
            <ac:spMk id="3" creationId="{00000000-0000-0000-0000-000000000000}"/>
          </ac:spMkLst>
        </pc:spChg>
      </pc:sldChg>
      <pc:sldChg chg="modSp">
        <pc:chgData name="Guillaume Chervet" userId="e88f94f109999b9b" providerId="LiveId" clId="{75B58181-A3EC-4C66-A3F3-570BAA23F33A}" dt="2018-02-18T18:13:07.270" v="36" actId="20577"/>
        <pc:sldMkLst>
          <pc:docMk/>
          <pc:sldMk cId="3272386914" sldId="268"/>
        </pc:sldMkLst>
        <pc:spChg chg="mod">
          <ac:chgData name="Guillaume Chervet" userId="e88f94f109999b9b" providerId="LiveId" clId="{75B58181-A3EC-4C66-A3F3-570BAA23F33A}" dt="2018-02-18T18:13:07.270" v="36" actId="20577"/>
          <ac:spMkLst>
            <pc:docMk/>
            <pc:sldMk cId="3272386914" sldId="268"/>
            <ac:spMk id="3" creationId="{00000000-0000-0000-0000-000000000000}"/>
          </ac:spMkLst>
        </pc:spChg>
      </pc:sldChg>
      <pc:sldChg chg="modSp">
        <pc:chgData name="Guillaume Chervet" userId="e88f94f109999b9b" providerId="LiveId" clId="{75B58181-A3EC-4C66-A3F3-570BAA23F33A}" dt="2018-02-18T16:52:34.244" v="15" actId="20577"/>
        <pc:sldMkLst>
          <pc:docMk/>
          <pc:sldMk cId="2480309315" sldId="356"/>
        </pc:sldMkLst>
        <pc:spChg chg="mod">
          <ac:chgData name="Guillaume Chervet" userId="e88f94f109999b9b" providerId="LiveId" clId="{75B58181-A3EC-4C66-A3F3-570BAA23F33A}" dt="2018-02-18T16:52:01.648" v="11" actId="20577"/>
          <ac:spMkLst>
            <pc:docMk/>
            <pc:sldMk cId="2480309315" sldId="356"/>
            <ac:spMk id="9" creationId="{00000000-0000-0000-0000-000000000000}"/>
          </ac:spMkLst>
        </pc:spChg>
        <pc:spChg chg="mod">
          <ac:chgData name="Guillaume Chervet" userId="e88f94f109999b9b" providerId="LiveId" clId="{75B58181-A3EC-4C66-A3F3-570BAA23F33A}" dt="2018-02-18T16:52:34.244" v="15" actId="20577"/>
          <ac:spMkLst>
            <pc:docMk/>
            <pc:sldMk cId="2480309315" sldId="356"/>
            <ac:spMk id="12" creationId="{00000000-0000-0000-0000-000000000000}"/>
          </ac:spMkLst>
        </pc:spChg>
      </pc:sldChg>
      <pc:sldChg chg="del">
        <pc:chgData name="Guillaume Chervet" userId="e88f94f109999b9b" providerId="LiveId" clId="{75B58181-A3EC-4C66-A3F3-570BAA23F33A}" dt="2018-02-18T18:14:02.343" v="37" actId="2696"/>
        <pc:sldMkLst>
          <pc:docMk/>
          <pc:sldMk cId="729471999" sldId="358"/>
        </pc:sldMkLst>
      </pc:sldChg>
      <pc:sldChg chg="modSp">
        <pc:chgData name="Guillaume Chervet" userId="e88f94f109999b9b" providerId="LiveId" clId="{75B58181-A3EC-4C66-A3F3-570BAA23F33A}" dt="2018-02-18T16:59:48.263" v="20" actId="207"/>
        <pc:sldMkLst>
          <pc:docMk/>
          <pc:sldMk cId="839413390" sldId="369"/>
        </pc:sldMkLst>
        <pc:graphicFrameChg chg="modGraphic">
          <ac:chgData name="Guillaume Chervet" userId="e88f94f109999b9b" providerId="LiveId" clId="{75B58181-A3EC-4C66-A3F3-570BAA23F33A}" dt="2018-02-18T16:59:48.263" v="20" actId="207"/>
          <ac:graphicFrameMkLst>
            <pc:docMk/>
            <pc:sldMk cId="839413390" sldId="369"/>
            <ac:graphicFrameMk id="6" creationId="{00000000-0000-0000-0000-000000000000}"/>
          </ac:graphicFrameMkLst>
        </pc:graphicFrameChg>
      </pc:sldChg>
      <pc:sldChg chg="modSp">
        <pc:chgData name="Guillaume Chervet" userId="e88f94f109999b9b" providerId="LiveId" clId="{75B58181-A3EC-4C66-A3F3-570BAA23F33A}" dt="2018-02-18T17:00:42.743" v="22" actId="207"/>
        <pc:sldMkLst>
          <pc:docMk/>
          <pc:sldMk cId="2088362108" sldId="370"/>
        </pc:sldMkLst>
        <pc:graphicFrameChg chg="modGraphic">
          <ac:chgData name="Guillaume Chervet" userId="e88f94f109999b9b" providerId="LiveId" clId="{75B58181-A3EC-4C66-A3F3-570BAA23F33A}" dt="2018-02-18T17:00:42.743" v="22" actId="207"/>
          <ac:graphicFrameMkLst>
            <pc:docMk/>
            <pc:sldMk cId="2088362108" sldId="370"/>
            <ac:graphicFrameMk id="6" creationId="{00000000-0000-0000-0000-000000000000}"/>
          </ac:graphicFrameMkLst>
        </pc:graphicFrameChg>
      </pc:sldChg>
      <pc:sldChg chg="modSp">
        <pc:chgData name="Guillaume Chervet" userId="e88f94f109999b9b" providerId="LiveId" clId="{75B58181-A3EC-4C66-A3F3-570BAA23F33A}" dt="2018-02-18T18:07:19.915" v="32" actId="1076"/>
        <pc:sldMkLst>
          <pc:docMk/>
          <pc:sldMk cId="1022089184" sldId="383"/>
        </pc:sldMkLst>
        <pc:spChg chg="mod">
          <ac:chgData name="Guillaume Chervet" userId="e88f94f109999b9b" providerId="LiveId" clId="{75B58181-A3EC-4C66-A3F3-570BAA23F33A}" dt="2018-02-18T18:07:19.915" v="32" actId="1076"/>
          <ac:spMkLst>
            <pc:docMk/>
            <pc:sldMk cId="1022089184" sldId="383"/>
            <ac:spMk id="59" creationId="{00000000-0000-0000-0000-000000000000}"/>
          </ac:spMkLst>
        </pc:spChg>
      </pc:sldChg>
      <pc:sldChg chg="modSp">
        <pc:chgData name="Guillaume Chervet" userId="e88f94f109999b9b" providerId="LiveId" clId="{75B58181-A3EC-4C66-A3F3-570BAA23F33A}" dt="2018-02-18T18:07:26.337" v="34" actId="27636"/>
        <pc:sldMkLst>
          <pc:docMk/>
          <pc:sldMk cId="4250000619" sldId="384"/>
        </pc:sldMkLst>
        <pc:spChg chg="mod">
          <ac:chgData name="Guillaume Chervet" userId="e88f94f109999b9b" providerId="LiveId" clId="{75B58181-A3EC-4C66-A3F3-570BAA23F33A}" dt="2018-02-18T18:07:26.337" v="34" actId="27636"/>
          <ac:spMkLst>
            <pc:docMk/>
            <pc:sldMk cId="4250000619" sldId="384"/>
            <ac:spMk id="59" creationId="{00000000-0000-0000-0000-000000000000}"/>
          </ac:spMkLst>
        </pc:spChg>
      </pc:sldChg>
      <pc:sldChg chg="modSp">
        <pc:chgData name="Guillaume Chervet" userId="e88f94f109999b9b" providerId="LiveId" clId="{75B58181-A3EC-4C66-A3F3-570BAA23F33A}" dt="2018-02-18T18:14:21.326" v="39"/>
        <pc:sldMkLst>
          <pc:docMk/>
          <pc:sldMk cId="2919905513" sldId="411"/>
        </pc:sldMkLst>
        <pc:spChg chg="mod">
          <ac:chgData name="Guillaume Chervet" userId="e88f94f109999b9b" providerId="LiveId" clId="{75B58181-A3EC-4C66-A3F3-570BAA23F33A}" dt="2018-02-18T18:14:21.326" v="39"/>
          <ac:spMkLst>
            <pc:docMk/>
            <pc:sldMk cId="2919905513" sldId="41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2C0ECB4-1DA6-4958-A0CF-A11808127F66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D4D9825-B818-4987-A363-A75C91611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4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9251E60-887E-4FF0-8411-14E4694F24DF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1EB770E-9F5C-44F4-BEAD-89B26D889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3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Objet du workshop : création d’un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Slash Design System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Guillaume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Chervet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Samuel Gomez</a:t>
            </a:r>
          </a:p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696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7467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246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98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54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62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437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46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8038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35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967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3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138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00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5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62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39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10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61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191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10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133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3284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59657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333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04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693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297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009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834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754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56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944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next=https%3A%2F%2Fwww.facebook.com%2Fv4.0%2Fdialog%2Foauth%3Fclient_id%3D544589308979814%26scope%3Demail%26response_type%3Dcode%26redirect_uri%3Dhttps%253A%252F%252Fwww.bworld.fr%252Fsignin-facebook%26state%3DCfDJ8MPoTDZA24VEgPmXITG-PTu5a0gm4BxGxEt1g2WBlTLiADBVeZm9xAMutAu6yN3wLJbdlqRB9oBkgrnvHp9MGrBivY-7o2UVj-iX4X7-4e7d5WwbYf-Myn_P9dCvxYcm42bzeki7AnSJVuwnodxqFgJkP6UYyShYAtkk7qztvgfzCsbw3EObJgU6TVWu9fqUHgC_yHBZpMvODTE52cB3YzX_vtaJIBzkBY9KENecH0jE5_3GZo_h-UvjP9rfzqwO4dhZxsUM3N1lqclEOFSJN9iXSn4zAGCUIcG707npwH7xvFVznT6FkG_FMX_QwZjAroH-DJDLsdllysuxjRHfw-M%26ret%3Dlogin%26fbapp_pres%3D0%26logger_id%3D3ffce8e3-2fd6-41c4-8522-aac590979a5f%26cbt%3D1585495069617&amp;lwv=100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08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105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94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80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7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7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82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A6A-E332-4F44-A7D2-8F4CF34CC12E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462-926F-4E67-AAAE-B88F0984169C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9E2-0E89-4306-8ECC-CBA3342BD3BE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7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sz="2809" noProof="0">
              <a:latin typeface="+mj-lt"/>
            </a:endParaRPr>
          </a:p>
        </p:txBody>
      </p:sp>
      <p:pic>
        <p:nvPicPr>
          <p:cNvPr id="1026" name="Picture 2" descr="https://acfige.fr/wp-content/uploads/2018/02/AXA-assureur-logo.png">
            <a:extLst>
              <a:ext uri="{FF2B5EF4-FFF2-40B4-BE49-F238E27FC236}">
                <a16:creationId xmlns:a16="http://schemas.microsoft.com/office/drawing/2014/main" id="{922BB642-4DDD-4C34-BD52-6A60AB1E52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994" y="295183"/>
            <a:ext cx="771525" cy="7624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1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965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65194" y="899284"/>
            <a:ext cx="11461475" cy="3372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341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Sous-titre ou suite de titre (optionnel)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/>
          <a:p>
            <a:fld id="{4525823E-EEC5-4AE7-8806-5ED413759703}" type="datetime1">
              <a:rPr lang="fr-FR" noProof="0" smtClean="0"/>
              <a:t>15/11/2020</a:t>
            </a:fld>
            <a:endParaRPr lang="fr-FR" noProof="0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4"/>
          </p:nvPr>
        </p:nvSpPr>
        <p:spPr>
          <a:xfrm>
            <a:off x="4163515" y="6340935"/>
            <a:ext cx="386249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Carte produit</a:t>
            </a:r>
          </a:p>
        </p:txBody>
      </p:sp>
    </p:spTree>
    <p:extLst>
      <p:ext uri="{BB962C8B-B14F-4D97-AF65-F5344CB8AC3E}">
        <p14:creationId xmlns:p14="http://schemas.microsoft.com/office/powerpoint/2010/main" val="151254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337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9ED-186C-460B-B8FA-3099305AE68E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0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981-5710-4BB6-84F1-DBCF841A5299}" type="datetime1">
              <a:rPr lang="fr-FR" smtClean="0"/>
              <a:t>15/11/2020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2B7-5BE0-42D3-A68E-4B9C958A16BA}" type="datetime1">
              <a:rPr lang="fr-FR" smtClean="0"/>
              <a:t>15/11/2020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1A2D-4434-45A5-975D-22BC481F14E4}" type="datetime1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F5D-A627-4FC2-B3B9-0D7E690BC359}" type="datetime1">
              <a:rPr lang="fr-FR" smtClean="0"/>
              <a:t>15/11/2020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8D6C-0D7C-4702-B4D9-18463E1D1007}" type="datetime1">
              <a:rPr lang="fr-FR" smtClean="0"/>
              <a:t>15/11/2020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9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F2F9-5F60-437C-BC45-B249DFB82E00}" type="datetime1">
              <a:rPr lang="fr-FR" smtClean="0"/>
              <a:t>15/11/2020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043-D15A-4604-BA10-86076BDB4698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://www.bubblecode.net/fr/2016/01/22/comprendre-oauth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oauth.facebook.com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api.facebook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bblecode.net/fr/2016/01/22/comprendre-oauth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bblecode.net/fr/2016/01/22/comprendre-oauth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lannexe-bretignolles.f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hyperlink" Target="https://oauth.facebook.com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lannexe-bretignolles.f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hyperlink" Target="https://oauth.facebook.com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lannexe-bretignolles.f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auth0.com/docs/flows/concepts/auth-code-pkce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oauth.facebook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lannexe-bretignolles.f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hyperlink" Target="https://oauth.facebook.com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auth.com/oauth2-servers/access-tokens/client-credentials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auth.microsoft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blobstorage.com/" TargetMode="External"/><Relationship Id="rId5" Type="http://schemas.openxmlformats.org/officeDocument/2006/relationships/hyperlink" Target="https://api.bworld.fr/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GuilDEv/react-oid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oidc.bworld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idc.bworkd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authentification.bworld.com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authentification.bworld.com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authentification.bworld.com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authentification.bworld.com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auth.demo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oauth.demo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PREK_9.0.2/com.ibm.isam.doc/config/concept/con_oauth20_workflow.html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facebook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pi.facebook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nexe-bretignolles.f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PREK_9.0.2/com.ibm.isam.doc/config/concept/con_oauth20_workflow.html" TargetMode="Externa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PREK_9.0.2/com.ibm.isam.doc/config/concept/con_oauth20_workflow.html" TargetMode="External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PREK_9.0.2/com.ibm.isam.doc/config/concept/con_oauth20_workflow.html" TargetMode="External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4E5B0D16-2F8B-4779-A834-56E7374F214A}"/>
              </a:ext>
            </a:extLst>
          </p:cNvPr>
          <p:cNvSpPr/>
          <p:nvPr/>
        </p:nvSpPr>
        <p:spPr>
          <a:xfrm>
            <a:off x="-323850" y="1713029"/>
            <a:ext cx="6524625" cy="5221169"/>
          </a:xfrm>
          <a:prstGeom prst="parallelogram">
            <a:avLst>
              <a:gd name="adj" fmla="val 769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94" name="object 3"/>
          <p:cNvSpPr txBox="1">
            <a:spLocks noChangeArrowheads="1"/>
          </p:cNvSpPr>
          <p:nvPr/>
        </p:nvSpPr>
        <p:spPr bwMode="auto">
          <a:xfrm>
            <a:off x="465348" y="2972474"/>
            <a:ext cx="8332590" cy="1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	</a:t>
            </a:r>
            <a:r>
              <a:rPr lang="fr-FR" sz="7200" b="1" dirty="0" err="1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React</a:t>
            </a: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  </a:t>
            </a:r>
            <a:r>
              <a:rPr lang="fr-FR" sz="72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OIDC</a:t>
            </a:r>
          </a:p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		          	</a:t>
            </a:r>
            <a:b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</a:br>
            <a: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				      </a:t>
            </a:r>
            <a:endParaRPr lang="fr-FR" sz="1050" b="1" i="1" dirty="0">
              <a:solidFill>
                <a:srgbClr val="C00000"/>
              </a:solidFill>
              <a:latin typeface="+mj-lt"/>
              <a:ea typeface="Karla" pitchFamily="2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6A29-E479-48C1-AC98-B8EB67567F4A}"/>
              </a:ext>
            </a:extLst>
          </p:cNvPr>
          <p:cNvSpPr txBox="1"/>
          <p:nvPr/>
        </p:nvSpPr>
        <p:spPr bwMode="auto">
          <a:xfrm>
            <a:off x="6000207" y="6496711"/>
            <a:ext cx="6046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Present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by &lt;Olivier </a:t>
            </a:r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Youf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/&gt; and &lt;Guillaume Chervet /&gt;</a:t>
            </a:r>
            <a:endParaRPr lang="fr-FR" sz="1600" dirty="0">
              <a:solidFill>
                <a:srgbClr val="FF1721"/>
              </a:solidFill>
              <a:latin typeface="Source Sans Pro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6D5581-73E9-1E4B-ACAB-ECD3404985F7}"/>
              </a:ext>
            </a:extLst>
          </p:cNvPr>
          <p:cNvSpPr txBox="1"/>
          <p:nvPr/>
        </p:nvSpPr>
        <p:spPr bwMode="auto">
          <a:xfrm>
            <a:off x="4631643" y="3967455"/>
            <a:ext cx="695775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Introduction to </a:t>
            </a:r>
            <a:r>
              <a:rPr lang="en-US" sz="4400" b="1" dirty="0" err="1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OpenId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 Connect and play with React OIDC</a:t>
            </a:r>
          </a:p>
        </p:txBody>
      </p:sp>
    </p:spTree>
    <p:extLst>
      <p:ext uri="{BB962C8B-B14F-4D97-AF65-F5344CB8AC3E}">
        <p14:creationId xmlns:p14="http://schemas.microsoft.com/office/powerpoint/2010/main" val="181165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err="1"/>
              <a:t>Why</a:t>
            </a:r>
            <a:r>
              <a:rPr lang="fr-FR" sz="5400" dirty="0"/>
              <a:t> </a:t>
            </a:r>
            <a:r>
              <a:rPr lang="fr-FR" sz="5400" dirty="0" err="1"/>
              <a:t>OAuth</a:t>
            </a:r>
            <a:r>
              <a:rPr lang="fr-FR" sz="5400" dirty="0"/>
              <a:t>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636281" y="6157271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10</a:t>
            </a:fld>
            <a:endParaRPr lang="fr-FR"/>
          </a:p>
        </p:txBody>
      </p:sp>
      <p:pic>
        <p:nvPicPr>
          <p:cNvPr id="7" name="Picture 6" descr="http://www.sebastien-han.fr/images/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43" y="2236585"/>
            <a:ext cx="1696172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248709" y="3672186"/>
            <a:ext cx="2810434" cy="1979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Client</a:t>
            </a:r>
          </a:p>
        </p:txBody>
      </p:sp>
      <p:pic>
        <p:nvPicPr>
          <p:cNvPr id="9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35" y="1955785"/>
            <a:ext cx="1666503" cy="166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909"/>
          <a:stretch/>
        </p:blipFill>
        <p:spPr bwMode="auto">
          <a:xfrm>
            <a:off x="7091938" y="1756949"/>
            <a:ext cx="1269764" cy="207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6269607" y="3850008"/>
            <a:ext cx="2914425" cy="483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Application Server</a:t>
            </a:r>
          </a:p>
        </p:txBody>
      </p:sp>
      <p:cxnSp>
        <p:nvCxnSpPr>
          <p:cNvPr id="12" name="Connecteur droit 11"/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2980938" y="2789037"/>
            <a:ext cx="4111000" cy="4711"/>
          </a:xfrm>
          <a:prstGeom prst="line">
            <a:avLst/>
          </a:prstGeom>
          <a:ln w="508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528382" y="1371006"/>
            <a:ext cx="4350352" cy="111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POST /</a:t>
            </a:r>
            <a:r>
              <a:rPr lang="fr-FR" sz="2000" b="1" dirty="0" err="1">
                <a:solidFill>
                  <a:schemeClr val="bg1">
                    <a:lumMod val="50000"/>
                  </a:schemeClr>
                </a:solidFill>
              </a:rPr>
              <a:t>commands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HTTP/1.1</a:t>
            </a:r>
          </a:p>
          <a:p>
            <a:pPr marL="457200" lvl="1" indent="0">
              <a:buNone/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marL="457200" lvl="1" indent="0">
              <a:buNone/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Autorisation: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bearer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 76.867.68P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9579955" y="1955785"/>
            <a:ext cx="1107080" cy="1184579"/>
            <a:chOff x="7629365" y="5649458"/>
            <a:chExt cx="386744" cy="467381"/>
          </a:xfrm>
        </p:grpSpPr>
        <p:pic>
          <p:nvPicPr>
            <p:cNvPr id="15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/>
          <p:cNvCxnSpPr>
            <a:cxnSpLocks/>
            <a:stCxn id="10" idx="3"/>
            <a:endCxn id="15" idx="1"/>
          </p:cNvCxnSpPr>
          <p:nvPr/>
        </p:nvCxnSpPr>
        <p:spPr>
          <a:xfrm flipV="1">
            <a:off x="8361702" y="2524879"/>
            <a:ext cx="1218253" cy="268869"/>
          </a:xfrm>
          <a:prstGeom prst="line">
            <a:avLst/>
          </a:prstGeom>
          <a:ln w="508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9276347" y="3160514"/>
            <a:ext cx="2323720" cy="1979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err="1"/>
              <a:t>Database</a:t>
            </a:r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AF772D-388D-40DA-AB57-EBAC41BE2B45}"/>
              </a:ext>
            </a:extLst>
          </p:cNvPr>
          <p:cNvSpPr/>
          <p:nvPr/>
        </p:nvSpPr>
        <p:spPr>
          <a:xfrm>
            <a:off x="6842239" y="4722053"/>
            <a:ext cx="35935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Functional 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Order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Authentication/authorization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Send SMS/mail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Article and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51078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418" y="143056"/>
            <a:ext cx="10850381" cy="1325563"/>
          </a:xfrm>
        </p:spPr>
        <p:txBody>
          <a:bodyPr/>
          <a:lstStyle/>
          <a:p>
            <a:pPr algn="ctr"/>
            <a:r>
              <a:rPr lang="fr-FR" sz="5400" dirty="0" err="1"/>
              <a:t>Why</a:t>
            </a:r>
            <a:r>
              <a:rPr lang="fr-FR" sz="5400" dirty="0"/>
              <a:t> </a:t>
            </a:r>
            <a:r>
              <a:rPr lang="fr-FR" sz="5400" dirty="0" err="1"/>
              <a:t>OAuth</a:t>
            </a:r>
            <a:r>
              <a:rPr lang="fr-FR" sz="5400" dirty="0"/>
              <a:t> ?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503419" y="1623895"/>
            <a:ext cx="11185161" cy="49125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dirty="0"/>
              <a:t>My application is successful and is now used by thousands of customers around the world and simultaneously.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We went from 2 developers to 145.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We need to open our API to third-party partners!</a:t>
            </a:r>
          </a:p>
        </p:txBody>
      </p:sp>
    </p:spTree>
    <p:extLst>
      <p:ext uri="{BB962C8B-B14F-4D97-AF65-F5344CB8AC3E}">
        <p14:creationId xmlns:p14="http://schemas.microsoft.com/office/powerpoint/2010/main" val="6653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307" y="159048"/>
            <a:ext cx="2530045" cy="105544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223449" y="1348683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993" y="-292256"/>
            <a:ext cx="10515600" cy="1325563"/>
          </a:xfrm>
        </p:spPr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OAuth</a:t>
            </a:r>
            <a:r>
              <a:rPr lang="fr-FR" dirty="0"/>
              <a:t> ?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idx="1"/>
          </p:nvPr>
        </p:nvSpPr>
        <p:spPr>
          <a:xfrm>
            <a:off x="8011310" y="0"/>
            <a:ext cx="418069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Being able to keep acceptable response times and that the application remains maintainable, the application is re-architecture in </a:t>
            </a:r>
            <a:r>
              <a:rPr lang="en-US" b="1" dirty="0"/>
              <a:t>microservices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be able to manage authentication on all functional "services," the first bricks to come out are those that manage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en-US" dirty="0"/>
              <a:t>, </a:t>
            </a:r>
            <a:r>
              <a:rPr lang="en-US" b="1" dirty="0"/>
              <a:t>identification</a:t>
            </a:r>
            <a:r>
              <a:rPr lang="en-US" dirty="0"/>
              <a:t> </a:t>
            </a:r>
            <a:r>
              <a:rPr lang="en-US"/>
              <a:t>and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to be able to trace everything. Who/what accesses what at a T moment.</a:t>
            </a:r>
          </a:p>
        </p:txBody>
      </p:sp>
      <p:pic>
        <p:nvPicPr>
          <p:cNvPr id="4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510454" y="3350243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934073" y="3731603"/>
            <a:ext cx="1913990" cy="60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 err="1"/>
              <a:t>Authorization</a:t>
            </a:r>
            <a:r>
              <a:rPr lang="fr-FR" b="1" dirty="0"/>
              <a:t> Server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687437" y="5565418"/>
            <a:ext cx="1525131" cy="5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Item-stock server</a:t>
            </a:r>
            <a:endParaRPr lang="fr-FR" dirty="0"/>
          </a:p>
        </p:txBody>
      </p:sp>
      <p:pic>
        <p:nvPicPr>
          <p:cNvPr id="8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215589" y="4849610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097721" y="4414364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5569568" y="5307809"/>
            <a:ext cx="1525131" cy="553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Images server</a:t>
            </a:r>
            <a:endParaRPr lang="fr-FR" dirty="0"/>
          </a:p>
        </p:txBody>
      </p:sp>
      <p:pic>
        <p:nvPicPr>
          <p:cNvPr id="13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5623568" y="2398688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5087261" y="3184279"/>
            <a:ext cx="1525131" cy="553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/>
              <a:t>Send</a:t>
            </a:r>
            <a:r>
              <a:rPr lang="fr-FR" b="1" dirty="0"/>
              <a:t> SMS/mail</a:t>
            </a:r>
            <a:endParaRPr lang="fr-FR" dirty="0"/>
          </a:p>
        </p:txBody>
      </p:sp>
      <p:cxnSp>
        <p:nvCxnSpPr>
          <p:cNvPr id="22" name="Connecteur droit 21"/>
          <p:cNvCxnSpPr>
            <a:cxnSpLocks/>
            <a:stCxn id="9" idx="1"/>
            <a:endCxn id="8" idx="3"/>
          </p:cNvCxnSpPr>
          <p:nvPr/>
        </p:nvCxnSpPr>
        <p:spPr>
          <a:xfrm flipH="1">
            <a:off x="3684415" y="4794426"/>
            <a:ext cx="2413306" cy="435246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  <a:stCxn id="4" idx="0"/>
          </p:cNvCxnSpPr>
          <p:nvPr/>
        </p:nvCxnSpPr>
        <p:spPr>
          <a:xfrm flipH="1" flipV="1">
            <a:off x="3449659" y="2026037"/>
            <a:ext cx="295208" cy="1324206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3" y="2987100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eur droit 48"/>
          <p:cNvCxnSpPr>
            <a:cxnSpLocks/>
            <a:stCxn id="102" idx="3"/>
            <a:endCxn id="13" idx="1"/>
          </p:cNvCxnSpPr>
          <p:nvPr/>
        </p:nvCxnSpPr>
        <p:spPr>
          <a:xfrm>
            <a:off x="3692275" y="1728745"/>
            <a:ext cx="1931293" cy="1050005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cxnSpLocks/>
            <a:stCxn id="8" idx="1"/>
            <a:endCxn id="40" idx="3"/>
          </p:cNvCxnSpPr>
          <p:nvPr/>
        </p:nvCxnSpPr>
        <p:spPr>
          <a:xfrm flipH="1" flipV="1">
            <a:off x="1317720" y="3488354"/>
            <a:ext cx="1897869" cy="1741318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cxnSpLocks/>
            <a:stCxn id="4" idx="1"/>
            <a:endCxn id="40" idx="3"/>
          </p:cNvCxnSpPr>
          <p:nvPr/>
        </p:nvCxnSpPr>
        <p:spPr>
          <a:xfrm flipH="1" flipV="1">
            <a:off x="1317720" y="3488354"/>
            <a:ext cx="2192734" cy="241951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cxnSpLocks/>
            <a:stCxn id="4" idx="3"/>
            <a:endCxn id="13" idx="1"/>
          </p:cNvCxnSpPr>
          <p:nvPr/>
        </p:nvCxnSpPr>
        <p:spPr>
          <a:xfrm flipV="1">
            <a:off x="3979280" y="2778750"/>
            <a:ext cx="1644288" cy="951555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e 73"/>
          <p:cNvGrpSpPr/>
          <p:nvPr/>
        </p:nvGrpSpPr>
        <p:grpSpPr>
          <a:xfrm>
            <a:off x="7130623" y="5021389"/>
            <a:ext cx="386744" cy="467381"/>
            <a:chOff x="7629365" y="5649458"/>
            <a:chExt cx="386744" cy="467381"/>
          </a:xfrm>
        </p:grpSpPr>
        <p:pic>
          <p:nvPicPr>
            <p:cNvPr id="70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e 74"/>
          <p:cNvGrpSpPr/>
          <p:nvPr/>
        </p:nvGrpSpPr>
        <p:grpSpPr>
          <a:xfrm>
            <a:off x="4353976" y="5434369"/>
            <a:ext cx="386744" cy="467381"/>
            <a:chOff x="7629365" y="5649458"/>
            <a:chExt cx="386744" cy="467381"/>
          </a:xfrm>
        </p:grpSpPr>
        <p:pic>
          <p:nvPicPr>
            <p:cNvPr id="7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e 77"/>
          <p:cNvGrpSpPr/>
          <p:nvPr/>
        </p:nvGrpSpPr>
        <p:grpSpPr>
          <a:xfrm>
            <a:off x="4079648" y="2597566"/>
            <a:ext cx="386744" cy="467381"/>
            <a:chOff x="7629365" y="5649458"/>
            <a:chExt cx="386744" cy="467381"/>
          </a:xfrm>
        </p:grpSpPr>
        <p:pic>
          <p:nvPicPr>
            <p:cNvPr id="7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e 80"/>
          <p:cNvGrpSpPr/>
          <p:nvPr/>
        </p:nvGrpSpPr>
        <p:grpSpPr>
          <a:xfrm>
            <a:off x="6321314" y="1774047"/>
            <a:ext cx="386744" cy="467381"/>
            <a:chOff x="7629365" y="5649458"/>
            <a:chExt cx="386744" cy="467381"/>
          </a:xfrm>
        </p:grpSpPr>
        <p:pic>
          <p:nvPicPr>
            <p:cNvPr id="82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Connecteur droit 83"/>
          <p:cNvCxnSpPr>
            <a:cxnSpLocks/>
            <a:stCxn id="4" idx="0"/>
            <a:endCxn id="79" idx="1"/>
          </p:cNvCxnSpPr>
          <p:nvPr/>
        </p:nvCxnSpPr>
        <p:spPr>
          <a:xfrm flipV="1">
            <a:off x="3744867" y="2822105"/>
            <a:ext cx="334781" cy="52813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cxnSpLocks/>
            <a:stCxn id="13" idx="0"/>
            <a:endCxn id="82" idx="1"/>
          </p:cNvCxnSpPr>
          <p:nvPr/>
        </p:nvCxnSpPr>
        <p:spPr>
          <a:xfrm flipV="1">
            <a:off x="5857981" y="1998586"/>
            <a:ext cx="463333" cy="400102"/>
          </a:xfrm>
          <a:prstGeom prst="line">
            <a:avLst/>
          </a:prstGeom>
          <a:ln w="508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cxnSpLocks/>
            <a:stCxn id="8" idx="3"/>
            <a:endCxn id="76" idx="1"/>
          </p:cNvCxnSpPr>
          <p:nvPr/>
        </p:nvCxnSpPr>
        <p:spPr>
          <a:xfrm>
            <a:off x="3684415" y="5229672"/>
            <a:ext cx="669561" cy="429236"/>
          </a:xfrm>
          <a:prstGeom prst="line">
            <a:avLst/>
          </a:prstGeom>
          <a:ln w="508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cxnSpLocks/>
            <a:stCxn id="9" idx="3"/>
            <a:endCxn id="70" idx="1"/>
          </p:cNvCxnSpPr>
          <p:nvPr/>
        </p:nvCxnSpPr>
        <p:spPr>
          <a:xfrm>
            <a:off x="6566547" y="4794426"/>
            <a:ext cx="564076" cy="451502"/>
          </a:xfrm>
          <a:prstGeom prst="line">
            <a:avLst/>
          </a:prstGeom>
          <a:ln w="508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space réservé du contenu 2"/>
          <p:cNvSpPr txBox="1">
            <a:spLocks/>
          </p:cNvSpPr>
          <p:nvPr/>
        </p:nvSpPr>
        <p:spPr>
          <a:xfrm>
            <a:off x="2136867" y="661518"/>
            <a:ext cx="1744743" cy="797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Server management </a:t>
            </a:r>
            <a:r>
              <a:rPr lang="fr-FR" b="1" dirty="0" err="1"/>
              <a:t>commands</a:t>
            </a:r>
            <a:endParaRPr lang="fr-FR" dirty="0"/>
          </a:p>
        </p:txBody>
      </p:sp>
      <p:cxnSp>
        <p:nvCxnSpPr>
          <p:cNvPr id="107" name="Connecteur droit 106"/>
          <p:cNvCxnSpPr>
            <a:cxnSpLocks/>
            <a:stCxn id="40" idx="3"/>
            <a:endCxn id="102" idx="1"/>
          </p:cNvCxnSpPr>
          <p:nvPr/>
        </p:nvCxnSpPr>
        <p:spPr>
          <a:xfrm flipV="1">
            <a:off x="1317720" y="1728745"/>
            <a:ext cx="1905729" cy="1759609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/>
          <p:cNvGrpSpPr/>
          <p:nvPr/>
        </p:nvGrpSpPr>
        <p:grpSpPr>
          <a:xfrm>
            <a:off x="3945271" y="1056667"/>
            <a:ext cx="386744" cy="467381"/>
            <a:chOff x="7629365" y="5649458"/>
            <a:chExt cx="386744" cy="467381"/>
          </a:xfrm>
        </p:grpSpPr>
        <p:pic>
          <p:nvPicPr>
            <p:cNvPr id="111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Connecteur droit 112"/>
          <p:cNvCxnSpPr>
            <a:cxnSpLocks/>
            <a:stCxn id="102" idx="3"/>
            <a:endCxn id="111" idx="1"/>
          </p:cNvCxnSpPr>
          <p:nvPr/>
        </p:nvCxnSpPr>
        <p:spPr>
          <a:xfrm flipV="1">
            <a:off x="3692275" y="1281206"/>
            <a:ext cx="252996" cy="447539"/>
          </a:xfrm>
          <a:prstGeom prst="line">
            <a:avLst/>
          </a:prstGeom>
          <a:ln w="508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space réservé du contenu 2"/>
          <p:cNvSpPr txBox="1">
            <a:spLocks/>
          </p:cNvSpPr>
          <p:nvPr/>
        </p:nvSpPr>
        <p:spPr>
          <a:xfrm>
            <a:off x="315213" y="3940706"/>
            <a:ext cx="1343025" cy="36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Client</a:t>
            </a:r>
            <a:endParaRPr lang="fr-FR" dirty="0"/>
          </a:p>
        </p:txBody>
      </p:sp>
      <p:pic>
        <p:nvPicPr>
          <p:cNvPr id="45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5238215" y="247488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ce réservé du contenu 2"/>
          <p:cNvSpPr txBox="1">
            <a:spLocks/>
          </p:cNvSpPr>
          <p:nvPr/>
        </p:nvSpPr>
        <p:spPr>
          <a:xfrm>
            <a:off x="5647685" y="264958"/>
            <a:ext cx="1880086" cy="988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Legend: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1 or n servers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9049726" y="6193487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12</a:t>
            </a:fld>
            <a:endParaRPr lang="fr-FR"/>
          </a:p>
        </p:txBody>
      </p:sp>
      <p:cxnSp>
        <p:nvCxnSpPr>
          <p:cNvPr id="47" name="Connecteur droit 46"/>
          <p:cNvCxnSpPr>
            <a:cxnSpLocks/>
            <a:stCxn id="4" idx="2"/>
            <a:endCxn id="9" idx="1"/>
          </p:cNvCxnSpPr>
          <p:nvPr/>
        </p:nvCxnSpPr>
        <p:spPr>
          <a:xfrm>
            <a:off x="3744867" y="4110367"/>
            <a:ext cx="2352854" cy="684059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cxnSpLocks/>
            <a:stCxn id="4" idx="2"/>
            <a:endCxn id="8" idx="0"/>
          </p:cNvCxnSpPr>
          <p:nvPr/>
        </p:nvCxnSpPr>
        <p:spPr>
          <a:xfrm flipH="1">
            <a:off x="3450002" y="4110367"/>
            <a:ext cx="294865" cy="73924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8894" y="118903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Espace réservé du contenu 2"/>
          <p:cNvSpPr txBox="1">
            <a:spLocks/>
          </p:cNvSpPr>
          <p:nvPr/>
        </p:nvSpPr>
        <p:spPr>
          <a:xfrm>
            <a:off x="268149" y="1921852"/>
            <a:ext cx="1525131" cy="553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>
                <a:solidFill>
                  <a:srgbClr val="00B050"/>
                </a:solidFill>
              </a:rPr>
              <a:t>Api </a:t>
            </a:r>
            <a:r>
              <a:rPr lang="fr-FR" b="1" dirty="0" err="1">
                <a:solidFill>
                  <a:srgbClr val="00B050"/>
                </a:solidFill>
              </a:rPr>
              <a:t>external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partner</a:t>
            </a:r>
            <a:endParaRPr lang="fr-FR" dirty="0">
              <a:solidFill>
                <a:srgbClr val="00B050"/>
              </a:solidFill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336025" y="966433"/>
            <a:ext cx="386744" cy="467381"/>
            <a:chOff x="7629365" y="5649458"/>
            <a:chExt cx="386744" cy="467381"/>
          </a:xfrm>
        </p:grpSpPr>
        <p:pic>
          <p:nvPicPr>
            <p:cNvPr id="57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9" name="Connecteur droit 58"/>
          <p:cNvCxnSpPr>
            <a:cxnSpLocks/>
            <a:stCxn id="52" idx="1"/>
            <a:endCxn id="58" idx="2"/>
          </p:cNvCxnSpPr>
          <p:nvPr/>
        </p:nvCxnSpPr>
        <p:spPr>
          <a:xfrm flipH="1" flipV="1">
            <a:off x="615645" y="1433814"/>
            <a:ext cx="233249" cy="135284"/>
          </a:xfrm>
          <a:prstGeom prst="line">
            <a:avLst/>
          </a:prstGeom>
          <a:ln w="508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cxnSpLocks/>
            <a:stCxn id="4" idx="1"/>
            <a:endCxn id="52" idx="3"/>
          </p:cNvCxnSpPr>
          <p:nvPr/>
        </p:nvCxnSpPr>
        <p:spPr>
          <a:xfrm flipH="1" flipV="1">
            <a:off x="1317720" y="1569098"/>
            <a:ext cx="2192734" cy="2161207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9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5904076" y="3450765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en-US" dirty="0"/>
              <a:t>OAuth 2 defines 4 distinct roles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507" y="999681"/>
            <a:ext cx="4269976" cy="5270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Resource </a:t>
            </a:r>
            <a:r>
              <a:rPr lang="fr-FR" b="1" dirty="0" err="1"/>
              <a:t>Owner</a:t>
            </a:r>
            <a:r>
              <a:rPr lang="fr-FR" dirty="0"/>
              <a:t> </a:t>
            </a:r>
            <a:br>
              <a:rPr lang="fr-FR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human or a machine</a:t>
            </a:r>
          </a:p>
          <a:p>
            <a:pPr marL="0" indent="0">
              <a:buNone/>
            </a:pPr>
            <a:r>
              <a:rPr lang="fr-FR" b="1" dirty="0"/>
              <a:t>Resource Server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Hosts data that is protected</a:t>
            </a:r>
          </a:p>
          <a:p>
            <a:pPr marL="0" indent="0">
              <a:buNone/>
            </a:pPr>
            <a:r>
              <a:rPr lang="fr-FR" b="1" dirty="0"/>
              <a:t>Client Application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Application requesting data from the resource server.</a:t>
            </a:r>
          </a:p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Server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Delivers access tokens to the customer.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783236" y="6155875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13</a:t>
            </a:fld>
            <a:endParaRPr lang="fr-FR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755460" y="15288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9023167" y="585684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926998" y="4430585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755739" y="369960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08" y="2570589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7644315" y="3071843"/>
            <a:ext cx="2111424" cy="1007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7644315" y="1908943"/>
            <a:ext cx="2111145" cy="1162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10951890" y="3855326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10870926" y="1685222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10224286" y="1908943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10224565" y="4079667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9989873" y="2289005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4781468" y="1805490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4087921" y="3469669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5560252" y="2596911"/>
            <a:ext cx="1081556" cy="47493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9581" y="6500795"/>
            <a:ext cx="802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http://www.bubblecode.net/fr/2016/01/22/comprendre-oauth2/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5226674" y="4069449"/>
            <a:ext cx="3910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8797711" y="5110205"/>
            <a:ext cx="2818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499542" y="1115997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8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5647" y="136525"/>
            <a:ext cx="4776788" cy="1325563"/>
          </a:xfrm>
        </p:spPr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5647" y="1876926"/>
            <a:ext cx="4776788" cy="4844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This protocol allows third-party applications to obtain </a:t>
            </a:r>
            <a:r>
              <a:rPr lang="en-US" sz="3600" dirty="0">
                <a:solidFill>
                  <a:srgbClr val="0070C0"/>
                </a:solidFill>
              </a:rPr>
              <a:t>limited</a:t>
            </a:r>
            <a:r>
              <a:rPr lang="en-US" sz="3600" dirty="0"/>
              <a:t> access to a service available via HTTP through prior authorization from the resource holder.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14</a:t>
            </a:fld>
            <a:endParaRPr lang="fr-FR"/>
          </a:p>
        </p:txBody>
      </p:sp>
      <p:pic>
        <p:nvPicPr>
          <p:cNvPr id="18436" name="Picture 4" descr="Résultat de recherche d'images pour &quot;google image chateau for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30" y="-309978"/>
            <a:ext cx="11220773" cy="749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1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0783" y="109277"/>
            <a:ext cx="4776788" cy="1325563"/>
          </a:xfrm>
        </p:spPr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60783" y="2245896"/>
            <a:ext cx="4776788" cy="4110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the event of an intrusion, the entities and "tokens" in the game are </a:t>
            </a:r>
            <a:r>
              <a:rPr lang="en-US" sz="3600" dirty="0">
                <a:solidFill>
                  <a:srgbClr val="0070C0"/>
                </a:solidFill>
              </a:rPr>
              <a:t>revocable</a:t>
            </a:r>
            <a:r>
              <a:rPr lang="en-US" sz="3600" dirty="0"/>
              <a:t> by the Authorization server.</a:t>
            </a:r>
            <a:endParaRPr lang="fr-FR" sz="3600" dirty="0"/>
          </a:p>
        </p:txBody>
      </p:sp>
      <p:pic>
        <p:nvPicPr>
          <p:cNvPr id="1026" name="Picture 2" descr="France President GIF - Find &amp; Share on GIPHY">
            <a:extLst>
              <a:ext uri="{FF2B5EF4-FFF2-40B4-BE49-F238E27FC236}">
                <a16:creationId xmlns:a16="http://schemas.microsoft.com/office/drawing/2014/main" id="{B63A81A7-DCDA-4BA1-9F10-67CF3BF65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8663" y="-33338"/>
            <a:ext cx="9105675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4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5074" y="14916"/>
            <a:ext cx="10515600" cy="845850"/>
          </a:xfrm>
        </p:spPr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 and the tokens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9132" y="1175657"/>
            <a:ext cx="11393735" cy="5447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/>
              <a:t>Access </a:t>
            </a:r>
            <a:r>
              <a:rPr lang="fr-FR" sz="3200" b="1" dirty="0" err="1"/>
              <a:t>Token</a:t>
            </a:r>
            <a:endParaRPr lang="fr-FR" sz="3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Allows the resource server to authorize the provision of a user's data.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This token is sent by the client (the application) in the query to the resource server.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It has a limited lifespan that is defined by the permission server: For example 20 minutes.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b="1" dirty="0" err="1"/>
              <a:t>Refresh</a:t>
            </a:r>
            <a:r>
              <a:rPr lang="fr-FR" sz="3200" b="1" dirty="0"/>
              <a:t> </a:t>
            </a:r>
            <a:r>
              <a:rPr lang="fr-FR" sz="3200" b="1" dirty="0" err="1"/>
              <a:t>Token</a:t>
            </a:r>
            <a:endParaRPr lang="fr-FR" sz="3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This token is issued at the same time as the access token.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It is used to renew the token access when it has expired.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It has a limited lifespan, but longer than access token: For example 1 week.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783236" y="6155875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16</a:t>
            </a:fld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0" y="6508008"/>
            <a:ext cx="802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http://www.bubblecode.net/fr/2016/01/22/comprendre-oauth2/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00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0269C96-DA2F-4EF5-9CF3-99EE9975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-1236983" y="591460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D9DAE-FE79-44AE-8CFB-A1570287CB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21799" y="6445302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17</a:t>
            </a:fld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A2C7D8F-F8C0-4716-9DDC-6D70B5506845}"/>
              </a:ext>
            </a:extLst>
          </p:cNvPr>
          <p:cNvCxnSpPr>
            <a:cxnSpLocks/>
          </p:cNvCxnSpPr>
          <p:nvPr/>
        </p:nvCxnSpPr>
        <p:spPr>
          <a:xfrm flipH="1">
            <a:off x="3148515" y="1443518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8CFE3D6-93D0-4A84-B552-820E35600B99}"/>
              </a:ext>
            </a:extLst>
          </p:cNvPr>
          <p:cNvSpPr txBox="1"/>
          <p:nvPr/>
        </p:nvSpPr>
        <p:spPr>
          <a:xfrm>
            <a:off x="3148514" y="782942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C9CC011-6FDD-42B0-B0CA-FA6A5D79F81C}"/>
              </a:ext>
            </a:extLst>
          </p:cNvPr>
          <p:cNvCxnSpPr>
            <a:cxnSpLocks/>
          </p:cNvCxnSpPr>
          <p:nvPr/>
        </p:nvCxnSpPr>
        <p:spPr>
          <a:xfrm>
            <a:off x="3065386" y="1676058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11BFB3-D18B-4628-B1B8-8D000EE2467B}"/>
              </a:ext>
            </a:extLst>
          </p:cNvPr>
          <p:cNvSpPr txBox="1"/>
          <p:nvPr/>
        </p:nvSpPr>
        <p:spPr>
          <a:xfrm>
            <a:off x="127001" y="6523842"/>
            <a:ext cx="241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Client Application</a:t>
            </a:r>
          </a:p>
        </p:txBody>
      </p:sp>
      <p:pic>
        <p:nvPicPr>
          <p:cNvPr id="22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160B37E-4BEF-4D72-B3EA-B9030442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10334404" y="418723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2A50C38-6278-4310-A0B6-51DB596BB1ED}"/>
              </a:ext>
            </a:extLst>
          </p:cNvPr>
          <p:cNvSpPr txBox="1"/>
          <p:nvPr/>
        </p:nvSpPr>
        <p:spPr>
          <a:xfrm>
            <a:off x="8153236" y="1676059"/>
            <a:ext cx="21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BE179E-7CE5-4733-B2A4-6C36FEC79A96}"/>
              </a:ext>
            </a:extLst>
          </p:cNvPr>
          <p:cNvSpPr txBox="1"/>
          <p:nvPr/>
        </p:nvSpPr>
        <p:spPr>
          <a:xfrm>
            <a:off x="9913112" y="6523842"/>
            <a:ext cx="257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Resource Server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B81ED0-830B-431D-B9D0-346CA2A34669}"/>
              </a:ext>
            </a:extLst>
          </p:cNvPr>
          <p:cNvCxnSpPr>
            <a:cxnSpLocks/>
          </p:cNvCxnSpPr>
          <p:nvPr/>
        </p:nvCxnSpPr>
        <p:spPr>
          <a:xfrm flipH="1">
            <a:off x="3148515" y="2548017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8D0C086-369D-4CE2-917C-0CD7EE3C3028}"/>
              </a:ext>
            </a:extLst>
          </p:cNvPr>
          <p:cNvSpPr txBox="1"/>
          <p:nvPr/>
        </p:nvSpPr>
        <p:spPr>
          <a:xfrm>
            <a:off x="3148514" y="1851715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452FA0F-473D-4BDC-B9CA-4528F786F595}"/>
              </a:ext>
            </a:extLst>
          </p:cNvPr>
          <p:cNvCxnSpPr>
            <a:cxnSpLocks/>
          </p:cNvCxnSpPr>
          <p:nvPr/>
        </p:nvCxnSpPr>
        <p:spPr>
          <a:xfrm>
            <a:off x="3065386" y="2780557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6EFA9A0-82B7-4494-BEE2-32AF1B6FBC1C}"/>
              </a:ext>
            </a:extLst>
          </p:cNvPr>
          <p:cNvSpPr txBox="1"/>
          <p:nvPr/>
        </p:nvSpPr>
        <p:spPr>
          <a:xfrm>
            <a:off x="8153236" y="2792151"/>
            <a:ext cx="21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HTTP/1.1 401 KO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0B18EF-E5C3-4C2F-AA0E-C0FFADE9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65" y="3555673"/>
            <a:ext cx="747546" cy="109050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A7EAC32-E338-4D1C-B617-8194007A42E1}"/>
              </a:ext>
            </a:extLst>
          </p:cNvPr>
          <p:cNvSpPr txBox="1"/>
          <p:nvPr/>
        </p:nvSpPr>
        <p:spPr>
          <a:xfrm>
            <a:off x="8668243" y="4592752"/>
            <a:ext cx="1664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Authorization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fr-FR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Serveur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4CBAD04-CB31-4376-86F3-0FB802404E17}"/>
              </a:ext>
            </a:extLst>
          </p:cNvPr>
          <p:cNvCxnSpPr>
            <a:cxnSpLocks/>
          </p:cNvCxnSpPr>
          <p:nvPr/>
        </p:nvCxnSpPr>
        <p:spPr>
          <a:xfrm flipH="1">
            <a:off x="3148514" y="4025270"/>
            <a:ext cx="5780333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234C7C2-3EFB-4BEB-8EE6-59CCE754CAA9}"/>
              </a:ext>
            </a:extLst>
          </p:cNvPr>
          <p:cNvSpPr txBox="1"/>
          <p:nvPr/>
        </p:nvSpPr>
        <p:spPr>
          <a:xfrm>
            <a:off x="3104811" y="3365009"/>
            <a:ext cx="4847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https://api.authorisation.fr/renew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Refesh_Token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10adsdepOka92k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D091B97-9A78-422E-B24D-8DF9AC36CB60}"/>
              </a:ext>
            </a:extLst>
          </p:cNvPr>
          <p:cNvCxnSpPr>
            <a:cxnSpLocks/>
          </p:cNvCxnSpPr>
          <p:nvPr/>
        </p:nvCxnSpPr>
        <p:spPr>
          <a:xfrm>
            <a:off x="3065386" y="4257810"/>
            <a:ext cx="5773814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E883267-CB55-407B-AE93-52E4BF6CC1FA}"/>
              </a:ext>
            </a:extLst>
          </p:cNvPr>
          <p:cNvSpPr txBox="1"/>
          <p:nvPr/>
        </p:nvSpPr>
        <p:spPr>
          <a:xfrm>
            <a:off x="4963715" y="4221530"/>
            <a:ext cx="410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HTTP/1.1 200 OK</a:t>
            </a: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Refresh_Token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new_refresh_token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7E12008-DB3A-43CC-B1D8-3129067923D9}"/>
              </a:ext>
            </a:extLst>
          </p:cNvPr>
          <p:cNvCxnSpPr>
            <a:cxnSpLocks/>
          </p:cNvCxnSpPr>
          <p:nvPr/>
        </p:nvCxnSpPr>
        <p:spPr>
          <a:xfrm flipH="1">
            <a:off x="3187940" y="6070005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20C9012-3362-474A-BFE7-52CB74D80478}"/>
              </a:ext>
            </a:extLst>
          </p:cNvPr>
          <p:cNvSpPr txBox="1"/>
          <p:nvPr/>
        </p:nvSpPr>
        <p:spPr>
          <a:xfrm>
            <a:off x="3187940" y="5409744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F239B8C-BC73-40C2-BB44-83BF5BA23DA8}"/>
              </a:ext>
            </a:extLst>
          </p:cNvPr>
          <p:cNvCxnSpPr>
            <a:cxnSpLocks/>
          </p:cNvCxnSpPr>
          <p:nvPr/>
        </p:nvCxnSpPr>
        <p:spPr>
          <a:xfrm>
            <a:off x="3104811" y="6302545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EDD5E6E-AF74-4B47-8750-A4C2615AF010}"/>
              </a:ext>
            </a:extLst>
          </p:cNvPr>
          <p:cNvSpPr txBox="1"/>
          <p:nvPr/>
        </p:nvSpPr>
        <p:spPr>
          <a:xfrm>
            <a:off x="8153235" y="6339176"/>
            <a:ext cx="222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53757275-A6B2-4A5E-A0DA-8ABD9E4A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965" y="51216"/>
            <a:ext cx="9172858" cy="612378"/>
          </a:xfrm>
        </p:spPr>
        <p:txBody>
          <a:bodyPr>
            <a:normAutofit fontScale="90000"/>
          </a:bodyPr>
          <a:lstStyle/>
          <a:p>
            <a:r>
              <a:rPr lang="en-US" dirty="0"/>
              <a:t>Use and renewal of tokens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77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7C591C3-3EAA-4263-9476-985CD26C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51065"/>
            <a:ext cx="8710061" cy="65718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800" dirty="0"/>
              <a:t>{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sub</a:t>
            </a:r>
            <a:r>
              <a:rPr lang="fr-FR" sz="1800" dirty="0"/>
              <a:t>": "S607718",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cei</a:t>
            </a:r>
            <a:r>
              <a:rPr lang="fr-FR" sz="1800" dirty="0"/>
              <a:t>": "e8cb4bff",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iss</a:t>
            </a:r>
            <a:r>
              <a:rPr lang="fr-FR" sz="1800" dirty="0"/>
              <a:t>": "https://openid.bworld.fr",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client_id</a:t>
            </a:r>
            <a:r>
              <a:rPr lang="fr-FR" sz="1800" dirty="0"/>
              <a:t>": "7fc411cb",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aud</a:t>
            </a:r>
            <a:r>
              <a:rPr lang="fr-FR" sz="1800" dirty="0"/>
              <a:t>": [</a:t>
            </a:r>
          </a:p>
          <a:p>
            <a:pPr marL="0" indent="0">
              <a:buNone/>
            </a:pPr>
            <a:r>
              <a:rPr lang="fr-FR" sz="1800" dirty="0"/>
              <a:t>    "https://openid.bworld.fr",</a:t>
            </a:r>
          </a:p>
          <a:p>
            <a:pPr marL="0" indent="0">
              <a:buNone/>
            </a:pPr>
            <a:r>
              <a:rPr lang="fr-FR" sz="1800" dirty="0"/>
              <a:t>    "api-</a:t>
            </a:r>
            <a:r>
              <a:rPr lang="fr-FR" sz="1800" dirty="0" err="1"/>
              <a:t>bworld</a:t>
            </a:r>
            <a:r>
              <a:rPr lang="fr-FR" sz="1800" dirty="0"/>
              <a:t>"</a:t>
            </a:r>
          </a:p>
          <a:p>
            <a:pPr marL="0" indent="0">
              <a:buNone/>
            </a:pPr>
            <a:r>
              <a:rPr lang="fr-FR" sz="1800" dirty="0"/>
              <a:t>  ],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acr</a:t>
            </a:r>
            <a:r>
              <a:rPr lang="fr-FR" sz="1800" dirty="0"/>
              <a:t>": "1",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rlm</a:t>
            </a:r>
            <a:r>
              <a:rPr lang="fr-FR" sz="1800" dirty="0"/>
              <a:t>": "</a:t>
            </a:r>
            <a:r>
              <a:rPr lang="fr-FR" sz="1800" dirty="0" err="1"/>
              <a:t>OpenId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api </a:t>
            </a:r>
            <a:r>
              <a:rPr lang="fr-FR" sz="1800" dirty="0" err="1"/>
              <a:t>bworld</a:t>
            </a:r>
            <a:r>
              <a:rPr lang="fr-FR" sz="1800" dirty="0"/>
              <a:t>",</a:t>
            </a:r>
          </a:p>
          <a:p>
            <a:pPr marL="0" indent="0">
              <a:buNone/>
            </a:pPr>
            <a:r>
              <a:rPr lang="fr-FR" sz="1800" dirty="0"/>
              <a:t>  "scope": "</a:t>
            </a:r>
            <a:r>
              <a:rPr lang="fr-FR" sz="1800" dirty="0" err="1"/>
              <a:t>openid</a:t>
            </a:r>
            <a:r>
              <a:rPr lang="fr-FR" sz="1800" dirty="0"/>
              <a:t> profile email api-</a:t>
            </a:r>
            <a:r>
              <a:rPr lang="fr-FR" sz="1800" dirty="0" err="1"/>
              <a:t>bworld</a:t>
            </a:r>
            <a:r>
              <a:rPr lang="fr-FR" sz="1800" dirty="0"/>
              <a:t>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custome_info</a:t>
            </a:r>
            <a:r>
              <a:rPr lang="fr-FR" sz="1800" dirty="0"/>
              <a:t>": "</a:t>
            </a:r>
            <a:r>
              <a:rPr lang="fr-FR" sz="1800" dirty="0" err="1"/>
              <a:t>youhou</a:t>
            </a:r>
            <a:r>
              <a:rPr lang="fr-FR" sz="1800" dirty="0"/>
              <a:t>",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exp</a:t>
            </a:r>
            <a:r>
              <a:rPr lang="fr-FR" sz="1800" dirty="0"/>
              <a:t>": 1585672871,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member_of</a:t>
            </a:r>
            <a:r>
              <a:rPr lang="fr-FR" sz="1800" dirty="0"/>
              <a:t>": [</a:t>
            </a:r>
          </a:p>
          <a:p>
            <a:pPr marL="0" indent="0">
              <a:buNone/>
            </a:pPr>
            <a:r>
              <a:rPr lang="fr-FR" sz="1800" dirty="0"/>
              <a:t>    "CN=ADV_ADMIN,CN=IAM_ADV,OU=</a:t>
            </a:r>
            <a:r>
              <a:rPr lang="fr-FR" sz="1800" dirty="0" err="1"/>
              <a:t>applis,O</a:t>
            </a:r>
            <a:r>
              <a:rPr lang="fr-FR" sz="1800" dirty="0"/>
              <a:t>=</a:t>
            </a:r>
            <a:r>
              <a:rPr lang="fr-FR" sz="1800" dirty="0" err="1"/>
              <a:t>bworld,DC</a:t>
            </a:r>
            <a:r>
              <a:rPr lang="fr-FR" sz="1800" dirty="0"/>
              <a:t>=REWACAD,DC=</a:t>
            </a:r>
            <a:r>
              <a:rPr lang="fr-FR" sz="1800" dirty="0" err="1"/>
              <a:t>fr</a:t>
            </a:r>
            <a:r>
              <a:rPr lang="fr-FR" sz="1800" dirty="0"/>
              <a:t>"</a:t>
            </a:r>
          </a:p>
          <a:p>
            <a:pPr marL="0" indent="0">
              <a:buNone/>
            </a:pPr>
            <a:r>
              <a:rPr lang="fr-FR" sz="1800" dirty="0"/>
              <a:t>  ],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iat</a:t>
            </a:r>
            <a:r>
              <a:rPr lang="fr-FR" sz="1800" dirty="0"/>
              <a:t>": 1585669271,</a:t>
            </a:r>
          </a:p>
          <a:p>
            <a:pPr marL="0" indent="0">
              <a:buNone/>
            </a:pPr>
            <a:r>
              <a:rPr lang="fr-FR" sz="1800" dirty="0"/>
              <a:t>  "</a:t>
            </a:r>
            <a:r>
              <a:rPr lang="fr-FR" sz="1800" dirty="0" err="1"/>
              <a:t>jti</a:t>
            </a:r>
            <a:r>
              <a:rPr lang="fr-FR" sz="1800" dirty="0"/>
              <a:t>": "8e20b896-252e-40a8-80a2-78b2a5237177"</a:t>
            </a:r>
          </a:p>
          <a:p>
            <a:pPr marL="0" indent="0">
              <a:buNone/>
            </a:pPr>
            <a:r>
              <a:rPr lang="fr-FR" sz="1800" dirty="0"/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FB68E6-C3F6-44EE-9162-11492738709D}"/>
              </a:ext>
            </a:extLst>
          </p:cNvPr>
          <p:cNvSpPr txBox="1"/>
          <p:nvPr/>
        </p:nvSpPr>
        <p:spPr>
          <a:xfrm>
            <a:off x="7738712" y="6211669"/>
            <a:ext cx="4453289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fr-FR" sz="3600" dirty="0" err="1">
                <a:solidFill>
                  <a:schemeClr val="bg1"/>
                </a:solidFill>
              </a:rPr>
              <a:t>access_token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payload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9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28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6600" dirty="0"/>
              <a:t>HTTPS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5542" y="2808513"/>
            <a:ext cx="10300915" cy="2743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OAuth2 requires the use of </a:t>
            </a:r>
            <a:r>
              <a:rPr lang="en-US" sz="6000" dirty="0">
                <a:solidFill>
                  <a:srgbClr val="00B050"/>
                </a:solidFill>
              </a:rPr>
              <a:t>HTTPS</a:t>
            </a:r>
            <a:r>
              <a:rPr lang="en-US" sz="6000" dirty="0"/>
              <a:t> for exchanges.</a:t>
            </a:r>
            <a:endParaRPr lang="fr-FR" sz="6000" dirty="0"/>
          </a:p>
        </p:txBody>
      </p:sp>
      <p:sp>
        <p:nvSpPr>
          <p:cNvPr id="62" name="Rectangle 61"/>
          <p:cNvSpPr/>
          <p:nvPr/>
        </p:nvSpPr>
        <p:spPr>
          <a:xfrm>
            <a:off x="300282" y="6404076"/>
            <a:ext cx="802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http://www.bubblecode.net/fr/2016/01/22/comprendre-oauth2/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84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158134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How to set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it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up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React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ea typeface="Karla" pitchFamily="2" charset="0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Focus on </a:t>
            </a:r>
            <a:r>
              <a:rPr lang="fr-FR" sz="2800" dirty="0" err="1">
                <a:solidFill>
                  <a:schemeClr val="bg1"/>
                </a:solidFill>
                <a:ea typeface="Karla" pitchFamily="2" charset="0"/>
              </a:rPr>
              <a:t>Oauth</a:t>
            </a: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5601" y="251031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6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133" y="262891"/>
            <a:ext cx="7643567" cy="66024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Scope</a:t>
            </a:r>
          </a:p>
          <a:p>
            <a:pPr marL="0" indent="0">
              <a:buNone/>
            </a:pPr>
            <a:r>
              <a:rPr lang="en-US" sz="2400" dirty="0"/>
              <a:t>Serves to limit access rights.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authorization server defines the list of available scopes.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customer must send the scopes they wish to use when applying for permission.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Exemple :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openid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email profile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account-read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account-payment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Audience</a:t>
            </a:r>
          </a:p>
          <a:p>
            <a:pPr marL="0" indent="0">
              <a:buNone/>
            </a:pPr>
            <a:r>
              <a:rPr lang="en-US" sz="2400" dirty="0"/>
              <a:t>Specify the APIs you are targeting.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authorization server defines the list of available audiences.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customer must send the scopes they wish to use when applying for permission.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Exemple : api-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bank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api-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payment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14D3A0-A278-4A17-B812-71EADF8763F0}"/>
              </a:ext>
            </a:extLst>
          </p:cNvPr>
          <p:cNvSpPr txBox="1">
            <a:spLocks/>
          </p:cNvSpPr>
          <p:nvPr/>
        </p:nvSpPr>
        <p:spPr>
          <a:xfrm>
            <a:off x="7886700" y="679000"/>
            <a:ext cx="4305300" cy="6186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Your "resource" server must control the scopes required for each action/roads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Your "resource" server needs to check that its audience is well positioned</a:t>
            </a:r>
          </a:p>
        </p:txBody>
      </p:sp>
      <p:pic>
        <p:nvPicPr>
          <p:cNvPr id="11" name="Picture 4" descr="Résultat de recherche d'images pour &quot;warning orange free&quot;">
            <a:extLst>
              <a:ext uri="{FF2B5EF4-FFF2-40B4-BE49-F238E27FC236}">
                <a16:creationId xmlns:a16="http://schemas.microsoft.com/office/drawing/2014/main" id="{56CD64B6-D4BB-4413-A469-C956C938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90" y="0"/>
            <a:ext cx="675786" cy="67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358D7D-BC09-4EBE-9FA7-4EB402C04318}"/>
              </a:ext>
            </a:extLst>
          </p:cNvPr>
          <p:cNvSpPr txBox="1"/>
          <p:nvPr/>
        </p:nvSpPr>
        <p:spPr>
          <a:xfrm>
            <a:off x="8915400" y="17923"/>
            <a:ext cx="1691489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3600" dirty="0">
                <a:solidFill>
                  <a:schemeClr val="bg1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0887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282" y="0"/>
            <a:ext cx="10515600" cy="1325563"/>
          </a:xfrm>
        </p:spPr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2.0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0060" y="1061240"/>
            <a:ext cx="11221610" cy="5697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client cannot use the OAuth protocol without being known to the authorization server. To do this, it must register with the authorization server. To do this it must provide a data set: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 name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of the site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back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Etc.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en-US" dirty="0"/>
              <a:t>In exchange, the server will provide an identifier and a secret code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client_id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and if necessary a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secret_client</a:t>
            </a:r>
            <a:r>
              <a:rPr lang="en-US" dirty="0"/>
              <a:t>) in the form of a string of characters, which will allow the client to identify themselves.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355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282" y="-171450"/>
            <a:ext cx="10515600" cy="1325563"/>
          </a:xfrm>
        </p:spPr>
        <p:txBody>
          <a:bodyPr/>
          <a:lstStyle/>
          <a:p>
            <a:r>
              <a:rPr lang="fr-FR" dirty="0"/>
              <a:t>Types of </a:t>
            </a:r>
            <a:r>
              <a:rPr lang="fr-FR" dirty="0" err="1"/>
              <a:t>authorisation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0282" y="1061240"/>
            <a:ext cx="9953173" cy="56973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Code Grant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/>
              <a:t>The client is a web server. Provides a long-term access token that can be renewed via a renewal token.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Implicit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Grant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dirty="0"/>
              <a:t>The app is on the customer side (</a:t>
            </a:r>
            <a:r>
              <a:rPr lang="en-US" sz="2200" dirty="0" err="1"/>
              <a:t>Javascript</a:t>
            </a:r>
            <a:r>
              <a:rPr lang="en-US" sz="2200" dirty="0"/>
              <a:t>, mobile app). It does not allow to get a renewal token.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Authorization Code Flow with Proof Key for Code Exchange (PKCE)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/>
              <a:t>The app is on the customer side (</a:t>
            </a:r>
            <a:r>
              <a:rPr lang="en-US" sz="2200" dirty="0" err="1"/>
              <a:t>Javascript</a:t>
            </a:r>
            <a:r>
              <a:rPr lang="en-US" sz="2200" dirty="0"/>
              <a:t>, mobile app) or server side. Allows you to get a renewal token.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Client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Credentials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Grant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/>
              <a:t>Used by customers to get an access token outside of a user's context.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Resource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Owner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Credentials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Grant</a:t>
            </a: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Picture 4" descr="Résultat de recherche d'images pour &quot;warning orange free&quot;">
            <a:extLst>
              <a:ext uri="{FF2B5EF4-FFF2-40B4-BE49-F238E27FC236}">
                <a16:creationId xmlns:a16="http://schemas.microsoft.com/office/drawing/2014/main" id="{A257855B-AAFA-434B-85CB-2A5F4589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78" y="6274981"/>
            <a:ext cx="225668" cy="22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0CB302D-3BC0-47D4-969F-578D06F2AF61}"/>
              </a:ext>
            </a:extLst>
          </p:cNvPr>
          <p:cNvSpPr txBox="1"/>
          <p:nvPr/>
        </p:nvSpPr>
        <p:spPr>
          <a:xfrm>
            <a:off x="10253457" y="6064649"/>
            <a:ext cx="193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Not </a:t>
            </a:r>
            <a:r>
              <a:rPr lang="fr-FR" dirty="0" err="1">
                <a:solidFill>
                  <a:srgbClr val="FFC000"/>
                </a:solidFill>
              </a:rPr>
              <a:t>recommended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4" name="Picture 4" descr="Résultat de recherche d'images pour &quot;warning orange free&quot;">
            <a:extLst>
              <a:ext uri="{FF2B5EF4-FFF2-40B4-BE49-F238E27FC236}">
                <a16:creationId xmlns:a16="http://schemas.microsoft.com/office/drawing/2014/main" id="{64D90C87-FA08-4546-9F16-3F58F234A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76" y="2772992"/>
            <a:ext cx="225668" cy="22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AB0F7ED-515A-4AC5-B90E-232F88DA6448}"/>
              </a:ext>
            </a:extLst>
          </p:cNvPr>
          <p:cNvSpPr txBox="1"/>
          <p:nvPr/>
        </p:nvSpPr>
        <p:spPr>
          <a:xfrm>
            <a:off x="10253457" y="2556581"/>
            <a:ext cx="193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Not </a:t>
            </a:r>
            <a:r>
              <a:rPr lang="fr-FR" dirty="0" err="1">
                <a:solidFill>
                  <a:srgbClr val="FFC000"/>
                </a:solidFill>
              </a:rPr>
              <a:t>recommended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8" name="Picture 4" descr="Résultat de recherche d'images pour &quot;warning orange free&quot;">
            <a:extLst>
              <a:ext uri="{FF2B5EF4-FFF2-40B4-BE49-F238E27FC236}">
                <a16:creationId xmlns:a16="http://schemas.microsoft.com/office/drawing/2014/main" id="{4153F360-CD2A-4F2F-AAB2-DE15FBB53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78" y="1297778"/>
            <a:ext cx="225668" cy="22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01F2CE3-8E46-4DD4-A9A6-52939BE71682}"/>
              </a:ext>
            </a:extLst>
          </p:cNvPr>
          <p:cNvSpPr txBox="1"/>
          <p:nvPr/>
        </p:nvSpPr>
        <p:spPr>
          <a:xfrm>
            <a:off x="10253457" y="1100810"/>
            <a:ext cx="193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Not </a:t>
            </a:r>
            <a:r>
              <a:rPr lang="fr-FR" dirty="0" err="1">
                <a:solidFill>
                  <a:srgbClr val="FFC000"/>
                </a:solidFill>
              </a:rPr>
              <a:t>recommended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94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D181F9E-1868-4173-8B9C-52B38A182E89}"/>
              </a:ext>
            </a:extLst>
          </p:cNvPr>
          <p:cNvCxnSpPr>
            <a:cxnSpLocks/>
            <a:stCxn id="7" idx="1"/>
            <a:endCxn id="31" idx="3"/>
          </p:cNvCxnSpPr>
          <p:nvPr/>
        </p:nvCxnSpPr>
        <p:spPr>
          <a:xfrm flipH="1">
            <a:off x="3648614" y="2571417"/>
            <a:ext cx="4806926" cy="191151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Flow </a:t>
            </a:r>
            <a:r>
              <a:rPr lang="fr-FR" dirty="0" err="1"/>
              <a:t>Authorization</a:t>
            </a:r>
            <a:r>
              <a:rPr lang="fr-FR" dirty="0"/>
              <a:t> Code Grant</a:t>
            </a: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 flipV="1">
            <a:off x="3894875" y="1626814"/>
            <a:ext cx="4560665" cy="94460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9651970" y="4517800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9571006" y="2347696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8924366" y="2571417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8924645" y="4742141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8689953" y="2951479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390865" y="843607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364689" y="2541700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>
            <a:off x="1169649" y="1626814"/>
            <a:ext cx="1722719" cy="821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31" idx="3"/>
          </p:cNvCxnSpPr>
          <p:nvPr/>
        </p:nvCxnSpPr>
        <p:spPr>
          <a:xfrm flipH="1" flipV="1">
            <a:off x="3648614" y="4482929"/>
            <a:ext cx="4807205" cy="25921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35871F0-AD0E-4CB7-826C-30E1D344496C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flipH="1" flipV="1">
            <a:off x="3393622" y="2066902"/>
            <a:ext cx="20579" cy="2035965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29700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527609D-DA19-48C4-8755-A2EB0C269BDE}"/>
              </a:ext>
            </a:extLst>
          </p:cNvPr>
          <p:cNvSpPr txBox="1"/>
          <p:nvPr/>
        </p:nvSpPr>
        <p:spPr>
          <a:xfrm>
            <a:off x="3573155" y="3598352"/>
            <a:ext cx="1002197" cy="4154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F3B16C-A561-4E0A-B610-F570AB8B8C88}"/>
              </a:ext>
            </a:extLst>
          </p:cNvPr>
          <p:cNvSpPr txBox="1"/>
          <p:nvPr/>
        </p:nvSpPr>
        <p:spPr>
          <a:xfrm>
            <a:off x="2237333" y="4015619"/>
            <a:ext cx="857927" cy="4154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ClientId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ClientSecret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17352C7-E48D-4E31-B769-3FACEDEC7E8B}"/>
              </a:ext>
            </a:extLst>
          </p:cNvPr>
          <p:cNvSpPr txBox="1"/>
          <p:nvPr/>
        </p:nvSpPr>
        <p:spPr>
          <a:xfrm>
            <a:off x="9801460" y="6221223"/>
            <a:ext cx="239822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3600" b="1" dirty="0" err="1">
                <a:solidFill>
                  <a:schemeClr val="bg1"/>
                </a:solidFill>
              </a:rPr>
              <a:t>Deprecated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54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3666896" y="3892946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 err="1"/>
              <a:t>Implicit</a:t>
            </a:r>
            <a:r>
              <a:rPr lang="fr-FR" dirty="0"/>
              <a:t> Grant</a:t>
            </a: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280" y="197106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785987" y="1027865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689818" y="4872766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559" y="414178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28" y="3012770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5407135" y="3514024"/>
            <a:ext cx="2111424" cy="1007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5407135" y="2351124"/>
            <a:ext cx="2111145" cy="1162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8714710" y="4297507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8633746" y="2127403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7987106" y="2351124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7987385" y="4521848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7752693" y="2731186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2544288" y="2247671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1850741" y="3911850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3323072" y="3039092"/>
            <a:ext cx="1081556" cy="47493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2989494" y="4511630"/>
            <a:ext cx="3910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6375379" y="5552386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6262362" y="1558178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884E20-4D80-4B53-9890-BA79CE5B4EB6}"/>
              </a:ext>
            </a:extLst>
          </p:cNvPr>
          <p:cNvSpPr txBox="1"/>
          <p:nvPr/>
        </p:nvSpPr>
        <p:spPr>
          <a:xfrm>
            <a:off x="4958284" y="2909190"/>
            <a:ext cx="944489" cy="2539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1492B07-5AD7-4520-B91C-1BBC81CCEE76}"/>
              </a:ext>
            </a:extLst>
          </p:cNvPr>
          <p:cNvSpPr txBox="1"/>
          <p:nvPr/>
        </p:nvSpPr>
        <p:spPr>
          <a:xfrm>
            <a:off x="4017642" y="2956002"/>
            <a:ext cx="615874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ClientId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6B757C4-4903-4334-BE28-49E372F9D2A3}"/>
              </a:ext>
            </a:extLst>
          </p:cNvPr>
          <p:cNvSpPr txBox="1"/>
          <p:nvPr/>
        </p:nvSpPr>
        <p:spPr>
          <a:xfrm>
            <a:off x="9801460" y="6221223"/>
            <a:ext cx="239822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3600" b="1" dirty="0" err="1">
                <a:solidFill>
                  <a:schemeClr val="bg1"/>
                </a:solidFill>
              </a:rPr>
              <a:t>Deprecated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09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3666896" y="3892946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Flow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pcke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280" y="197106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785987" y="1027865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689818" y="4872766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559" y="414178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28" y="3012770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5407135" y="3514024"/>
            <a:ext cx="2111424" cy="1007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5407135" y="2351124"/>
            <a:ext cx="2111145" cy="1162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8714710" y="4297507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8633746" y="2127403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7987106" y="2351124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7987385" y="4521848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7752693" y="2731186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2544288" y="2247671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1850741" y="3911850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3323072" y="3039092"/>
            <a:ext cx="1081556" cy="47493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2989494" y="4511630"/>
            <a:ext cx="3910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6375379" y="5552386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6262362" y="1558178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884E20-4D80-4B53-9890-BA79CE5B4EB6}"/>
              </a:ext>
            </a:extLst>
          </p:cNvPr>
          <p:cNvSpPr txBox="1"/>
          <p:nvPr/>
        </p:nvSpPr>
        <p:spPr>
          <a:xfrm>
            <a:off x="4905881" y="2932148"/>
            <a:ext cx="1002197" cy="4154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br>
              <a:rPr lang="fr-FR" sz="1050" b="1" dirty="0">
                <a:solidFill>
                  <a:schemeClr val="bg1"/>
                </a:solidFill>
              </a:rPr>
            </a:br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1492B07-5AD7-4520-B91C-1BBC81CCEE76}"/>
              </a:ext>
            </a:extLst>
          </p:cNvPr>
          <p:cNvSpPr txBox="1"/>
          <p:nvPr/>
        </p:nvSpPr>
        <p:spPr>
          <a:xfrm>
            <a:off x="4017642" y="2956002"/>
            <a:ext cx="615874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ClientId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FD800-6634-498E-94BD-CAB564F48F80}"/>
              </a:ext>
            </a:extLst>
          </p:cNvPr>
          <p:cNvSpPr/>
          <p:nvPr/>
        </p:nvSpPr>
        <p:spPr>
          <a:xfrm>
            <a:off x="172506" y="6334426"/>
            <a:ext cx="549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10"/>
              </a:rPr>
              <a:t>https://auth0.com/docs/flows/concepts/auth-code-pkce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8492C-8863-41AC-8D2F-EC973F4A6292}"/>
              </a:ext>
            </a:extLst>
          </p:cNvPr>
          <p:cNvSpPr/>
          <p:nvPr/>
        </p:nvSpPr>
        <p:spPr>
          <a:xfrm>
            <a:off x="172506" y="828004"/>
            <a:ext cx="3827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Proof Key for Code Exchange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Client Side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73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D181F9E-1868-4173-8B9C-52B38A182E89}"/>
              </a:ext>
            </a:extLst>
          </p:cNvPr>
          <p:cNvCxnSpPr>
            <a:cxnSpLocks/>
            <a:stCxn id="7" idx="1"/>
            <a:endCxn id="31" idx="3"/>
          </p:cNvCxnSpPr>
          <p:nvPr/>
        </p:nvCxnSpPr>
        <p:spPr>
          <a:xfrm flipH="1">
            <a:off x="3648614" y="2571417"/>
            <a:ext cx="4806926" cy="191151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Flow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pcke</a:t>
            </a:r>
            <a:endParaRPr lang="fr-FR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 flipV="1">
            <a:off x="3894875" y="1626814"/>
            <a:ext cx="4560665" cy="94460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9651970" y="4517800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9571006" y="2347696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8924366" y="2571417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8924645" y="4742141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8689953" y="2951479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390865" y="843607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364689" y="2541700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>
            <a:off x="1169649" y="1626814"/>
            <a:ext cx="1722719" cy="821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31" idx="3"/>
          </p:cNvCxnSpPr>
          <p:nvPr/>
        </p:nvCxnSpPr>
        <p:spPr>
          <a:xfrm flipH="1" flipV="1">
            <a:off x="3648614" y="4482929"/>
            <a:ext cx="4807205" cy="25921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35871F0-AD0E-4CB7-826C-30E1D344496C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flipH="1" flipV="1">
            <a:off x="3393622" y="2066902"/>
            <a:ext cx="20579" cy="2035965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29700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527609D-DA19-48C4-8755-A2EB0C269BDE}"/>
              </a:ext>
            </a:extLst>
          </p:cNvPr>
          <p:cNvSpPr txBox="1"/>
          <p:nvPr/>
        </p:nvSpPr>
        <p:spPr>
          <a:xfrm>
            <a:off x="3573155" y="3598352"/>
            <a:ext cx="1002197" cy="4154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F3B16C-A561-4E0A-B610-F570AB8B8C88}"/>
              </a:ext>
            </a:extLst>
          </p:cNvPr>
          <p:cNvSpPr txBox="1"/>
          <p:nvPr/>
        </p:nvSpPr>
        <p:spPr>
          <a:xfrm>
            <a:off x="2237333" y="4015619"/>
            <a:ext cx="857927" cy="4154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ClientId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ClientSecret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EC1FB5-CB7C-4C45-9F9F-0E010A170C16}"/>
              </a:ext>
            </a:extLst>
          </p:cNvPr>
          <p:cNvSpPr/>
          <p:nvPr/>
        </p:nvSpPr>
        <p:spPr>
          <a:xfrm>
            <a:off x="67737" y="6051583"/>
            <a:ext cx="3827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Proof Key for Code Exchange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Server Side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64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1515497" y="4295856"/>
            <a:ext cx="4745035" cy="1184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 &amp; 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Client </a:t>
            </a:r>
            <a:r>
              <a:rPr lang="fr-FR" dirty="0" err="1"/>
              <a:t>Credentials</a:t>
            </a:r>
            <a:r>
              <a:rPr lang="fr-FR" dirty="0"/>
              <a:t> Grant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280" y="197106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785987" y="1027865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689818" y="4872766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559" y="414178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e 27"/>
          <p:cNvGrpSpPr/>
          <p:nvPr/>
        </p:nvGrpSpPr>
        <p:grpSpPr>
          <a:xfrm>
            <a:off x="8633746" y="2127403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7987106" y="2351124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7752693" y="2731186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space réservé du contenu 2"/>
          <p:cNvSpPr txBox="1">
            <a:spLocks/>
          </p:cNvSpPr>
          <p:nvPr/>
        </p:nvSpPr>
        <p:spPr>
          <a:xfrm>
            <a:off x="1423636" y="4073054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2879912" y="5515275"/>
            <a:ext cx="2322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6073355" y="5532337"/>
            <a:ext cx="3358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https://azure.blobstorage.com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6262362" y="1558178"/>
            <a:ext cx="31441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https://oauth.microsoft.com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CEC9F409-F25F-4B85-866C-0B408DCC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659072" y="353573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FFE3F4FF-9A3B-406E-8783-6D3BA18A87A3}"/>
              </a:ext>
            </a:extLst>
          </p:cNvPr>
          <p:cNvSpPr txBox="1"/>
          <p:nvPr/>
        </p:nvSpPr>
        <p:spPr>
          <a:xfrm>
            <a:off x="4041063" y="3094948"/>
            <a:ext cx="1002197" cy="4154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E730380-67E6-453D-B09E-1A15982430BE}"/>
              </a:ext>
            </a:extLst>
          </p:cNvPr>
          <p:cNvSpPr txBox="1"/>
          <p:nvPr/>
        </p:nvSpPr>
        <p:spPr>
          <a:xfrm>
            <a:off x="2949002" y="3087196"/>
            <a:ext cx="857927" cy="4154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ClientId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ClientSecret</a:t>
            </a:r>
            <a:endParaRPr lang="fr-FR" sz="1050" b="1" dirty="0">
              <a:solidFill>
                <a:schemeClr val="bg1"/>
              </a:solidFill>
            </a:endParaRPr>
          </a:p>
        </p:txBody>
      </p:sp>
      <p:cxnSp>
        <p:nvCxnSpPr>
          <p:cNvPr id="19" name="Connecteur droit 18"/>
          <p:cNvCxnSpPr>
            <a:cxnSpLocks/>
            <a:stCxn id="10" idx="1"/>
            <a:endCxn id="35" idx="3"/>
          </p:cNvCxnSpPr>
          <p:nvPr/>
        </p:nvCxnSpPr>
        <p:spPr>
          <a:xfrm flipH="1" flipV="1">
            <a:off x="4127898" y="3915794"/>
            <a:ext cx="3390661" cy="60605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069D41-31DC-45FC-B592-C290216E551A}"/>
              </a:ext>
            </a:extLst>
          </p:cNvPr>
          <p:cNvSpPr/>
          <p:nvPr/>
        </p:nvSpPr>
        <p:spPr>
          <a:xfrm>
            <a:off x="-47284" y="6464608"/>
            <a:ext cx="7412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8"/>
              </a:rPr>
              <a:t>https://www.oauth.com/oauth2-servers/access-tokens/client-credentials/</a:t>
            </a:r>
            <a:endParaRPr lang="fr-FR" dirty="0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DDADA35-891F-4737-8F0B-384A9053532E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flipH="1">
            <a:off x="4127898" y="2351124"/>
            <a:ext cx="3390382" cy="156467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5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8DC4E-EFD3-472F-BCCE-4C929BFB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2.0 : </a:t>
            </a:r>
            <a:r>
              <a:rPr lang="fr-FR" dirty="0" err="1"/>
              <a:t>Problems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D207D-116E-4009-A6E7-DED56938A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619"/>
            <a:ext cx="10515600" cy="538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Technical implementations on </a:t>
            </a:r>
            <a:r>
              <a:rPr lang="en-US" sz="4000" dirty="0">
                <a:solidFill>
                  <a:srgbClr val="0070C0"/>
                </a:solidFill>
              </a:rPr>
              <a:t>authentication</a:t>
            </a:r>
            <a:r>
              <a:rPr lang="en-US" sz="4000" dirty="0"/>
              <a:t> and token exchange differs between connection providers (</a:t>
            </a:r>
            <a:r>
              <a:rPr lang="en-US" sz="4000" dirty="0" err="1"/>
              <a:t>facebook</a:t>
            </a:r>
            <a:r>
              <a:rPr lang="en-US" sz="4000" dirty="0"/>
              <a:t>, twitter, etc.)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fr-FR" sz="4000" dirty="0"/>
              <a:t>The </a:t>
            </a:r>
            <a:r>
              <a:rPr lang="fr-FR" sz="4000" dirty="0" err="1"/>
              <a:t>way</a:t>
            </a:r>
            <a:r>
              <a:rPr lang="fr-FR" sz="4000" dirty="0"/>
              <a:t> to </a:t>
            </a:r>
            <a:r>
              <a:rPr lang="fr-FR" sz="4000" dirty="0" err="1"/>
              <a:t>retrieve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0070C0"/>
                </a:solidFill>
              </a:rPr>
              <a:t>identification</a:t>
            </a:r>
            <a:r>
              <a:rPr lang="fr-FR" sz="4000" dirty="0"/>
              <a:t> informations are </a:t>
            </a:r>
            <a:r>
              <a:rPr lang="fr-FR" sz="4000" dirty="0" err="1"/>
              <a:t>differents</a:t>
            </a:r>
            <a:r>
              <a:rPr lang="fr-FR" sz="4000" dirty="0"/>
              <a:t> between </a:t>
            </a:r>
            <a:r>
              <a:rPr lang="fr-FR" sz="4000" dirty="0" err="1"/>
              <a:t>each</a:t>
            </a:r>
            <a:r>
              <a:rPr lang="fr-FR" sz="4000" dirty="0"/>
              <a:t> providers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en-US" sz="4000" dirty="0"/>
              <a:t>Need for specific code for each supplier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7058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27851" y="416282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Focus on </a:t>
            </a:r>
            <a:r>
              <a:rPr lang="fr-FR" sz="2800" dirty="0" err="1">
                <a:solidFill>
                  <a:schemeClr val="bg1"/>
                </a:solidFill>
              </a:rPr>
              <a:t>Oauth</a:t>
            </a:r>
            <a:r>
              <a:rPr lang="fr-FR" sz="2800" dirty="0">
                <a:solidFill>
                  <a:schemeClr val="bg1"/>
                </a:solidFill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"Level up" with OpenID Connect</a:t>
            </a:r>
            <a:endParaRPr lang="fr-FR" sz="4800" b="1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8794" y="205928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333410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13206" y="1421814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5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2257426"/>
            <a:ext cx="11430000" cy="27908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hlinkClick r:id="rId2"/>
              </a:rPr>
              <a:t>https://github.com/AxaGuilDEv/react-oidc</a:t>
            </a:r>
            <a:br>
              <a:rPr lang="en-US" sz="7200" dirty="0"/>
            </a:b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88730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07F8E58-3C76-4E8C-B138-85E6FC64655F}"/>
              </a:ext>
            </a:extLst>
          </p:cNvPr>
          <p:cNvSpPr txBox="1">
            <a:spLocks/>
          </p:cNvSpPr>
          <p:nvPr/>
        </p:nvSpPr>
        <p:spPr>
          <a:xfrm>
            <a:off x="550545" y="1744049"/>
            <a:ext cx="11090910" cy="285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/>
              <a:t>Open ID </a:t>
            </a:r>
            <a:r>
              <a:rPr lang="fr-FR" sz="5400" dirty="0" err="1"/>
              <a:t>Connect</a:t>
            </a:r>
            <a:r>
              <a:rPr lang="fr-FR" sz="5400" dirty="0"/>
              <a:t> </a:t>
            </a:r>
          </a:p>
          <a:p>
            <a:pPr algn="ctr"/>
            <a:r>
              <a:rPr lang="fr-FR" sz="5400" dirty="0"/>
              <a:t>= </a:t>
            </a:r>
          </a:p>
          <a:p>
            <a:pPr algn="ctr"/>
            <a:r>
              <a:rPr lang="en-US" sz="5400" dirty="0">
                <a:solidFill>
                  <a:srgbClr val="00B050"/>
                </a:solidFill>
              </a:rPr>
              <a:t>(Identity, Authentication) + OAuth 2.0 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965816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021F8-29F7-49C1-B633-7330EA6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50244-48DF-44EE-805A-FDD74D35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9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Standardization</a:t>
            </a:r>
            <a:r>
              <a:rPr lang="fr-FR" dirty="0"/>
              <a:t> of </a:t>
            </a:r>
            <a:r>
              <a:rPr lang="fr-FR" b="1" dirty="0"/>
              <a:t>user information</a:t>
            </a:r>
          </a:p>
          <a:p>
            <a:r>
              <a:rPr lang="fr-FR" sz="2400" dirty="0">
                <a:solidFill>
                  <a:schemeClr val="bg1">
                    <a:lumMod val="65000"/>
                  </a:schemeClr>
                </a:solidFill>
              </a:rPr>
              <a:t>An API (User Info </a:t>
            </a:r>
            <a:r>
              <a:rPr lang="fr-FR" sz="2400" dirty="0" err="1">
                <a:solidFill>
                  <a:schemeClr val="bg1">
                    <a:lumMod val="65000"/>
                  </a:schemeClr>
                </a:solidFill>
              </a:rPr>
              <a:t>endpoint</a:t>
            </a:r>
            <a:r>
              <a:rPr lang="fr-FR" sz="2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sz="2400" dirty="0">
                <a:solidFill>
                  <a:schemeClr val="bg1">
                    <a:lumMod val="65000"/>
                  </a:schemeClr>
                </a:solidFill>
              </a:rPr>
              <a:t>Use a new scope </a:t>
            </a:r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ID </a:t>
            </a:r>
            <a:r>
              <a:rPr lang="fr-FR" sz="2400" b="1" dirty="0" err="1">
                <a:solidFill>
                  <a:schemeClr val="bg1">
                    <a:lumMod val="65000"/>
                  </a:schemeClr>
                </a:solidFill>
              </a:rPr>
              <a:t>Token</a:t>
            </a:r>
            <a:endParaRPr lang="fr-F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Standardization</a:t>
            </a:r>
            <a:r>
              <a:rPr lang="fr-FR" dirty="0"/>
              <a:t> of </a:t>
            </a:r>
            <a:r>
              <a:rPr lang="fr-FR" b="1" dirty="0" err="1"/>
              <a:t>authentication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en-US" dirty="0"/>
              <a:t>Managing the </a:t>
            </a:r>
            <a:r>
              <a:rPr lang="en-US" b="1" dirty="0"/>
              <a:t>SSO session </a:t>
            </a:r>
            <a:r>
              <a:rPr lang="en-US" dirty="0"/>
              <a:t>(e.g. Single Logout)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b="1" dirty="0"/>
              <a:t>OpenID server discovery system </a:t>
            </a:r>
            <a:r>
              <a:rPr lang="en-US" dirty="0"/>
              <a:t>to allow customers to register on their own</a:t>
            </a:r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E9A42-7366-439C-9F6A-3E9E8E38580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848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990E1-F441-44D2-803F-70E644C6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867597"/>
          </a:xfrm>
        </p:spPr>
        <p:txBody>
          <a:bodyPr/>
          <a:lstStyle/>
          <a:p>
            <a:r>
              <a:rPr lang="fr-FR" dirty="0" err="1"/>
              <a:t>OpenID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: </a:t>
            </a:r>
            <a:r>
              <a:rPr lang="fr-FR" dirty="0" err="1"/>
              <a:t>endpoints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7D880-679F-4A31-9BFD-E323292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667"/>
            <a:ext cx="10515600" cy="516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: </a:t>
            </a:r>
            <a:r>
              <a:rPr lang="fr-FR" dirty="0"/>
              <a:t>to </a:t>
            </a:r>
            <a:r>
              <a:rPr lang="fr-FR" dirty="0" err="1"/>
              <a:t>authenticate</a:t>
            </a:r>
            <a:r>
              <a:rPr lang="fr-FR" dirty="0"/>
              <a:t> a user</a:t>
            </a:r>
          </a:p>
          <a:p>
            <a:pPr marL="0" indent="0">
              <a:buNone/>
            </a:pPr>
            <a:r>
              <a:rPr lang="fr-FR" b="1" dirty="0" err="1"/>
              <a:t>token</a:t>
            </a:r>
            <a:r>
              <a:rPr lang="fr-FR" b="1" dirty="0"/>
              <a:t> : </a:t>
            </a:r>
            <a:r>
              <a:rPr lang="en-US" dirty="0"/>
              <a:t>to request a token (access / refresh / ID)</a:t>
            </a:r>
          </a:p>
          <a:p>
            <a:pPr marL="0" indent="0">
              <a:buNone/>
            </a:pPr>
            <a:r>
              <a:rPr lang="fr-FR" b="1" dirty="0"/>
              <a:t>user info : </a:t>
            </a:r>
            <a:r>
              <a:rPr lang="en-US" dirty="0"/>
              <a:t>to retrieve information about the user (his identity, his rights)</a:t>
            </a:r>
          </a:p>
          <a:p>
            <a:pPr marL="0" indent="0">
              <a:buNone/>
            </a:pPr>
            <a:r>
              <a:rPr lang="fr-FR" b="1" dirty="0" err="1"/>
              <a:t>revocation</a:t>
            </a:r>
            <a:r>
              <a:rPr lang="fr-FR" b="1" dirty="0"/>
              <a:t> : </a:t>
            </a:r>
            <a:r>
              <a:rPr lang="en-US" dirty="0"/>
              <a:t>to remove a token (access / refresh)</a:t>
            </a:r>
          </a:p>
          <a:p>
            <a:pPr marL="0" indent="0">
              <a:buNone/>
            </a:pPr>
            <a:r>
              <a:rPr lang="fr-FR" b="1" dirty="0"/>
              <a:t>introspection:</a:t>
            </a:r>
            <a:r>
              <a:rPr lang="fr-FR" dirty="0"/>
              <a:t> </a:t>
            </a:r>
            <a:r>
              <a:rPr lang="en-US" dirty="0"/>
              <a:t>to validate a token (access / refresh)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79360-5EA1-4434-AC79-76C312844FD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1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70CC-B0FC-45AE-B796-58C7683F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48B1F-4453-4C2E-9AB7-C4DE9A43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7475"/>
            <a:ext cx="10515600" cy="3519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This allows you to change provider without changing your code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54003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737F7-3638-4AF9-B663-A0C72907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0"/>
            <a:ext cx="11829448" cy="1325563"/>
          </a:xfrm>
        </p:spPr>
        <p:txBody>
          <a:bodyPr/>
          <a:lstStyle/>
          <a:p>
            <a:r>
              <a:rPr lang="en-US" dirty="0"/>
              <a:t>ID Token - JWT which contains a user's identity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D6AFB-B52A-4CE7-B9F9-BA53AB1E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77"/>
            <a:ext cx="105156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Authentication</a:t>
            </a:r>
            <a:r>
              <a:rPr lang="en-US" dirty="0"/>
              <a:t> settings: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expiry date, date of creation, authentication date, means of control to validate token ID and Token Access.</a:t>
            </a:r>
            <a:endParaRPr lang="fr-FR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err="1"/>
              <a:t>User's</a:t>
            </a:r>
            <a:r>
              <a:rPr lang="fr-FR" b="1" dirty="0"/>
              <a:t> </a:t>
            </a:r>
            <a:r>
              <a:rPr lang="fr-FR" b="1" dirty="0" err="1"/>
              <a:t>accreditations</a:t>
            </a:r>
            <a:r>
              <a:rPr lang="fr-FR" b="1" dirty="0"/>
              <a:t> (</a:t>
            </a:r>
            <a:r>
              <a:rPr lang="fr-FR" b="1" dirty="0" err="1"/>
              <a:t>roles</a:t>
            </a:r>
            <a:r>
              <a:rPr lang="fr-FR" b="1" dirty="0"/>
              <a:t>, clearances)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b="1" dirty="0"/>
              <a:t>User attributes (claims) associated with scopes</a:t>
            </a:r>
          </a:p>
          <a:p>
            <a:pPr lvl="1"/>
            <a:r>
              <a:rPr lang="fr-FR" b="1" dirty="0"/>
              <a:t>Standards</a:t>
            </a:r>
            <a:r>
              <a:rPr lang="fr-FR" dirty="0"/>
              <a:t> </a:t>
            </a:r>
            <a:r>
              <a:rPr lang="fr-FR" dirty="0" err="1"/>
              <a:t>attributes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scope </a:t>
            </a:r>
            <a:r>
              <a:rPr lang="fr-FR" b="1" dirty="0"/>
              <a:t>profile</a:t>
            </a:r>
            <a:r>
              <a:rPr lang="fr-FR" dirty="0"/>
              <a:t> : </a:t>
            </a:r>
            <a:r>
              <a:rPr lang="en-US" dirty="0"/>
              <a:t>name, first name, nickname, birthdate, ...</a:t>
            </a:r>
          </a:p>
          <a:p>
            <a:pPr lvl="2"/>
            <a:r>
              <a:rPr lang="fr-FR" dirty="0"/>
              <a:t>scope </a:t>
            </a:r>
            <a:r>
              <a:rPr lang="fr-FR" b="1" dirty="0"/>
              <a:t>email</a:t>
            </a:r>
            <a:r>
              <a:rPr lang="fr-FR" dirty="0"/>
              <a:t> : email, email </a:t>
            </a:r>
            <a:r>
              <a:rPr lang="fr-FR" dirty="0" err="1"/>
              <a:t>verified</a:t>
            </a:r>
            <a:endParaRPr lang="fr-FR" dirty="0"/>
          </a:p>
          <a:p>
            <a:pPr lvl="2"/>
            <a:r>
              <a:rPr lang="fr-FR" dirty="0"/>
              <a:t>scope </a:t>
            </a:r>
            <a:r>
              <a:rPr lang="fr-FR" b="1" dirty="0" err="1"/>
              <a:t>address</a:t>
            </a:r>
            <a:r>
              <a:rPr lang="fr-FR" dirty="0"/>
              <a:t> : adresse</a:t>
            </a:r>
          </a:p>
          <a:p>
            <a:pPr lvl="2"/>
            <a:r>
              <a:rPr lang="fr-FR" dirty="0"/>
              <a:t>scope </a:t>
            </a:r>
            <a:r>
              <a:rPr lang="fr-FR" b="1" dirty="0"/>
              <a:t>phone</a:t>
            </a:r>
            <a:r>
              <a:rPr lang="fr-FR" dirty="0"/>
              <a:t> : </a:t>
            </a:r>
            <a:r>
              <a:rPr lang="en-US" dirty="0"/>
              <a:t>phone number, phone number checked</a:t>
            </a:r>
            <a:endParaRPr lang="fr-FR" dirty="0"/>
          </a:p>
          <a:p>
            <a:pPr lvl="1"/>
            <a:r>
              <a:rPr lang="fr-FR" b="1" dirty="0" err="1"/>
              <a:t>Private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: </a:t>
            </a:r>
            <a:r>
              <a:rPr lang="en-US" dirty="0"/>
              <a:t>attributes offered by the identity provider. It is necessary to specify them in order to avoid any collision with existing claims.</a:t>
            </a:r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C43CD-9088-43D0-9F5B-C0CA9678D294}"/>
              </a:ext>
            </a:extLst>
          </p:cNvPr>
          <p:cNvSpPr/>
          <p:nvPr/>
        </p:nvSpPr>
        <p:spPr>
          <a:xfrm>
            <a:off x="84438" y="654882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559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5FB66-AB07-4F39-B62E-0083A067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nbf</a:t>
            </a:r>
            <a:r>
              <a:rPr lang="fr-FR" dirty="0"/>
              <a:t>": 1585903471,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exp</a:t>
            </a:r>
            <a:r>
              <a:rPr lang="fr-FR" dirty="0"/>
              <a:t>": 1585903771,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iss</a:t>
            </a:r>
            <a:r>
              <a:rPr lang="fr-FR" dirty="0"/>
              <a:t>": "https://recprj-connect.axa.fr",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aud</a:t>
            </a:r>
            <a:r>
              <a:rPr lang="fr-FR" dirty="0"/>
              <a:t>": "d89af9d3-5cfb-4f49-9d6c-af979ab3c27d",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iat</a:t>
            </a:r>
            <a:r>
              <a:rPr lang="fr-FR" dirty="0"/>
              <a:t>": 1585903471,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at_hash</a:t>
            </a:r>
            <a:r>
              <a:rPr lang="fr-FR" dirty="0"/>
              <a:t>": "ljyvJqx2MI4RO9Wwsl6-KQ",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sid</a:t>
            </a:r>
            <a:r>
              <a:rPr lang="fr-FR" dirty="0"/>
              <a:t>": "417ffc24f2ee48a7fb9b681c957767cf",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sub</a:t>
            </a:r>
            <a:r>
              <a:rPr lang="fr-FR" dirty="0"/>
              <a:t>": "9730e80f-822a-45e0-8003-3768c8819ada",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auth_time</a:t>
            </a:r>
            <a:r>
              <a:rPr lang="fr-FR" dirty="0"/>
              <a:t>": 1585903469,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idp</a:t>
            </a:r>
            <a:r>
              <a:rPr lang="fr-FR" dirty="0"/>
              <a:t>": "local",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preferred_username</a:t>
            </a:r>
            <a:r>
              <a:rPr lang="fr-FR" dirty="0"/>
              <a:t>": "guillaume.chervet@axa.fr",</a:t>
            </a:r>
          </a:p>
          <a:p>
            <a:pPr marL="0" indent="0">
              <a:buNone/>
            </a:pPr>
            <a:r>
              <a:rPr lang="fr-FR" dirty="0"/>
              <a:t>  "email": "guillaume.chervet@axa.fr",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email_verified</a:t>
            </a:r>
            <a:r>
              <a:rPr lang="fr-FR" dirty="0"/>
              <a:t>": </a:t>
            </a:r>
            <a:r>
              <a:rPr lang="fr-FR" dirty="0" err="1"/>
              <a:t>true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name</a:t>
            </a:r>
            <a:r>
              <a:rPr lang="fr-FR" dirty="0"/>
              <a:t>": "guillaume.chervet@axa.fr",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amr</a:t>
            </a:r>
            <a:r>
              <a:rPr lang="fr-FR" dirty="0"/>
              <a:t>": [</a:t>
            </a:r>
          </a:p>
          <a:p>
            <a:pPr marL="0" indent="0">
              <a:buNone/>
            </a:pPr>
            <a:r>
              <a:rPr lang="fr-FR" dirty="0"/>
              <a:t>    "</a:t>
            </a:r>
            <a:r>
              <a:rPr lang="fr-FR" dirty="0" err="1"/>
              <a:t>pwd</a:t>
            </a:r>
            <a:r>
              <a:rPr lang="fr-FR" dirty="0"/>
              <a:t>"</a:t>
            </a:r>
          </a:p>
          <a:p>
            <a:pPr marL="0" indent="0">
              <a:buNone/>
            </a:pPr>
            <a:r>
              <a:rPr lang="fr-FR" dirty="0"/>
              <a:t>  ]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2AB055-6EED-47E5-BC6D-06AD8D7E3BB3}"/>
              </a:ext>
            </a:extLst>
          </p:cNvPr>
          <p:cNvSpPr txBox="1"/>
          <p:nvPr/>
        </p:nvSpPr>
        <p:spPr>
          <a:xfrm>
            <a:off x="8758988" y="6211669"/>
            <a:ext cx="3433011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fr-FR" sz="3600" dirty="0" err="1">
                <a:solidFill>
                  <a:schemeClr val="bg1"/>
                </a:solidFill>
              </a:rPr>
              <a:t>id_token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payload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39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FCA3376-2DAE-4751-BA7A-86A30CE45156}"/>
              </a:ext>
            </a:extLst>
          </p:cNvPr>
          <p:cNvCxnSpPr>
            <a:cxnSpLocks/>
            <a:stCxn id="35" idx="1"/>
            <a:endCxn id="56" idx="3"/>
          </p:cNvCxnSpPr>
          <p:nvPr/>
        </p:nvCxnSpPr>
        <p:spPr>
          <a:xfrm flipH="1">
            <a:off x="4505635" y="3048938"/>
            <a:ext cx="3245055" cy="1192277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BCCEBE89-0A2A-449B-8A9D-4B088B20475E}"/>
              </a:ext>
            </a:extLst>
          </p:cNvPr>
          <p:cNvSpPr txBox="1">
            <a:spLocks/>
          </p:cNvSpPr>
          <p:nvPr/>
        </p:nvSpPr>
        <p:spPr>
          <a:xfrm>
            <a:off x="3064741" y="4621277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3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C4A61C3A-67ED-4EFF-B841-BF8A25CE2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690" y="266887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A29AB3F3-1176-469E-8F18-AF50F35A2272}"/>
              </a:ext>
            </a:extLst>
          </p:cNvPr>
          <p:cNvSpPr txBox="1">
            <a:spLocks/>
          </p:cNvSpPr>
          <p:nvPr/>
        </p:nvSpPr>
        <p:spPr>
          <a:xfrm>
            <a:off x="8192959" y="2832864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4813410-7F19-4D12-923D-4229B6EF6611}"/>
              </a:ext>
            </a:extLst>
          </p:cNvPr>
          <p:cNvSpPr txBox="1">
            <a:spLocks/>
          </p:cNvSpPr>
          <p:nvPr/>
        </p:nvSpPr>
        <p:spPr>
          <a:xfrm>
            <a:off x="6922228" y="557058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38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537F0638-740C-4E94-A602-C2D3A844D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969" y="4839600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ésultat de recherche d'images pour &quot;image ordinateur&quot;">
            <a:extLst>
              <a:ext uri="{FF2B5EF4-FFF2-40B4-BE49-F238E27FC236}">
                <a16:creationId xmlns:a16="http://schemas.microsoft.com/office/drawing/2014/main" id="{32B57AFF-428F-480C-9350-5CDB87BE8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769968" y="2621431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BFD38A3-155E-4BEB-904C-FAE0272CD29D}"/>
              </a:ext>
            </a:extLst>
          </p:cNvPr>
          <p:cNvCxnSpPr>
            <a:cxnSpLocks/>
            <a:stCxn id="35" idx="1"/>
            <a:endCxn id="39" idx="3"/>
          </p:cNvCxnSpPr>
          <p:nvPr/>
        </p:nvCxnSpPr>
        <p:spPr>
          <a:xfrm flipH="1">
            <a:off x="4772475" y="3048938"/>
            <a:ext cx="2978215" cy="12581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016BF63-FEC4-4FC9-A9DC-BD22D22F5EA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7985103" y="3429000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1ECCA3CD-D11F-4300-A4A9-F989C11BC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268465" y="2278312"/>
            <a:ext cx="778784" cy="1582841"/>
          </a:xfrm>
          <a:prstGeom prst="rect">
            <a:avLst/>
          </a:prstGeom>
        </p:spPr>
      </p:pic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47D40DC4-89FB-4EDB-A10A-653730F43A4D}"/>
              </a:ext>
            </a:extLst>
          </p:cNvPr>
          <p:cNvSpPr txBox="1">
            <a:spLocks/>
          </p:cNvSpPr>
          <p:nvPr/>
        </p:nvSpPr>
        <p:spPr>
          <a:xfrm>
            <a:off x="505424" y="3984433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D524DF5-725E-4A8D-B118-CA88DB730683}"/>
              </a:ext>
            </a:extLst>
          </p:cNvPr>
          <p:cNvCxnSpPr>
            <a:cxnSpLocks/>
            <a:stCxn id="39" idx="1"/>
            <a:endCxn id="50" idx="3"/>
          </p:cNvCxnSpPr>
          <p:nvPr/>
        </p:nvCxnSpPr>
        <p:spPr>
          <a:xfrm flipH="1">
            <a:off x="2047249" y="3061519"/>
            <a:ext cx="1722719" cy="821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396FB6E-1D13-4121-BCC7-EAEC58AC6987}"/>
              </a:ext>
            </a:extLst>
          </p:cNvPr>
          <p:cNvSpPr/>
          <p:nvPr/>
        </p:nvSpPr>
        <p:spPr>
          <a:xfrm>
            <a:off x="1948075" y="217443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12B69D-F3A6-4345-AA79-70EF65F11E57}"/>
              </a:ext>
            </a:extLst>
          </p:cNvPr>
          <p:cNvSpPr/>
          <p:nvPr/>
        </p:nvSpPr>
        <p:spPr>
          <a:xfrm>
            <a:off x="6637599" y="6250200"/>
            <a:ext cx="29642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https://api-client.bworld.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fr</a:t>
            </a: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825F20-9778-4479-9271-2806676CF458}"/>
              </a:ext>
            </a:extLst>
          </p:cNvPr>
          <p:cNvSpPr/>
          <p:nvPr/>
        </p:nvSpPr>
        <p:spPr>
          <a:xfrm>
            <a:off x="8126406" y="3431823"/>
            <a:ext cx="242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https://oidc.bworld.fr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6EEC652E-8A70-4B5F-B216-8BD1D6883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4036809" y="3861153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93425F9-45C3-467E-ADAC-4B710BE95515}"/>
              </a:ext>
            </a:extLst>
          </p:cNvPr>
          <p:cNvCxnSpPr>
            <a:cxnSpLocks/>
            <a:stCxn id="38" idx="1"/>
            <a:endCxn id="56" idx="3"/>
          </p:cNvCxnSpPr>
          <p:nvPr/>
        </p:nvCxnSpPr>
        <p:spPr>
          <a:xfrm flipH="1" flipV="1">
            <a:off x="4505635" y="4241215"/>
            <a:ext cx="3245334" cy="978447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BCA139A9-204A-4459-A7D0-2C4CEF1FF6D3}"/>
              </a:ext>
            </a:extLst>
          </p:cNvPr>
          <p:cNvCxnSpPr>
            <a:cxnSpLocks/>
            <a:stCxn id="56" idx="0"/>
            <a:endCxn id="39" idx="2"/>
          </p:cNvCxnSpPr>
          <p:nvPr/>
        </p:nvCxnSpPr>
        <p:spPr>
          <a:xfrm flipV="1">
            <a:off x="4271222" y="3501607"/>
            <a:ext cx="0" cy="359546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C5CC9-2DCC-4531-9758-980EC2753C71}"/>
              </a:ext>
            </a:extLst>
          </p:cNvPr>
          <p:cNvSpPr/>
          <p:nvPr/>
        </p:nvSpPr>
        <p:spPr>
          <a:xfrm>
            <a:off x="3155401" y="5304345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E98C732-1BFA-49CB-80D7-B85F68660D4C}"/>
              </a:ext>
            </a:extLst>
          </p:cNvPr>
          <p:cNvSpPr txBox="1"/>
          <p:nvPr/>
        </p:nvSpPr>
        <p:spPr>
          <a:xfrm>
            <a:off x="4520457" y="3624950"/>
            <a:ext cx="1002197" cy="5770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br>
              <a:rPr lang="fr-FR" sz="1050" b="1" dirty="0">
                <a:solidFill>
                  <a:schemeClr val="bg1"/>
                </a:solidFill>
              </a:rPr>
            </a:br>
            <a:r>
              <a:rPr lang="fr-FR" sz="1050" b="1" dirty="0" err="1">
                <a:solidFill>
                  <a:schemeClr val="bg1"/>
                </a:solidFill>
              </a:rPr>
              <a:t>ID_token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20FE6F1-D87B-4E13-B0E9-8D26C9299CEA}"/>
              </a:ext>
            </a:extLst>
          </p:cNvPr>
          <p:cNvSpPr txBox="1"/>
          <p:nvPr/>
        </p:nvSpPr>
        <p:spPr>
          <a:xfrm>
            <a:off x="3299154" y="3825717"/>
            <a:ext cx="857927" cy="4154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ClientId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ClientSecret</a:t>
            </a:r>
            <a:endParaRPr lang="fr-FR" sz="1050" b="1" dirty="0">
              <a:solidFill>
                <a:schemeClr val="bg1"/>
              </a:solidFill>
            </a:endParaRPr>
          </a:p>
        </p:txBody>
      </p:sp>
      <p:pic>
        <p:nvPicPr>
          <p:cNvPr id="6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D2BF5E-6F2D-4ECD-9866-88A3E3C64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404786" y="161132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space réservé du contenu 2">
            <a:extLst>
              <a:ext uri="{FF2B5EF4-FFF2-40B4-BE49-F238E27FC236}">
                <a16:creationId xmlns:a16="http://schemas.microsoft.com/office/drawing/2014/main" id="{9FA371DD-DC0B-4CE9-A330-7ABEECC16B0F}"/>
              </a:ext>
            </a:extLst>
          </p:cNvPr>
          <p:cNvSpPr txBox="1">
            <a:spLocks/>
          </p:cNvSpPr>
          <p:nvPr/>
        </p:nvSpPr>
        <p:spPr>
          <a:xfrm>
            <a:off x="6865936" y="1315991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Google</a:t>
            </a:r>
          </a:p>
        </p:txBody>
      </p:sp>
      <p:pic>
        <p:nvPicPr>
          <p:cNvPr id="67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DBAE64F1-8A0F-4426-BDD9-1CE286B66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294444" y="1624974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E178CDE6-2AE9-4576-9A58-266718FCEFE7}"/>
              </a:ext>
            </a:extLst>
          </p:cNvPr>
          <p:cNvSpPr txBox="1">
            <a:spLocks/>
          </p:cNvSpPr>
          <p:nvPr/>
        </p:nvSpPr>
        <p:spPr>
          <a:xfrm>
            <a:off x="7806660" y="1328267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Microsoft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4B10EDA-27E7-4443-98C4-152A44B96CF6}"/>
              </a:ext>
            </a:extLst>
          </p:cNvPr>
          <p:cNvCxnSpPr>
            <a:cxnSpLocks/>
            <a:stCxn id="35" idx="0"/>
            <a:endCxn id="65" idx="2"/>
          </p:cNvCxnSpPr>
          <p:nvPr/>
        </p:nvCxnSpPr>
        <p:spPr>
          <a:xfrm flipH="1" flipV="1">
            <a:off x="7542679" y="2058466"/>
            <a:ext cx="442424" cy="61041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71DA4C48-F2ED-4E72-9783-CE78A072D900}"/>
              </a:ext>
            </a:extLst>
          </p:cNvPr>
          <p:cNvCxnSpPr>
            <a:cxnSpLocks/>
            <a:stCxn id="35" idx="0"/>
            <a:endCxn id="67" idx="2"/>
          </p:cNvCxnSpPr>
          <p:nvPr/>
        </p:nvCxnSpPr>
        <p:spPr>
          <a:xfrm flipV="1">
            <a:off x="7985103" y="2072114"/>
            <a:ext cx="447234" cy="596762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57098C20-CEF3-4C2D-8534-1D53E489FBE1}"/>
              </a:ext>
            </a:extLst>
          </p:cNvPr>
          <p:cNvCxnSpPr>
            <a:cxnSpLocks/>
            <a:stCxn id="65" idx="1"/>
            <a:endCxn id="39" idx="3"/>
          </p:cNvCxnSpPr>
          <p:nvPr/>
        </p:nvCxnSpPr>
        <p:spPr>
          <a:xfrm flipH="1">
            <a:off x="4772475" y="1834896"/>
            <a:ext cx="2632311" cy="122662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820A780E-0671-4969-8508-1F83A5C27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108208" y="174780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Espace réservé du contenu 2">
            <a:extLst>
              <a:ext uri="{FF2B5EF4-FFF2-40B4-BE49-F238E27FC236}">
                <a16:creationId xmlns:a16="http://schemas.microsoft.com/office/drawing/2014/main" id="{F01086DE-177D-4473-BD61-6FE66047437E}"/>
              </a:ext>
            </a:extLst>
          </p:cNvPr>
          <p:cNvSpPr txBox="1">
            <a:spLocks/>
          </p:cNvSpPr>
          <p:nvPr/>
        </p:nvSpPr>
        <p:spPr>
          <a:xfrm>
            <a:off x="8620424" y="1451099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Custom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67142FB-079C-4A9A-95B3-7B1915826CF7}"/>
              </a:ext>
            </a:extLst>
          </p:cNvPr>
          <p:cNvCxnSpPr>
            <a:cxnSpLocks/>
            <a:stCxn id="35" idx="0"/>
            <a:endCxn id="80" idx="2"/>
          </p:cNvCxnSpPr>
          <p:nvPr/>
        </p:nvCxnSpPr>
        <p:spPr>
          <a:xfrm flipV="1">
            <a:off x="7985103" y="2194946"/>
            <a:ext cx="1260998" cy="47393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re 1">
            <a:extLst>
              <a:ext uri="{FF2B5EF4-FFF2-40B4-BE49-F238E27FC236}">
                <a16:creationId xmlns:a16="http://schemas.microsoft.com/office/drawing/2014/main" id="{245C63A4-AF54-4668-9DCA-B954E67A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" y="0"/>
            <a:ext cx="12031579" cy="10192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OpenID connect lets you make federation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090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FAAE4-3F61-42CB-9368-13B6261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B7501-FFBA-46F8-BB3D-0D381690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2E9753-2C28-4D3C-8687-89CB990D362E}"/>
              </a:ext>
            </a:extLst>
          </p:cNvPr>
          <p:cNvSpPr txBox="1">
            <a:spLocks/>
          </p:cNvSpPr>
          <p:nvPr/>
        </p:nvSpPr>
        <p:spPr>
          <a:xfrm>
            <a:off x="2128755" y="1468619"/>
            <a:ext cx="8417325" cy="38911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err="1">
                <a:solidFill>
                  <a:schemeClr val="bg1"/>
                </a:solidFill>
              </a:rPr>
              <a:t>Pairing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sample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Authentication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Authorization</a:t>
            </a:r>
            <a:r>
              <a:rPr lang="fr-FR" sz="6000" dirty="0">
                <a:solidFill>
                  <a:schemeClr val="bg1"/>
                </a:solidFill>
              </a:rPr>
              <a:t> Code Grant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pcke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from</a:t>
            </a:r>
            <a:r>
              <a:rPr lang="fr-FR" sz="6000" dirty="0">
                <a:solidFill>
                  <a:schemeClr val="bg1"/>
                </a:solidFill>
              </a:rPr>
              <a:t> client </a:t>
            </a:r>
            <a:r>
              <a:rPr lang="fr-FR" sz="6000" dirty="0" err="1">
                <a:solidFill>
                  <a:schemeClr val="bg1"/>
                </a:solidFill>
              </a:rPr>
              <a:t>side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08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1844225" y="2299205"/>
            <a:ext cx="1559293" cy="44055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252444" y="274793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8A111D8-B5E9-4C47-8194-2140DD9C2A78}"/>
              </a:ext>
            </a:extLst>
          </p:cNvPr>
          <p:cNvSpPr txBox="1"/>
          <p:nvPr/>
        </p:nvSpPr>
        <p:spPr>
          <a:xfrm>
            <a:off x="1575809" y="510681"/>
            <a:ext cx="312682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Click on login </a:t>
            </a:r>
            <a:r>
              <a:rPr lang="fr-FR" sz="2400" b="1" i="1" dirty="0" err="1">
                <a:solidFill>
                  <a:schemeClr val="bg1"/>
                </a:solidFill>
              </a:rPr>
              <a:t>button</a:t>
            </a:r>
            <a:endParaRPr lang="fr-F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92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4F74C21-8613-401F-922F-E6F52D3ECB35}"/>
              </a:ext>
            </a:extLst>
          </p:cNvPr>
          <p:cNvCxnSpPr>
            <a:cxnSpLocks/>
          </p:cNvCxnSpPr>
          <p:nvPr/>
        </p:nvCxnSpPr>
        <p:spPr>
          <a:xfrm flipH="1">
            <a:off x="4781364" y="2348185"/>
            <a:ext cx="4553789" cy="18647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D1460D9F-097E-4D34-93D2-B09268510EE5}"/>
              </a:ext>
            </a:extLst>
          </p:cNvPr>
          <p:cNvSpPr/>
          <p:nvPr/>
        </p:nvSpPr>
        <p:spPr>
          <a:xfrm>
            <a:off x="2113994" y="403090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9C4135-B7CC-4D63-B52D-F445AC925580}"/>
              </a:ext>
            </a:extLst>
          </p:cNvPr>
          <p:cNvSpPr txBox="1"/>
          <p:nvPr/>
        </p:nvSpPr>
        <p:spPr>
          <a:xfrm>
            <a:off x="2631233" y="881817"/>
            <a:ext cx="925305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GET </a:t>
            </a:r>
            <a:r>
              <a:rPr lang="fr-FR" sz="2400" i="1" dirty="0">
                <a:solidFill>
                  <a:schemeClr val="bg1"/>
                </a:solidFill>
              </a:rPr>
              <a:t>https://oauth.demo.com/.well-know/openid-configuration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21EE3F0-CA7F-4AFB-845F-D477D76ACAD5}"/>
              </a:ext>
            </a:extLst>
          </p:cNvPr>
          <p:cNvCxnSpPr>
            <a:cxnSpLocks/>
          </p:cNvCxnSpPr>
          <p:nvPr/>
        </p:nvCxnSpPr>
        <p:spPr>
          <a:xfrm flipV="1">
            <a:off x="4701281" y="2525251"/>
            <a:ext cx="4576862" cy="18563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46A04504-8FD2-4F25-AD0D-DE139ABDF639}"/>
              </a:ext>
            </a:extLst>
          </p:cNvPr>
          <p:cNvSpPr/>
          <p:nvPr/>
        </p:nvSpPr>
        <p:spPr>
          <a:xfrm>
            <a:off x="2259806" y="3014471"/>
            <a:ext cx="742853" cy="7441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8EFDF90-5EE7-470F-B4CF-A295AAD268E7}"/>
              </a:ext>
            </a:extLst>
          </p:cNvPr>
          <p:cNvSpPr txBox="1"/>
          <p:nvPr/>
        </p:nvSpPr>
        <p:spPr>
          <a:xfrm>
            <a:off x="2699828" y="3449911"/>
            <a:ext cx="9439469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fr-FR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fr-FR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24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code_challenge_methods_supported</a:t>
            </a:r>
            <a:r>
              <a:rPr lang="fr-FR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"S256"</a:t>
            </a:r>
            <a: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}</a:t>
            </a:r>
            <a:endParaRPr lang="fr-F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6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2030645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03239"/>
            <a:ext cx="10015910" cy="436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4000" b="1" dirty="0">
                <a:solidFill>
                  <a:schemeClr val="bg1"/>
                </a:solidFill>
                <a:latin typeface="+mj-lt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Focus on </a:t>
            </a:r>
            <a:r>
              <a:rPr lang="fr-FR" sz="2800" dirty="0" err="1">
                <a:solidFill>
                  <a:schemeClr val="bg1"/>
                </a:solidFill>
                <a:ea typeface="Karla" pitchFamily="2" charset="0"/>
              </a:rPr>
              <a:t>Oauth</a:t>
            </a: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4997" y="13440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2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>
            <a:off x="4763526" y="2586229"/>
            <a:ext cx="4571627" cy="26685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172153" y="3087937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553562A-6168-4A32-81CC-51877FEFBCFD}"/>
              </a:ext>
            </a:extLst>
          </p:cNvPr>
          <p:cNvSpPr/>
          <p:nvPr/>
        </p:nvSpPr>
        <p:spPr>
          <a:xfrm>
            <a:off x="6618286" y="2925395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4913A1-3278-4B33-B673-AA787B634E19}"/>
              </a:ext>
            </a:extLst>
          </p:cNvPr>
          <p:cNvSpPr txBox="1"/>
          <p:nvPr/>
        </p:nvSpPr>
        <p:spPr>
          <a:xfrm>
            <a:off x="9627260" y="2627171"/>
            <a:ext cx="256474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Save the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br>
              <a:rPr lang="fr-FR" b="1" i="1" dirty="0">
                <a:solidFill>
                  <a:srgbClr val="FFCCFF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and the </a:t>
            </a:r>
            <a:r>
              <a:rPr lang="fr-FR" b="1" i="1" dirty="0" err="1">
                <a:solidFill>
                  <a:srgbClr val="FFCCFF"/>
                </a:solidFill>
              </a:rPr>
              <a:t>code_challenge_method</a:t>
            </a:r>
            <a:endParaRPr lang="fr-FR" b="1" i="1" dirty="0">
              <a:solidFill>
                <a:srgbClr val="FFCCFF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CB1052-4B4E-4309-B932-0BEC7F0137AD}"/>
              </a:ext>
            </a:extLst>
          </p:cNvPr>
          <p:cNvSpPr/>
          <p:nvPr/>
        </p:nvSpPr>
        <p:spPr>
          <a:xfrm>
            <a:off x="11331694" y="2011772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1F447C-18CA-4FB6-9790-87EAFBC51908}"/>
              </a:ext>
            </a:extLst>
          </p:cNvPr>
          <p:cNvSpPr txBox="1"/>
          <p:nvPr/>
        </p:nvSpPr>
        <p:spPr>
          <a:xfrm>
            <a:off x="6483116" y="3594646"/>
            <a:ext cx="5739449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GET </a:t>
            </a:r>
            <a:r>
              <a:rPr lang="fr-FR" i="1" dirty="0">
                <a:solidFill>
                  <a:schemeClr val="bg1"/>
                </a:solidFill>
              </a:rPr>
              <a:t>https://oidc.bworkd.com/authorize?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scope</a:t>
            </a:r>
            <a:r>
              <a:rPr lang="fr-FR" i="1" dirty="0">
                <a:solidFill>
                  <a:schemeClr val="bg1"/>
                </a:solidFill>
              </a:rPr>
              <a:t>=email&amp;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response_type</a:t>
            </a:r>
            <a:r>
              <a:rPr lang="fr-FR" i="1" dirty="0">
                <a:solidFill>
                  <a:schemeClr val="bg1"/>
                </a:solidFill>
              </a:rPr>
              <a:t>=code&amp;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=https://www.bworld.frauthentication/callback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state</a:t>
            </a:r>
            <a:r>
              <a:rPr lang="fr-FR" i="1" dirty="0">
                <a:solidFill>
                  <a:schemeClr val="bg1"/>
                </a:solidFill>
              </a:rPr>
              <a:t>=CfDJ8MPoTDZA24VEgPmXITG&amp;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</a:t>
            </a:r>
            <a:r>
              <a:rPr lang="fr-FR" i="1" dirty="0">
                <a:solidFill>
                  <a:schemeClr val="bg1"/>
                </a:solidFill>
              </a:rPr>
              <a:t>=KLLZPDJNIOQM?&amp;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code_challenge_method</a:t>
            </a:r>
            <a:r>
              <a:rPr lang="fr-FR" i="1" dirty="0">
                <a:solidFill>
                  <a:schemeClr val="bg1"/>
                </a:solidFill>
              </a:rPr>
              <a:t>=S256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5DF96-1F65-4398-9C1E-EF97C13E757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516F27-D13D-44A8-BFB9-9DCFBF091827}"/>
              </a:ext>
            </a:extLst>
          </p:cNvPr>
          <p:cNvSpPr txBox="1"/>
          <p:nvPr/>
        </p:nvSpPr>
        <p:spPr>
          <a:xfrm>
            <a:off x="2512223" y="3730368"/>
            <a:ext cx="3869916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/>
                </a:solidFill>
              </a:rPr>
              <a:t>Create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and </a:t>
            </a:r>
            <a:r>
              <a:rPr lang="fr-FR" b="1" i="1" dirty="0" err="1">
                <a:solidFill>
                  <a:schemeClr val="bg1"/>
                </a:solidFill>
              </a:rPr>
              <a:t>generate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from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it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b="1" i="1" dirty="0">
              <a:solidFill>
                <a:srgbClr val="FFCCFF"/>
              </a:solidFill>
            </a:endParaRPr>
          </a:p>
          <a:p>
            <a:endParaRPr lang="fr-FR" b="1" i="1" dirty="0">
              <a:solidFill>
                <a:srgbClr val="FFCCFF"/>
              </a:solidFill>
            </a:endParaRPr>
          </a:p>
          <a:p>
            <a:r>
              <a:rPr lang="fr-FR" b="1" i="1" dirty="0">
                <a:solidFill>
                  <a:schemeClr val="bg1"/>
                </a:solidFill>
              </a:rPr>
              <a:t>HASH(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chemeClr val="bg1"/>
                </a:solidFill>
              </a:rPr>
              <a:t>)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=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7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E48CDD46-500B-4347-9D1F-91FD081781ED}"/>
              </a:ext>
            </a:extLst>
          </p:cNvPr>
          <p:cNvSpPr/>
          <p:nvPr/>
        </p:nvSpPr>
        <p:spPr>
          <a:xfrm>
            <a:off x="5039569" y="2690167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2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0389D7D-E07D-4E1C-9EB2-6EA9D176E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4BD53F-E836-4C77-AD68-3ED87858265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0D518ED-E124-4673-B752-79DD6D7565FE}"/>
              </a:ext>
            </a:extLst>
          </p:cNvPr>
          <p:cNvCxnSpPr>
            <a:cxnSpLocks/>
          </p:cNvCxnSpPr>
          <p:nvPr/>
        </p:nvCxnSpPr>
        <p:spPr>
          <a:xfrm flipV="1">
            <a:off x="4245429" y="2499327"/>
            <a:ext cx="4954555" cy="8525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742AE98-D0AE-44BF-8623-B13ABED4798D}"/>
              </a:ext>
            </a:extLst>
          </p:cNvPr>
          <p:cNvSpPr txBox="1"/>
          <p:nvPr/>
        </p:nvSpPr>
        <p:spPr>
          <a:xfrm>
            <a:off x="5410996" y="3208421"/>
            <a:ext cx="6132199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HTTP/1.1 302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https://authentification.bworld.com?login_attempt=1&amp;custom_data....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EDF39EF-3D27-4B92-93A2-CA94FDCB045D}"/>
              </a:ext>
            </a:extLst>
          </p:cNvPr>
          <p:cNvCxnSpPr>
            <a:cxnSpLocks/>
          </p:cNvCxnSpPr>
          <p:nvPr/>
        </p:nvCxnSpPr>
        <p:spPr>
          <a:xfrm flipH="1">
            <a:off x="4296631" y="897995"/>
            <a:ext cx="4035607" cy="155636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C670EB34-1F13-4070-98B0-F3BA85BB68F4}"/>
              </a:ext>
            </a:extLst>
          </p:cNvPr>
          <p:cNvSpPr/>
          <p:nvPr/>
        </p:nvSpPr>
        <p:spPr>
          <a:xfrm>
            <a:off x="6635458" y="34911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214D12E-24A0-4696-B3DA-1387B89D8CAE}"/>
              </a:ext>
            </a:extLst>
          </p:cNvPr>
          <p:cNvSpPr txBox="1"/>
          <p:nvPr/>
        </p:nvSpPr>
        <p:spPr>
          <a:xfrm>
            <a:off x="983257" y="0"/>
            <a:ext cx="5739449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</a:t>
            </a:r>
            <a:r>
              <a:rPr lang="fr-FR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fr-FR" sz="28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</p:spTree>
    <p:extLst>
      <p:ext uri="{BB962C8B-B14F-4D97-AF65-F5344CB8AC3E}">
        <p14:creationId xmlns:p14="http://schemas.microsoft.com/office/powerpoint/2010/main" val="1068293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562B05C-02DC-4182-8E74-A88A53BA4896}"/>
              </a:ext>
            </a:extLst>
          </p:cNvPr>
          <p:cNvSpPr/>
          <p:nvPr/>
        </p:nvSpPr>
        <p:spPr>
          <a:xfrm>
            <a:off x="2887329" y="387620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717ACDD-F4EA-43FF-8FA9-71A71EFE9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0521" y="1681229"/>
            <a:ext cx="1016092" cy="9007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4B3DCE-F094-4F66-812C-3B0ACE6A2FE4}"/>
              </a:ext>
            </a:extLst>
          </p:cNvPr>
          <p:cNvSpPr txBox="1"/>
          <p:nvPr/>
        </p:nvSpPr>
        <p:spPr>
          <a:xfrm>
            <a:off x="3521408" y="224473"/>
            <a:ext cx="346323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&lt;html&gt;….Login Page…&lt;html/&gt;</a:t>
            </a:r>
          </a:p>
        </p:txBody>
      </p:sp>
      <p:pic>
        <p:nvPicPr>
          <p:cNvPr id="1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2A8A9E6F-E7A2-413B-BD0D-FDB3C4E3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877108-75CF-40BA-9CD2-B4F51AB4705D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98D6C1F-5E21-4B9A-B87F-D6AE18ED9836}"/>
              </a:ext>
            </a:extLst>
          </p:cNvPr>
          <p:cNvCxnSpPr>
            <a:cxnSpLocks/>
          </p:cNvCxnSpPr>
          <p:nvPr/>
        </p:nvCxnSpPr>
        <p:spPr>
          <a:xfrm>
            <a:off x="1698472" y="2172697"/>
            <a:ext cx="1781846" cy="40924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681FF775-EACF-4584-993B-64D3533B7BE0}"/>
              </a:ext>
            </a:extLst>
          </p:cNvPr>
          <p:cNvSpPr/>
          <p:nvPr/>
        </p:nvSpPr>
        <p:spPr>
          <a:xfrm>
            <a:off x="1846914" y="2885830"/>
            <a:ext cx="905617" cy="8801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10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A6706F4-2F6F-4865-8107-F62B22CCC374}"/>
              </a:ext>
            </a:extLst>
          </p:cNvPr>
          <p:cNvCxnSpPr>
            <a:cxnSpLocks/>
          </p:cNvCxnSpPr>
          <p:nvPr/>
        </p:nvCxnSpPr>
        <p:spPr>
          <a:xfrm flipV="1">
            <a:off x="4310743" y="961053"/>
            <a:ext cx="4180114" cy="1538274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30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88B3BE4-C842-4049-86BC-0F118E24AC8B}"/>
              </a:ext>
            </a:extLst>
          </p:cNvPr>
          <p:cNvSpPr/>
          <p:nvPr/>
        </p:nvSpPr>
        <p:spPr>
          <a:xfrm>
            <a:off x="6392599" y="1793283"/>
            <a:ext cx="900672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12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CCB4122-31FB-430D-AC52-2426E6CD62D8}"/>
              </a:ext>
            </a:extLst>
          </p:cNvPr>
          <p:cNvSpPr/>
          <p:nvPr/>
        </p:nvSpPr>
        <p:spPr>
          <a:xfrm>
            <a:off x="1016142" y="3228403"/>
            <a:ext cx="849980" cy="830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3E8C4F-90F2-49E8-8A4D-09ECBAF2B0F8}"/>
              </a:ext>
            </a:extLst>
          </p:cNvPr>
          <p:cNvSpPr txBox="1"/>
          <p:nvPr/>
        </p:nvSpPr>
        <p:spPr>
          <a:xfrm>
            <a:off x="1387569" y="3767222"/>
            <a:ext cx="4193697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Enter </a:t>
            </a:r>
            <a:r>
              <a:rPr lang="fr-FR" sz="2400" b="1" i="1" dirty="0" err="1">
                <a:solidFill>
                  <a:schemeClr val="bg1"/>
                </a:solidFill>
              </a:rPr>
              <a:t>login+password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b="1" i="1" dirty="0" err="1">
                <a:solidFill>
                  <a:schemeClr val="bg1"/>
                </a:solidFill>
              </a:rPr>
              <a:t>then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r>
              <a:rPr lang="fr-FR" sz="2400" b="1" i="1" dirty="0" err="1">
                <a:solidFill>
                  <a:schemeClr val="bg1"/>
                </a:solidFill>
              </a:rPr>
              <a:t>submit</a:t>
            </a:r>
            <a:endParaRPr lang="fr-FR" sz="2400" i="1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89B4D9-F1DA-4D25-93F4-F9B106136A9F}"/>
              </a:ext>
            </a:extLst>
          </p:cNvPr>
          <p:cNvSpPr txBox="1"/>
          <p:nvPr/>
        </p:nvSpPr>
        <p:spPr>
          <a:xfrm>
            <a:off x="5386484" y="2464095"/>
            <a:ext cx="6678241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HTTP/1.1</a:t>
            </a:r>
            <a:r>
              <a:rPr lang="fr-FR" sz="2000" i="1" dirty="0">
                <a:solidFill>
                  <a:schemeClr val="bg1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POST </a:t>
            </a:r>
            <a:r>
              <a:rPr lang="fr-FR" sz="20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3E33733-79F9-40B0-B48F-1B6D76251A6E}"/>
              </a:ext>
            </a:extLst>
          </p:cNvPr>
          <p:cNvCxnSpPr>
            <a:cxnSpLocks/>
          </p:cNvCxnSpPr>
          <p:nvPr/>
        </p:nvCxnSpPr>
        <p:spPr>
          <a:xfrm flipH="1" flipV="1">
            <a:off x="1754156" y="2369735"/>
            <a:ext cx="2249178" cy="27082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FC73F49-235A-4CA1-8EE9-4A247400F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9DE02-D838-4620-86AF-A28A1338AE0A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647BCE8-C97A-47DE-8D7C-F2FF12B2E48B}"/>
              </a:ext>
            </a:extLst>
          </p:cNvPr>
          <p:cNvCxnSpPr>
            <a:cxnSpLocks/>
          </p:cNvCxnSpPr>
          <p:nvPr/>
        </p:nvCxnSpPr>
        <p:spPr>
          <a:xfrm flipH="1">
            <a:off x="4003335" y="867747"/>
            <a:ext cx="4571498" cy="1772817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84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218F9F-8355-44F8-90C3-CB5A902A2E85}"/>
              </a:ext>
            </a:extLst>
          </p:cNvPr>
          <p:cNvSpPr txBox="1"/>
          <p:nvPr/>
        </p:nvSpPr>
        <p:spPr>
          <a:xfrm>
            <a:off x="5816303" y="2839089"/>
            <a:ext cx="6250737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https://www.bworld.fr/authentication/callback?</a:t>
            </a:r>
            <a:r>
              <a:rPr lang="fr-FR" sz="2400" i="1" dirty="0">
                <a:solidFill>
                  <a:srgbClr val="FFCCFF"/>
                </a:solidFill>
              </a:rPr>
              <a:t>code</a:t>
            </a:r>
            <a:r>
              <a:rPr lang="fr-FR" sz="2400" i="1" dirty="0">
                <a:solidFill>
                  <a:schemeClr val="bg1"/>
                </a:solidFill>
              </a:rPr>
              <a:t>=AQDrl_zwxGyc5zSG...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BBAE43-CDA9-4ADF-A8B1-8C0F6DDED697}"/>
              </a:ext>
            </a:extLst>
          </p:cNvPr>
          <p:cNvSpPr/>
          <p:nvPr/>
        </p:nvSpPr>
        <p:spPr>
          <a:xfrm>
            <a:off x="5065781" y="3014704"/>
            <a:ext cx="867838" cy="80993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pic>
        <p:nvPicPr>
          <p:cNvPr id="4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1AD491-3D6B-48F3-B8E7-74C850C30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EB0AD2-B966-45E1-BF65-09BB2F258A3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060B660-1132-4FC7-889F-0ED00053D110}"/>
              </a:ext>
            </a:extLst>
          </p:cNvPr>
          <p:cNvCxnSpPr>
            <a:cxnSpLocks/>
          </p:cNvCxnSpPr>
          <p:nvPr/>
        </p:nvCxnSpPr>
        <p:spPr>
          <a:xfrm flipH="1" flipV="1">
            <a:off x="8669409" y="755666"/>
            <a:ext cx="868666" cy="1609556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A727ABE8-0E15-4A92-B125-9320E125F8B6}"/>
              </a:ext>
            </a:extLst>
          </p:cNvPr>
          <p:cNvSpPr/>
          <p:nvPr/>
        </p:nvSpPr>
        <p:spPr>
          <a:xfrm>
            <a:off x="7976663" y="1127023"/>
            <a:ext cx="868666" cy="8594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B79E49-5CAB-4064-875B-42E95A66E07A}"/>
              </a:ext>
            </a:extLst>
          </p:cNvPr>
          <p:cNvSpPr txBox="1"/>
          <p:nvPr/>
        </p:nvSpPr>
        <p:spPr>
          <a:xfrm>
            <a:off x="9883027" y="470709"/>
            <a:ext cx="2081471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b="1" i="1" dirty="0">
                <a:solidFill>
                  <a:schemeClr val="bg1"/>
                </a:solidFill>
              </a:rPr>
              <a:t>Exchange of data</a:t>
            </a:r>
            <a:endParaRPr lang="fr-FR" sz="3200" i="1" dirty="0">
              <a:solidFill>
                <a:schemeClr val="bg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2BCF2B5-3EC2-4029-97C0-02745962D095}"/>
              </a:ext>
            </a:extLst>
          </p:cNvPr>
          <p:cNvCxnSpPr>
            <a:cxnSpLocks/>
          </p:cNvCxnSpPr>
          <p:nvPr/>
        </p:nvCxnSpPr>
        <p:spPr>
          <a:xfrm>
            <a:off x="8817798" y="702516"/>
            <a:ext cx="816105" cy="1592098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A5AD2ACB-F29A-4583-A17D-C19347E5360A}"/>
              </a:ext>
            </a:extLst>
          </p:cNvPr>
          <p:cNvSpPr/>
          <p:nvPr/>
        </p:nvSpPr>
        <p:spPr>
          <a:xfrm>
            <a:off x="9065546" y="214004"/>
            <a:ext cx="868666" cy="7838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492A7F3-C3D3-45A5-BF59-AE88CDC3C1F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721290" y="684571"/>
            <a:ext cx="3751556" cy="190001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B5FD00D-F1DB-41FC-89D0-94C4B19419AB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1950109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DEF8909-355D-4B7E-AC27-F02E81FA6A26}"/>
              </a:ext>
            </a:extLst>
          </p:cNvPr>
          <p:cNvSpPr/>
          <p:nvPr/>
        </p:nvSpPr>
        <p:spPr>
          <a:xfrm>
            <a:off x="4967553" y="2897143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CB50BB8-F7F8-47FC-8F21-47AAF93E0985}"/>
              </a:ext>
            </a:extLst>
          </p:cNvPr>
          <p:cNvCxnSpPr>
            <a:cxnSpLocks/>
          </p:cNvCxnSpPr>
          <p:nvPr/>
        </p:nvCxnSpPr>
        <p:spPr>
          <a:xfrm flipH="1">
            <a:off x="4721290" y="2595772"/>
            <a:ext cx="4613863" cy="11301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A864D47-8291-44C1-8A0B-E8AA6F66D503}"/>
              </a:ext>
            </a:extLst>
          </p:cNvPr>
          <p:cNvSpPr txBox="1"/>
          <p:nvPr/>
        </p:nvSpPr>
        <p:spPr>
          <a:xfrm>
            <a:off x="2481943" y="3680332"/>
            <a:ext cx="6400800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POST </a:t>
            </a:r>
            <a:r>
              <a:rPr lang="fr-FR" i="1" dirty="0">
                <a:solidFill>
                  <a:schemeClr val="bg1"/>
                </a:solidFill>
              </a:rPr>
              <a:t>https://oidc.bworkd.com/token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HTTP/1.1</a:t>
            </a:r>
            <a:br>
              <a:rPr lang="fr-FR" b="1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=6a58fa16-855a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grant_type</a:t>
            </a:r>
            <a:r>
              <a:rPr lang="en-US" i="1" dirty="0">
                <a:solidFill>
                  <a:schemeClr val="bg1"/>
                </a:solidFill>
              </a:rPr>
              <a:t>=</a:t>
            </a:r>
            <a:r>
              <a:rPr lang="en-US" i="1" dirty="0" err="1">
                <a:solidFill>
                  <a:schemeClr val="bg1"/>
                </a:solidFill>
              </a:rPr>
              <a:t>authorization_code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rgbClr val="FFCCFF"/>
                </a:solidFill>
              </a:rPr>
              <a:t>code</a:t>
            </a:r>
            <a:r>
              <a:rPr lang="en-US" i="1" dirty="0">
                <a:solidFill>
                  <a:schemeClr val="bg1"/>
                </a:solidFill>
              </a:rPr>
              <a:t>=AQDrl_zwxGyc5zSG….</a:t>
            </a:r>
          </a:p>
          <a:p>
            <a:pPr algn="l" fontAlgn="t"/>
            <a:r>
              <a:rPr lang="en-US" i="1" dirty="0" err="1">
                <a:solidFill>
                  <a:srgbClr val="FFCCFF"/>
                </a:solidFill>
              </a:rPr>
              <a:t>code_verifier</a:t>
            </a:r>
            <a:r>
              <a:rPr lang="en-US" i="1" dirty="0">
                <a:solidFill>
                  <a:schemeClr val="bg1"/>
                </a:solidFill>
              </a:rPr>
              <a:t>=P?BFCADV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=https://bworld.axa.fr/authentication/callback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74D855-E623-4640-B682-1401FB671BE0}"/>
              </a:ext>
            </a:extLst>
          </p:cNvPr>
          <p:cNvSpPr txBox="1"/>
          <p:nvPr/>
        </p:nvSpPr>
        <p:spPr>
          <a:xfrm>
            <a:off x="8341853" y="3098980"/>
            <a:ext cx="3847407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Server has </a:t>
            </a:r>
            <a:r>
              <a:rPr lang="fr-FR" b="1" i="1" dirty="0" err="1">
                <a:solidFill>
                  <a:schemeClr val="bg1"/>
                </a:solidFill>
              </a:rPr>
              <a:t>saved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r>
              <a:rPr lang="fr-FR" b="1" i="1" dirty="0">
                <a:solidFill>
                  <a:schemeClr val="bg1"/>
                </a:solidFill>
              </a:rPr>
              <a:t> and check </a:t>
            </a:r>
            <a:r>
              <a:rPr lang="fr-FR" b="1" i="1" dirty="0">
                <a:solidFill>
                  <a:srgbClr val="FFCCFF"/>
                </a:solidFill>
              </a:rPr>
              <a:t>code </a:t>
            </a:r>
            <a:r>
              <a:rPr lang="fr-FR" b="1" i="1" dirty="0">
                <a:solidFill>
                  <a:schemeClr val="bg1"/>
                </a:solidFill>
              </a:rPr>
              <a:t>and the 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endParaRPr lang="fr-FR" b="1" i="1" dirty="0">
              <a:solidFill>
                <a:srgbClr val="FFCCFF"/>
              </a:solidFill>
            </a:endParaRPr>
          </a:p>
          <a:p>
            <a:endParaRPr lang="fr-FR" b="1" i="1" dirty="0">
              <a:solidFill>
                <a:srgbClr val="FFCCFF"/>
              </a:solidFill>
            </a:endParaRPr>
          </a:p>
          <a:p>
            <a:r>
              <a:rPr lang="fr-FR" b="1" i="1" dirty="0">
                <a:solidFill>
                  <a:schemeClr val="bg1"/>
                </a:solidFill>
              </a:rPr>
              <a:t>HASH(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chemeClr val="bg1"/>
                </a:solidFill>
              </a:rPr>
              <a:t>)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=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8BDD580-1A98-469D-A3FB-1439A5315ADD}"/>
              </a:ext>
            </a:extLst>
          </p:cNvPr>
          <p:cNvSpPr/>
          <p:nvPr/>
        </p:nvSpPr>
        <p:spPr>
          <a:xfrm>
            <a:off x="10180549" y="2319729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B10E4-4302-4D79-905C-5BA8183A4537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925217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746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https://oauth.demo.com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4546B6B-C5D9-4EFC-8C50-C0A84F7E7F0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93694" y="2516778"/>
            <a:ext cx="4741459" cy="7132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BA4F969-461E-44C7-8212-7C8B62B4F0A7}"/>
              </a:ext>
            </a:extLst>
          </p:cNvPr>
          <p:cNvSpPr txBox="1"/>
          <p:nvPr/>
        </p:nvSpPr>
        <p:spPr>
          <a:xfrm>
            <a:off x="5461705" y="3274283"/>
            <a:ext cx="362359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Access_Token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jkljkjLSJKL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Refresh_Token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mljhjhPbbdazkb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ID_token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dqdqsdsqdqds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9AAD53-3498-4888-B39D-0280FCF984A0}"/>
              </a:ext>
            </a:extLst>
          </p:cNvPr>
          <p:cNvSpPr/>
          <p:nvPr/>
        </p:nvSpPr>
        <p:spPr>
          <a:xfrm>
            <a:off x="7259429" y="2571918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88EBDB-FC10-42C3-A30F-7D8A36A2C54C}"/>
              </a:ext>
            </a:extLst>
          </p:cNvPr>
          <p:cNvSpPr txBox="1"/>
          <p:nvPr/>
        </p:nvSpPr>
        <p:spPr>
          <a:xfrm>
            <a:off x="3331998" y="3802360"/>
            <a:ext cx="156793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Save :</a:t>
            </a:r>
          </a:p>
          <a:p>
            <a:r>
              <a:rPr lang="fr-FR" b="1" dirty="0" err="1">
                <a:solidFill>
                  <a:schemeClr val="bg1"/>
                </a:solidFill>
              </a:rPr>
              <a:t>Access_token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Refresh_token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ID_token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90B42-B69B-4305-B822-403935B62C5F}"/>
              </a:ext>
            </a:extLst>
          </p:cNvPr>
          <p:cNvSpPr/>
          <p:nvPr/>
        </p:nvSpPr>
        <p:spPr>
          <a:xfrm>
            <a:off x="2533802" y="3563398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C80DB-801F-4C10-9758-4C0D9D2D4E82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2231819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7BECE9-0F05-4404-9F23-7F409148813A}"/>
              </a:ext>
            </a:extLst>
          </p:cNvPr>
          <p:cNvSpPr txBox="1"/>
          <p:nvPr/>
        </p:nvSpPr>
        <p:spPr>
          <a:xfrm>
            <a:off x="5987834" y="2807708"/>
            <a:ext cx="5195002" cy="18158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 </a:t>
            </a:r>
            <a:r>
              <a:rPr lang="fr-FR" sz="2800" i="1" dirty="0">
                <a:solidFill>
                  <a:schemeClr val="bg1"/>
                </a:solidFill>
              </a:rPr>
              <a:t>https://api.bworld.com.fr/users</a:t>
            </a:r>
            <a:br>
              <a:rPr lang="fr-FR" sz="2800" i="1" dirty="0">
                <a:solidFill>
                  <a:schemeClr val="bg1"/>
                </a:solidFill>
              </a:rPr>
            </a:br>
            <a:r>
              <a:rPr lang="fr-FR" sz="2800" i="1" dirty="0">
                <a:solidFill>
                  <a:srgbClr val="FFCCFF"/>
                </a:solidFill>
              </a:rPr>
              <a:t>Autorisation</a:t>
            </a:r>
            <a:r>
              <a:rPr lang="fr-FR" sz="2800" i="1" dirty="0">
                <a:solidFill>
                  <a:schemeClr val="bg1"/>
                </a:solidFill>
              </a:rPr>
              <a:t>: </a:t>
            </a:r>
            <a:r>
              <a:rPr lang="fr-FR" sz="2800" i="1" dirty="0" err="1">
                <a:solidFill>
                  <a:schemeClr val="bg1"/>
                </a:solidFill>
              </a:rPr>
              <a:t>Bearer</a:t>
            </a:r>
            <a:r>
              <a:rPr lang="fr-FR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jkljkjLSJKL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rgbClr val="92D050"/>
                </a:solidFill>
              </a:rPr>
              <a:t>#</a:t>
            </a:r>
            <a:r>
              <a:rPr lang="fr-FR" sz="2800" i="1" dirty="0" err="1">
                <a:solidFill>
                  <a:srgbClr val="92D050"/>
                </a:solidFill>
              </a:rPr>
              <a:t>Access_Token</a:t>
            </a:r>
            <a:endParaRPr lang="fr-FR" sz="2800" i="1" dirty="0">
              <a:solidFill>
                <a:schemeClr val="bg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20F5623-AC09-4A1D-AE9E-5BEA7E7943A2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082863"/>
            <a:ext cx="1726163" cy="194779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7D2F724-EB0B-4ACE-9987-5AE694B0869D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1854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746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https://oauth.demo.com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Smiley — Wikipédia">
            <a:extLst>
              <a:ext uri="{FF2B5EF4-FFF2-40B4-BE49-F238E27FC236}">
                <a16:creationId xmlns:a16="http://schemas.microsoft.com/office/drawing/2014/main" id="{55AA835E-A7FB-4F83-9C6F-898DE6FF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" y="839948"/>
            <a:ext cx="946462" cy="9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E828699-6CF5-406C-8ED8-718B30A1882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245429" y="2715208"/>
            <a:ext cx="2028514" cy="244293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EB734EB-9011-4863-AC31-DDBB785CBE8B}"/>
              </a:ext>
            </a:extLst>
          </p:cNvPr>
          <p:cNvCxnSpPr>
            <a:cxnSpLocks/>
          </p:cNvCxnSpPr>
          <p:nvPr/>
        </p:nvCxnSpPr>
        <p:spPr>
          <a:xfrm>
            <a:off x="1833014" y="2354119"/>
            <a:ext cx="2334322" cy="3610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B7B9836-D26E-4907-BE3D-12A2379C3D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1060" y="1370893"/>
            <a:ext cx="876569" cy="8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5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08646" y="4808299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143277"/>
            <a:ext cx="10015910" cy="422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Focus on </a:t>
            </a:r>
            <a:r>
              <a:rPr lang="fr-FR" sz="2800" dirty="0" err="1">
                <a:solidFill>
                  <a:schemeClr val="bg1"/>
                </a:solidFill>
              </a:rPr>
              <a:t>Oauth</a:t>
            </a:r>
            <a:r>
              <a:rPr lang="fr-FR" sz="2800" dirty="0">
                <a:solidFill>
                  <a:schemeClr val="bg1"/>
                </a:solidFill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"Level up" with OpenID Connect</a:t>
            </a: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9194" y="20959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34884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9194" y="1477255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906230" y="4033226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5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5F84B-4B68-4F11-AFC7-7F7D370A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2" y="679269"/>
            <a:ext cx="11229504" cy="540888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fr-FR" sz="4000" b="1" dirty="0"/>
              <a:t>Identification</a:t>
            </a:r>
            <a:r>
              <a:rPr lang="fr-FR" sz="4000" dirty="0"/>
              <a:t>: </a:t>
            </a:r>
            <a:r>
              <a:rPr lang="fr-FR" sz="4000" dirty="0" err="1"/>
              <a:t>Who</a:t>
            </a:r>
            <a:r>
              <a:rPr lang="fr-FR" sz="4000" dirty="0"/>
              <a:t> are </a:t>
            </a:r>
            <a:r>
              <a:rPr lang="fr-FR" sz="4000" dirty="0" err="1"/>
              <a:t>you</a:t>
            </a:r>
            <a:r>
              <a:rPr lang="fr-FR" sz="4000" dirty="0"/>
              <a:t>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 Login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Who can be authenticated? A human, a machine </a:t>
            </a:r>
          </a:p>
          <a:p>
            <a:pPr marL="0" indent="0" fontAlgn="base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Authentication: </a:t>
            </a:r>
            <a:r>
              <a:rPr lang="en-US" sz="4000" dirty="0"/>
              <a:t>Are you really that person/machine?</a:t>
            </a:r>
            <a:r>
              <a:rPr lang="en-US" sz="4000" b="1" dirty="0"/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fontAlgn="base">
              <a:buNone/>
            </a:pP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Authorization: </a:t>
            </a:r>
            <a:r>
              <a:rPr lang="en-US" sz="4000" dirty="0"/>
              <a:t>Does this person/machine have the right to access this resource?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25613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FAAE4-3F61-42CB-9368-13B6261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B7501-FFBA-46F8-BB3D-0D381690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2E9753-2C28-4D3C-8687-89CB990D362E}"/>
              </a:ext>
            </a:extLst>
          </p:cNvPr>
          <p:cNvSpPr txBox="1">
            <a:spLocks/>
          </p:cNvSpPr>
          <p:nvPr/>
        </p:nvSpPr>
        <p:spPr>
          <a:xfrm>
            <a:off x="2128755" y="1468619"/>
            <a:ext cx="8417325" cy="38911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err="1">
                <a:solidFill>
                  <a:schemeClr val="bg1"/>
                </a:solidFill>
              </a:rPr>
              <a:t>Sample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Authentication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Authorization</a:t>
            </a:r>
            <a:r>
              <a:rPr lang="fr-FR" sz="6000" dirty="0">
                <a:solidFill>
                  <a:schemeClr val="bg1"/>
                </a:solidFill>
              </a:rPr>
              <a:t> Code Grant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pcke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95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338229" y="5419347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3271409" y="2096667"/>
            <a:ext cx="20579" cy="203596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6DFB83-CBA2-483B-9F95-FD6A8938D670}"/>
              </a:ext>
            </a:extLst>
          </p:cNvPr>
          <p:cNvSpPr txBox="1"/>
          <p:nvPr/>
        </p:nvSpPr>
        <p:spPr>
          <a:xfrm>
            <a:off x="79039" y="2154494"/>
            <a:ext cx="307126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POST</a:t>
            </a:r>
            <a:r>
              <a:rPr lang="fr-FR" sz="1200" i="1" dirty="0">
                <a:solidFill>
                  <a:schemeClr val="bg1"/>
                </a:solidFill>
              </a:rPr>
              <a:t>  https://api.bworld.fr/Account/ExternalLogin HTTP/1.1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953087A-4B59-4BBD-9DCC-FE97E7B9C068}"/>
              </a:ext>
            </a:extLst>
          </p:cNvPr>
          <p:cNvCxnSpPr>
            <a:cxnSpLocks/>
          </p:cNvCxnSpPr>
          <p:nvPr/>
        </p:nvCxnSpPr>
        <p:spPr>
          <a:xfrm>
            <a:off x="3419573" y="2020229"/>
            <a:ext cx="17883" cy="205737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98850F5-0A30-47B8-9B9A-61BFEED06924}"/>
              </a:ext>
            </a:extLst>
          </p:cNvPr>
          <p:cNvSpPr txBox="1"/>
          <p:nvPr/>
        </p:nvSpPr>
        <p:spPr>
          <a:xfrm>
            <a:off x="3819193" y="2620430"/>
            <a:ext cx="4486097" cy="17543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HTTP/1.1 302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Location: https://www.facebook.com/v4.0/dialog/oauth?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client_id</a:t>
            </a:r>
            <a:r>
              <a:rPr lang="fr-FR" sz="1200" i="1" dirty="0">
                <a:solidFill>
                  <a:schemeClr val="bg1"/>
                </a:solidFill>
              </a:rPr>
              <a:t>=544589308979814&amp;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rgbClr val="FFCCFF"/>
                </a:solidFill>
              </a:rPr>
              <a:t>scope</a:t>
            </a:r>
            <a:r>
              <a:rPr lang="fr-FR" sz="1200" i="1" dirty="0">
                <a:solidFill>
                  <a:schemeClr val="bg1"/>
                </a:solidFill>
              </a:rPr>
              <a:t>=email&amp;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response_type</a:t>
            </a:r>
            <a:r>
              <a:rPr lang="fr-FR" sz="1200" i="1" dirty="0">
                <a:solidFill>
                  <a:schemeClr val="bg1"/>
                </a:solidFill>
              </a:rPr>
              <a:t>=code&amp;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redirect_uri</a:t>
            </a:r>
            <a:r>
              <a:rPr lang="fr-FR" sz="1200" i="1" dirty="0">
                <a:solidFill>
                  <a:schemeClr val="bg1"/>
                </a:solidFill>
              </a:rPr>
              <a:t>=https%3A%2F%2Fwww.bworld.fr%2Fsignin-facebook&amp;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rgbClr val="FFCCFF"/>
                </a:solidFill>
              </a:rPr>
              <a:t>state</a:t>
            </a:r>
            <a:r>
              <a:rPr lang="fr-FR" sz="1200" i="1" dirty="0">
                <a:solidFill>
                  <a:schemeClr val="bg1"/>
                </a:solidFill>
              </a:rPr>
              <a:t>=CfDJ8MPoTDZA24VEgPmXITG&amp;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code_challenge</a:t>
            </a:r>
            <a:r>
              <a:rPr lang="fr-FR" sz="1200" i="1" dirty="0">
                <a:solidFill>
                  <a:schemeClr val="bg1"/>
                </a:solidFill>
              </a:rPr>
              <a:t>=KLLZPDJNIOQM?&amp;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code_challenge_method</a:t>
            </a:r>
            <a:r>
              <a:rPr lang="fr-FR" sz="1200" i="1" dirty="0">
                <a:solidFill>
                  <a:schemeClr val="bg1"/>
                </a:solidFill>
              </a:rPr>
              <a:t>=S256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13534A0-5B0D-494D-87B0-E5337915FDE9}"/>
              </a:ext>
            </a:extLst>
          </p:cNvPr>
          <p:cNvSpPr/>
          <p:nvPr/>
        </p:nvSpPr>
        <p:spPr>
          <a:xfrm>
            <a:off x="2111319" y="1374656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6845AB1-3493-4A48-899B-45E72A6ECF20}"/>
              </a:ext>
            </a:extLst>
          </p:cNvPr>
          <p:cNvSpPr/>
          <p:nvPr/>
        </p:nvSpPr>
        <p:spPr>
          <a:xfrm>
            <a:off x="5592750" y="4273498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5DD4E0C-CD31-4414-913C-F0CDC0D29DF2}"/>
              </a:ext>
            </a:extLst>
          </p:cNvPr>
          <p:cNvSpPr txBox="1"/>
          <p:nvPr/>
        </p:nvSpPr>
        <p:spPr>
          <a:xfrm>
            <a:off x="2399194" y="5893850"/>
            <a:ext cx="2949482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 err="1">
                <a:solidFill>
                  <a:schemeClr val="bg1"/>
                </a:solidFill>
              </a:rPr>
              <a:t>Create</a:t>
            </a:r>
            <a:r>
              <a:rPr lang="fr-FR" sz="1200" b="1" i="1" dirty="0">
                <a:solidFill>
                  <a:schemeClr val="bg1"/>
                </a:solidFill>
              </a:rPr>
              <a:t> a </a:t>
            </a:r>
            <a:r>
              <a:rPr lang="fr-FR" sz="1200" b="1" i="1" dirty="0" err="1">
                <a:solidFill>
                  <a:srgbClr val="FFCCFF"/>
                </a:solidFill>
              </a:rPr>
              <a:t>code_verifier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>
                <a:solidFill>
                  <a:schemeClr val="bg1"/>
                </a:solidFill>
              </a:rPr>
              <a:t>and </a:t>
            </a:r>
            <a:r>
              <a:rPr lang="fr-FR" sz="1200" b="1" i="1" dirty="0" err="1">
                <a:solidFill>
                  <a:schemeClr val="bg1"/>
                </a:solidFill>
              </a:rPr>
              <a:t>generate</a:t>
            </a:r>
            <a:r>
              <a:rPr lang="fr-FR" sz="1200" b="1" i="1" dirty="0">
                <a:solidFill>
                  <a:schemeClr val="bg1"/>
                </a:solidFill>
              </a:rPr>
              <a:t> </a:t>
            </a:r>
            <a:r>
              <a:rPr lang="fr-FR" sz="1200" b="1" i="1" dirty="0" err="1">
                <a:solidFill>
                  <a:schemeClr val="bg1"/>
                </a:solidFill>
              </a:rPr>
              <a:t>from</a:t>
            </a:r>
            <a:r>
              <a:rPr lang="fr-FR" sz="1200" b="1" i="1" dirty="0">
                <a:solidFill>
                  <a:schemeClr val="bg1"/>
                </a:solidFill>
              </a:rPr>
              <a:t> </a:t>
            </a:r>
            <a:r>
              <a:rPr lang="fr-FR" sz="1200" b="1" i="1" dirty="0" err="1">
                <a:solidFill>
                  <a:schemeClr val="bg1"/>
                </a:solidFill>
              </a:rPr>
              <a:t>it</a:t>
            </a:r>
            <a:r>
              <a:rPr lang="fr-FR" sz="1200" b="1" i="1" dirty="0">
                <a:solidFill>
                  <a:schemeClr val="bg1"/>
                </a:solidFill>
              </a:rPr>
              <a:t> a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endParaRPr lang="fr-FR" sz="1200" b="1" i="1" dirty="0">
              <a:solidFill>
                <a:srgbClr val="FFCCFF"/>
              </a:solidFill>
            </a:endParaRPr>
          </a:p>
          <a:p>
            <a:endParaRPr lang="fr-FR" sz="1200" b="1" i="1" dirty="0">
              <a:solidFill>
                <a:srgbClr val="FFCCFF"/>
              </a:solidFill>
            </a:endParaRPr>
          </a:p>
          <a:p>
            <a:r>
              <a:rPr lang="fr-FR" sz="1200" b="1" i="1" dirty="0">
                <a:solidFill>
                  <a:schemeClr val="bg1"/>
                </a:solidFill>
              </a:rPr>
              <a:t>HASH(</a:t>
            </a:r>
            <a:r>
              <a:rPr lang="fr-FR" sz="1200" b="1" i="1" dirty="0" err="1">
                <a:solidFill>
                  <a:srgbClr val="FFCCFF"/>
                </a:solidFill>
              </a:rPr>
              <a:t>code_verifier</a:t>
            </a:r>
            <a:r>
              <a:rPr lang="fr-FR" sz="1200" b="1" i="1" dirty="0">
                <a:solidFill>
                  <a:schemeClr val="bg1"/>
                </a:solidFill>
              </a:rPr>
              <a:t>)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>
                <a:solidFill>
                  <a:schemeClr val="bg1"/>
                </a:solidFill>
              </a:rPr>
              <a:t>=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A8729BC-9F3E-4DDF-8FD7-E4719FE19350}"/>
              </a:ext>
            </a:extLst>
          </p:cNvPr>
          <p:cNvSpPr/>
          <p:nvPr/>
        </p:nvSpPr>
        <p:spPr>
          <a:xfrm>
            <a:off x="5592749" y="5893850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1651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>
            <a:extLst>
              <a:ext uri="{FF2B5EF4-FFF2-40B4-BE49-F238E27FC236}">
                <a16:creationId xmlns:a16="http://schemas.microsoft.com/office/drawing/2014/main" id="{22863FD9-310B-46E0-B43B-4A5D6EAC9207}"/>
              </a:ext>
            </a:extLst>
          </p:cNvPr>
          <p:cNvSpPr/>
          <p:nvPr/>
        </p:nvSpPr>
        <p:spPr>
          <a:xfrm>
            <a:off x="2992009" y="224359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98380" y="5555296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4036557" y="1971653"/>
            <a:ext cx="4277301" cy="67962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6DFB83-CBA2-483B-9F95-FD6A8938D670}"/>
              </a:ext>
            </a:extLst>
          </p:cNvPr>
          <p:cNvSpPr txBox="1"/>
          <p:nvPr/>
        </p:nvSpPr>
        <p:spPr>
          <a:xfrm>
            <a:off x="3821110" y="2651273"/>
            <a:ext cx="3592960" cy="19389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GET </a:t>
            </a:r>
            <a:r>
              <a:rPr lang="fr-FR" sz="1200" i="1" dirty="0">
                <a:solidFill>
                  <a:schemeClr val="bg1"/>
                </a:solidFill>
              </a:rPr>
              <a:t>https://www.facebook.com/v4.0/dialog/oauth?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client_id</a:t>
            </a:r>
            <a:r>
              <a:rPr lang="fr-FR" sz="1200" i="1" dirty="0">
                <a:solidFill>
                  <a:schemeClr val="bg1"/>
                </a:solidFill>
              </a:rPr>
              <a:t>=544589308979814&amp;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rgbClr val="FFCCFF"/>
                </a:solidFill>
              </a:rPr>
              <a:t>scope</a:t>
            </a:r>
            <a:r>
              <a:rPr lang="fr-FR" sz="1200" i="1" dirty="0">
                <a:solidFill>
                  <a:schemeClr val="bg1"/>
                </a:solidFill>
              </a:rPr>
              <a:t>=email&amp;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response_type</a:t>
            </a:r>
            <a:r>
              <a:rPr lang="fr-FR" sz="1200" i="1" dirty="0">
                <a:solidFill>
                  <a:schemeClr val="bg1"/>
                </a:solidFill>
              </a:rPr>
              <a:t>=code&amp;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redirect_uri</a:t>
            </a:r>
            <a:r>
              <a:rPr lang="fr-FR" sz="1200" i="1" dirty="0">
                <a:solidFill>
                  <a:schemeClr val="bg1"/>
                </a:solidFill>
              </a:rPr>
              <a:t>=https%3A%2F%2Fwww.bworld.fr%2Fsignin-facebook&amp;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rgbClr val="FFCCFF"/>
                </a:solidFill>
              </a:rPr>
              <a:t>state</a:t>
            </a:r>
            <a:r>
              <a:rPr lang="fr-FR" sz="1200" i="1" dirty="0">
                <a:solidFill>
                  <a:schemeClr val="bg1"/>
                </a:solidFill>
              </a:rPr>
              <a:t>=CfDJ8MPoTDZA24VEgPmXITG&amp;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code_challenge</a:t>
            </a:r>
            <a:r>
              <a:rPr lang="fr-FR" sz="1200" i="1" dirty="0">
                <a:solidFill>
                  <a:schemeClr val="bg1"/>
                </a:solidFill>
              </a:rPr>
              <a:t>=KLLZPDJNIOQM?&amp;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 err="1">
                <a:solidFill>
                  <a:srgbClr val="FFCCFF"/>
                </a:solidFill>
              </a:rPr>
              <a:t>code_challenge_method</a:t>
            </a:r>
            <a:r>
              <a:rPr lang="fr-FR" sz="1200" i="1" dirty="0">
                <a:solidFill>
                  <a:schemeClr val="bg1"/>
                </a:solidFill>
              </a:rPr>
              <a:t>=S256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953087A-4B59-4BBD-9DCC-FE97E7B9C068}"/>
              </a:ext>
            </a:extLst>
          </p:cNvPr>
          <p:cNvCxnSpPr>
            <a:cxnSpLocks/>
          </p:cNvCxnSpPr>
          <p:nvPr/>
        </p:nvCxnSpPr>
        <p:spPr>
          <a:xfrm>
            <a:off x="3928592" y="1812970"/>
            <a:ext cx="4385266" cy="693067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A60076B6-51B7-4029-951C-30C7D97F5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8653" y="401993"/>
            <a:ext cx="1572396" cy="1393845"/>
          </a:xfrm>
          <a:prstGeom prst="rect">
            <a:avLst/>
          </a:prstGeom>
        </p:spPr>
      </p:pic>
      <p:sp>
        <p:nvSpPr>
          <p:cNvPr id="42" name="Titre 1">
            <a:extLst>
              <a:ext uri="{FF2B5EF4-FFF2-40B4-BE49-F238E27FC236}">
                <a16:creationId xmlns:a16="http://schemas.microsoft.com/office/drawing/2014/main" id="{EF498A85-9564-42F0-A4EA-FF534A045227}"/>
              </a:ext>
            </a:extLst>
          </p:cNvPr>
          <p:cNvSpPr txBox="1">
            <a:spLocks/>
          </p:cNvSpPr>
          <p:nvPr/>
        </p:nvSpPr>
        <p:spPr>
          <a:xfrm>
            <a:off x="7347" y="4652133"/>
            <a:ext cx="2200373" cy="22025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</a:p>
          <a:p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D0FF12B3-E51D-4AAD-A02B-3A614B8102F9}"/>
              </a:ext>
            </a:extLst>
          </p:cNvPr>
          <p:cNvSpPr/>
          <p:nvPr/>
        </p:nvSpPr>
        <p:spPr>
          <a:xfrm>
            <a:off x="7098006" y="705139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3C71C7-C5BB-423F-96C0-EE02A2DAD6AE}"/>
              </a:ext>
            </a:extLst>
          </p:cNvPr>
          <p:cNvSpPr txBox="1"/>
          <p:nvPr/>
        </p:nvSpPr>
        <p:spPr>
          <a:xfrm>
            <a:off x="9080054" y="2471800"/>
            <a:ext cx="204282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Save the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br>
              <a:rPr lang="fr-FR" sz="1200" b="1" i="1" dirty="0">
                <a:solidFill>
                  <a:srgbClr val="FFCCFF"/>
                </a:solidFill>
              </a:rPr>
            </a:br>
            <a:r>
              <a:rPr lang="fr-FR" sz="1200" b="1" i="1" dirty="0">
                <a:solidFill>
                  <a:schemeClr val="bg1"/>
                </a:solidFill>
              </a:rPr>
              <a:t>and the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code_challenge_method</a:t>
            </a:r>
            <a:endParaRPr lang="fr-FR" sz="1200" b="1" i="1" dirty="0">
              <a:solidFill>
                <a:srgbClr val="FFCCFF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E2F58A7-E85F-4C3D-A357-FDD6E5B3199F}"/>
              </a:ext>
            </a:extLst>
          </p:cNvPr>
          <p:cNvSpPr/>
          <p:nvPr/>
        </p:nvSpPr>
        <p:spPr>
          <a:xfrm>
            <a:off x="11213461" y="2348689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1312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lipse 53">
            <a:extLst>
              <a:ext uri="{FF2B5EF4-FFF2-40B4-BE49-F238E27FC236}">
                <a16:creationId xmlns:a16="http://schemas.microsoft.com/office/drawing/2014/main" id="{194BF175-60DA-4571-A3FB-AE989F4157AF}"/>
              </a:ext>
            </a:extLst>
          </p:cNvPr>
          <p:cNvSpPr/>
          <p:nvPr/>
        </p:nvSpPr>
        <p:spPr>
          <a:xfrm>
            <a:off x="443235" y="2088887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9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2892368" y="641033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355798" y="5572624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>
            <a:off x="1042468" y="1248158"/>
            <a:ext cx="1739233" cy="34529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953087A-4B59-4BBD-9DCC-FE97E7B9C068}"/>
              </a:ext>
            </a:extLst>
          </p:cNvPr>
          <p:cNvCxnSpPr>
            <a:cxnSpLocks/>
          </p:cNvCxnSpPr>
          <p:nvPr/>
        </p:nvCxnSpPr>
        <p:spPr>
          <a:xfrm flipH="1" flipV="1">
            <a:off x="1097280" y="1408443"/>
            <a:ext cx="1795089" cy="37002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A60076B6-51B7-4029-951C-30C7D97F5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6633" y="191824"/>
            <a:ext cx="1016092" cy="900711"/>
          </a:xfrm>
          <a:prstGeom prst="rect">
            <a:avLst/>
          </a:prstGeom>
        </p:spPr>
      </p:pic>
      <p:sp>
        <p:nvSpPr>
          <p:cNvPr id="51" name="Titre 1">
            <a:extLst>
              <a:ext uri="{FF2B5EF4-FFF2-40B4-BE49-F238E27FC236}">
                <a16:creationId xmlns:a16="http://schemas.microsoft.com/office/drawing/2014/main" id="{0CCCE780-6AA2-4B4B-A53E-437ED7AE3CC3}"/>
              </a:ext>
            </a:extLst>
          </p:cNvPr>
          <p:cNvSpPr txBox="1">
            <a:spLocks/>
          </p:cNvSpPr>
          <p:nvPr/>
        </p:nvSpPr>
        <p:spPr>
          <a:xfrm>
            <a:off x="7347" y="4652133"/>
            <a:ext cx="2200373" cy="22025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</a:p>
          <a:p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FB0E264-C371-4967-B720-AB1788A48E60}"/>
              </a:ext>
            </a:extLst>
          </p:cNvPr>
          <p:cNvSpPr txBox="1"/>
          <p:nvPr/>
        </p:nvSpPr>
        <p:spPr>
          <a:xfrm>
            <a:off x="1248416" y="2183082"/>
            <a:ext cx="1610548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Enter </a:t>
            </a:r>
            <a:r>
              <a:rPr lang="fr-FR" sz="1200" b="1" i="1" dirty="0" err="1">
                <a:solidFill>
                  <a:schemeClr val="bg1"/>
                </a:solidFill>
              </a:rPr>
              <a:t>login+password</a:t>
            </a:r>
            <a:r>
              <a:rPr lang="fr-FR" sz="1200" b="1" i="1" dirty="0">
                <a:solidFill>
                  <a:schemeClr val="bg1"/>
                </a:solidFill>
              </a:rPr>
              <a:t> </a:t>
            </a:r>
            <a:r>
              <a:rPr lang="fr-FR" sz="1200" b="1" i="1" dirty="0" err="1">
                <a:solidFill>
                  <a:schemeClr val="bg1"/>
                </a:solidFill>
              </a:rPr>
              <a:t>then</a:t>
            </a:r>
            <a:r>
              <a:rPr lang="fr-FR" sz="1200" b="1" i="1" dirty="0">
                <a:solidFill>
                  <a:schemeClr val="bg1"/>
                </a:solidFill>
              </a:rPr>
              <a:t> </a:t>
            </a:r>
            <a:r>
              <a:rPr lang="fr-FR" sz="1200" b="1" i="1" dirty="0" err="1">
                <a:solidFill>
                  <a:schemeClr val="bg1"/>
                </a:solidFill>
              </a:rPr>
              <a:t>submit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ECE5C23-06FD-4F02-8B9F-09AC7F5F0173}"/>
              </a:ext>
            </a:extLst>
          </p:cNvPr>
          <p:cNvSpPr/>
          <p:nvPr/>
        </p:nvSpPr>
        <p:spPr>
          <a:xfrm>
            <a:off x="2487537" y="-33448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283160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41879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4030018" y="1971653"/>
            <a:ext cx="4283841" cy="67962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6DFB83-CBA2-483B-9F95-FD6A8938D670}"/>
              </a:ext>
            </a:extLst>
          </p:cNvPr>
          <p:cNvSpPr txBox="1"/>
          <p:nvPr/>
        </p:nvSpPr>
        <p:spPr>
          <a:xfrm>
            <a:off x="4030018" y="2699219"/>
            <a:ext cx="359296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>
                <a:solidFill>
                  <a:schemeClr val="bg1"/>
                </a:solidFill>
              </a:rPr>
              <a:t>POST </a:t>
            </a:r>
            <a:r>
              <a:rPr lang="fr-FR" sz="1200" i="1" dirty="0">
                <a:solidFill>
                  <a:schemeClr val="bg1"/>
                </a:solidFill>
              </a:rPr>
              <a:t>https://www.facebook.com/login/device-based/regular/login/?login_attempt=1&amp;...</a:t>
            </a:r>
          </a:p>
          <a:p>
            <a:r>
              <a:rPr lang="fr-FR" sz="1200" i="1" dirty="0">
                <a:solidFill>
                  <a:schemeClr val="bg1"/>
                </a:solidFill>
              </a:rPr>
              <a:t>Custom to </a:t>
            </a:r>
            <a:r>
              <a:rPr lang="fr-FR" sz="1200" i="1" dirty="0" err="1">
                <a:solidFill>
                  <a:schemeClr val="bg1"/>
                </a:solidFill>
              </a:rPr>
              <a:t>facebook</a:t>
            </a:r>
            <a:endParaRPr lang="fr-FR" sz="1200" i="1" dirty="0">
              <a:solidFill>
                <a:schemeClr val="bg1"/>
              </a:solidFill>
            </a:endParaRPr>
          </a:p>
          <a:p>
            <a:r>
              <a:rPr lang="fr-FR" sz="1200" b="1" i="1" dirty="0">
                <a:solidFill>
                  <a:schemeClr val="bg1"/>
                </a:solidFill>
              </a:rPr>
              <a:t>HTTP/1.1</a:t>
            </a:r>
            <a:endParaRPr lang="fr-FR" sz="1200" i="1" dirty="0">
              <a:solidFill>
                <a:schemeClr val="bg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953087A-4B59-4BBD-9DCC-FE97E7B9C068}"/>
              </a:ext>
            </a:extLst>
          </p:cNvPr>
          <p:cNvCxnSpPr>
            <a:cxnSpLocks/>
          </p:cNvCxnSpPr>
          <p:nvPr/>
        </p:nvCxnSpPr>
        <p:spPr>
          <a:xfrm>
            <a:off x="4025126" y="1818752"/>
            <a:ext cx="4286264" cy="69046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62014A5-2AB7-4B90-A984-CF21EE947724}"/>
              </a:ext>
            </a:extLst>
          </p:cNvPr>
          <p:cNvSpPr txBox="1"/>
          <p:nvPr/>
        </p:nvSpPr>
        <p:spPr>
          <a:xfrm>
            <a:off x="4438269" y="314272"/>
            <a:ext cx="448609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HTTP/1.1 302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Location: https://api.bworld.fr/signin-facebook?code=AQDrl_zwxGyc5zSGic64PAOVk3Xdzxf1XTY2CfAh9</a:t>
            </a: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C37C10E2-607D-4793-B82E-F6C9A24351A9}"/>
              </a:ext>
            </a:extLst>
          </p:cNvPr>
          <p:cNvSpPr txBox="1">
            <a:spLocks/>
          </p:cNvSpPr>
          <p:nvPr/>
        </p:nvSpPr>
        <p:spPr>
          <a:xfrm>
            <a:off x="7347" y="4652133"/>
            <a:ext cx="2200373" cy="22025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</a:p>
          <a:p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FB070A3-A3E0-4C8D-A8D7-5DC1508D6D73}"/>
              </a:ext>
            </a:extLst>
          </p:cNvPr>
          <p:cNvSpPr/>
          <p:nvPr/>
        </p:nvSpPr>
        <p:spPr>
          <a:xfrm>
            <a:off x="3445844" y="148684"/>
            <a:ext cx="867838" cy="80993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11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137BE63-D9CB-43CB-AC55-FBCE72406BE3}"/>
              </a:ext>
            </a:extLst>
          </p:cNvPr>
          <p:cNvSpPr/>
          <p:nvPr/>
        </p:nvSpPr>
        <p:spPr>
          <a:xfrm>
            <a:off x="3041584" y="2556614"/>
            <a:ext cx="900672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18240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55296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3210882" y="2191355"/>
            <a:ext cx="1" cy="187820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6DFB83-CBA2-483B-9F95-FD6A8938D670}"/>
              </a:ext>
            </a:extLst>
          </p:cNvPr>
          <p:cNvSpPr txBox="1"/>
          <p:nvPr/>
        </p:nvSpPr>
        <p:spPr>
          <a:xfrm>
            <a:off x="256098" y="2219090"/>
            <a:ext cx="283670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https://api.bworld.fr/signin-facebook?code=AQDrl_zwxGyc5zSG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b="1" i="1" dirty="0">
                <a:solidFill>
                  <a:schemeClr val="bg1"/>
                </a:solidFill>
              </a:rPr>
              <a:t>HTTP/1.1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B33E616-5AB2-4D59-A7E6-B6A210AE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28E0D53-3A97-4597-80C1-9D15A88F8103}"/>
              </a:ext>
            </a:extLst>
          </p:cNvPr>
          <p:cNvSpPr/>
          <p:nvPr/>
        </p:nvSpPr>
        <p:spPr>
          <a:xfrm>
            <a:off x="959857" y="2961225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87036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lipse 41">
            <a:extLst>
              <a:ext uri="{FF2B5EF4-FFF2-40B4-BE49-F238E27FC236}">
                <a16:creationId xmlns:a16="http://schemas.microsoft.com/office/drawing/2014/main" id="{49F03B2F-96D6-4B4A-A695-309E711B245C}"/>
              </a:ext>
            </a:extLst>
          </p:cNvPr>
          <p:cNvSpPr/>
          <p:nvPr/>
        </p:nvSpPr>
        <p:spPr>
          <a:xfrm>
            <a:off x="4712166" y="5743567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96E59D-0EAE-4189-9079-E6945962B242}"/>
              </a:ext>
            </a:extLst>
          </p:cNvPr>
          <p:cNvSpPr/>
          <p:nvPr/>
        </p:nvSpPr>
        <p:spPr>
          <a:xfrm>
            <a:off x="2837566" y="2513560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6" y="803421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72203" y="5572624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>
            <a:off x="3894875" y="3031118"/>
            <a:ext cx="4643336" cy="1340526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6DFB83-CBA2-483B-9F95-FD6A8938D670}"/>
              </a:ext>
            </a:extLst>
          </p:cNvPr>
          <p:cNvSpPr txBox="1"/>
          <p:nvPr/>
        </p:nvSpPr>
        <p:spPr>
          <a:xfrm>
            <a:off x="4594505" y="4256696"/>
            <a:ext cx="347488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POST </a:t>
            </a:r>
            <a:r>
              <a:rPr lang="fr-FR" sz="1200" i="1" dirty="0">
                <a:solidFill>
                  <a:schemeClr val="bg1"/>
                </a:solidFill>
              </a:rPr>
              <a:t>https://oauth.facebook.com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b="1" i="1" dirty="0">
                <a:solidFill>
                  <a:schemeClr val="bg1"/>
                </a:solidFill>
              </a:rPr>
              <a:t>HTTP/1.1</a:t>
            </a:r>
            <a:br>
              <a:rPr lang="fr-FR" sz="1200" b="1" i="1" dirty="0">
                <a:solidFill>
                  <a:schemeClr val="bg1"/>
                </a:solidFill>
              </a:rPr>
            </a:br>
            <a:r>
              <a:rPr lang="en-US" sz="1200" i="1" dirty="0">
                <a:solidFill>
                  <a:schemeClr val="bg1"/>
                </a:solidFill>
              </a:rPr>
              <a:t>Content-Type: application/x-www-form-</a:t>
            </a:r>
            <a:r>
              <a:rPr lang="en-US" sz="1200" i="1" dirty="0" err="1">
                <a:solidFill>
                  <a:schemeClr val="bg1"/>
                </a:solidFill>
              </a:rPr>
              <a:t>urlencoded</a:t>
            </a:r>
            <a:endParaRPr lang="en-US" sz="1200" i="1" dirty="0">
              <a:solidFill>
                <a:schemeClr val="bg1"/>
              </a:solidFill>
            </a:endParaRPr>
          </a:p>
          <a:p>
            <a:r>
              <a:rPr lang="en-US" sz="1200" i="1" dirty="0">
                <a:solidFill>
                  <a:schemeClr val="bg1"/>
                </a:solidFill>
              </a:rPr>
              <a:t>Authorization: Basic czZCaGRSa3F0Mz</a:t>
            </a:r>
          </a:p>
          <a:p>
            <a:r>
              <a:rPr lang="en-US" sz="1200" i="1" dirty="0" err="1">
                <a:solidFill>
                  <a:srgbClr val="FFCCFF"/>
                </a:solidFill>
              </a:rPr>
              <a:t>grant_type</a:t>
            </a:r>
            <a:r>
              <a:rPr lang="en-US" sz="1200" i="1" dirty="0">
                <a:solidFill>
                  <a:schemeClr val="bg1"/>
                </a:solidFill>
              </a:rPr>
              <a:t>=</a:t>
            </a:r>
            <a:r>
              <a:rPr lang="en-US" sz="1200" i="1" dirty="0" err="1">
                <a:solidFill>
                  <a:schemeClr val="bg1"/>
                </a:solidFill>
              </a:rPr>
              <a:t>authorization_code</a:t>
            </a:r>
            <a:br>
              <a:rPr lang="en-US" sz="1200" i="1" dirty="0">
                <a:solidFill>
                  <a:schemeClr val="bg1"/>
                </a:solidFill>
              </a:rPr>
            </a:br>
            <a:r>
              <a:rPr lang="en-US" sz="1200" i="1" dirty="0">
                <a:solidFill>
                  <a:srgbClr val="FFCCFF"/>
                </a:solidFill>
              </a:rPr>
              <a:t>code</a:t>
            </a:r>
            <a:r>
              <a:rPr lang="en-US" sz="1200" i="1" dirty="0">
                <a:solidFill>
                  <a:schemeClr val="bg1"/>
                </a:solidFill>
              </a:rPr>
              <a:t>=AQDrl_zwxGyc5zSG</a:t>
            </a:r>
          </a:p>
          <a:p>
            <a:r>
              <a:rPr lang="en-US" sz="1200" i="1" dirty="0" err="1">
                <a:solidFill>
                  <a:srgbClr val="FFCCFF"/>
                </a:solidFill>
              </a:rPr>
              <a:t>code_verifier</a:t>
            </a:r>
            <a:r>
              <a:rPr lang="en-US" sz="1200" i="1" dirty="0">
                <a:solidFill>
                  <a:schemeClr val="bg1"/>
                </a:solidFill>
              </a:rPr>
              <a:t>=P?BFCADV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9FBD3FF-A8C6-4ACF-AD8C-2BCF4AFE8A4E}"/>
              </a:ext>
            </a:extLst>
          </p:cNvPr>
          <p:cNvCxnSpPr>
            <a:cxnSpLocks/>
          </p:cNvCxnSpPr>
          <p:nvPr/>
        </p:nvCxnSpPr>
        <p:spPr>
          <a:xfrm flipV="1">
            <a:off x="3782181" y="2951479"/>
            <a:ext cx="4527429" cy="131664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62014A5-2AB7-4B90-A984-CF21EE947724}"/>
              </a:ext>
            </a:extLst>
          </p:cNvPr>
          <p:cNvSpPr txBox="1"/>
          <p:nvPr/>
        </p:nvSpPr>
        <p:spPr>
          <a:xfrm>
            <a:off x="3807112" y="2628313"/>
            <a:ext cx="3141852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HTTP/1.1 200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en-US" sz="1200" i="1" dirty="0" err="1">
                <a:solidFill>
                  <a:srgbClr val="FFCCFF"/>
                </a:solidFill>
              </a:rPr>
              <a:t>Access_Token</a:t>
            </a:r>
            <a:r>
              <a:rPr lang="en-US" sz="1200" i="1" dirty="0">
                <a:solidFill>
                  <a:schemeClr val="bg1"/>
                </a:solidFill>
              </a:rPr>
              <a:t>: </a:t>
            </a:r>
            <a:r>
              <a:rPr lang="en-US" sz="1200" i="1" dirty="0" err="1">
                <a:solidFill>
                  <a:schemeClr val="bg1"/>
                </a:solidFill>
              </a:rPr>
              <a:t>jkljkjLSJKL</a:t>
            </a:r>
            <a:endParaRPr lang="en-US" sz="1200" i="1" dirty="0">
              <a:solidFill>
                <a:schemeClr val="bg1"/>
              </a:solidFill>
            </a:endParaRPr>
          </a:p>
          <a:p>
            <a:r>
              <a:rPr lang="en-US" sz="1200" i="1" dirty="0" err="1">
                <a:solidFill>
                  <a:srgbClr val="FFCCFF"/>
                </a:solidFill>
              </a:rPr>
              <a:t>Refresh_Token</a:t>
            </a:r>
            <a:r>
              <a:rPr lang="en-US" sz="1200" i="1" dirty="0">
                <a:solidFill>
                  <a:schemeClr val="bg1"/>
                </a:solidFill>
              </a:rPr>
              <a:t>: </a:t>
            </a:r>
            <a:r>
              <a:rPr lang="en-US" sz="1200" i="1" dirty="0" err="1">
                <a:solidFill>
                  <a:schemeClr val="bg1"/>
                </a:solidFill>
              </a:rPr>
              <a:t>mljhjhPbbdazkb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F98C5603-AB8B-4ECF-B61C-EC83E13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ED43C21-3734-4D52-A2D6-5C63F524C81B}"/>
              </a:ext>
            </a:extLst>
          </p:cNvPr>
          <p:cNvSpPr txBox="1"/>
          <p:nvPr/>
        </p:nvSpPr>
        <p:spPr>
          <a:xfrm>
            <a:off x="2022872" y="3865319"/>
            <a:ext cx="1002197" cy="5770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Sauvegarde</a:t>
            </a: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D17EEE3-944F-4557-9139-BE73CDBA652A}"/>
              </a:ext>
            </a:extLst>
          </p:cNvPr>
          <p:cNvSpPr txBox="1"/>
          <p:nvPr/>
        </p:nvSpPr>
        <p:spPr>
          <a:xfrm>
            <a:off x="9178767" y="2216448"/>
            <a:ext cx="2818464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Server has </a:t>
            </a:r>
            <a:r>
              <a:rPr lang="fr-FR" sz="1200" b="1" i="1" dirty="0" err="1">
                <a:solidFill>
                  <a:schemeClr val="bg1"/>
                </a:solidFill>
              </a:rPr>
              <a:t>saved</a:t>
            </a:r>
            <a:r>
              <a:rPr lang="fr-FR" sz="1200" b="1" i="1" dirty="0">
                <a:solidFill>
                  <a:schemeClr val="bg1"/>
                </a:solidFill>
              </a:rPr>
              <a:t>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r>
              <a:rPr lang="fr-FR" sz="1200" b="1" i="1" dirty="0">
                <a:solidFill>
                  <a:schemeClr val="bg1"/>
                </a:solidFill>
              </a:rPr>
              <a:t> and check </a:t>
            </a:r>
            <a:r>
              <a:rPr lang="fr-FR" sz="1200" b="1" i="1" dirty="0">
                <a:solidFill>
                  <a:srgbClr val="FFCCFF"/>
                </a:solidFill>
              </a:rPr>
              <a:t>code </a:t>
            </a:r>
            <a:r>
              <a:rPr lang="fr-FR" sz="1200" b="1" i="1" dirty="0">
                <a:solidFill>
                  <a:schemeClr val="bg1"/>
                </a:solidFill>
              </a:rPr>
              <a:t>and the </a:t>
            </a:r>
            <a:r>
              <a:rPr lang="fr-FR" sz="1200" b="1" i="1" dirty="0" err="1">
                <a:solidFill>
                  <a:srgbClr val="FFCCFF"/>
                </a:solidFill>
              </a:rPr>
              <a:t>code_verifier</a:t>
            </a:r>
            <a:endParaRPr lang="fr-FR" sz="1200" b="1" i="1" dirty="0">
              <a:solidFill>
                <a:srgbClr val="FFCCFF"/>
              </a:solidFill>
            </a:endParaRPr>
          </a:p>
          <a:p>
            <a:endParaRPr lang="fr-FR" sz="1200" b="1" i="1" dirty="0">
              <a:solidFill>
                <a:srgbClr val="FFCCFF"/>
              </a:solidFill>
            </a:endParaRPr>
          </a:p>
          <a:p>
            <a:r>
              <a:rPr lang="fr-FR" sz="1200" b="1" i="1" dirty="0">
                <a:solidFill>
                  <a:schemeClr val="bg1"/>
                </a:solidFill>
              </a:rPr>
              <a:t>HASH(</a:t>
            </a:r>
            <a:r>
              <a:rPr lang="fr-FR" sz="1200" b="1" i="1" dirty="0" err="1">
                <a:solidFill>
                  <a:srgbClr val="FFCCFF"/>
                </a:solidFill>
              </a:rPr>
              <a:t>code_verifier</a:t>
            </a:r>
            <a:r>
              <a:rPr lang="fr-FR" sz="1200" b="1" i="1" dirty="0">
                <a:solidFill>
                  <a:schemeClr val="bg1"/>
                </a:solidFill>
              </a:rPr>
              <a:t>)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>
                <a:solidFill>
                  <a:schemeClr val="bg1"/>
                </a:solidFill>
              </a:rPr>
              <a:t>=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C3DB6EA-5BD0-47D3-B169-2EE838ACB18E}"/>
              </a:ext>
            </a:extLst>
          </p:cNvPr>
          <p:cNvSpPr/>
          <p:nvPr/>
        </p:nvSpPr>
        <p:spPr>
          <a:xfrm>
            <a:off x="10137540" y="3428999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99BD2D6-1237-4D20-8050-1B312A100CB3}"/>
              </a:ext>
            </a:extLst>
          </p:cNvPr>
          <p:cNvSpPr/>
          <p:nvPr/>
        </p:nvSpPr>
        <p:spPr>
          <a:xfrm>
            <a:off x="1025169" y="3658843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92270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7" y="902594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40927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76B6765-5C0E-4454-AACE-93A61569865E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>
            <a:off x="3393622" y="2066902"/>
            <a:ext cx="20579" cy="203596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8B667C-7F9B-4549-8516-828F96D8D614}"/>
              </a:ext>
            </a:extLst>
          </p:cNvPr>
          <p:cNvSpPr txBox="1"/>
          <p:nvPr/>
        </p:nvSpPr>
        <p:spPr>
          <a:xfrm>
            <a:off x="3522157" y="3337372"/>
            <a:ext cx="3141852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HTTP/1.1 200 OK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Custom JWT for session </a:t>
            </a:r>
            <a:r>
              <a:rPr lang="fr-FR" sz="1200" i="1" dirty="0" err="1">
                <a:solidFill>
                  <a:schemeClr val="bg1"/>
                </a:solidFill>
              </a:rPr>
              <a:t>between</a:t>
            </a:r>
            <a:r>
              <a:rPr lang="fr-FR" sz="1200" i="1" dirty="0">
                <a:solidFill>
                  <a:schemeClr val="bg1"/>
                </a:solidFill>
              </a:rPr>
              <a:t> browser and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A2CAB9D5-CB05-4F6A-AE06-721D9334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A451952-DCB3-460A-BA9D-D4DD764D86BC}"/>
              </a:ext>
            </a:extLst>
          </p:cNvPr>
          <p:cNvSpPr/>
          <p:nvPr/>
        </p:nvSpPr>
        <p:spPr>
          <a:xfrm>
            <a:off x="4675599" y="2338032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859727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lipse 53">
            <a:extLst>
              <a:ext uri="{FF2B5EF4-FFF2-40B4-BE49-F238E27FC236}">
                <a16:creationId xmlns:a16="http://schemas.microsoft.com/office/drawing/2014/main" id="{119BE82D-78C6-4617-A632-1574267DCA22}"/>
              </a:ext>
            </a:extLst>
          </p:cNvPr>
          <p:cNvSpPr/>
          <p:nvPr/>
        </p:nvSpPr>
        <p:spPr>
          <a:xfrm>
            <a:off x="3587152" y="2242680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6" y="569908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40927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A2CAB9D5-CB05-4F6A-AE06-721D9334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84B6D3A-2345-4BA1-A9C6-98A3ABFB28BD}"/>
              </a:ext>
            </a:extLst>
          </p:cNvPr>
          <p:cNvCxnSpPr>
            <a:cxnSpLocks/>
          </p:cNvCxnSpPr>
          <p:nvPr/>
        </p:nvCxnSpPr>
        <p:spPr>
          <a:xfrm flipH="1" flipV="1">
            <a:off x="3210882" y="2191355"/>
            <a:ext cx="1" cy="187820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9DF71F0-EC01-45C5-88C9-0E0E887C6BAA}"/>
              </a:ext>
            </a:extLst>
          </p:cNvPr>
          <p:cNvSpPr txBox="1"/>
          <p:nvPr/>
        </p:nvSpPr>
        <p:spPr>
          <a:xfrm>
            <a:off x="220119" y="2111169"/>
            <a:ext cx="283670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https://api.bworld.fr/userdata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Autorisation: </a:t>
            </a:r>
            <a:r>
              <a:rPr lang="fr-FR" sz="1200" i="1" dirty="0" err="1">
                <a:solidFill>
                  <a:schemeClr val="bg1"/>
                </a:solidFill>
              </a:rPr>
              <a:t>Bearer</a:t>
            </a:r>
            <a:r>
              <a:rPr lang="fr-FR" sz="1200" i="1" dirty="0">
                <a:solidFill>
                  <a:schemeClr val="bg1"/>
                </a:solidFill>
              </a:rPr>
              <a:t> </a:t>
            </a:r>
            <a:r>
              <a:rPr lang="fr-FR" sz="1200" i="1" dirty="0" err="1">
                <a:solidFill>
                  <a:schemeClr val="bg1"/>
                </a:solidFill>
              </a:rPr>
              <a:t>CustomJWT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b="1" i="1" dirty="0">
                <a:solidFill>
                  <a:schemeClr val="bg1"/>
                </a:solidFill>
              </a:rPr>
              <a:t>HTTP/1.1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4DDDF50-A1BE-411D-A38C-6C9C92644AC6}"/>
              </a:ext>
            </a:extLst>
          </p:cNvPr>
          <p:cNvSpPr/>
          <p:nvPr/>
        </p:nvSpPr>
        <p:spPr>
          <a:xfrm>
            <a:off x="1873298" y="1091477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710CFD9-05F6-4A64-ACF4-D9FDA0E12EB0}"/>
              </a:ext>
            </a:extLst>
          </p:cNvPr>
          <p:cNvSpPr txBox="1"/>
          <p:nvPr/>
        </p:nvSpPr>
        <p:spPr>
          <a:xfrm>
            <a:off x="4206180" y="4799037"/>
            <a:ext cx="3057235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GET </a:t>
            </a:r>
            <a:r>
              <a:rPr lang="fr-FR" sz="1200" i="1" dirty="0">
                <a:solidFill>
                  <a:schemeClr val="bg1"/>
                </a:solidFill>
              </a:rPr>
              <a:t>https://api.facebool.com.fr/userdata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Autorisation: </a:t>
            </a:r>
            <a:r>
              <a:rPr lang="fr-FR" sz="1200" i="1" dirty="0" err="1">
                <a:solidFill>
                  <a:schemeClr val="bg1"/>
                </a:solidFill>
              </a:rPr>
              <a:t>Bearer</a:t>
            </a:r>
            <a:r>
              <a:rPr lang="fr-FR" sz="1200" i="1" dirty="0">
                <a:solidFill>
                  <a:schemeClr val="bg1"/>
                </a:solidFill>
              </a:rPr>
              <a:t> JWT </a:t>
            </a:r>
            <a:r>
              <a:rPr lang="fr-FR" sz="1200" i="1" dirty="0" err="1">
                <a:solidFill>
                  <a:schemeClr val="bg1"/>
                </a:solidFill>
              </a:rPr>
              <a:t>with</a:t>
            </a:r>
            <a:r>
              <a:rPr lang="fr-FR" sz="1200" i="1" dirty="0">
                <a:solidFill>
                  <a:schemeClr val="bg1"/>
                </a:solidFill>
              </a:rPr>
              <a:t> </a:t>
            </a:r>
            <a:r>
              <a:rPr lang="fr-FR" sz="1200" i="1" dirty="0" err="1">
                <a:solidFill>
                  <a:schemeClr val="bg1"/>
                </a:solidFill>
              </a:rPr>
              <a:t>Access_Token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b="1" i="1" dirty="0">
                <a:solidFill>
                  <a:schemeClr val="bg1"/>
                </a:solidFill>
              </a:rPr>
              <a:t>HTTP/1.1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98101178-1517-4E1A-AAFA-847140D9807A}"/>
              </a:ext>
            </a:extLst>
          </p:cNvPr>
          <p:cNvSpPr/>
          <p:nvPr/>
        </p:nvSpPr>
        <p:spPr>
          <a:xfrm>
            <a:off x="4615098" y="5540927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347DDDC-DE6B-4B2E-BC63-8402E5CC447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692495" y="4652133"/>
            <a:ext cx="4763324" cy="9000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3994A5B-F536-4318-AD96-1B83EB9E6D4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648614" y="4482929"/>
            <a:ext cx="4636429" cy="91344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F80F873-7CDF-4565-844C-BB7864BF2457}"/>
              </a:ext>
            </a:extLst>
          </p:cNvPr>
          <p:cNvSpPr txBox="1"/>
          <p:nvPr/>
        </p:nvSpPr>
        <p:spPr>
          <a:xfrm>
            <a:off x="5143191" y="3947370"/>
            <a:ext cx="3141852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HTTP/1.1 200 OK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{data: ’’Guillaume </a:t>
            </a:r>
            <a:r>
              <a:rPr lang="fr-FR" sz="1200" i="1" dirty="0" err="1">
                <a:solidFill>
                  <a:schemeClr val="bg1"/>
                </a:solidFill>
              </a:rPr>
              <a:t>Chervet</a:t>
            </a:r>
            <a:r>
              <a:rPr lang="fr-FR" sz="1200" i="1" dirty="0">
                <a:solidFill>
                  <a:schemeClr val="bg1"/>
                </a:solidFill>
              </a:rPr>
              <a:t>’’}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A41CE67B-64DE-4AB9-A27D-723D86D3E387}"/>
              </a:ext>
            </a:extLst>
          </p:cNvPr>
          <p:cNvSpPr/>
          <p:nvPr/>
        </p:nvSpPr>
        <p:spPr>
          <a:xfrm>
            <a:off x="8424356" y="3389623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4700260-5361-45E3-8E1A-825DEB1D2125}"/>
              </a:ext>
            </a:extLst>
          </p:cNvPr>
          <p:cNvCxnSpPr>
            <a:cxnSpLocks/>
          </p:cNvCxnSpPr>
          <p:nvPr/>
        </p:nvCxnSpPr>
        <p:spPr>
          <a:xfrm>
            <a:off x="3369902" y="2175930"/>
            <a:ext cx="0" cy="179173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13BBB8BB-C7D5-4041-920A-E86D694EC518}"/>
              </a:ext>
            </a:extLst>
          </p:cNvPr>
          <p:cNvSpPr txBox="1"/>
          <p:nvPr/>
        </p:nvSpPr>
        <p:spPr>
          <a:xfrm>
            <a:off x="3509216" y="3228285"/>
            <a:ext cx="3141852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HTTP/1.1 200 OK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i="1" dirty="0">
                <a:solidFill>
                  <a:schemeClr val="bg1"/>
                </a:solidFill>
              </a:rPr>
              <a:t>{</a:t>
            </a:r>
            <a:r>
              <a:rPr lang="fr-FR" sz="1200" i="1" dirty="0" err="1">
                <a:solidFill>
                  <a:schemeClr val="bg1"/>
                </a:solidFill>
              </a:rPr>
              <a:t>name</a:t>
            </a:r>
            <a:r>
              <a:rPr lang="fr-FR" sz="1200" i="1" dirty="0">
                <a:solidFill>
                  <a:schemeClr val="bg1"/>
                </a:solidFill>
              </a:rPr>
              <a:t>: ’’Guillaume </a:t>
            </a:r>
            <a:r>
              <a:rPr lang="fr-FR" sz="1200" i="1" dirty="0" err="1">
                <a:solidFill>
                  <a:schemeClr val="bg1"/>
                </a:solidFill>
              </a:rPr>
              <a:t>Chervet</a:t>
            </a:r>
            <a:r>
              <a:rPr lang="fr-FR" sz="1200" i="1" dirty="0">
                <a:solidFill>
                  <a:schemeClr val="bg1"/>
                </a:solidFill>
              </a:rPr>
              <a:t>’’, </a:t>
            </a:r>
            <a:r>
              <a:rPr lang="fr-FR" sz="1200" i="1" dirty="0" err="1">
                <a:solidFill>
                  <a:schemeClr val="bg1"/>
                </a:solidFill>
              </a:rPr>
              <a:t>other</a:t>
            </a:r>
            <a:r>
              <a:rPr lang="fr-FR" sz="1200" i="1" dirty="0">
                <a:solidFill>
                  <a:schemeClr val="bg1"/>
                </a:solidFill>
              </a:rPr>
              <a:t>: …}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420B8C3-AC89-4C54-83F9-86BD3A675F47}"/>
              </a:ext>
            </a:extLst>
          </p:cNvPr>
          <p:cNvSpPr txBox="1"/>
          <p:nvPr/>
        </p:nvSpPr>
        <p:spPr>
          <a:xfrm>
            <a:off x="1951364" y="4131206"/>
            <a:ext cx="1002197" cy="4154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endParaRPr lang="fr-FR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95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2353599" y="536505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53050" y="5540927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A2CAB9D5-CB05-4F6A-AE06-721D9334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84B6D3A-2345-4BA1-A9C6-98A3ABFB28BD}"/>
              </a:ext>
            </a:extLst>
          </p:cNvPr>
          <p:cNvCxnSpPr>
            <a:cxnSpLocks/>
          </p:cNvCxnSpPr>
          <p:nvPr/>
        </p:nvCxnSpPr>
        <p:spPr>
          <a:xfrm>
            <a:off x="1390191" y="1416613"/>
            <a:ext cx="1333758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F4DDDF50-A1BE-411D-A38C-6C9C92644AC6}"/>
              </a:ext>
            </a:extLst>
          </p:cNvPr>
          <p:cNvSpPr/>
          <p:nvPr/>
        </p:nvSpPr>
        <p:spPr>
          <a:xfrm>
            <a:off x="1655457" y="1554921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32BC17-A35E-488F-9B38-3343156B6B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7782" y="407876"/>
            <a:ext cx="794064" cy="854594"/>
          </a:xfrm>
          <a:prstGeom prst="rect">
            <a:avLst/>
          </a:prstGeom>
        </p:spPr>
      </p:pic>
      <p:pic>
        <p:nvPicPr>
          <p:cNvPr id="1026" name="Picture 2" descr="Smiley — Wikipédia">
            <a:extLst>
              <a:ext uri="{FF2B5EF4-FFF2-40B4-BE49-F238E27FC236}">
                <a16:creationId xmlns:a16="http://schemas.microsoft.com/office/drawing/2014/main" id="{84A65D1D-89AD-4C5A-9332-A81E7A7CF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7" y="-143913"/>
            <a:ext cx="946462" cy="9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5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 err="1"/>
              <a:t>Authentication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Response CODE </a:t>
            </a:r>
            <a:r>
              <a:rPr lang="en-US" b="1" dirty="0">
                <a:solidFill>
                  <a:srgbClr val="00B050"/>
                </a:solidFill>
              </a:rPr>
              <a:t>HTTP 401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if I am not authenticated and is trying to access a private resource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000" b="1" dirty="0" err="1"/>
              <a:t>Autorization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 CODE </a:t>
            </a:r>
            <a:r>
              <a:rPr lang="en-US" b="1" dirty="0">
                <a:solidFill>
                  <a:srgbClr val="00B050"/>
                </a:solidFill>
              </a:rPr>
              <a:t>HTTP 403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 am authenticated but I have no right to access the resource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2BC2D0C-5C67-4DEE-8A67-867B5103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33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7396" y="2766218"/>
            <a:ext cx="5552975" cy="1325563"/>
          </a:xfrm>
        </p:spPr>
        <p:txBody>
          <a:bodyPr>
            <a:normAutofit/>
          </a:bodyPr>
          <a:lstStyle/>
          <a:p>
            <a:r>
              <a:rPr lang="fr-FR" sz="8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72386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7C34C-6917-4CF3-B679-8314D3F1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66F980-00A6-455A-A110-1612548FC5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61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7C4F3C-DBBE-4E03-96C2-92E31473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4913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3689F-8E32-400E-A73A-487188E3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1EC7E-FBCF-452E-9076-7E46FE2B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1F998F-1276-45A9-848E-6EDEA6B19F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62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0003FE-BDB0-4DFD-9685-DC7E6501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22" y="558594"/>
            <a:ext cx="9134203" cy="61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546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65" y="-278294"/>
            <a:ext cx="12404035" cy="1325563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>
                <a:solidFill>
                  <a:srgbClr val="00B050"/>
                </a:solidFill>
              </a:rPr>
              <a:t>(le plus sécurisé)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91131" y="1061240"/>
            <a:ext cx="5155096" cy="569736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La méthode la plus sécurisé</a:t>
            </a:r>
          </a:p>
          <a:p>
            <a:pPr lvl="1"/>
            <a:r>
              <a:rPr lang="fr-FR" dirty="0"/>
              <a:t>Vous n’accèderez jamais au </a:t>
            </a:r>
            <a:r>
              <a:rPr lang="fr-FR" dirty="0" err="1"/>
              <a:t>token</a:t>
            </a:r>
            <a:r>
              <a:rPr lang="fr-FR" dirty="0"/>
              <a:t> d’accès, il sera stocké par le site internet (en session par exemple). </a:t>
            </a:r>
          </a:p>
          <a:p>
            <a:r>
              <a:rPr lang="fr-FR" dirty="0"/>
              <a:t>Dans ce type d’autorisation les étapes sont les suivantes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Un site internet quelconque souhaite accéder aux informations de votre profil Google.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Vous êtes redirigé par le client (le site internet) vers le serveur d’autorisation (Google).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Si vous autorisez l’accès, le serveur d’autorisation (Google) envoie un code d’autorisation au site internet.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Ce code est échangé (entre le site internet et Google) par un </a:t>
            </a:r>
            <a:r>
              <a:rPr lang="fr-FR" dirty="0" err="1"/>
              <a:t>token</a:t>
            </a:r>
            <a:r>
              <a:rPr lang="fr-FR" dirty="0"/>
              <a:t> d’accès de façon transparente pour vous.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 site internet peut donc maintenant utiliser ce </a:t>
            </a:r>
            <a:r>
              <a:rPr lang="fr-FR" dirty="0" err="1"/>
              <a:t>token</a:t>
            </a:r>
            <a:r>
              <a:rPr lang="fr-FR" dirty="0"/>
              <a:t> d’accès pour accéder aux données de votre profil par le serveur de ressources (Google).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1510" name="Picture 6" descr="Authorization Code Gran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36" y="1061240"/>
            <a:ext cx="6389824" cy="51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10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65" y="-278294"/>
            <a:ext cx="12404035" cy="1325563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>
                <a:solidFill>
                  <a:srgbClr val="00B050"/>
                </a:solidFill>
              </a:rPr>
              <a:t>(le plus sécurisé)</a:t>
            </a:r>
          </a:p>
        </p:txBody>
      </p:sp>
      <p:pic>
        <p:nvPicPr>
          <p:cNvPr id="1026" name="Picture 2" descr="https://www.ibm.com/support/knowledgecenter/en/SSPREK_9.0.2/com.ibm.isam.doc/config/images/OAuth2_authco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80" y="1047269"/>
            <a:ext cx="6374502" cy="532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56243" y="898844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https://www.ibm.com/support/knowledgecenter/SSPREK_9.0.2/com.ibm.isam.doc/config/concept/con_oauth20_workflow.html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2892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lipse 41">
            <a:extLst>
              <a:ext uri="{FF2B5EF4-FFF2-40B4-BE49-F238E27FC236}">
                <a16:creationId xmlns:a16="http://schemas.microsoft.com/office/drawing/2014/main" id="{49F03B2F-96D6-4B4A-A695-309E711B245C}"/>
              </a:ext>
            </a:extLst>
          </p:cNvPr>
          <p:cNvSpPr/>
          <p:nvPr/>
        </p:nvSpPr>
        <p:spPr>
          <a:xfrm>
            <a:off x="4712166" y="5743567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96E59D-0EAE-4189-9079-E6945962B242}"/>
              </a:ext>
            </a:extLst>
          </p:cNvPr>
          <p:cNvSpPr/>
          <p:nvPr/>
        </p:nvSpPr>
        <p:spPr>
          <a:xfrm>
            <a:off x="2926350" y="2171085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207720" y="4862991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540" y="219135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723247" y="1248158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27078" y="5093059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55819" y="436207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2892368" y="1186726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478490" y="598510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467205" y="1416613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1438566" y="803421"/>
            <a:ext cx="3910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7342449" y="5772679"/>
            <a:ext cx="2818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199622" y="1778471"/>
            <a:ext cx="3104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3179788" y="41028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2272203" y="5572624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>
            <a:off x="3894875" y="3031118"/>
            <a:ext cx="4643336" cy="1340526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6DFB83-CBA2-483B-9F95-FD6A8938D670}"/>
              </a:ext>
            </a:extLst>
          </p:cNvPr>
          <p:cNvSpPr txBox="1"/>
          <p:nvPr/>
        </p:nvSpPr>
        <p:spPr>
          <a:xfrm>
            <a:off x="4594505" y="4256696"/>
            <a:ext cx="347488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POST </a:t>
            </a:r>
            <a:r>
              <a:rPr lang="fr-FR" sz="1200" i="1" dirty="0">
                <a:solidFill>
                  <a:schemeClr val="bg1"/>
                </a:solidFill>
              </a:rPr>
              <a:t>https://oauth.facebook.com/token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fr-FR" sz="1200" b="1" i="1" dirty="0">
                <a:solidFill>
                  <a:schemeClr val="bg1"/>
                </a:solidFill>
              </a:rPr>
              <a:t>HTTP/1.1</a:t>
            </a:r>
            <a:br>
              <a:rPr lang="fr-FR" sz="1200" b="1" i="1" dirty="0">
                <a:solidFill>
                  <a:schemeClr val="bg1"/>
                </a:solidFill>
              </a:rPr>
            </a:br>
            <a:r>
              <a:rPr lang="en-US" sz="1200" i="1" dirty="0">
                <a:solidFill>
                  <a:schemeClr val="bg1"/>
                </a:solidFill>
              </a:rPr>
              <a:t>Content-Type: application/x-www-form-</a:t>
            </a:r>
            <a:r>
              <a:rPr lang="en-US" sz="1200" i="1" dirty="0" err="1">
                <a:solidFill>
                  <a:schemeClr val="bg1"/>
                </a:solidFill>
              </a:rPr>
              <a:t>urlencoded</a:t>
            </a:r>
            <a:endParaRPr lang="en-US" sz="1200" i="1" dirty="0">
              <a:solidFill>
                <a:schemeClr val="bg1"/>
              </a:solidFill>
            </a:endParaRPr>
          </a:p>
          <a:p>
            <a:r>
              <a:rPr lang="en-US" sz="1200" i="1" dirty="0">
                <a:solidFill>
                  <a:schemeClr val="bg1"/>
                </a:solidFill>
              </a:rPr>
              <a:t>Authorization: Basic czZCaGRSa3F0Mz</a:t>
            </a:r>
          </a:p>
          <a:p>
            <a:r>
              <a:rPr lang="en-US" sz="1200" i="1" dirty="0" err="1">
                <a:solidFill>
                  <a:srgbClr val="FFCCFF"/>
                </a:solidFill>
              </a:rPr>
              <a:t>grant_type</a:t>
            </a:r>
            <a:r>
              <a:rPr lang="en-US" sz="1200" i="1" dirty="0">
                <a:solidFill>
                  <a:schemeClr val="bg1"/>
                </a:solidFill>
              </a:rPr>
              <a:t>=</a:t>
            </a:r>
            <a:r>
              <a:rPr lang="en-US" sz="1200" i="1" dirty="0" err="1">
                <a:solidFill>
                  <a:schemeClr val="bg1"/>
                </a:solidFill>
              </a:rPr>
              <a:t>authorization_code</a:t>
            </a:r>
            <a:br>
              <a:rPr lang="en-US" sz="1200" i="1" dirty="0">
                <a:solidFill>
                  <a:schemeClr val="bg1"/>
                </a:solidFill>
              </a:rPr>
            </a:br>
            <a:r>
              <a:rPr lang="en-US" sz="1200" i="1" dirty="0">
                <a:solidFill>
                  <a:srgbClr val="FFCCFF"/>
                </a:solidFill>
              </a:rPr>
              <a:t>code</a:t>
            </a:r>
            <a:r>
              <a:rPr lang="en-US" sz="1200" i="1" dirty="0">
                <a:solidFill>
                  <a:schemeClr val="bg1"/>
                </a:solidFill>
              </a:rPr>
              <a:t>=AQDrl_zwxGyc5zSG</a:t>
            </a:r>
          </a:p>
          <a:p>
            <a:r>
              <a:rPr lang="en-US" sz="1200" i="1" dirty="0" err="1">
                <a:solidFill>
                  <a:srgbClr val="FFCCFF"/>
                </a:solidFill>
              </a:rPr>
              <a:t>code_verifier</a:t>
            </a:r>
            <a:r>
              <a:rPr lang="en-US" sz="1200" i="1" dirty="0">
                <a:solidFill>
                  <a:schemeClr val="bg1"/>
                </a:solidFill>
              </a:rPr>
              <a:t>=P?BFCADV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9FBD3FF-A8C6-4ACF-AD8C-2BCF4AFE8A4E}"/>
              </a:ext>
            </a:extLst>
          </p:cNvPr>
          <p:cNvCxnSpPr>
            <a:cxnSpLocks/>
          </p:cNvCxnSpPr>
          <p:nvPr/>
        </p:nvCxnSpPr>
        <p:spPr>
          <a:xfrm flipV="1">
            <a:off x="3782181" y="2951479"/>
            <a:ext cx="4527429" cy="131664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62014A5-2AB7-4B90-A984-CF21EE947724}"/>
              </a:ext>
            </a:extLst>
          </p:cNvPr>
          <p:cNvSpPr txBox="1"/>
          <p:nvPr/>
        </p:nvSpPr>
        <p:spPr>
          <a:xfrm>
            <a:off x="3955477" y="2369946"/>
            <a:ext cx="3141852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HTTP/1.1 200</a:t>
            </a:r>
            <a:br>
              <a:rPr lang="fr-FR" sz="1200" i="1" dirty="0">
                <a:solidFill>
                  <a:schemeClr val="bg1"/>
                </a:solidFill>
              </a:rPr>
            </a:br>
            <a:r>
              <a:rPr lang="en-US" sz="1200" i="1" dirty="0" err="1">
                <a:solidFill>
                  <a:srgbClr val="FFCCFF"/>
                </a:solidFill>
              </a:rPr>
              <a:t>Access_Token</a:t>
            </a:r>
            <a:r>
              <a:rPr lang="en-US" sz="1200" i="1" dirty="0">
                <a:solidFill>
                  <a:schemeClr val="bg1"/>
                </a:solidFill>
              </a:rPr>
              <a:t>: </a:t>
            </a:r>
            <a:r>
              <a:rPr lang="en-US" sz="1200" i="1" dirty="0" err="1">
                <a:solidFill>
                  <a:schemeClr val="bg1"/>
                </a:solidFill>
              </a:rPr>
              <a:t>jkljkjLSJKL</a:t>
            </a:r>
            <a:endParaRPr lang="en-US" sz="1200" i="1" dirty="0">
              <a:solidFill>
                <a:schemeClr val="bg1"/>
              </a:solidFill>
            </a:endParaRPr>
          </a:p>
          <a:p>
            <a:r>
              <a:rPr lang="en-US" sz="1200" i="1" dirty="0" err="1">
                <a:solidFill>
                  <a:srgbClr val="FFCCFF"/>
                </a:solidFill>
              </a:rPr>
              <a:t>Refresh_Token</a:t>
            </a:r>
            <a:r>
              <a:rPr lang="en-US" sz="1200" i="1" dirty="0">
                <a:solidFill>
                  <a:schemeClr val="bg1"/>
                </a:solidFill>
              </a:rPr>
              <a:t>: </a:t>
            </a:r>
            <a:r>
              <a:rPr lang="en-US" sz="1200" i="1" dirty="0" err="1">
                <a:solidFill>
                  <a:schemeClr val="bg1"/>
                </a:solidFill>
              </a:rPr>
              <a:t>mljhjhPbbdazkb</a:t>
            </a:r>
            <a:endParaRPr lang="en-US" sz="1200" i="1" dirty="0">
              <a:solidFill>
                <a:schemeClr val="bg1"/>
              </a:solidFill>
            </a:endParaRPr>
          </a:p>
          <a:p>
            <a:r>
              <a:rPr lang="en-US" sz="1200" i="1" dirty="0" err="1">
                <a:solidFill>
                  <a:srgbClr val="FFCCFF"/>
                </a:solidFill>
              </a:rPr>
              <a:t>Id_token</a:t>
            </a:r>
            <a:r>
              <a:rPr lang="en-US" sz="1200" i="1" dirty="0">
                <a:solidFill>
                  <a:schemeClr val="bg1"/>
                </a:solidFill>
              </a:rPr>
              <a:t>: </a:t>
            </a:r>
            <a:r>
              <a:rPr lang="en-US" sz="1200" i="1" dirty="0" err="1">
                <a:solidFill>
                  <a:schemeClr val="bg1"/>
                </a:solidFill>
              </a:rPr>
              <a:t>JKJoz,md,zm,d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F98C5603-AB8B-4ECF-B61C-EC83E13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" y="4652133"/>
            <a:ext cx="2200373" cy="220259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Sample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Authentication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Authorization</a:t>
            </a:r>
            <a:r>
              <a:rPr lang="fr-FR" sz="2400" dirty="0">
                <a:solidFill>
                  <a:schemeClr val="bg1"/>
                </a:solidFill>
              </a:rPr>
              <a:t> Code Grant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err="1">
                <a:solidFill>
                  <a:schemeClr val="bg1"/>
                </a:solidFill>
              </a:rPr>
              <a:t>with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pcke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ED43C21-3734-4D52-A2D6-5C63F524C81B}"/>
              </a:ext>
            </a:extLst>
          </p:cNvPr>
          <p:cNvSpPr txBox="1"/>
          <p:nvPr/>
        </p:nvSpPr>
        <p:spPr>
          <a:xfrm>
            <a:off x="2022872" y="3865319"/>
            <a:ext cx="1002197" cy="7386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Sauvegarde</a:t>
            </a: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Access_token</a:t>
            </a:r>
            <a:endParaRPr lang="fr-FR" sz="1050" b="1" dirty="0">
              <a:solidFill>
                <a:schemeClr val="bg1"/>
              </a:solidFill>
            </a:endParaRPr>
          </a:p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Refresh_token</a:t>
            </a:r>
            <a:br>
              <a:rPr lang="fr-FR" sz="1050" b="1" dirty="0">
                <a:solidFill>
                  <a:schemeClr val="bg1"/>
                </a:solidFill>
              </a:rPr>
            </a:br>
            <a:r>
              <a:rPr lang="fr-FR" sz="1050" b="1" dirty="0" err="1">
                <a:solidFill>
                  <a:schemeClr val="bg1"/>
                </a:solidFill>
              </a:rPr>
              <a:t>ID_Token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D17EEE3-944F-4557-9139-BE73CDBA652A}"/>
              </a:ext>
            </a:extLst>
          </p:cNvPr>
          <p:cNvSpPr txBox="1"/>
          <p:nvPr/>
        </p:nvSpPr>
        <p:spPr>
          <a:xfrm>
            <a:off x="9178767" y="2216448"/>
            <a:ext cx="2818464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/>
                </a:solidFill>
              </a:rPr>
              <a:t>Le serveur possèdent le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r>
              <a:rPr lang="fr-FR" sz="1200" b="1" i="1" dirty="0">
                <a:solidFill>
                  <a:schemeClr val="bg1"/>
                </a:solidFill>
              </a:rPr>
              <a:t> et vérifie le </a:t>
            </a:r>
            <a:r>
              <a:rPr lang="fr-FR" sz="1200" b="1" i="1" dirty="0">
                <a:solidFill>
                  <a:srgbClr val="FFCCFF"/>
                </a:solidFill>
              </a:rPr>
              <a:t>code </a:t>
            </a:r>
            <a:r>
              <a:rPr lang="fr-FR" sz="1200" b="1" i="1" dirty="0">
                <a:solidFill>
                  <a:schemeClr val="bg1"/>
                </a:solidFill>
              </a:rPr>
              <a:t>et le </a:t>
            </a:r>
            <a:r>
              <a:rPr lang="fr-FR" sz="1200" b="1" i="1" dirty="0" err="1">
                <a:solidFill>
                  <a:srgbClr val="FFCCFF"/>
                </a:solidFill>
              </a:rPr>
              <a:t>code_verifier</a:t>
            </a:r>
            <a:endParaRPr lang="fr-FR" sz="1200" b="1" i="1" dirty="0">
              <a:solidFill>
                <a:srgbClr val="FFCCFF"/>
              </a:solidFill>
            </a:endParaRPr>
          </a:p>
          <a:p>
            <a:endParaRPr lang="fr-FR" sz="1200" b="1" i="1" dirty="0">
              <a:solidFill>
                <a:srgbClr val="FFCCFF"/>
              </a:solidFill>
            </a:endParaRPr>
          </a:p>
          <a:p>
            <a:r>
              <a:rPr lang="fr-FR" sz="1200" b="1" i="1" dirty="0">
                <a:solidFill>
                  <a:schemeClr val="bg1"/>
                </a:solidFill>
              </a:rPr>
              <a:t>HASH(</a:t>
            </a:r>
            <a:r>
              <a:rPr lang="fr-FR" sz="1200" b="1" i="1" dirty="0" err="1">
                <a:solidFill>
                  <a:srgbClr val="FFCCFF"/>
                </a:solidFill>
              </a:rPr>
              <a:t>code_verifier</a:t>
            </a:r>
            <a:r>
              <a:rPr lang="fr-FR" sz="1200" b="1" i="1" dirty="0">
                <a:solidFill>
                  <a:schemeClr val="bg1"/>
                </a:solidFill>
              </a:rPr>
              <a:t>)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>
                <a:solidFill>
                  <a:schemeClr val="bg1"/>
                </a:solidFill>
              </a:rPr>
              <a:t>=</a:t>
            </a:r>
            <a:r>
              <a:rPr lang="fr-FR" sz="1200" b="1" i="1" dirty="0">
                <a:solidFill>
                  <a:srgbClr val="FFCCFF"/>
                </a:solidFill>
              </a:rPr>
              <a:t> </a:t>
            </a:r>
            <a:r>
              <a:rPr lang="fr-FR" sz="1200" b="1" i="1" dirty="0" err="1">
                <a:solidFill>
                  <a:srgbClr val="FFCCFF"/>
                </a:solidFill>
              </a:rPr>
              <a:t>code_challenge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C3DB6EA-5BD0-47D3-B169-2EE838ACB18E}"/>
              </a:ext>
            </a:extLst>
          </p:cNvPr>
          <p:cNvSpPr/>
          <p:nvPr/>
        </p:nvSpPr>
        <p:spPr>
          <a:xfrm>
            <a:off x="10137540" y="3428999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99BD2D6-1237-4D20-8050-1B312A100CB3}"/>
              </a:ext>
            </a:extLst>
          </p:cNvPr>
          <p:cNvSpPr/>
          <p:nvPr/>
        </p:nvSpPr>
        <p:spPr>
          <a:xfrm>
            <a:off x="1244294" y="3067207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951E707-D2A5-44E8-9107-15E00402069E}"/>
              </a:ext>
            </a:extLst>
          </p:cNvPr>
          <p:cNvCxnSpPr>
            <a:cxnSpLocks/>
          </p:cNvCxnSpPr>
          <p:nvPr/>
        </p:nvCxnSpPr>
        <p:spPr>
          <a:xfrm>
            <a:off x="-215240" y="2576036"/>
            <a:ext cx="4058023" cy="738664"/>
          </a:xfrm>
          <a:prstGeom prst="straightConnector1">
            <a:avLst/>
          </a:prstGeom>
          <a:ln w="1174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242B627-5DC5-4ECA-B2BD-42B67304BBA5}"/>
              </a:ext>
            </a:extLst>
          </p:cNvPr>
          <p:cNvCxnSpPr>
            <a:cxnSpLocks/>
          </p:cNvCxnSpPr>
          <p:nvPr/>
        </p:nvCxnSpPr>
        <p:spPr>
          <a:xfrm>
            <a:off x="-215240" y="2628313"/>
            <a:ext cx="2377182" cy="1869657"/>
          </a:xfrm>
          <a:prstGeom prst="straightConnector1">
            <a:avLst/>
          </a:prstGeom>
          <a:ln w="1174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94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65" y="-278294"/>
            <a:ext cx="12404035" cy="1325563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fr-FR" dirty="0" err="1"/>
              <a:t>Implicit</a:t>
            </a:r>
            <a:r>
              <a:rPr lang="fr-FR" dirty="0"/>
              <a:t> Grant </a:t>
            </a:r>
            <a:r>
              <a:rPr lang="fr-FR" dirty="0">
                <a:solidFill>
                  <a:srgbClr val="00B050"/>
                </a:solidFill>
              </a:rPr>
              <a:t>(pour les clients type </a:t>
            </a:r>
            <a:r>
              <a:rPr lang="fr-FR" dirty="0" err="1">
                <a:solidFill>
                  <a:srgbClr val="00B050"/>
                </a:solidFill>
              </a:rPr>
              <a:t>js</a:t>
            </a:r>
            <a:r>
              <a:rPr lang="fr-FR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18853" y="940903"/>
            <a:ext cx="5367130" cy="5817705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Cette méthode est utilisée par les applications mobile et les applications Web. Elle est donc de plus en plus répandue. Le principe est de demander un unique </a:t>
            </a:r>
            <a:r>
              <a:rPr lang="fr-FR" b="1" dirty="0" err="1"/>
              <a:t>token</a:t>
            </a:r>
            <a:r>
              <a:rPr lang="fr-FR" b="1" dirty="0"/>
              <a:t> d’accès</a:t>
            </a:r>
            <a:r>
              <a:rPr lang="fr-FR" dirty="0"/>
              <a:t>. Son petit inconvénient est qu’il expose le </a:t>
            </a:r>
            <a:r>
              <a:rPr lang="fr-FR" dirty="0" err="1"/>
              <a:t>token</a:t>
            </a:r>
            <a:r>
              <a:rPr lang="fr-FR" dirty="0"/>
              <a:t> qui est stocké directement sur le navigateur car utilisé par des requêtes javascript par exemple.</a:t>
            </a:r>
          </a:p>
          <a:p>
            <a:r>
              <a:rPr lang="fr-FR" dirty="0"/>
              <a:t>Elle ne permet pas d’obtenir de </a:t>
            </a:r>
            <a:r>
              <a:rPr lang="fr-FR" dirty="0" err="1"/>
              <a:t>token</a:t>
            </a:r>
            <a:r>
              <a:rPr lang="fr-FR" dirty="0"/>
              <a:t> de renouvellement.</a:t>
            </a:r>
          </a:p>
          <a:p>
            <a:r>
              <a:rPr lang="fr-FR" dirty="0"/>
              <a:t>Dans ce type d’autorisation les étapes sont les suivantes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 client (</a:t>
            </a:r>
            <a:r>
              <a:rPr lang="fr-FR" dirty="0" err="1"/>
              <a:t>AngularJS</a:t>
            </a:r>
            <a:r>
              <a:rPr lang="fr-FR" dirty="0"/>
              <a:t>) souhaite accéder aux informations de votre profil Facebook.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Vous êtes redirigé par le navigateur web vers le serveur d’autorisation (Facebook).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Si vous autorisez l’accès, le serveur d’autorisation vous redirige sur le site internet et met à disposition le </a:t>
            </a:r>
            <a:r>
              <a:rPr lang="fr-FR" dirty="0" err="1"/>
              <a:t>token</a:t>
            </a:r>
            <a:r>
              <a:rPr lang="fr-FR" dirty="0"/>
              <a:t> d’accès dans le fragment de l’url (non envoyé au serveur web). Exemple de callback : http://example.com/oauthcallback#access_token=MzJmNDc3M2VjMmQzN.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Ce </a:t>
            </a:r>
            <a:r>
              <a:rPr lang="fr-FR" dirty="0" err="1"/>
              <a:t>token</a:t>
            </a:r>
            <a:r>
              <a:rPr lang="fr-FR" dirty="0"/>
              <a:t> d’accès peut maintenant être utilisé (après avoir été validé) pour faire des appels à l’API Facebook via Javascript (par exemple https://graph.facebook.com/me?access_token=MzJmNDc3M2VjMmQzN).</a:t>
            </a:r>
          </a:p>
          <a:p>
            <a:endParaRPr lang="fr-FR" dirty="0"/>
          </a:p>
        </p:txBody>
      </p:sp>
      <p:pic>
        <p:nvPicPr>
          <p:cNvPr id="26630" name="Picture 6" descr="Implicit Gran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4" y="1047269"/>
            <a:ext cx="63055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67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65" y="-278294"/>
            <a:ext cx="12404035" cy="1325563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fr-FR" dirty="0" err="1"/>
              <a:t>Implicit</a:t>
            </a:r>
            <a:r>
              <a:rPr lang="fr-FR" dirty="0"/>
              <a:t> Grant </a:t>
            </a:r>
            <a:r>
              <a:rPr lang="fr-FR" dirty="0">
                <a:solidFill>
                  <a:srgbClr val="00B050"/>
                </a:solidFill>
              </a:rPr>
              <a:t>(pour les clients type </a:t>
            </a:r>
            <a:r>
              <a:rPr lang="fr-FR" dirty="0" err="1">
                <a:solidFill>
                  <a:srgbClr val="00B050"/>
                </a:solidFill>
              </a:rPr>
              <a:t>js</a:t>
            </a:r>
            <a:r>
              <a:rPr lang="fr-F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3074" name="Picture 2" descr="https://www.ibm.com/support/knowledgecenter/en/SSPREK_9.0.2/com.ibm.isam.doc/config/images/OAuth2_implic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614" y="1047269"/>
            <a:ext cx="6019385" cy="564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56243" y="898844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https://www.ibm.com/support/knowledgecenter/SSPREK_9.0.2/com.ibm.isam.doc/config/concept/con_oauth20_workflow.html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90579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11425"/>
            <a:ext cx="6735681" cy="1822175"/>
          </a:xfrm>
        </p:spPr>
        <p:txBody>
          <a:bodyPr>
            <a:normAutofit fontScale="90000"/>
          </a:bodyPr>
          <a:lstStyle/>
          <a:p>
            <a:r>
              <a:rPr lang="fr-FR" dirty="0"/>
              <a:t>OAUTH2, </a:t>
            </a:r>
            <a:r>
              <a:rPr lang="en-US" b="0" dirty="0"/>
              <a:t>Resource Owner Password Credentials Grant (</a:t>
            </a:r>
            <a:r>
              <a:rPr lang="en-US" b="0" dirty="0">
                <a:solidFill>
                  <a:srgbClr val="00B050"/>
                </a:solidFill>
              </a:rPr>
              <a:t>via mot de </a:t>
            </a:r>
            <a:r>
              <a:rPr lang="en-US" b="0" dirty="0" err="1">
                <a:solidFill>
                  <a:srgbClr val="00B050"/>
                </a:solidFill>
              </a:rPr>
              <a:t>passe</a:t>
            </a:r>
            <a:r>
              <a:rPr lang="en-US" b="0" dirty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26087" y="119270"/>
            <a:ext cx="5406888" cy="6738730"/>
          </a:xfrm>
        </p:spPr>
        <p:txBody>
          <a:bodyPr>
            <a:normAutofit/>
          </a:bodyPr>
          <a:lstStyle/>
          <a:p>
            <a:r>
              <a:rPr lang="fr-FR" sz="1600" dirty="0"/>
              <a:t>Avec ce type d’autorisation, les identifiants (et donc le mot de passe) sont envoyés au client et ensuite au serveur d’autorisation. Il est donc impératif qu’il y ait une confiance absolue entre ces 2 entités. Il est donc principalement utilisé lorsque le client a été développé par la même autorité que celle fournissant le serveur d’autorisation. On pourrait par exemple imaginer un site web example.com voulant accéder à des ressources protégées de son propre sous-domaine api.example.com. L’utilisateur ne serait donc pas surpris de renseigner son mot de passe sur le site example.com puisque son compte a été créé sur ce même site.</a:t>
            </a:r>
          </a:p>
          <a:p>
            <a:r>
              <a:rPr lang="fr-FR" sz="1600" dirty="0"/>
              <a:t>Les étapes sont les suivantes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La société </a:t>
            </a:r>
            <a:r>
              <a:rPr lang="fr-FR" sz="1400" dirty="0" err="1"/>
              <a:t>Acme</a:t>
            </a:r>
            <a:r>
              <a:rPr lang="fr-FR" sz="1400" dirty="0"/>
              <a:t> fait les choses bien et a pensé à mettre à disposition à des applications tierces une API RESTful exposant tout plein de méthodes pratiques pour récupérer des données diverses et variées de ses utilisateurs.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Cette société se dit qu’il serait pratique d’utiliser sa propre API pour éviter de réinventer la roue et de maintenir du code à plusieurs endroits.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Elle a donc besoin d’un </a:t>
            </a:r>
            <a:r>
              <a:rPr lang="fr-FR" sz="1400" dirty="0" err="1"/>
              <a:t>token</a:t>
            </a:r>
            <a:r>
              <a:rPr lang="fr-FR" sz="1400" dirty="0"/>
              <a:t> d’accès pour appeler les méthodes de son API.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Pour cela elle vous demande de renseigner vos identifiants de connexion via un formulaire HTML classique tel que vous le faites habituellement.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L’application côté serveur (le site acme.com) va échanger vos identifiants contre un </a:t>
            </a:r>
            <a:r>
              <a:rPr lang="fr-FR" sz="1400" dirty="0" err="1"/>
              <a:t>token</a:t>
            </a:r>
            <a:r>
              <a:rPr lang="fr-FR" sz="1400" dirty="0"/>
              <a:t> d’accès auprès du serveur d’autorisation (si vos identifiants sont valides bien évidemment).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L’application peut donc maintenant utiliser ce </a:t>
            </a:r>
            <a:r>
              <a:rPr lang="fr-FR" sz="1400" dirty="0" err="1"/>
              <a:t>token</a:t>
            </a:r>
            <a:r>
              <a:rPr lang="fr-FR" sz="1400" dirty="0"/>
              <a:t> d’accès auprès du serveur de ressources (api.acme.com).</a:t>
            </a:r>
          </a:p>
        </p:txBody>
      </p:sp>
      <p:pic>
        <p:nvPicPr>
          <p:cNvPr id="27652" name="Picture 4" descr="Resource Owner Password Credentials Gran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8353"/>
            <a:ext cx="6735681" cy="36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1441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1548" y="306829"/>
            <a:ext cx="11807687" cy="1822175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en-US" b="0" dirty="0"/>
              <a:t>Resource Owner Password Credentials Grant (</a:t>
            </a:r>
            <a:r>
              <a:rPr lang="en-US" b="0" dirty="0">
                <a:solidFill>
                  <a:srgbClr val="00B050"/>
                </a:solidFill>
              </a:rPr>
              <a:t>via mot de </a:t>
            </a:r>
            <a:r>
              <a:rPr lang="en-US" b="0" dirty="0" err="1">
                <a:solidFill>
                  <a:srgbClr val="00B050"/>
                </a:solidFill>
              </a:rPr>
              <a:t>passe</a:t>
            </a:r>
            <a:r>
              <a:rPr lang="en-US" b="0" dirty="0"/>
              <a:t>)</a:t>
            </a:r>
            <a:endParaRPr lang="fr-FR" dirty="0"/>
          </a:p>
        </p:txBody>
      </p:sp>
      <p:pic>
        <p:nvPicPr>
          <p:cNvPr id="4098" name="Picture 2" descr="https://www.ibm.com/support/knowledgecenter/en/SSPREK_9.0.2/com.ibm.isam.doc/config/images/OAuth2_resourceown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0" y="2612957"/>
            <a:ext cx="6958095" cy="323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857460" y="2290322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https://www.ibm.com/support/knowledgecenter/SSPREK_9.0.2/com.ibm.isam.doc/config/concept/con_oauth20_workflow.html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15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3475" y="306710"/>
            <a:ext cx="11904616" cy="832304"/>
          </a:xfrm>
        </p:spPr>
        <p:txBody>
          <a:bodyPr>
            <a:normAutofit/>
          </a:bodyPr>
          <a:lstStyle/>
          <a:p>
            <a:r>
              <a:rPr lang="fr-FR" dirty="0" err="1"/>
              <a:t>Many</a:t>
            </a:r>
            <a:r>
              <a:rPr lang="fr-FR" dirty="0"/>
              <a:t> HTTP </a:t>
            </a:r>
            <a:r>
              <a:rPr lang="fr-FR" dirty="0" err="1"/>
              <a:t>authentication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3475" y="1189423"/>
            <a:ext cx="9231086" cy="5411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b="1" dirty="0"/>
              <a:t>Basic </a:t>
            </a:r>
            <a:r>
              <a:rPr lang="fr-FR" sz="3600" b="1" dirty="0" err="1"/>
              <a:t>authentication</a:t>
            </a:r>
            <a:endParaRPr lang="fr-FR" sz="3600" b="1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It's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login:password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then encoded in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base64</a:t>
            </a:r>
            <a:br>
              <a:rPr lang="fr-FR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sample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: Basic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YWxhZGRpbjpzZXNhbWVPdXZyZVRvaQ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==</a:t>
            </a:r>
          </a:p>
          <a:p>
            <a:pPr marL="457200" lvl="1" indent="0">
              <a:buNone/>
            </a:pPr>
            <a:endParaRPr lang="fr-F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3600" b="1" dirty="0"/>
              <a:t>Authentification Digest et </a:t>
            </a:r>
            <a:r>
              <a:rPr lang="fr-FR" sz="3600" b="1" dirty="0" err="1"/>
              <a:t>Wdigest</a:t>
            </a:r>
            <a:endParaRPr lang="fr-FR" sz="3600" b="1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Like basic authentication, except that login and password circulate in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Hashe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3600" b="1" dirty="0"/>
              <a:t>Forms</a:t>
            </a:r>
            <a:r>
              <a:rPr lang="fr-FR" sz="3600" dirty="0"/>
              <a:t> </a:t>
            </a:r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 by POST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form</a:t>
            </a:r>
            <a:br>
              <a:rPr lang="fr-FR" sz="3200" dirty="0"/>
            </a:br>
            <a:endParaRPr lang="fr-FR" sz="3200" b="1" dirty="0"/>
          </a:p>
          <a:p>
            <a:pPr marL="0" indent="0">
              <a:buNone/>
            </a:pPr>
            <a:r>
              <a:rPr lang="fr-FR" sz="3600" b="1" dirty="0"/>
              <a:t>Authentification par certificat client</a:t>
            </a:r>
          </a:p>
          <a:p>
            <a:pPr marL="0" indent="0">
              <a:buNone/>
            </a:pPr>
            <a:r>
              <a:rPr lang="fr-FR" sz="3600" b="1" dirty="0"/>
              <a:t>Etc.</a:t>
            </a:r>
          </a:p>
        </p:txBody>
      </p:sp>
      <p:pic>
        <p:nvPicPr>
          <p:cNvPr id="1028" name="Picture 4" descr="Résultat de recherche d'images pour &quot;warning orange free&quot;">
            <a:extLst>
              <a:ext uri="{FF2B5EF4-FFF2-40B4-BE49-F238E27FC236}">
                <a16:creationId xmlns:a16="http://schemas.microsoft.com/office/drawing/2014/main" id="{D5840E56-1120-4D47-8934-B244860C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261" y="1391021"/>
            <a:ext cx="252007" cy="2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78004BA-E68C-4C67-9C39-D40BD64572C1}"/>
              </a:ext>
            </a:extLst>
          </p:cNvPr>
          <p:cNvSpPr txBox="1"/>
          <p:nvPr/>
        </p:nvSpPr>
        <p:spPr>
          <a:xfrm>
            <a:off x="10057243" y="1643028"/>
            <a:ext cx="193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</a:rPr>
              <a:t>Not secure</a:t>
            </a:r>
            <a:endParaRPr lang="fr-FR" sz="1200" dirty="0">
              <a:solidFill>
                <a:srgbClr val="FFC000"/>
              </a:solidFill>
            </a:endParaRPr>
          </a:p>
        </p:txBody>
      </p:sp>
      <p:pic>
        <p:nvPicPr>
          <p:cNvPr id="14" name="Picture 4" descr="Résultat de recherche d'images pour &quot;warning orange free&quot;">
            <a:extLst>
              <a:ext uri="{FF2B5EF4-FFF2-40B4-BE49-F238E27FC236}">
                <a16:creationId xmlns:a16="http://schemas.microsoft.com/office/drawing/2014/main" id="{29E8D159-AAAA-45E4-9A8B-40F1C2AD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261" y="2793373"/>
            <a:ext cx="252007" cy="2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B2CC039-4371-489C-BA02-51ACB1DA15E2}"/>
              </a:ext>
            </a:extLst>
          </p:cNvPr>
          <p:cNvSpPr txBox="1"/>
          <p:nvPr/>
        </p:nvSpPr>
        <p:spPr>
          <a:xfrm>
            <a:off x="10057243" y="3045380"/>
            <a:ext cx="193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</a:rPr>
              <a:t>Not secure</a:t>
            </a:r>
            <a:endParaRPr lang="fr-F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616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65" y="-278294"/>
            <a:ext cx="12404035" cy="1325563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fr-FR" b="0" dirty="0"/>
              <a:t>Client </a:t>
            </a:r>
            <a:r>
              <a:rPr lang="fr-FR" b="0" dirty="0" err="1"/>
              <a:t>Credentials</a:t>
            </a:r>
            <a:r>
              <a:rPr lang="fr-FR" b="0" dirty="0"/>
              <a:t> Grant </a:t>
            </a:r>
            <a:r>
              <a:rPr lang="fr-FR" b="0" dirty="0">
                <a:solidFill>
                  <a:srgbClr val="00B050"/>
                </a:solidFill>
              </a:rPr>
              <a:t>(serveur à serveur)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5531" y="1047269"/>
            <a:ext cx="5579164" cy="534062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Il doit être utilisé lorsque le client est lui-même le détenteur des données. Il n’y a pas d’autorisation à obtenir de la part de l’utilisateur final.</a:t>
            </a:r>
          </a:p>
          <a:p>
            <a:r>
              <a:rPr lang="fr-FR" dirty="0"/>
              <a:t>Les étapes sont les suivantes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Un site internet quelconque stocke des fichiers de toute sorte sur Google Cloud Storage.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 site internet doit passer par l’API Google pour récupérer ou modifier des fichiers et doit donc s’authentifier auprès du serveur d’autorisation.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Une fois authentifié, le site internet obtient un </a:t>
            </a:r>
            <a:r>
              <a:rPr lang="fr-FR" dirty="0" err="1"/>
              <a:t>token</a:t>
            </a:r>
            <a:r>
              <a:rPr lang="fr-FR" dirty="0"/>
              <a:t> d’accès qu’il peut désormais utiliser auprès du serveur de ressources (Google Cloud Storage).</a:t>
            </a:r>
          </a:p>
        </p:txBody>
      </p:sp>
      <p:pic>
        <p:nvPicPr>
          <p:cNvPr id="28674" name="Picture 2" descr="Client Credentials Gran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1" y="1484383"/>
            <a:ext cx="5922831" cy="446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442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65" y="-278294"/>
            <a:ext cx="12404035" cy="1325563"/>
          </a:xfrm>
        </p:spPr>
        <p:txBody>
          <a:bodyPr>
            <a:normAutofit/>
          </a:bodyPr>
          <a:lstStyle/>
          <a:p>
            <a:r>
              <a:rPr lang="fr-FR" dirty="0"/>
              <a:t>OAUTH2, </a:t>
            </a:r>
            <a:r>
              <a:rPr lang="fr-FR" b="0" dirty="0"/>
              <a:t>Client </a:t>
            </a:r>
            <a:r>
              <a:rPr lang="fr-FR" b="0" dirty="0" err="1"/>
              <a:t>Credentials</a:t>
            </a:r>
            <a:r>
              <a:rPr lang="fr-FR" b="0" dirty="0"/>
              <a:t> Grant </a:t>
            </a:r>
            <a:r>
              <a:rPr lang="fr-FR" b="0" dirty="0">
                <a:solidFill>
                  <a:srgbClr val="00B050"/>
                </a:solidFill>
              </a:rPr>
              <a:t>(serveur à serveur)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https://www.ibm.com/support/knowledgecenter/en/SSPREK_9.0.2/com.ibm.isam.doc/config/images/OAuth2_clientcr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82" y="3046148"/>
            <a:ext cx="10041835" cy="139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41982" y="5417835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https://www.ibm.com/support/knowledgecenter/SSPREK_9.0.2/com.ibm.isam.doc/config/concept/con_oauth20_workflow.html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9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0436" y="3510764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Focus on </a:t>
            </a:r>
            <a:r>
              <a:rPr lang="fr-FR" sz="4800" b="1" dirty="0" err="1">
                <a:solidFill>
                  <a:schemeClr val="bg1"/>
                </a:solidFill>
                <a:latin typeface="+mj-lt"/>
              </a:rPr>
              <a:t>Oauth</a:t>
            </a:r>
            <a:r>
              <a:rPr lang="fr-FR" sz="4800" b="1" dirty="0">
                <a:solidFill>
                  <a:schemeClr val="bg1"/>
                </a:solidFill>
                <a:latin typeface="+mj-lt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3875" y="208530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896335" y="442852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3875" y="140692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9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2.0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01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OAuth </a:t>
            </a:r>
            <a:r>
              <a:rPr lang="en-US" sz="3200" dirty="0"/>
              <a:t>is a free protocol. </a:t>
            </a:r>
          </a:p>
          <a:p>
            <a:pPr marL="0" indent="0">
              <a:buNone/>
            </a:pPr>
            <a:r>
              <a:rPr lang="en-US" sz="3200" dirty="0"/>
              <a:t>It's a "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delegation of authorization</a:t>
            </a:r>
            <a:r>
              <a:rPr lang="en-US" sz="3200" dirty="0"/>
              <a:t>" protocol: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allows a website, software or "consumer" application to use the secure API of another "provider" website on behalf of a user or machine.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 October 2012, RFC 6749 and RFC 6750 standardized OAuth 2.0.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Technical implementations differ between connection providers (</a:t>
            </a:r>
            <a:r>
              <a:rPr lang="en-US" sz="3200" dirty="0" err="1"/>
              <a:t>facebook</a:t>
            </a:r>
            <a:r>
              <a:rPr lang="en-US" sz="3200" dirty="0"/>
              <a:t>, twitter, etc.)</a:t>
            </a:r>
          </a:p>
        </p:txBody>
      </p:sp>
    </p:spTree>
    <p:extLst>
      <p:ext uri="{BB962C8B-B14F-4D97-AF65-F5344CB8AC3E}">
        <p14:creationId xmlns:p14="http://schemas.microsoft.com/office/powerpoint/2010/main" val="2504274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5">
            <a:lumMod val="75000"/>
          </a:schemeClr>
        </a:solidFill>
      </a:spPr>
      <a:bodyPr wrap="square" rtlCol="0">
        <a:spAutoFit/>
      </a:bodyPr>
      <a:lstStyle>
        <a:defPPr algn="l"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6889</Words>
  <Application>Microsoft Office PowerPoint</Application>
  <PresentationFormat>Grand écran</PresentationFormat>
  <Paragraphs>933</Paragraphs>
  <Slides>71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Century Gothic</vt:lpstr>
      <vt:lpstr>Courier New</vt:lpstr>
      <vt:lpstr>fakt-web</vt:lpstr>
      <vt:lpstr>Source Sans Pro</vt:lpstr>
      <vt:lpstr>Thème Office</vt:lpstr>
      <vt:lpstr>Présentation PowerPoint</vt:lpstr>
      <vt:lpstr>Présentation PowerPoint</vt:lpstr>
      <vt:lpstr>https://github.com/AxaGuilDEv/react-oidc </vt:lpstr>
      <vt:lpstr>Présentation PowerPoint</vt:lpstr>
      <vt:lpstr>Présentation PowerPoint</vt:lpstr>
      <vt:lpstr>Présentation PowerPoint</vt:lpstr>
      <vt:lpstr>Many HTTP authentication methods</vt:lpstr>
      <vt:lpstr>Présentation PowerPoint</vt:lpstr>
      <vt:lpstr>OAuth 2.0</vt:lpstr>
      <vt:lpstr>Why OAuth ?</vt:lpstr>
      <vt:lpstr>Why OAuth ?</vt:lpstr>
      <vt:lpstr>Why OAuth ?</vt:lpstr>
      <vt:lpstr>OAuth 2 defines 4 distinct roles</vt:lpstr>
      <vt:lpstr>OAuth 2</vt:lpstr>
      <vt:lpstr>OAuth 2</vt:lpstr>
      <vt:lpstr>Oauth 2 and the tokens</vt:lpstr>
      <vt:lpstr>Use and renewal of tokens</vt:lpstr>
      <vt:lpstr>Présentation PowerPoint</vt:lpstr>
      <vt:lpstr>HTTPS</vt:lpstr>
      <vt:lpstr>Présentation PowerPoint</vt:lpstr>
      <vt:lpstr>Oauth 2.0</vt:lpstr>
      <vt:lpstr>Types of authorisation</vt:lpstr>
      <vt:lpstr>Flow Authorization Code Grant</vt:lpstr>
      <vt:lpstr>Implicit Grant</vt:lpstr>
      <vt:lpstr>Flow Authorization Code Grant with pcke</vt:lpstr>
      <vt:lpstr>Flow Authorization Code Grant with pcke</vt:lpstr>
      <vt:lpstr>Client Credentials Grant</vt:lpstr>
      <vt:lpstr>Oauth 2.0 : Problems</vt:lpstr>
      <vt:lpstr>Présentation PowerPoint</vt:lpstr>
      <vt:lpstr>Présentation PowerPoint</vt:lpstr>
      <vt:lpstr>Open ID Connect</vt:lpstr>
      <vt:lpstr>OpenID Connect : endpoints</vt:lpstr>
      <vt:lpstr>Open ID Connect</vt:lpstr>
      <vt:lpstr>ID Token - JWT which contains a user's identity</vt:lpstr>
      <vt:lpstr>Présentation PowerPoint</vt:lpstr>
      <vt:lpstr>OpenID connect lets you make federation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Sample Authentication with Authorization Code Grant with pcke</vt:lpstr>
      <vt:lpstr>Présentation PowerPoint</vt:lpstr>
      <vt:lpstr>Présentation PowerPoint</vt:lpstr>
      <vt:lpstr>Présentation PowerPoint</vt:lpstr>
      <vt:lpstr>Authentication with Authorization Code Grant</vt:lpstr>
      <vt:lpstr>Sample Authentication with Authorization Code Grant with pcke</vt:lpstr>
      <vt:lpstr>Sample Authentication with Authorization Code Grant with pcke</vt:lpstr>
      <vt:lpstr>Sample Authentication with Authorization Code Grant with pcke</vt:lpstr>
      <vt:lpstr>Sample Authentication with Authorization Code Grant with pcke</vt:lpstr>
      <vt:lpstr>Conclusion</vt:lpstr>
      <vt:lpstr>Annexes</vt:lpstr>
      <vt:lpstr>Présentation PowerPoint</vt:lpstr>
      <vt:lpstr>OAUTH2, Authorization Code Grant (le plus sécurisé)</vt:lpstr>
      <vt:lpstr>OAUTH2, Authorization Code Grant (le plus sécurisé)</vt:lpstr>
      <vt:lpstr>Sample Authentication with Authorization Code Grant with pcke</vt:lpstr>
      <vt:lpstr>OAUTH2, Implicit Grant (pour les clients type js)</vt:lpstr>
      <vt:lpstr>OAUTH2, Implicit Grant (pour les clients type js)</vt:lpstr>
      <vt:lpstr>OAUTH2, Resource Owner Password Credentials Grant (via mot de passe)</vt:lpstr>
      <vt:lpstr>OAUTH2, Resource Owner Password Credentials Grant (via mot de passe)</vt:lpstr>
      <vt:lpstr>OAUTH2, Client Credentials Grant (serveur à serveur)</vt:lpstr>
      <vt:lpstr>OAUTH2, Client Credentials Grant (serveur à serveur)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CHERVET Guillaume</dc:creator>
  <cp:lastModifiedBy>Guillaume Chervet</cp:lastModifiedBy>
  <cp:revision>680</cp:revision>
  <dcterms:created xsi:type="dcterms:W3CDTF">2020-03-23T09:18:23Z</dcterms:created>
  <dcterms:modified xsi:type="dcterms:W3CDTF">2020-11-15T13:57:05Z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22654-0696-4b8f-bb0e-68bcd3f909d4_Enabled">
    <vt:lpwstr>False</vt:lpwstr>
  </property>
  <property fmtid="{D5CDD505-2E9C-101B-9397-08002B2CF9AE}" pid="3" name="MSIP_Label_65722654-0696-4b8f-bb0e-68bcd3f909d4_SiteId">
    <vt:lpwstr>396b38cc-aa65-492b-bb0e-3d94ed25a97b</vt:lpwstr>
  </property>
  <property fmtid="{D5CDD505-2E9C-101B-9397-08002B2CF9AE}" pid="4" name="MSIP_Label_65722654-0696-4b8f-bb0e-68bcd3f909d4_Owner">
    <vt:lpwstr>guillaume.chervet@axa.fr</vt:lpwstr>
  </property>
  <property fmtid="{D5CDD505-2E9C-101B-9397-08002B2CF9AE}" pid="5" name="MSIP_Label_65722654-0696-4b8f-bb0e-68bcd3f909d4_SetDate">
    <vt:lpwstr>2020-03-25T08:58:28.4512586Z</vt:lpwstr>
  </property>
  <property fmtid="{D5CDD505-2E9C-101B-9397-08002B2CF9AE}" pid="6" name="MSIP_Label_65722654-0696-4b8f-bb0e-68bcd3f909d4_Name">
    <vt:lpwstr>AXA FR Public</vt:lpwstr>
  </property>
  <property fmtid="{D5CDD505-2E9C-101B-9397-08002B2CF9AE}" pid="7" name="MSIP_Label_65722654-0696-4b8f-bb0e-68bcd3f909d4_Application">
    <vt:lpwstr>Microsoft Azure Information Protection</vt:lpwstr>
  </property>
  <property fmtid="{D5CDD505-2E9C-101B-9397-08002B2CF9AE}" pid="8" name="MSIP_Label_65722654-0696-4b8f-bb0e-68bcd3f909d4_ActionId">
    <vt:lpwstr>abf5b4cb-615a-4d74-84dc-5cdf40e72ec8</vt:lpwstr>
  </property>
  <property fmtid="{D5CDD505-2E9C-101B-9397-08002B2CF9AE}" pid="9" name="MSIP_Label_65722654-0696-4b8f-bb0e-68bcd3f909d4_Extended_MSFT_Method">
    <vt:lpwstr>Manual</vt:lpwstr>
  </property>
</Properties>
</file>