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3" r:id="rId2"/>
    <p:sldId id="591" r:id="rId3"/>
    <p:sldId id="382" r:id="rId4"/>
    <p:sldId id="592" r:id="rId5"/>
    <p:sldId id="436" r:id="rId6"/>
    <p:sldId id="376" r:id="rId7"/>
    <p:sldId id="594" r:id="rId8"/>
    <p:sldId id="464" r:id="rId9"/>
    <p:sldId id="450" r:id="rId10"/>
    <p:sldId id="470" r:id="rId11"/>
    <p:sldId id="465" r:id="rId12"/>
    <p:sldId id="403" r:id="rId13"/>
    <p:sldId id="596" r:id="rId14"/>
    <p:sldId id="445" r:id="rId15"/>
    <p:sldId id="595" r:id="rId16"/>
    <p:sldId id="460" r:id="rId17"/>
    <p:sldId id="606" r:id="rId18"/>
    <p:sldId id="597" r:id="rId19"/>
    <p:sldId id="609" r:id="rId20"/>
    <p:sldId id="607" r:id="rId21"/>
    <p:sldId id="608" r:id="rId22"/>
    <p:sldId id="600" r:id="rId23"/>
    <p:sldId id="602" r:id="rId24"/>
    <p:sldId id="603" r:id="rId25"/>
    <p:sldId id="610" r:id="rId26"/>
    <p:sldId id="604" r:id="rId27"/>
    <p:sldId id="439" r:id="rId28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2632" autoAdjust="0"/>
  </p:normalViewPr>
  <p:slideViewPr>
    <p:cSldViewPr snapToGrid="0">
      <p:cViewPr>
        <p:scale>
          <a:sx n="75" d="100"/>
          <a:sy n="75" d="100"/>
        </p:scale>
        <p:origin x="136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Chervet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OAuth </a:t>
            </a:r>
            <a:r>
              <a:rPr lang="en-US" sz="1200" dirty="0"/>
              <a:t>is a free protocol. </a:t>
            </a:r>
          </a:p>
          <a:p>
            <a:pPr marL="0" indent="0">
              <a:buNone/>
            </a:pPr>
            <a:r>
              <a:rPr lang="en-US" sz="1200" dirty="0"/>
              <a:t>It's a 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1200" dirty="0"/>
              <a:t>" protocol !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  <a:p>
            <a:pPr marL="0" indent="0">
              <a:buNone/>
            </a:pPr>
            <a:r>
              <a:rPr lang="en-US" sz="1200" dirty="0"/>
              <a:t>Technical implementations on </a:t>
            </a:r>
            <a:r>
              <a:rPr lang="en-US" sz="1200" dirty="0">
                <a:solidFill>
                  <a:srgbClr val="0070C0"/>
                </a:solidFill>
              </a:rPr>
              <a:t>authentication</a:t>
            </a:r>
            <a:r>
              <a:rPr lang="en-US" sz="1200" dirty="0"/>
              <a:t> and token exchange differs between connection providers (</a:t>
            </a:r>
            <a:r>
              <a:rPr lang="en-US" sz="1200" dirty="0" err="1"/>
              <a:t>facebook</a:t>
            </a:r>
            <a:r>
              <a:rPr lang="en-US" sz="1200" dirty="0"/>
              <a:t>, twitter, etc.)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The </a:t>
            </a:r>
            <a:r>
              <a:rPr lang="fr-FR" sz="1200" dirty="0" err="1"/>
              <a:t>way</a:t>
            </a:r>
            <a:r>
              <a:rPr lang="fr-FR" sz="1200" dirty="0"/>
              <a:t> to </a:t>
            </a:r>
            <a:r>
              <a:rPr lang="fr-FR" sz="1200" dirty="0" err="1"/>
              <a:t>retrieve</a:t>
            </a:r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identification</a:t>
            </a:r>
            <a:r>
              <a:rPr lang="fr-FR" sz="1200" dirty="0"/>
              <a:t> informations are </a:t>
            </a:r>
            <a:r>
              <a:rPr lang="fr-FR" sz="1200" dirty="0" err="1"/>
              <a:t>differents</a:t>
            </a:r>
            <a:r>
              <a:rPr lang="fr-FR" sz="1200" dirty="0"/>
              <a:t> between </a:t>
            </a:r>
            <a:r>
              <a:rPr lang="fr-FR" sz="1200" dirty="0" err="1"/>
              <a:t>each</a:t>
            </a:r>
            <a:r>
              <a:rPr lang="fr-FR" sz="1200" dirty="0"/>
              <a:t> providers</a:t>
            </a:r>
          </a:p>
          <a:p>
            <a:pPr marL="0" indent="0">
              <a:buNone/>
            </a:pPr>
            <a:r>
              <a:rPr lang="en-US" sz="1200" dirty="0"/>
              <a:t>Need for specific code for each supplier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31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16/11/2020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acebook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s.axa.fr/advalore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dvalorem.axa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nnect.axa.f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2992821" y="352964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27123" y="2666013"/>
            <a:ext cx="4064877" cy="82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 </a:t>
            </a:r>
            <a:br>
              <a:rPr lang="fr-FR" sz="2400" b="1" dirty="0"/>
            </a:br>
            <a:r>
              <a:rPr lang="fr-FR" sz="2400" b="1" dirty="0" err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 + Identification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925981" y="6250200"/>
            <a:ext cx="240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946953" y="3374500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505496" y="3437492"/>
            <a:ext cx="3245473" cy="17821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083481" y="421271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280006" cy="1019225"/>
          </a:xfrm>
        </p:spPr>
        <p:txBody>
          <a:bodyPr>
            <a:normAutofit/>
          </a:bodyPr>
          <a:lstStyle/>
          <a:p>
            <a:r>
              <a:rPr lang="en-US" dirty="0"/>
              <a:t>OpenID connect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E304D2F4-1076-4918-A02D-3C4B35976D3E}"/>
              </a:ext>
            </a:extLst>
          </p:cNvPr>
          <p:cNvSpPr txBox="1">
            <a:spLocks/>
          </p:cNvSpPr>
          <p:nvPr/>
        </p:nvSpPr>
        <p:spPr>
          <a:xfrm>
            <a:off x="6261582" y="509393"/>
            <a:ext cx="4534108" cy="91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 </a:t>
            </a:r>
            <a:br>
              <a:rPr lang="fr-FR" sz="2400" b="1" dirty="0"/>
            </a:b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Identification + Authentification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7453114-CAF1-4474-A437-B40988F98FE2}"/>
              </a:ext>
            </a:extLst>
          </p:cNvPr>
          <p:cNvGrpSpPr/>
          <p:nvPr/>
        </p:nvGrpSpPr>
        <p:grpSpPr>
          <a:xfrm>
            <a:off x="8940087" y="4985971"/>
            <a:ext cx="386744" cy="467381"/>
            <a:chOff x="7629365" y="5649458"/>
            <a:chExt cx="386744" cy="467381"/>
          </a:xfrm>
        </p:grpSpPr>
        <p:pic>
          <p:nvPicPr>
            <p:cNvPr id="32" name="Picture 4" descr="Résultat de recherche d'images pour &quot;image serveur&quot;">
              <a:extLst>
                <a:ext uri="{FF2B5EF4-FFF2-40B4-BE49-F238E27FC236}">
                  <a16:creationId xmlns:a16="http://schemas.microsoft.com/office/drawing/2014/main" id="{98415134-6A8D-4718-BACB-1D394B13EC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Résultat de recherche d'images pour &quot;image base de données&quot;">
              <a:extLst>
                <a:ext uri="{FF2B5EF4-FFF2-40B4-BE49-F238E27FC236}">
                  <a16:creationId xmlns:a16="http://schemas.microsoft.com/office/drawing/2014/main" id="{8568B0C4-A21B-4C7E-85B6-C36404B37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A0FDE6F-C1B7-4681-A66A-F41C8E9A05D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212762" y="5210312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using</a:t>
            </a:r>
            <a:r>
              <a:rPr lang="fr-FR" sz="6000" dirty="0">
                <a:solidFill>
                  <a:schemeClr val="bg1"/>
                </a:solidFill>
              </a:rPr>
              <a:t> flow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« 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»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r>
              <a:rPr lang="fr-FR" sz="60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184296" y="35881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5780" y="28219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233010" y="2947688"/>
            <a:ext cx="2455096" cy="45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007318" y="52029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6059" y="44719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028" y="27079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4924535" y="3209224"/>
            <a:ext cx="2911524" cy="1642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4924535" y="3202024"/>
            <a:ext cx="2911245" cy="7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032210" y="46277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304885" y="48520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070193" y="3582086"/>
            <a:ext cx="279" cy="889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1638463" y="2409866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833248" y="4038214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2417247" y="3201287"/>
            <a:ext cx="1504781" cy="793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039887" y="4195860"/>
            <a:ext cx="2756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https://advalorem.axa.fr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579862" y="5882586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https://apis.axa.fr/advalorem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61053" y="3252044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3525989" y="1750752"/>
            <a:ext cx="1729576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3061982" y="3252018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0" y="6477504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9DD549BD-DB8A-4386-A216-914004A03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5686" y="2062761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AD1F2DE-01CA-4A22-945E-C223123CD133}"/>
              </a:ext>
            </a:extLst>
          </p:cNvPr>
          <p:cNvCxnSpPr>
            <a:cxnSpLocks/>
            <a:stCxn id="7" idx="0"/>
            <a:endCxn id="38" idx="2"/>
          </p:cNvCxnSpPr>
          <p:nvPr/>
        </p:nvCxnSpPr>
        <p:spPr>
          <a:xfrm flipH="1" flipV="1">
            <a:off x="7973579" y="2509901"/>
            <a:ext cx="96614" cy="312061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C8BDD9-C7E1-4CBE-8486-B14DC88BC1ED}"/>
              </a:ext>
            </a:extLst>
          </p:cNvPr>
          <p:cNvCxnSpPr>
            <a:cxnSpLocks/>
            <a:stCxn id="38" idx="1"/>
            <a:endCxn id="17" idx="3"/>
          </p:cNvCxnSpPr>
          <p:nvPr/>
        </p:nvCxnSpPr>
        <p:spPr>
          <a:xfrm flipH="1">
            <a:off x="4924535" y="2286331"/>
            <a:ext cx="2911151" cy="92289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181F7B5E-EBE4-47C9-AADC-7543DA68B737}"/>
              </a:ext>
            </a:extLst>
          </p:cNvPr>
          <p:cNvSpPr txBox="1">
            <a:spLocks/>
          </p:cNvSpPr>
          <p:nvPr/>
        </p:nvSpPr>
        <p:spPr>
          <a:xfrm>
            <a:off x="8070193" y="1630818"/>
            <a:ext cx="1997249" cy="42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F21C-F944-4B63-9A6E-1FF446BA9D8D}"/>
              </a:ext>
            </a:extLst>
          </p:cNvPr>
          <p:cNvSpPr/>
          <p:nvPr/>
        </p:nvSpPr>
        <p:spPr>
          <a:xfrm>
            <a:off x="8191406" y="1990069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…</a:t>
            </a:r>
            <a:endParaRPr lang="fr-F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https://oidc.bworld.com/authorize?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23337"/>
            <a:ext cx="10015910" cy="36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https://oidc.bworld.com/token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7162801" y="3098980"/>
            <a:ext cx="5026460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Server check the </a:t>
            </a:r>
            <a:r>
              <a:rPr lang="fr-FR" sz="2000" b="1" i="1" dirty="0">
                <a:solidFill>
                  <a:srgbClr val="FFCCFF"/>
                </a:solidFill>
              </a:rPr>
              <a:t>code </a:t>
            </a:r>
          </a:p>
          <a:p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Server has </a:t>
            </a:r>
            <a:r>
              <a:rPr lang="fr-FR" sz="2000" b="1" i="1" dirty="0" err="1">
                <a:solidFill>
                  <a:schemeClr val="bg1"/>
                </a:solidFill>
              </a:rPr>
              <a:t>saved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r>
              <a:rPr lang="fr-FR" sz="2000" b="1" i="1" dirty="0">
                <a:solidFill>
                  <a:schemeClr val="bg1"/>
                </a:solidFill>
              </a:rPr>
              <a:t> and </a:t>
            </a:r>
            <a:r>
              <a:rPr lang="fr-FR" sz="2000" b="1" i="1" dirty="0" err="1">
                <a:solidFill>
                  <a:schemeClr val="bg1"/>
                </a:solidFill>
              </a:rPr>
              <a:t>now</a:t>
            </a:r>
            <a:r>
              <a:rPr lang="fr-FR" sz="2000" b="1" i="1" dirty="0">
                <a:solidFill>
                  <a:schemeClr val="bg1"/>
                </a:solidFill>
              </a:rPr>
              <a:t> can check </a:t>
            </a:r>
            <a:r>
              <a:rPr lang="fr-FR" sz="2000" b="1" i="1" dirty="0" err="1">
                <a:solidFill>
                  <a:schemeClr val="bg1"/>
                </a:solidFill>
              </a:rPr>
              <a:t>it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using</a:t>
            </a:r>
            <a:r>
              <a:rPr lang="fr-FR" sz="2000" b="1" i="1" dirty="0">
                <a:solidFill>
                  <a:schemeClr val="bg1"/>
                </a:solidFill>
              </a:rPr>
              <a:t> the 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HASH(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r>
              <a:rPr lang="fr-FR" sz="2000" b="1" i="1" dirty="0">
                <a:solidFill>
                  <a:schemeClr val="bg1"/>
                </a:solidFill>
              </a:rPr>
              <a:t>)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=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320538" y="2978765"/>
            <a:ext cx="687146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27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2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https://oidc.bworld.fr/token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52985" y="1031004"/>
            <a:ext cx="10015910" cy="371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354700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4375"/>
            <a:ext cx="10015910" cy="36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4506162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OAuth 2.0 + (Identity, Authentication)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/>
              <a:t>user information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32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32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3200" dirty="0"/>
          </a:p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3600" dirty="0"/>
              <a:t>Managing the </a:t>
            </a:r>
            <a:r>
              <a:rPr lang="en-US" sz="3600" b="1" dirty="0"/>
              <a:t>SSO session </a:t>
            </a:r>
            <a:r>
              <a:rPr lang="en-US" sz="3600" dirty="0"/>
              <a:t>(e.g. Single Logout)</a:t>
            </a:r>
            <a:endParaRPr lang="fr-FR" sz="3600" dirty="0"/>
          </a:p>
          <a:p>
            <a:pPr marL="0" indent="0">
              <a:buNone/>
            </a:pPr>
            <a:r>
              <a:rPr lang="en-US" sz="3600" b="1" dirty="0"/>
              <a:t>OpenID server discovery system </a:t>
            </a:r>
            <a:r>
              <a:rPr lang="en-US" sz="3600" dirty="0"/>
              <a:t>to allow customers to register on their own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2388</Words>
  <Application>Microsoft Office PowerPoint</Application>
  <PresentationFormat>Grand écran</PresentationFormat>
  <Paragraphs>421</Paragraphs>
  <Slides>27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Open ID Connect</vt:lpstr>
      <vt:lpstr>OpenID Connect : endpoints</vt:lpstr>
      <vt:lpstr>Open ID Connect</vt:lpstr>
      <vt:lpstr>OpenID connect</vt:lpstr>
      <vt:lpstr>Présentation PowerPoint</vt:lpstr>
      <vt:lpstr>Flow Authorization Code Grant with pcke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and renewal of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740</cp:revision>
  <dcterms:created xsi:type="dcterms:W3CDTF">2020-03-23T09:18:23Z</dcterms:created>
  <dcterms:modified xsi:type="dcterms:W3CDTF">2020-11-16T11:36:17Z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