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handoutMasterIdLst>
    <p:handoutMasterId r:id="rId61"/>
  </p:handoutMasterIdLst>
  <p:sldIdLst>
    <p:sldId id="256" r:id="rId2"/>
    <p:sldId id="258" r:id="rId3"/>
    <p:sldId id="382" r:id="rId4"/>
    <p:sldId id="436" r:id="rId5"/>
    <p:sldId id="376" r:id="rId6"/>
    <p:sldId id="404" r:id="rId7"/>
    <p:sldId id="435" r:id="rId8"/>
    <p:sldId id="471" r:id="rId9"/>
    <p:sldId id="379" r:id="rId10"/>
    <p:sldId id="380" r:id="rId11"/>
    <p:sldId id="378" r:id="rId12"/>
    <p:sldId id="383" r:id="rId13"/>
    <p:sldId id="377" r:id="rId14"/>
    <p:sldId id="449" r:id="rId15"/>
    <p:sldId id="384" r:id="rId16"/>
    <p:sldId id="439" r:id="rId17"/>
    <p:sldId id="467" r:id="rId18"/>
    <p:sldId id="440" r:id="rId19"/>
    <p:sldId id="385" r:id="rId20"/>
    <p:sldId id="387" r:id="rId21"/>
    <p:sldId id="386" r:id="rId22"/>
    <p:sldId id="444" r:id="rId23"/>
    <p:sldId id="443" r:id="rId24"/>
    <p:sldId id="445" r:id="rId25"/>
    <p:sldId id="466" r:id="rId26"/>
    <p:sldId id="446" r:id="rId27"/>
    <p:sldId id="463" r:id="rId28"/>
    <p:sldId id="448" r:id="rId29"/>
    <p:sldId id="464" r:id="rId30"/>
    <p:sldId id="450" r:id="rId31"/>
    <p:sldId id="470" r:id="rId32"/>
    <p:sldId id="465" r:id="rId33"/>
    <p:sldId id="451" r:id="rId34"/>
    <p:sldId id="468" r:id="rId35"/>
    <p:sldId id="403" r:id="rId36"/>
    <p:sldId id="472" r:id="rId37"/>
    <p:sldId id="460" r:id="rId38"/>
    <p:sldId id="453" r:id="rId39"/>
    <p:sldId id="454" r:id="rId40"/>
    <p:sldId id="459" r:id="rId41"/>
    <p:sldId id="455" r:id="rId42"/>
    <p:sldId id="456" r:id="rId43"/>
    <p:sldId id="457" r:id="rId44"/>
    <p:sldId id="458" r:id="rId45"/>
    <p:sldId id="461" r:id="rId46"/>
    <p:sldId id="462" r:id="rId47"/>
    <p:sldId id="268" r:id="rId48"/>
    <p:sldId id="441" r:id="rId49"/>
    <p:sldId id="442" r:id="rId50"/>
    <p:sldId id="388" r:id="rId51"/>
    <p:sldId id="405" r:id="rId52"/>
    <p:sldId id="469" r:id="rId53"/>
    <p:sldId id="389" r:id="rId54"/>
    <p:sldId id="408" r:id="rId55"/>
    <p:sldId id="390" r:id="rId56"/>
    <p:sldId id="409" r:id="rId57"/>
    <p:sldId id="391" r:id="rId58"/>
    <p:sldId id="410" r:id="rId59"/>
  </p:sldIdLst>
  <p:sldSz cx="12192000" cy="6858000"/>
  <p:notesSz cx="6888163" cy="100203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CC00CC"/>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Style à thème 2 - Accentuation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Style à thème 2 - Accentuation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35" autoAdjust="0"/>
    <p:restoredTop sz="90378" autoAdjust="0"/>
  </p:normalViewPr>
  <p:slideViewPr>
    <p:cSldViewPr snapToGrid="0">
      <p:cViewPr>
        <p:scale>
          <a:sx n="77" d="100"/>
          <a:sy n="77" d="100"/>
        </p:scale>
        <p:origin x="1326" y="6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illaume Chervet" userId="e88f94f109999b9b" providerId="LiveId" clId="{75B58181-A3EC-4C66-A3F3-570BAA23F33A}"/>
    <pc:docChg chg="undo custSel delSld modSld">
      <pc:chgData name="Guillaume Chervet" userId="e88f94f109999b9b" providerId="LiveId" clId="{75B58181-A3EC-4C66-A3F3-570BAA23F33A}" dt="2018-02-18T18:14:21.326" v="39"/>
      <pc:docMkLst>
        <pc:docMk/>
      </pc:docMkLst>
      <pc:sldChg chg="modSp">
        <pc:chgData name="Guillaume Chervet" userId="e88f94f109999b9b" providerId="LiveId" clId="{75B58181-A3EC-4C66-A3F3-570BAA23F33A}" dt="2018-02-18T16:41:03.671" v="1" actId="20577"/>
        <pc:sldMkLst>
          <pc:docMk/>
          <pc:sldMk cId="3336855111" sldId="256"/>
        </pc:sldMkLst>
        <pc:spChg chg="mod">
          <ac:chgData name="Guillaume Chervet" userId="e88f94f109999b9b" providerId="LiveId" clId="{75B58181-A3EC-4C66-A3F3-570BAA23F33A}" dt="2018-02-18T16:41:03.671" v="1" actId="20577"/>
          <ac:spMkLst>
            <pc:docMk/>
            <pc:sldMk cId="3336855111" sldId="256"/>
            <ac:spMk id="3" creationId="{00000000-0000-0000-0000-000000000000}"/>
          </ac:spMkLst>
        </pc:spChg>
      </pc:sldChg>
      <pc:sldChg chg="modSp">
        <pc:chgData name="Guillaume Chervet" userId="e88f94f109999b9b" providerId="LiveId" clId="{75B58181-A3EC-4C66-A3F3-570BAA23F33A}" dt="2018-02-18T18:13:07.270" v="36" actId="20577"/>
        <pc:sldMkLst>
          <pc:docMk/>
          <pc:sldMk cId="3272386914" sldId="268"/>
        </pc:sldMkLst>
        <pc:spChg chg="mod">
          <ac:chgData name="Guillaume Chervet" userId="e88f94f109999b9b" providerId="LiveId" clId="{75B58181-A3EC-4C66-A3F3-570BAA23F33A}" dt="2018-02-18T18:13:07.270" v="36" actId="20577"/>
          <ac:spMkLst>
            <pc:docMk/>
            <pc:sldMk cId="3272386914" sldId="268"/>
            <ac:spMk id="3" creationId="{00000000-0000-0000-0000-000000000000}"/>
          </ac:spMkLst>
        </pc:spChg>
      </pc:sldChg>
      <pc:sldChg chg="modSp">
        <pc:chgData name="Guillaume Chervet" userId="e88f94f109999b9b" providerId="LiveId" clId="{75B58181-A3EC-4C66-A3F3-570BAA23F33A}" dt="2018-02-18T16:52:34.244" v="15" actId="20577"/>
        <pc:sldMkLst>
          <pc:docMk/>
          <pc:sldMk cId="2480309315" sldId="356"/>
        </pc:sldMkLst>
        <pc:spChg chg="mod">
          <ac:chgData name="Guillaume Chervet" userId="e88f94f109999b9b" providerId="LiveId" clId="{75B58181-A3EC-4C66-A3F3-570BAA23F33A}" dt="2018-02-18T16:52:01.648" v="11" actId="20577"/>
          <ac:spMkLst>
            <pc:docMk/>
            <pc:sldMk cId="2480309315" sldId="356"/>
            <ac:spMk id="9" creationId="{00000000-0000-0000-0000-000000000000}"/>
          </ac:spMkLst>
        </pc:spChg>
        <pc:spChg chg="mod">
          <ac:chgData name="Guillaume Chervet" userId="e88f94f109999b9b" providerId="LiveId" clId="{75B58181-A3EC-4C66-A3F3-570BAA23F33A}" dt="2018-02-18T16:52:34.244" v="15" actId="20577"/>
          <ac:spMkLst>
            <pc:docMk/>
            <pc:sldMk cId="2480309315" sldId="356"/>
            <ac:spMk id="12" creationId="{00000000-0000-0000-0000-000000000000}"/>
          </ac:spMkLst>
        </pc:spChg>
      </pc:sldChg>
      <pc:sldChg chg="del">
        <pc:chgData name="Guillaume Chervet" userId="e88f94f109999b9b" providerId="LiveId" clId="{75B58181-A3EC-4C66-A3F3-570BAA23F33A}" dt="2018-02-18T18:14:02.343" v="37" actId="2696"/>
        <pc:sldMkLst>
          <pc:docMk/>
          <pc:sldMk cId="729471999" sldId="358"/>
        </pc:sldMkLst>
      </pc:sldChg>
      <pc:sldChg chg="modSp">
        <pc:chgData name="Guillaume Chervet" userId="e88f94f109999b9b" providerId="LiveId" clId="{75B58181-A3EC-4C66-A3F3-570BAA23F33A}" dt="2018-02-18T16:59:48.263" v="20" actId="207"/>
        <pc:sldMkLst>
          <pc:docMk/>
          <pc:sldMk cId="839413390" sldId="369"/>
        </pc:sldMkLst>
        <pc:graphicFrameChg chg="modGraphic">
          <ac:chgData name="Guillaume Chervet" userId="e88f94f109999b9b" providerId="LiveId" clId="{75B58181-A3EC-4C66-A3F3-570BAA23F33A}" dt="2018-02-18T16:59:48.263" v="20" actId="207"/>
          <ac:graphicFrameMkLst>
            <pc:docMk/>
            <pc:sldMk cId="839413390" sldId="369"/>
            <ac:graphicFrameMk id="6" creationId="{00000000-0000-0000-0000-000000000000}"/>
          </ac:graphicFrameMkLst>
        </pc:graphicFrameChg>
      </pc:sldChg>
      <pc:sldChg chg="modSp">
        <pc:chgData name="Guillaume Chervet" userId="e88f94f109999b9b" providerId="LiveId" clId="{75B58181-A3EC-4C66-A3F3-570BAA23F33A}" dt="2018-02-18T17:00:42.743" v="22" actId="207"/>
        <pc:sldMkLst>
          <pc:docMk/>
          <pc:sldMk cId="2088362108" sldId="370"/>
        </pc:sldMkLst>
        <pc:graphicFrameChg chg="modGraphic">
          <ac:chgData name="Guillaume Chervet" userId="e88f94f109999b9b" providerId="LiveId" clId="{75B58181-A3EC-4C66-A3F3-570BAA23F33A}" dt="2018-02-18T17:00:42.743" v="22" actId="207"/>
          <ac:graphicFrameMkLst>
            <pc:docMk/>
            <pc:sldMk cId="2088362108" sldId="370"/>
            <ac:graphicFrameMk id="6" creationId="{00000000-0000-0000-0000-000000000000}"/>
          </ac:graphicFrameMkLst>
        </pc:graphicFrameChg>
      </pc:sldChg>
      <pc:sldChg chg="modSp">
        <pc:chgData name="Guillaume Chervet" userId="e88f94f109999b9b" providerId="LiveId" clId="{75B58181-A3EC-4C66-A3F3-570BAA23F33A}" dt="2018-02-18T18:07:19.915" v="32" actId="1076"/>
        <pc:sldMkLst>
          <pc:docMk/>
          <pc:sldMk cId="1022089184" sldId="383"/>
        </pc:sldMkLst>
        <pc:spChg chg="mod">
          <ac:chgData name="Guillaume Chervet" userId="e88f94f109999b9b" providerId="LiveId" clId="{75B58181-A3EC-4C66-A3F3-570BAA23F33A}" dt="2018-02-18T18:07:19.915" v="32" actId="1076"/>
          <ac:spMkLst>
            <pc:docMk/>
            <pc:sldMk cId="1022089184" sldId="383"/>
            <ac:spMk id="59" creationId="{00000000-0000-0000-0000-000000000000}"/>
          </ac:spMkLst>
        </pc:spChg>
      </pc:sldChg>
      <pc:sldChg chg="modSp">
        <pc:chgData name="Guillaume Chervet" userId="e88f94f109999b9b" providerId="LiveId" clId="{75B58181-A3EC-4C66-A3F3-570BAA23F33A}" dt="2018-02-18T18:07:26.337" v="34" actId="27636"/>
        <pc:sldMkLst>
          <pc:docMk/>
          <pc:sldMk cId="4250000619" sldId="384"/>
        </pc:sldMkLst>
        <pc:spChg chg="mod">
          <ac:chgData name="Guillaume Chervet" userId="e88f94f109999b9b" providerId="LiveId" clId="{75B58181-A3EC-4C66-A3F3-570BAA23F33A}" dt="2018-02-18T18:07:26.337" v="34" actId="27636"/>
          <ac:spMkLst>
            <pc:docMk/>
            <pc:sldMk cId="4250000619" sldId="384"/>
            <ac:spMk id="59" creationId="{00000000-0000-0000-0000-000000000000}"/>
          </ac:spMkLst>
        </pc:spChg>
      </pc:sldChg>
      <pc:sldChg chg="modSp">
        <pc:chgData name="Guillaume Chervet" userId="e88f94f109999b9b" providerId="LiveId" clId="{75B58181-A3EC-4C66-A3F3-570BAA23F33A}" dt="2018-02-18T18:14:21.326" v="39"/>
        <pc:sldMkLst>
          <pc:docMk/>
          <pc:sldMk cId="2919905513" sldId="411"/>
        </pc:sldMkLst>
        <pc:spChg chg="mod">
          <ac:chgData name="Guillaume Chervet" userId="e88f94f109999b9b" providerId="LiveId" clId="{75B58181-A3EC-4C66-A3F3-570BAA23F33A}" dt="2018-02-18T18:14:21.326" v="39"/>
          <ac:spMkLst>
            <pc:docMk/>
            <pc:sldMk cId="2919905513" sldId="411"/>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84871" cy="502755"/>
          </a:xfrm>
          <a:prstGeom prst="rect">
            <a:avLst/>
          </a:prstGeom>
        </p:spPr>
        <p:txBody>
          <a:bodyPr vert="horz" lIns="96616" tIns="48308" rIns="96616" bIns="48308" rtlCol="0"/>
          <a:lstStyle>
            <a:lvl1pPr algn="l">
              <a:defRPr sz="1300"/>
            </a:lvl1pPr>
          </a:lstStyle>
          <a:p>
            <a:endParaRPr lang="fr-FR"/>
          </a:p>
        </p:txBody>
      </p:sp>
      <p:sp>
        <p:nvSpPr>
          <p:cNvPr id="3" name="Espace réservé de la date 2"/>
          <p:cNvSpPr>
            <a:spLocks noGrp="1"/>
          </p:cNvSpPr>
          <p:nvPr>
            <p:ph type="dt" sz="quarter" idx="1"/>
          </p:nvPr>
        </p:nvSpPr>
        <p:spPr>
          <a:xfrm>
            <a:off x="3901698" y="0"/>
            <a:ext cx="2984871" cy="502755"/>
          </a:xfrm>
          <a:prstGeom prst="rect">
            <a:avLst/>
          </a:prstGeom>
        </p:spPr>
        <p:txBody>
          <a:bodyPr vert="horz" lIns="96616" tIns="48308" rIns="96616" bIns="48308" rtlCol="0"/>
          <a:lstStyle>
            <a:lvl1pPr algn="r">
              <a:defRPr sz="1300"/>
            </a:lvl1pPr>
          </a:lstStyle>
          <a:p>
            <a:fld id="{92C0ECB4-1DA6-4958-A0CF-A11808127F66}" type="datetimeFigureOut">
              <a:rPr lang="fr-FR" smtClean="0"/>
              <a:t>11/11/2020</a:t>
            </a:fld>
            <a:endParaRPr lang="fr-FR"/>
          </a:p>
        </p:txBody>
      </p:sp>
      <p:sp>
        <p:nvSpPr>
          <p:cNvPr id="4" name="Espace réservé du pied de page 3"/>
          <p:cNvSpPr>
            <a:spLocks noGrp="1"/>
          </p:cNvSpPr>
          <p:nvPr>
            <p:ph type="ftr" sz="quarter" idx="2"/>
          </p:nvPr>
        </p:nvSpPr>
        <p:spPr>
          <a:xfrm>
            <a:off x="0" y="9517547"/>
            <a:ext cx="2984871" cy="502754"/>
          </a:xfrm>
          <a:prstGeom prst="rect">
            <a:avLst/>
          </a:prstGeom>
        </p:spPr>
        <p:txBody>
          <a:bodyPr vert="horz" lIns="96616" tIns="48308" rIns="96616" bIns="48308" rtlCol="0" anchor="b"/>
          <a:lstStyle>
            <a:lvl1pPr algn="l">
              <a:defRPr sz="1300"/>
            </a:lvl1pPr>
          </a:lstStyle>
          <a:p>
            <a:endParaRPr lang="fr-FR"/>
          </a:p>
        </p:txBody>
      </p:sp>
      <p:sp>
        <p:nvSpPr>
          <p:cNvPr id="5" name="Espace réservé du numéro de diapositive 4"/>
          <p:cNvSpPr>
            <a:spLocks noGrp="1"/>
          </p:cNvSpPr>
          <p:nvPr>
            <p:ph type="sldNum" sz="quarter" idx="3"/>
          </p:nvPr>
        </p:nvSpPr>
        <p:spPr>
          <a:xfrm>
            <a:off x="3901698" y="9517547"/>
            <a:ext cx="2984871" cy="502754"/>
          </a:xfrm>
          <a:prstGeom prst="rect">
            <a:avLst/>
          </a:prstGeom>
        </p:spPr>
        <p:txBody>
          <a:bodyPr vert="horz" lIns="96616" tIns="48308" rIns="96616" bIns="48308" rtlCol="0" anchor="b"/>
          <a:lstStyle>
            <a:lvl1pPr algn="r">
              <a:defRPr sz="1300"/>
            </a:lvl1pPr>
          </a:lstStyle>
          <a:p>
            <a:fld id="{6D4D9825-B818-4987-A363-A75C9161194C}" type="slidenum">
              <a:rPr lang="fr-FR" smtClean="0"/>
              <a:t>‹N°›</a:t>
            </a:fld>
            <a:endParaRPr lang="fr-FR"/>
          </a:p>
        </p:txBody>
      </p:sp>
    </p:spTree>
    <p:extLst>
      <p:ext uri="{BB962C8B-B14F-4D97-AF65-F5344CB8AC3E}">
        <p14:creationId xmlns:p14="http://schemas.microsoft.com/office/powerpoint/2010/main" val="35446403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84871" cy="502755"/>
          </a:xfrm>
          <a:prstGeom prst="rect">
            <a:avLst/>
          </a:prstGeom>
        </p:spPr>
        <p:txBody>
          <a:bodyPr vert="horz" lIns="96616" tIns="48308" rIns="96616" bIns="48308" rtlCol="0"/>
          <a:lstStyle>
            <a:lvl1pPr algn="l">
              <a:defRPr sz="1300"/>
            </a:lvl1pPr>
          </a:lstStyle>
          <a:p>
            <a:endParaRPr lang="fr-FR"/>
          </a:p>
        </p:txBody>
      </p:sp>
      <p:sp>
        <p:nvSpPr>
          <p:cNvPr id="3" name="Espace réservé de la date 2"/>
          <p:cNvSpPr>
            <a:spLocks noGrp="1"/>
          </p:cNvSpPr>
          <p:nvPr>
            <p:ph type="dt" idx="1"/>
          </p:nvPr>
        </p:nvSpPr>
        <p:spPr>
          <a:xfrm>
            <a:off x="3901698" y="0"/>
            <a:ext cx="2984871" cy="502755"/>
          </a:xfrm>
          <a:prstGeom prst="rect">
            <a:avLst/>
          </a:prstGeom>
        </p:spPr>
        <p:txBody>
          <a:bodyPr vert="horz" lIns="96616" tIns="48308" rIns="96616" bIns="48308" rtlCol="0"/>
          <a:lstStyle>
            <a:lvl1pPr algn="r">
              <a:defRPr sz="1300"/>
            </a:lvl1pPr>
          </a:lstStyle>
          <a:p>
            <a:fld id="{79251E60-887E-4FF0-8411-14E4694F24DF}" type="datetimeFigureOut">
              <a:rPr lang="fr-FR" smtClean="0"/>
              <a:t>11/11/2020</a:t>
            </a:fld>
            <a:endParaRPr lang="fr-FR"/>
          </a:p>
        </p:txBody>
      </p:sp>
      <p:sp>
        <p:nvSpPr>
          <p:cNvPr id="4" name="Espace réservé de l'image des diapositives 3"/>
          <p:cNvSpPr>
            <a:spLocks noGrp="1" noRot="1" noChangeAspect="1"/>
          </p:cNvSpPr>
          <p:nvPr>
            <p:ph type="sldImg" idx="2"/>
          </p:nvPr>
        </p:nvSpPr>
        <p:spPr>
          <a:xfrm>
            <a:off x="439738" y="1252538"/>
            <a:ext cx="6008687" cy="3381375"/>
          </a:xfrm>
          <a:prstGeom prst="rect">
            <a:avLst/>
          </a:prstGeom>
          <a:noFill/>
          <a:ln w="12700">
            <a:solidFill>
              <a:prstClr val="black"/>
            </a:solidFill>
          </a:ln>
        </p:spPr>
        <p:txBody>
          <a:bodyPr vert="horz" lIns="96616" tIns="48308" rIns="96616" bIns="48308" rtlCol="0" anchor="ctr"/>
          <a:lstStyle/>
          <a:p>
            <a:endParaRPr lang="fr-FR"/>
          </a:p>
        </p:txBody>
      </p:sp>
      <p:sp>
        <p:nvSpPr>
          <p:cNvPr id="5" name="Espace réservé des notes 4"/>
          <p:cNvSpPr>
            <a:spLocks noGrp="1"/>
          </p:cNvSpPr>
          <p:nvPr>
            <p:ph type="body" sz="quarter" idx="3"/>
          </p:nvPr>
        </p:nvSpPr>
        <p:spPr>
          <a:xfrm>
            <a:off x="688817" y="4822269"/>
            <a:ext cx="5510530" cy="3945493"/>
          </a:xfrm>
          <a:prstGeom prst="rect">
            <a:avLst/>
          </a:prstGeom>
        </p:spPr>
        <p:txBody>
          <a:bodyPr vert="horz" lIns="96616" tIns="48308" rIns="96616" bIns="48308"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517547"/>
            <a:ext cx="2984871" cy="502754"/>
          </a:xfrm>
          <a:prstGeom prst="rect">
            <a:avLst/>
          </a:prstGeom>
        </p:spPr>
        <p:txBody>
          <a:bodyPr vert="horz" lIns="96616" tIns="48308" rIns="96616" bIns="48308"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3901698" y="9517547"/>
            <a:ext cx="2984871" cy="502754"/>
          </a:xfrm>
          <a:prstGeom prst="rect">
            <a:avLst/>
          </a:prstGeom>
        </p:spPr>
        <p:txBody>
          <a:bodyPr vert="horz" lIns="96616" tIns="48308" rIns="96616" bIns="48308" rtlCol="0" anchor="b"/>
          <a:lstStyle>
            <a:lvl1pPr algn="r">
              <a:defRPr sz="1300"/>
            </a:lvl1pPr>
          </a:lstStyle>
          <a:p>
            <a:fld id="{41EB770E-9F5C-44F4-BEAD-89B26D889570}" type="slidenum">
              <a:rPr lang="fr-FR" smtClean="0"/>
              <a:t>‹N°›</a:t>
            </a:fld>
            <a:endParaRPr lang="fr-FR"/>
          </a:p>
        </p:txBody>
      </p:sp>
    </p:spTree>
    <p:extLst>
      <p:ext uri="{BB962C8B-B14F-4D97-AF65-F5344CB8AC3E}">
        <p14:creationId xmlns:p14="http://schemas.microsoft.com/office/powerpoint/2010/main" val="3930133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conference-hall.io/speaker/talk/bBTfn6DAj1LDtX3cZ9D3/edit"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conference-hall.io/speaker/talk/bBTfn6DAj1LDtX3cZ9D3/submission"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mn-lt"/>
                <a:ea typeface="+mn-ea"/>
                <a:cs typeface="+mn-cs"/>
              </a:rPr>
              <a:t>Comment sécuriser votre API REST ?</a:t>
            </a:r>
          </a:p>
          <a:p>
            <a:endParaRPr lang="fr-FR" sz="1200" b="0" i="0" kern="1200" dirty="0">
              <a:solidFill>
                <a:schemeClr val="tx1"/>
              </a:solidFill>
              <a:effectLst/>
              <a:latin typeface="+mn-lt"/>
              <a:ea typeface="+mn-ea"/>
              <a:cs typeface="+mn-cs"/>
            </a:endParaRPr>
          </a:p>
          <a:p>
            <a:r>
              <a:rPr lang="fr-FR" sz="1200" b="0" i="0" kern="1200" dirty="0">
                <a:solidFill>
                  <a:schemeClr val="tx1"/>
                </a:solidFill>
                <a:effectLst/>
                <a:latin typeface="+mn-lt"/>
                <a:ea typeface="+mn-ea"/>
                <a:cs typeface="+mn-cs"/>
              </a:rPr>
              <a:t>Aujourd'hui, la mise en place de l'automatisation nous oblige à créer et exposer de plus en plus d'API REST. L'idée, c'est que nos API soient utilisables par tout le monde. Pour cela, c'est comme une librairie, il faut qu'elle soit bien conçue et surtout bien **sécurisée** !</a:t>
            </a:r>
          </a:p>
          <a:p>
            <a:endParaRPr lang="fr-FR" sz="1200" b="0" i="0" kern="1200" dirty="0">
              <a:solidFill>
                <a:schemeClr val="tx1"/>
              </a:solidFill>
              <a:effectLst/>
              <a:latin typeface="+mn-lt"/>
              <a:ea typeface="+mn-ea"/>
              <a:cs typeface="+mn-cs"/>
            </a:endParaRPr>
          </a:p>
          <a:p>
            <a:r>
              <a:rPr lang="fr-FR" sz="1200" b="0" i="0" kern="1200" dirty="0">
                <a:solidFill>
                  <a:schemeClr val="tx1"/>
                </a:solidFill>
                <a:effectLst/>
                <a:latin typeface="+mn-lt"/>
                <a:ea typeface="+mn-ea"/>
                <a:cs typeface="+mn-cs"/>
              </a:rPr>
              <a:t>Cette présentation a pour but d'expliquer :</a:t>
            </a:r>
          </a:p>
          <a:p>
            <a:r>
              <a:rPr lang="fr-FR" sz="1200" b="0" i="0" kern="1200" dirty="0">
                <a:solidFill>
                  <a:schemeClr val="tx1"/>
                </a:solidFill>
                <a:effectLst/>
                <a:latin typeface="+mn-lt"/>
                <a:ea typeface="+mn-ea"/>
                <a:cs typeface="+mn-cs"/>
              </a:rPr>
              <a:t>- Rappel sur HTTPS</a:t>
            </a:r>
          </a:p>
          <a:p>
            <a:r>
              <a:rPr lang="fr-FR" sz="1200" b="0" i="0" kern="1200" dirty="0">
                <a:solidFill>
                  <a:schemeClr val="tx1"/>
                </a:solidFill>
                <a:effectLst/>
                <a:latin typeface="+mn-lt"/>
                <a:ea typeface="+mn-ea"/>
                <a:cs typeface="+mn-cs"/>
              </a:rPr>
              <a:t>- Comment gérer correctement les requêtes cross </a:t>
            </a:r>
            <a:r>
              <a:rPr lang="fr-FR" sz="1200" b="0" i="0" kern="1200" dirty="0" err="1">
                <a:solidFill>
                  <a:schemeClr val="tx1"/>
                </a:solidFill>
                <a:effectLst/>
                <a:latin typeface="+mn-lt"/>
                <a:ea typeface="+mn-ea"/>
                <a:cs typeface="+mn-cs"/>
              </a:rPr>
              <a:t>domain</a:t>
            </a:r>
            <a:r>
              <a:rPr lang="fr-FR" sz="1200" b="0" i="0" kern="1200" dirty="0">
                <a:solidFill>
                  <a:schemeClr val="tx1"/>
                </a:solidFill>
                <a:effectLst/>
                <a:latin typeface="+mn-lt"/>
                <a:ea typeface="+mn-ea"/>
                <a:cs typeface="+mn-cs"/>
              </a:rPr>
              <a:t> avec CORS ?</a:t>
            </a:r>
          </a:p>
          <a:p>
            <a:r>
              <a:rPr lang="fr-FR" sz="1200" b="0" i="0" kern="1200" dirty="0">
                <a:solidFill>
                  <a:schemeClr val="tx1"/>
                </a:solidFill>
                <a:effectLst/>
                <a:latin typeface="+mn-lt"/>
                <a:ea typeface="+mn-ea"/>
                <a:cs typeface="+mn-cs"/>
              </a:rPr>
              <a:t>- Comment échanger des informations via le standard JWT ?</a:t>
            </a:r>
          </a:p>
          <a:p>
            <a:r>
              <a:rPr lang="fr-FR" sz="1200" b="0" i="0" kern="1200" dirty="0">
                <a:solidFill>
                  <a:schemeClr val="tx1"/>
                </a:solidFill>
                <a:effectLst/>
                <a:latin typeface="+mn-lt"/>
                <a:ea typeface="+mn-ea"/>
                <a:cs typeface="+mn-cs"/>
              </a:rPr>
              <a:t>- Bien comprendre les notions d’identification, autorisation et authentification</a:t>
            </a:r>
          </a:p>
          <a:p>
            <a:r>
              <a:rPr lang="fr-FR" sz="1200" b="0" i="0" kern="1200" dirty="0">
                <a:solidFill>
                  <a:schemeClr val="tx1"/>
                </a:solidFill>
                <a:effectLst/>
                <a:latin typeface="+mn-lt"/>
                <a:ea typeface="+mn-ea"/>
                <a:cs typeface="+mn-cs"/>
              </a:rPr>
              <a:t>  - Focus sur </a:t>
            </a:r>
            <a:r>
              <a:rPr lang="fr-FR" sz="1200" b="0" i="0" kern="1200" dirty="0" err="1">
                <a:solidFill>
                  <a:schemeClr val="tx1"/>
                </a:solidFill>
                <a:effectLst/>
                <a:latin typeface="+mn-lt"/>
                <a:ea typeface="+mn-ea"/>
                <a:cs typeface="+mn-cs"/>
              </a:rPr>
              <a:t>Oauth</a:t>
            </a:r>
            <a:r>
              <a:rPr lang="fr-FR" sz="1200" b="0" i="0" kern="1200" dirty="0">
                <a:solidFill>
                  <a:schemeClr val="tx1"/>
                </a:solidFill>
                <a:effectLst/>
                <a:latin typeface="+mn-lt"/>
                <a:ea typeface="+mn-ea"/>
                <a:cs typeface="+mn-cs"/>
              </a:rPr>
              <a:t> 2.0</a:t>
            </a:r>
          </a:p>
          <a:p>
            <a:r>
              <a:rPr lang="fr-FR" sz="1200" b="0" i="0" kern="1200" dirty="0">
                <a:solidFill>
                  <a:schemeClr val="tx1"/>
                </a:solidFill>
                <a:effectLst/>
                <a:latin typeface="+mn-lt"/>
                <a:ea typeface="+mn-ea"/>
                <a:cs typeface="+mn-cs"/>
              </a:rPr>
              <a:t>  - Focus sur </a:t>
            </a:r>
            <a:r>
              <a:rPr lang="fr-FR" sz="1200" b="0" i="0" kern="1200" dirty="0" err="1">
                <a:solidFill>
                  <a:schemeClr val="tx1"/>
                </a:solidFill>
                <a:effectLst/>
                <a:latin typeface="+mn-lt"/>
                <a:ea typeface="+mn-ea"/>
                <a:cs typeface="+mn-cs"/>
              </a:rPr>
              <a:t>OpenID</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Connect</a:t>
            </a:r>
            <a:endParaRPr lang="fr-FR" sz="1200" b="0" i="0" kern="1200" dirty="0">
              <a:solidFill>
                <a:schemeClr val="tx1"/>
              </a:solidFill>
              <a:effectLst/>
              <a:latin typeface="+mn-lt"/>
              <a:ea typeface="+mn-ea"/>
              <a:cs typeface="+mn-cs"/>
            </a:endParaRPr>
          </a:p>
          <a:p>
            <a:endParaRPr lang="fr-FR" sz="1200" b="0" i="0" kern="1200" dirty="0">
              <a:solidFill>
                <a:schemeClr val="tx1"/>
              </a:solidFill>
              <a:effectLst/>
              <a:latin typeface="+mn-lt"/>
              <a:ea typeface="+mn-ea"/>
              <a:cs typeface="+mn-cs"/>
            </a:endParaRPr>
          </a:p>
          <a:p>
            <a:r>
              <a:rPr lang="fr-FR" sz="1200" b="0" i="0" kern="1200" dirty="0">
                <a:solidFill>
                  <a:schemeClr val="tx1"/>
                </a:solidFill>
                <a:effectLst/>
                <a:latin typeface="+mn-lt"/>
                <a:ea typeface="+mn-ea"/>
                <a:cs typeface="+mn-cs"/>
              </a:rPr>
              <a:t>Un #</a:t>
            </a:r>
            <a:r>
              <a:rPr lang="fr-FR" sz="1200" b="0" i="0" kern="1200" dirty="0" err="1">
                <a:solidFill>
                  <a:schemeClr val="tx1"/>
                </a:solidFill>
                <a:effectLst/>
                <a:latin typeface="+mn-lt"/>
                <a:ea typeface="+mn-ea"/>
                <a:cs typeface="+mn-cs"/>
              </a:rPr>
              <a:t>BackToBasis</a:t>
            </a:r>
            <a:r>
              <a:rPr lang="fr-FR" sz="1200" b="0" i="0" kern="1200" dirty="0">
                <a:solidFill>
                  <a:schemeClr val="tx1"/>
                </a:solidFill>
                <a:effectLst/>
                <a:latin typeface="+mn-lt"/>
                <a:ea typeface="+mn-ea"/>
                <a:cs typeface="+mn-cs"/>
              </a:rPr>
              <a:t> très rafraîchissant !</a:t>
            </a:r>
          </a:p>
          <a:p>
            <a:endParaRPr lang="fr-FR" sz="1200" b="0" i="0" kern="1200" dirty="0">
              <a:solidFill>
                <a:schemeClr val="tx1"/>
              </a:solidFill>
              <a:effectLst/>
              <a:latin typeface="+mn-lt"/>
              <a:ea typeface="+mn-ea"/>
              <a:cs typeface="+mn-cs"/>
            </a:endParaRPr>
          </a:p>
          <a:p>
            <a:endParaRPr lang="fr-FR" sz="1200" b="0" i="0" kern="1200" dirty="0">
              <a:solidFill>
                <a:schemeClr val="tx1"/>
              </a:solidFill>
              <a:effectLst/>
              <a:latin typeface="+mn-lt"/>
              <a:ea typeface="+mn-ea"/>
              <a:cs typeface="+mn-cs"/>
            </a:endParaRPr>
          </a:p>
          <a:p>
            <a:r>
              <a:rPr lang="fr-FR" b="1" dirty="0">
                <a:effectLst/>
              </a:rPr>
              <a:t>Comment concevoir une API RESTful ?</a:t>
            </a:r>
            <a:r>
              <a:rPr lang="fr-FR" dirty="0" err="1">
                <a:effectLst/>
              </a:rPr>
              <a:t>DeleteArchive</a:t>
            </a:r>
            <a:r>
              <a:rPr lang="fr-FR" u="none" strike="noStrike" dirty="0" err="1">
                <a:effectLst/>
                <a:hlinkClick r:id="rId3"/>
              </a:rPr>
              <a:t>Edit</a:t>
            </a:r>
            <a:br>
              <a:rPr lang="fr-FR" u="none" strike="noStrike" dirty="0">
                <a:effectLst/>
                <a:hlinkClick r:id="rId4"/>
              </a:rPr>
            </a:br>
            <a:endParaRPr lang="fr-FR" sz="1200" b="0" i="0" kern="1200" dirty="0">
              <a:solidFill>
                <a:schemeClr val="tx1"/>
              </a:solidFill>
              <a:effectLst/>
              <a:latin typeface="+mn-lt"/>
              <a:ea typeface="+mn-ea"/>
              <a:cs typeface="+mn-cs"/>
            </a:endParaRPr>
          </a:p>
          <a:p>
            <a:r>
              <a:rPr lang="fr-FR" sz="1200" b="0" i="0" kern="1200" dirty="0">
                <a:solidFill>
                  <a:schemeClr val="tx1"/>
                </a:solidFill>
                <a:effectLst/>
                <a:latin typeface="+mn-lt"/>
                <a:ea typeface="+mn-ea"/>
                <a:cs typeface="+mn-cs"/>
              </a:rPr>
              <a:t>Aujourd'hui, la mise en place de l'automatisation nous oblige à créer et exposer de plus en plus d'API REST. L'idée, c'est que nos API soient utilisables par tout le monde. Pour cela, c'est comme une librairie, il faut qu'elle soit bien conçue !</a:t>
            </a:r>
          </a:p>
          <a:p>
            <a:endParaRPr lang="fr-FR" sz="1200" b="0" i="0" kern="1200" dirty="0">
              <a:solidFill>
                <a:schemeClr val="tx1"/>
              </a:solidFill>
              <a:effectLst/>
              <a:latin typeface="+mn-lt"/>
              <a:ea typeface="+mn-ea"/>
              <a:cs typeface="+mn-cs"/>
            </a:endParaRPr>
          </a:p>
          <a:p>
            <a:r>
              <a:rPr lang="fr-FR" sz="1200" b="0" i="0" kern="1200" dirty="0">
                <a:solidFill>
                  <a:schemeClr val="tx1"/>
                </a:solidFill>
                <a:effectLst/>
                <a:latin typeface="+mn-lt"/>
                <a:ea typeface="+mn-ea"/>
                <a:cs typeface="+mn-cs"/>
              </a:rPr>
              <a:t>Cette présentation a pour but d'expliquer :</a:t>
            </a:r>
          </a:p>
          <a:p>
            <a:endParaRPr lang="fr-FR" sz="1200" b="0" i="0" kern="1200" dirty="0">
              <a:solidFill>
                <a:schemeClr val="tx1"/>
              </a:solidFill>
              <a:effectLst/>
              <a:latin typeface="+mn-lt"/>
              <a:ea typeface="+mn-ea"/>
              <a:cs typeface="+mn-cs"/>
            </a:endParaRPr>
          </a:p>
          <a:p>
            <a:r>
              <a:rPr lang="fr-FR" sz="1200" b="0" i="0" kern="1200" dirty="0">
                <a:solidFill>
                  <a:schemeClr val="tx1"/>
                </a:solidFill>
                <a:effectLst/>
                <a:latin typeface="+mn-lt"/>
                <a:ea typeface="+mn-ea"/>
                <a:cs typeface="+mn-cs"/>
              </a:rPr>
              <a:t>- Qu'est-ce que le REST, RESTful ?</a:t>
            </a:r>
          </a:p>
          <a:p>
            <a:r>
              <a:rPr lang="fr-FR" sz="1200" b="0" i="0" kern="1200" dirty="0">
                <a:solidFill>
                  <a:schemeClr val="tx1"/>
                </a:solidFill>
                <a:effectLst/>
                <a:latin typeface="+mn-lt"/>
                <a:ea typeface="+mn-ea"/>
                <a:cs typeface="+mn-cs"/>
              </a:rPr>
              <a:t>- A quoi sert le REST, RESTful ?</a:t>
            </a:r>
          </a:p>
          <a:p>
            <a:r>
              <a:rPr lang="fr-FR" sz="1200" b="0" i="0" kern="1200" dirty="0">
                <a:solidFill>
                  <a:schemeClr val="tx1"/>
                </a:solidFill>
                <a:effectLst/>
                <a:latin typeface="+mn-lt"/>
                <a:ea typeface="+mn-ea"/>
                <a:cs typeface="+mn-cs"/>
              </a:rPr>
              <a:t>- Comment bien désigner une API ?</a:t>
            </a:r>
          </a:p>
          <a:p>
            <a:endParaRPr lang="fr-FR" sz="1200" b="0" i="0" kern="1200" dirty="0">
              <a:solidFill>
                <a:schemeClr val="tx1"/>
              </a:solidFill>
              <a:effectLst/>
              <a:latin typeface="+mn-lt"/>
              <a:ea typeface="+mn-ea"/>
              <a:cs typeface="+mn-cs"/>
            </a:endParaRPr>
          </a:p>
          <a:p>
            <a:r>
              <a:rPr lang="fr-FR" sz="1200" b="0" i="0" kern="1200" dirty="0">
                <a:solidFill>
                  <a:schemeClr val="tx1"/>
                </a:solidFill>
                <a:effectLst/>
                <a:latin typeface="+mn-lt"/>
                <a:ea typeface="+mn-ea"/>
                <a:cs typeface="+mn-cs"/>
              </a:rPr>
              <a:t>Un #</a:t>
            </a:r>
            <a:r>
              <a:rPr lang="fr-FR" sz="1200" b="0" i="0" kern="1200" dirty="0" err="1">
                <a:solidFill>
                  <a:schemeClr val="tx1"/>
                </a:solidFill>
                <a:effectLst/>
                <a:latin typeface="+mn-lt"/>
                <a:ea typeface="+mn-ea"/>
                <a:cs typeface="+mn-cs"/>
              </a:rPr>
              <a:t>BackToBasis</a:t>
            </a:r>
            <a:r>
              <a:rPr lang="fr-FR" sz="1200" b="0" i="0" kern="1200" dirty="0">
                <a:solidFill>
                  <a:schemeClr val="tx1"/>
                </a:solidFill>
                <a:effectLst/>
                <a:latin typeface="+mn-lt"/>
                <a:ea typeface="+mn-ea"/>
                <a:cs typeface="+mn-cs"/>
              </a:rPr>
              <a:t> très rafraîchissant !</a:t>
            </a:r>
            <a:endParaRPr lang="fr-FR" dirty="0"/>
          </a:p>
        </p:txBody>
      </p:sp>
      <p:sp>
        <p:nvSpPr>
          <p:cNvPr id="4" name="Espace réservé du numéro de diapositive 3"/>
          <p:cNvSpPr>
            <a:spLocks noGrp="1"/>
          </p:cNvSpPr>
          <p:nvPr>
            <p:ph type="sldNum" sz="quarter" idx="5"/>
          </p:nvPr>
        </p:nvSpPr>
        <p:spPr/>
        <p:txBody>
          <a:bodyPr/>
          <a:lstStyle/>
          <a:p>
            <a:fld id="{41EB770E-9F5C-44F4-BEAD-89B26D889570}" type="slidenum">
              <a:rPr lang="fr-FR" smtClean="0"/>
              <a:t>2</a:t>
            </a:fld>
            <a:endParaRPr lang="fr-FR"/>
          </a:p>
        </p:txBody>
      </p:sp>
    </p:spTree>
    <p:extLst>
      <p:ext uri="{BB962C8B-B14F-4D97-AF65-F5344CB8AC3E}">
        <p14:creationId xmlns:p14="http://schemas.microsoft.com/office/powerpoint/2010/main" val="1498403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EB770E-9F5C-44F4-BEAD-89B26D889570}" type="slidenum">
              <a:rPr lang="fr-FR" smtClean="0"/>
              <a:t>24</a:t>
            </a:fld>
            <a:endParaRPr lang="fr-FR"/>
          </a:p>
        </p:txBody>
      </p:sp>
    </p:spTree>
    <p:extLst>
      <p:ext uri="{BB962C8B-B14F-4D97-AF65-F5344CB8AC3E}">
        <p14:creationId xmlns:p14="http://schemas.microsoft.com/office/powerpoint/2010/main" val="3614629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EB770E-9F5C-44F4-BEAD-89B26D889570}" type="slidenum">
              <a:rPr lang="fr-FR" smtClean="0"/>
              <a:t>25</a:t>
            </a:fld>
            <a:endParaRPr lang="fr-FR"/>
          </a:p>
        </p:txBody>
      </p:sp>
    </p:spTree>
    <p:extLst>
      <p:ext uri="{BB962C8B-B14F-4D97-AF65-F5344CB8AC3E}">
        <p14:creationId xmlns:p14="http://schemas.microsoft.com/office/powerpoint/2010/main" val="3043437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EB770E-9F5C-44F4-BEAD-89B26D889570}" type="slidenum">
              <a:rPr lang="fr-FR" smtClean="0"/>
              <a:t>26</a:t>
            </a:fld>
            <a:endParaRPr lang="fr-FR"/>
          </a:p>
        </p:txBody>
      </p:sp>
    </p:spTree>
    <p:extLst>
      <p:ext uri="{BB962C8B-B14F-4D97-AF65-F5344CB8AC3E}">
        <p14:creationId xmlns:p14="http://schemas.microsoft.com/office/powerpoint/2010/main" val="695746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1EB770E-9F5C-44F4-BEAD-89B26D889570}" type="slidenum">
              <a:rPr lang="fr-FR" smtClean="0"/>
              <a:t>35</a:t>
            </a:fld>
            <a:endParaRPr lang="fr-FR"/>
          </a:p>
        </p:txBody>
      </p:sp>
    </p:spTree>
    <p:extLst>
      <p:ext uri="{BB962C8B-B14F-4D97-AF65-F5344CB8AC3E}">
        <p14:creationId xmlns:p14="http://schemas.microsoft.com/office/powerpoint/2010/main" val="3265035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EB770E-9F5C-44F4-BEAD-89B26D889570}" type="slidenum">
              <a:rPr lang="fr-FR" smtClean="0"/>
              <a:t>37</a:t>
            </a:fld>
            <a:endParaRPr lang="fr-FR"/>
          </a:p>
        </p:txBody>
      </p:sp>
    </p:spTree>
    <p:extLst>
      <p:ext uri="{BB962C8B-B14F-4D97-AF65-F5344CB8AC3E}">
        <p14:creationId xmlns:p14="http://schemas.microsoft.com/office/powerpoint/2010/main" val="2058676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EB770E-9F5C-44F4-BEAD-89B26D889570}" type="slidenum">
              <a:rPr lang="fr-FR" smtClean="0"/>
              <a:t>38</a:t>
            </a:fld>
            <a:endParaRPr lang="fr-FR"/>
          </a:p>
        </p:txBody>
      </p:sp>
    </p:spTree>
    <p:extLst>
      <p:ext uri="{BB962C8B-B14F-4D97-AF65-F5344CB8AC3E}">
        <p14:creationId xmlns:p14="http://schemas.microsoft.com/office/powerpoint/2010/main" val="1706333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EB770E-9F5C-44F4-BEAD-89B26D889570}" type="slidenum">
              <a:rPr lang="fr-FR" smtClean="0"/>
              <a:t>39</a:t>
            </a:fld>
            <a:endParaRPr lang="fr-FR"/>
          </a:p>
        </p:txBody>
      </p:sp>
    </p:spTree>
    <p:extLst>
      <p:ext uri="{BB962C8B-B14F-4D97-AF65-F5344CB8AC3E}">
        <p14:creationId xmlns:p14="http://schemas.microsoft.com/office/powerpoint/2010/main" val="3444704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EB770E-9F5C-44F4-BEAD-89B26D889570}" type="slidenum">
              <a:rPr lang="fr-FR" smtClean="0"/>
              <a:t>40</a:t>
            </a:fld>
            <a:endParaRPr lang="fr-FR"/>
          </a:p>
        </p:txBody>
      </p:sp>
    </p:spTree>
    <p:extLst>
      <p:ext uri="{BB962C8B-B14F-4D97-AF65-F5344CB8AC3E}">
        <p14:creationId xmlns:p14="http://schemas.microsoft.com/office/powerpoint/2010/main" val="31406934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i="1" dirty="0">
                <a:solidFill>
                  <a:schemeClr val="bg1"/>
                </a:solidFill>
              </a:rPr>
              <a:t>GET </a:t>
            </a:r>
            <a:r>
              <a:rPr lang="fr-FR" sz="1200" i="1" dirty="0">
                <a:solidFill>
                  <a:schemeClr val="bg1"/>
                </a:solidFill>
              </a:rPr>
              <a:t>https://www.facebook.com/login/device-based/regular/login/?login_attempt=1&amp;next=https%3A%2F%2Fwww.facebook.com%2Fv4.0%2Fdialog%2Foauth%3Fclient_id%3D544589308979814%26scope%3Demail%26response_type%3Dcode%26redirect_uri%3Dhttps%253A%252F%252Fwww.bworld.fr%252Fsignin-facebook%26state%3DCfDJ8MPoTDZA24VEgPmXITG-PTu5a0gm4BxGxEt1g2WBlTLiADBVeZm9xAMutAu6yN3wLJbdlqRB9oBkgrnvHp9MGrBivY-7o2UVj-iX4X7-4e7d5WwbYf-Myn_P9dCvxYcm42bzeki7AnSJVuwnodxqFgJkP6UYyShYAtkk7qztvgfzCsbw3EObJgU6TVWu9fqUHgC_yHBZpMvODTE52cB3YzX_vtaJIBzkBY9KENecH0jE5_3GZo_h-UvjP9rfzqwO4dhZxsUM3N1lqclEOFSJN9iXSn4zAGCUIcG707npwH7xvFVznT6FkG_FMX_QwZjAroH-DJDLsdllysuxjRHfw-M%26ret%3Dlogin%26fbapp_pres%3D0%26logger_id%3D3ffce8e3-2fd6-41c4-8522-aac590979a5f%26cbt%3D1585495069617&amp;lwv=100</a:t>
            </a:r>
          </a:p>
          <a:p>
            <a:endParaRPr lang="fr-FR" dirty="0"/>
          </a:p>
        </p:txBody>
      </p:sp>
      <p:sp>
        <p:nvSpPr>
          <p:cNvPr id="4" name="Espace réservé du numéro de diapositive 3"/>
          <p:cNvSpPr>
            <a:spLocks noGrp="1"/>
          </p:cNvSpPr>
          <p:nvPr>
            <p:ph type="sldNum" sz="quarter" idx="5"/>
          </p:nvPr>
        </p:nvSpPr>
        <p:spPr/>
        <p:txBody>
          <a:bodyPr/>
          <a:lstStyle/>
          <a:p>
            <a:fld id="{41EB770E-9F5C-44F4-BEAD-89B26D889570}" type="slidenum">
              <a:rPr lang="fr-FR" smtClean="0"/>
              <a:t>41</a:t>
            </a:fld>
            <a:endParaRPr lang="fr-FR"/>
          </a:p>
        </p:txBody>
      </p:sp>
    </p:spTree>
    <p:extLst>
      <p:ext uri="{BB962C8B-B14F-4D97-AF65-F5344CB8AC3E}">
        <p14:creationId xmlns:p14="http://schemas.microsoft.com/office/powerpoint/2010/main" val="5442970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i="1" dirty="0">
                <a:solidFill>
                  <a:schemeClr val="bg1"/>
                </a:solidFill>
              </a:rPr>
              <a:t>GET </a:t>
            </a:r>
            <a:r>
              <a:rPr lang="fr-FR" sz="1200" i="1" dirty="0">
                <a:solidFill>
                  <a:schemeClr val="bg1"/>
                </a:solidFill>
              </a:rPr>
              <a:t>https://www.facebook.com/login/device-based/regular/login/?login_attempt=1&amp;next=https%3A%2F%2Fwww.facebook.com%2Fv4.0%2Fdialog%2Foauth%3Fclient_id%3D544589308979814%26scope%3Demail%26response_type%3Dcode%26redirect_uri%3Dhttps%253A%252F%252Fwww.bworld.fr%252Fsignin-facebook%26state%3DCfDJ8MPoTDZA24VEgPmXITG-PTu5a0gm4BxGxEt1g2WBlTLiADBVeZm9xAMutAu6yN3wLJbdlqRB9oBkgrnvHp9MGrBivY-7o2UVj-iX4X7-4e7d5WwbYf-Myn_P9dCvxYcm42bzeki7AnSJVuwnodxqFgJkP6UYyShYAtkk7qztvgfzCsbw3EObJgU6TVWu9fqUHgC_yHBZpMvODTE52cB3YzX_vtaJIBzkBY9KENecH0jE5_3GZo_h-UvjP9rfzqwO4dhZxsUM3N1lqclEOFSJN9iXSn4zAGCUIcG707npwH7xvFVznT6FkG_FMX_QwZjAroH-DJDLsdllysuxjRHfw-M%26ret%3Dlogin%26fbapp_pres%3D0%26logger_id%3D3ffce8e3-2fd6-41c4-8522-aac590979a5f%26cbt%3D1585495069617&amp;lwv=100</a:t>
            </a:r>
          </a:p>
          <a:p>
            <a:endParaRPr lang="fr-FR" dirty="0"/>
          </a:p>
        </p:txBody>
      </p:sp>
      <p:sp>
        <p:nvSpPr>
          <p:cNvPr id="4" name="Espace réservé du numéro de diapositive 3"/>
          <p:cNvSpPr>
            <a:spLocks noGrp="1"/>
          </p:cNvSpPr>
          <p:nvPr>
            <p:ph type="sldNum" sz="quarter" idx="5"/>
          </p:nvPr>
        </p:nvSpPr>
        <p:spPr/>
        <p:txBody>
          <a:bodyPr/>
          <a:lstStyle/>
          <a:p>
            <a:fld id="{41EB770E-9F5C-44F4-BEAD-89B26D889570}" type="slidenum">
              <a:rPr lang="fr-FR" smtClean="0"/>
              <a:t>42</a:t>
            </a:fld>
            <a:endParaRPr lang="fr-FR"/>
          </a:p>
        </p:txBody>
      </p:sp>
    </p:spTree>
    <p:extLst>
      <p:ext uri="{BB962C8B-B14F-4D97-AF65-F5344CB8AC3E}">
        <p14:creationId xmlns:p14="http://schemas.microsoft.com/office/powerpoint/2010/main" val="686009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1EB770E-9F5C-44F4-BEAD-89B26D889570}" type="slidenum">
              <a:rPr lang="fr-FR" smtClean="0"/>
              <a:t>9</a:t>
            </a:fld>
            <a:endParaRPr lang="fr-FR"/>
          </a:p>
        </p:txBody>
      </p:sp>
    </p:spTree>
    <p:extLst>
      <p:ext uri="{BB962C8B-B14F-4D97-AF65-F5344CB8AC3E}">
        <p14:creationId xmlns:p14="http://schemas.microsoft.com/office/powerpoint/2010/main" val="9009461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i="1" dirty="0">
                <a:solidFill>
                  <a:schemeClr val="bg1"/>
                </a:solidFill>
              </a:rPr>
              <a:t>GET </a:t>
            </a:r>
            <a:r>
              <a:rPr lang="fr-FR" sz="1200" i="1" dirty="0">
                <a:solidFill>
                  <a:schemeClr val="bg1"/>
                </a:solidFill>
              </a:rPr>
              <a:t>https://www.facebook.com/login/device-based/regular/login/?login_attempt=1&amp;next=https%3A%2F%2Fwww.facebook.com%2Fv4.0%2Fdialog%2Foauth%3Fclient_id%3D544589308979814%26scope%3Demail%26response_type%3Dcode%26redirect_uri%3Dhttps%253A%252F%252Fwww.bworld.fr%252Fsignin-facebook%26state%3DCfDJ8MPoTDZA24VEgPmXITG-PTu5a0gm4BxGxEt1g2WBlTLiADBVeZm9xAMutAu6yN3wLJbdlqRB9oBkgrnvHp9MGrBivY-7o2UVj-iX4X7-4e7d5WwbYf-Myn_P9dCvxYcm42bzeki7AnSJVuwnodxqFgJkP6UYyShYAtkk7qztvgfzCsbw3EObJgU6TVWu9fqUHgC_yHBZpMvODTE52cB3YzX_vtaJIBzkBY9KENecH0jE5_3GZo_h-UvjP9rfzqwO4dhZxsUM3N1lqclEOFSJN9iXSn4zAGCUIcG707npwH7xvFVznT6FkG_FMX_QwZjAroH-DJDLsdllysuxjRHfw-M%26ret%3Dlogin%26fbapp_pres%3D0%26logger_id%3D3ffce8e3-2fd6-41c4-8522-aac590979a5f%26cbt%3D1585495069617&amp;lwv=100</a:t>
            </a:r>
          </a:p>
          <a:p>
            <a:endParaRPr lang="fr-FR" dirty="0"/>
          </a:p>
        </p:txBody>
      </p:sp>
      <p:sp>
        <p:nvSpPr>
          <p:cNvPr id="4" name="Espace réservé du numéro de diapositive 3"/>
          <p:cNvSpPr>
            <a:spLocks noGrp="1"/>
          </p:cNvSpPr>
          <p:nvPr>
            <p:ph type="sldNum" sz="quarter" idx="5"/>
          </p:nvPr>
        </p:nvSpPr>
        <p:spPr/>
        <p:txBody>
          <a:bodyPr/>
          <a:lstStyle/>
          <a:p>
            <a:fld id="{41EB770E-9F5C-44F4-BEAD-89B26D889570}" type="slidenum">
              <a:rPr lang="fr-FR" smtClean="0"/>
              <a:t>43</a:t>
            </a:fld>
            <a:endParaRPr lang="fr-FR"/>
          </a:p>
        </p:txBody>
      </p:sp>
    </p:spTree>
    <p:extLst>
      <p:ext uri="{BB962C8B-B14F-4D97-AF65-F5344CB8AC3E}">
        <p14:creationId xmlns:p14="http://schemas.microsoft.com/office/powerpoint/2010/main" val="26468349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i="1" dirty="0">
                <a:solidFill>
                  <a:schemeClr val="bg1"/>
                </a:solidFill>
              </a:rPr>
              <a:t>GET </a:t>
            </a:r>
            <a:r>
              <a:rPr lang="fr-FR" sz="1200" i="1" dirty="0">
                <a:solidFill>
                  <a:schemeClr val="bg1"/>
                </a:solidFill>
              </a:rPr>
              <a:t>https://www.facebook.com/login/device-based/regular/login/?login_attempt=1&amp;next=https%3A%2F%2Fwww.facebook.com%2Fv4.0%2Fdialog%2Foauth%3Fclient_id%3D544589308979814%26scope%3Demail%26response_type%3Dcode%26redirect_uri%3Dhttps%253A%252F%252Fwww.bworld.fr%252Fsignin-facebook%26state%3DCfDJ8MPoTDZA24VEgPmXITG-PTu5a0gm4BxGxEt1g2WBlTLiADBVeZm9xAMutAu6yN3wLJbdlqRB9oBkgrnvHp9MGrBivY-7o2UVj-iX4X7-4e7d5WwbYf-Myn_P9dCvxYcm42bzeki7AnSJVuwnodxqFgJkP6UYyShYAtkk7qztvgfzCsbw3EObJgU6TVWu9fqUHgC_yHBZpMvODTE52cB3YzX_vtaJIBzkBY9KENecH0jE5_3GZo_h-UvjP9rfzqwO4dhZxsUM3N1lqclEOFSJN9iXSn4zAGCUIcG707npwH7xvFVznT6FkG_FMX_QwZjAroH-DJDLsdllysuxjRHfw-M%26ret%3Dlogin%26fbapp_pres%3D0%26logger_id%3D3ffce8e3-2fd6-41c4-8522-aac590979a5f%26cbt%3D1585495069617&amp;lwv=100</a:t>
            </a:r>
          </a:p>
          <a:p>
            <a:endParaRPr lang="fr-FR" dirty="0"/>
          </a:p>
        </p:txBody>
      </p:sp>
      <p:sp>
        <p:nvSpPr>
          <p:cNvPr id="4" name="Espace réservé du numéro de diapositive 3"/>
          <p:cNvSpPr>
            <a:spLocks noGrp="1"/>
          </p:cNvSpPr>
          <p:nvPr>
            <p:ph type="sldNum" sz="quarter" idx="5"/>
          </p:nvPr>
        </p:nvSpPr>
        <p:spPr/>
        <p:txBody>
          <a:bodyPr/>
          <a:lstStyle/>
          <a:p>
            <a:fld id="{41EB770E-9F5C-44F4-BEAD-89B26D889570}" type="slidenum">
              <a:rPr lang="fr-FR" smtClean="0"/>
              <a:t>44</a:t>
            </a:fld>
            <a:endParaRPr lang="fr-FR"/>
          </a:p>
        </p:txBody>
      </p:sp>
    </p:spTree>
    <p:extLst>
      <p:ext uri="{BB962C8B-B14F-4D97-AF65-F5344CB8AC3E}">
        <p14:creationId xmlns:p14="http://schemas.microsoft.com/office/powerpoint/2010/main" val="25319754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i="1" dirty="0">
                <a:solidFill>
                  <a:schemeClr val="bg1"/>
                </a:solidFill>
              </a:rPr>
              <a:t>GET </a:t>
            </a:r>
            <a:r>
              <a:rPr lang="fr-FR" sz="1200" i="1" dirty="0">
                <a:solidFill>
                  <a:schemeClr val="bg1"/>
                </a:solidFill>
              </a:rPr>
              <a:t>https://www.facebook.com/login/device-based/regular/login/?login_attempt=1&amp;next=https%3A%2F%2Fwww.facebook.com%2Fv4.0%2Fdialog%2Foauth%3Fclient_id%3D544589308979814%26scope%3Demail%26response_type%3Dcode%26redirect_uri%3Dhttps%253A%252F%252Fwww.bworld.fr%252Fsignin-facebook%26state%3DCfDJ8MPoTDZA24VEgPmXITG-PTu5a0gm4BxGxEt1g2WBlTLiADBVeZm9xAMutAu6yN3wLJbdlqRB9oBkgrnvHp9MGrBivY-7o2UVj-iX4X7-4e7d5WwbYf-Myn_P9dCvxYcm42bzeki7AnSJVuwnodxqFgJkP6UYyShYAtkk7qztvgfzCsbw3EObJgU6TVWu9fqUHgC_yHBZpMvODTE52cB3YzX_vtaJIBzkBY9KENecH0jE5_3GZo_h-UvjP9rfzqwO4dhZxsUM3N1lqclEOFSJN9iXSn4zAGCUIcG707npwH7xvFVznT6FkG_FMX_QwZjAroH-DJDLsdllysuxjRHfw-M%26ret%3Dlogin%26fbapp_pres%3D0%26logger_id%3D3ffce8e3-2fd6-41c4-8522-aac590979a5f%26cbt%3D1585495069617&amp;lwv=100</a:t>
            </a:r>
          </a:p>
          <a:p>
            <a:endParaRPr lang="fr-FR" dirty="0"/>
          </a:p>
        </p:txBody>
      </p:sp>
      <p:sp>
        <p:nvSpPr>
          <p:cNvPr id="4" name="Espace réservé du numéro de diapositive 3"/>
          <p:cNvSpPr>
            <a:spLocks noGrp="1"/>
          </p:cNvSpPr>
          <p:nvPr>
            <p:ph type="sldNum" sz="quarter" idx="5"/>
          </p:nvPr>
        </p:nvSpPr>
        <p:spPr/>
        <p:txBody>
          <a:bodyPr/>
          <a:lstStyle/>
          <a:p>
            <a:fld id="{41EB770E-9F5C-44F4-BEAD-89B26D889570}" type="slidenum">
              <a:rPr lang="fr-FR" smtClean="0"/>
              <a:t>45</a:t>
            </a:fld>
            <a:endParaRPr lang="fr-FR"/>
          </a:p>
        </p:txBody>
      </p:sp>
    </p:spTree>
    <p:extLst>
      <p:ext uri="{BB962C8B-B14F-4D97-AF65-F5344CB8AC3E}">
        <p14:creationId xmlns:p14="http://schemas.microsoft.com/office/powerpoint/2010/main" val="7457565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i="1" dirty="0">
                <a:solidFill>
                  <a:schemeClr val="bg1"/>
                </a:solidFill>
              </a:rPr>
              <a:t>GET </a:t>
            </a:r>
            <a:r>
              <a:rPr lang="fr-FR" sz="1200" i="1" dirty="0">
                <a:solidFill>
                  <a:schemeClr val="bg1"/>
                </a:solidFill>
              </a:rPr>
              <a:t>https://www.facebook.com/login/device-based/regular/login/?login_attempt=1&amp;next=https%3A%2F%2Fwww.facebook.com%2Fv4.0%2Fdialog%2Foauth%3Fclient_id%3D544589308979814%26scope%3Demail%26response_type%3Dcode%26redirect_uri%3Dhttps%253A%252F%252Fwww.bworld.fr%252Fsignin-facebook%26state%3DCfDJ8MPoTDZA24VEgPmXITG-PTu5a0gm4BxGxEt1g2WBlTLiADBVeZm9xAMutAu6yN3wLJbdlqRB9oBkgrnvHp9MGrBivY-7o2UVj-iX4X7-4e7d5WwbYf-Myn_P9dCvxYcm42bzeki7AnSJVuwnodxqFgJkP6UYyShYAtkk7qztvgfzCsbw3EObJgU6TVWu9fqUHgC_yHBZpMvODTE52cB3YzX_vtaJIBzkBY9KENecH0jE5_3GZo_h-UvjP9rfzqwO4dhZxsUM3N1lqclEOFSJN9iXSn4zAGCUIcG707npwH7xvFVznT6FkG_FMX_QwZjAroH-DJDLsdllysuxjRHfw-M%26ret%3Dlogin%26fbapp_pres%3D0%26logger_id%3D3ffce8e3-2fd6-41c4-8522-aac590979a5f%26cbt%3D1585495069617&amp;lwv=100</a:t>
            </a:r>
          </a:p>
          <a:p>
            <a:endParaRPr lang="fr-FR" dirty="0"/>
          </a:p>
        </p:txBody>
      </p:sp>
      <p:sp>
        <p:nvSpPr>
          <p:cNvPr id="4" name="Espace réservé du numéro de diapositive 3"/>
          <p:cNvSpPr>
            <a:spLocks noGrp="1"/>
          </p:cNvSpPr>
          <p:nvPr>
            <p:ph type="sldNum" sz="quarter" idx="5"/>
          </p:nvPr>
        </p:nvSpPr>
        <p:spPr/>
        <p:txBody>
          <a:bodyPr/>
          <a:lstStyle/>
          <a:p>
            <a:fld id="{41EB770E-9F5C-44F4-BEAD-89B26D889570}" type="slidenum">
              <a:rPr lang="fr-FR" smtClean="0"/>
              <a:t>46</a:t>
            </a:fld>
            <a:endParaRPr lang="fr-FR"/>
          </a:p>
        </p:txBody>
      </p:sp>
    </p:spTree>
    <p:extLst>
      <p:ext uri="{BB962C8B-B14F-4D97-AF65-F5344CB8AC3E}">
        <p14:creationId xmlns:p14="http://schemas.microsoft.com/office/powerpoint/2010/main" val="11204944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i="1" dirty="0">
                <a:solidFill>
                  <a:schemeClr val="bg1"/>
                </a:solidFill>
              </a:rPr>
              <a:t>GET </a:t>
            </a:r>
            <a:r>
              <a:rPr lang="fr-FR" sz="1200" i="1" dirty="0">
                <a:solidFill>
                  <a:schemeClr val="bg1"/>
                </a:solidFill>
              </a:rPr>
              <a:t>https://www.facebook.com/login/device-based/regular/login/?login_attempt=1&amp;next=https%3A%2F%2Fwww.facebook.com%2Fv4.0%2Fdialog%2Foauth%3Fclient_id%3D544589308979814%26scope%3Demail%26response_type%3Dcode%26redirect_uri%3Dhttps%253A%252F%252Fwww.bworld.fr%252Fsignin-facebook%26state%3DCfDJ8MPoTDZA24VEgPmXITG-PTu5a0gm4BxGxEt1g2WBlTLiADBVeZm9xAMutAu6yN3wLJbdlqRB9oBkgrnvHp9MGrBivY-7o2UVj-iX4X7-4e7d5WwbYf-Myn_P9dCvxYcm42bzeki7AnSJVuwnodxqFgJkP6UYyShYAtkk7qztvgfzCsbw3EObJgU6TVWu9fqUHgC_yHBZpMvODTE52cB3YzX_vtaJIBzkBY9KENecH0jE5_3GZo_h-UvjP9rfzqwO4dhZxsUM3N1lqclEOFSJN9iXSn4zAGCUIcG707npwH7xvFVznT6FkG_FMX_QwZjAroH-DJDLsdllysuxjRHfw-M%26ret%3Dlogin%26fbapp_pres%3D0%26logger_id%3D3ffce8e3-2fd6-41c4-8522-aac590979a5f%26cbt%3D1585495069617&amp;lwv=100</a:t>
            </a:r>
          </a:p>
          <a:p>
            <a:endParaRPr lang="fr-FR" dirty="0"/>
          </a:p>
        </p:txBody>
      </p:sp>
      <p:sp>
        <p:nvSpPr>
          <p:cNvPr id="4" name="Espace réservé du numéro de diapositive 3"/>
          <p:cNvSpPr>
            <a:spLocks noGrp="1"/>
          </p:cNvSpPr>
          <p:nvPr>
            <p:ph type="sldNum" sz="quarter" idx="5"/>
          </p:nvPr>
        </p:nvSpPr>
        <p:spPr/>
        <p:txBody>
          <a:bodyPr/>
          <a:lstStyle/>
          <a:p>
            <a:fld id="{41EB770E-9F5C-44F4-BEAD-89B26D889570}" type="slidenum">
              <a:rPr lang="fr-FR" smtClean="0"/>
              <a:t>52</a:t>
            </a:fld>
            <a:endParaRPr lang="fr-FR"/>
          </a:p>
        </p:txBody>
      </p:sp>
    </p:spTree>
    <p:extLst>
      <p:ext uri="{BB962C8B-B14F-4D97-AF65-F5344CB8AC3E}">
        <p14:creationId xmlns:p14="http://schemas.microsoft.com/office/powerpoint/2010/main" val="1856082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1EB770E-9F5C-44F4-BEAD-89B26D889570}" type="slidenum">
              <a:rPr lang="fr-FR" smtClean="0"/>
              <a:t>10</a:t>
            </a:fld>
            <a:endParaRPr lang="fr-FR"/>
          </a:p>
        </p:txBody>
      </p:sp>
    </p:spTree>
    <p:extLst>
      <p:ext uri="{BB962C8B-B14F-4D97-AF65-F5344CB8AC3E}">
        <p14:creationId xmlns:p14="http://schemas.microsoft.com/office/powerpoint/2010/main" val="3354805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11</a:t>
            </a:fld>
            <a:endParaRPr lang="fr-FR"/>
          </a:p>
        </p:txBody>
      </p:sp>
    </p:spTree>
    <p:extLst>
      <p:ext uri="{BB962C8B-B14F-4D97-AF65-F5344CB8AC3E}">
        <p14:creationId xmlns:p14="http://schemas.microsoft.com/office/powerpoint/2010/main" val="3728374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EB770E-9F5C-44F4-BEAD-89B26D889570}" type="slidenum">
              <a:rPr lang="fr-FR" smtClean="0"/>
              <a:t>12</a:t>
            </a:fld>
            <a:endParaRPr lang="fr-FR"/>
          </a:p>
        </p:txBody>
      </p:sp>
    </p:spTree>
    <p:extLst>
      <p:ext uri="{BB962C8B-B14F-4D97-AF65-F5344CB8AC3E}">
        <p14:creationId xmlns:p14="http://schemas.microsoft.com/office/powerpoint/2010/main" val="2563074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EB770E-9F5C-44F4-BEAD-89B26D889570}" type="slidenum">
              <a:rPr lang="fr-FR" smtClean="0"/>
              <a:t>14</a:t>
            </a:fld>
            <a:endParaRPr lang="fr-FR"/>
          </a:p>
        </p:txBody>
      </p:sp>
    </p:spTree>
    <p:extLst>
      <p:ext uri="{BB962C8B-B14F-4D97-AF65-F5344CB8AC3E}">
        <p14:creationId xmlns:p14="http://schemas.microsoft.com/office/powerpoint/2010/main" val="3430822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EB770E-9F5C-44F4-BEAD-89B26D889570}" type="slidenum">
              <a:rPr lang="fr-FR" smtClean="0"/>
              <a:t>21</a:t>
            </a:fld>
            <a:endParaRPr lang="fr-FR"/>
          </a:p>
        </p:txBody>
      </p:sp>
    </p:spTree>
    <p:extLst>
      <p:ext uri="{BB962C8B-B14F-4D97-AF65-F5344CB8AC3E}">
        <p14:creationId xmlns:p14="http://schemas.microsoft.com/office/powerpoint/2010/main" val="1680246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EB770E-9F5C-44F4-BEAD-89B26D889570}" type="slidenum">
              <a:rPr lang="fr-FR" smtClean="0"/>
              <a:t>22</a:t>
            </a:fld>
            <a:endParaRPr lang="fr-FR"/>
          </a:p>
        </p:txBody>
      </p:sp>
    </p:spTree>
    <p:extLst>
      <p:ext uri="{BB962C8B-B14F-4D97-AF65-F5344CB8AC3E}">
        <p14:creationId xmlns:p14="http://schemas.microsoft.com/office/powerpoint/2010/main" val="2524982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EB770E-9F5C-44F4-BEAD-89B26D889570}" type="slidenum">
              <a:rPr lang="fr-FR" smtClean="0"/>
              <a:t>23</a:t>
            </a:fld>
            <a:endParaRPr lang="fr-FR"/>
          </a:p>
        </p:txBody>
      </p:sp>
    </p:spTree>
    <p:extLst>
      <p:ext uri="{BB962C8B-B14F-4D97-AF65-F5344CB8AC3E}">
        <p14:creationId xmlns:p14="http://schemas.microsoft.com/office/powerpoint/2010/main" val="2270543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3CD8DA6A-E332-4F44-A7D2-8F4CF34CC12E}" type="datetime1">
              <a:rPr lang="fr-FR" smtClean="0"/>
              <a:t>11/11/2020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146443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5496462-926F-4E67-AAAE-B88F0984169C}" type="datetime1">
              <a:rPr lang="fr-FR" smtClean="0"/>
              <a:t>11/11/2020</a:t>
            </a:fld>
            <a:endParaRPr lang="fr-FR"/>
          </a:p>
        </p:txBody>
      </p:sp>
      <p:sp>
        <p:nvSpPr>
          <p:cNvPr id="5" name="Espace réservé du pied de page 4"/>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34383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4506E9E2-0E89-4306-8ECC-CBA3342BD3BE}" type="datetime1">
              <a:rPr lang="fr-FR" smtClean="0"/>
              <a:t>11/11/2020</a:t>
            </a:fld>
            <a:endParaRPr lang="fr-FR"/>
          </a:p>
        </p:txBody>
      </p:sp>
      <p:sp>
        <p:nvSpPr>
          <p:cNvPr id="5" name="Espace réservé du pied de page 4"/>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1248275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143056"/>
            <a:ext cx="10515600" cy="1325563"/>
          </a:xfrm>
        </p:spPr>
        <p:txBody>
          <a:bodyPr/>
          <a:lstStyle>
            <a:lvl1pPr>
              <a:defRPr b="1">
                <a:solidFill>
                  <a:schemeClr val="accent1">
                    <a:lumMod val="75000"/>
                  </a:schemeClr>
                </a:solidFill>
              </a:defRPr>
            </a:lvl1pPr>
          </a:lstStyle>
          <a:p>
            <a:r>
              <a:rPr lang="fr-FR" dirty="0"/>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933714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5D3C99ED-186C-460B-B8FA-3099305AE68E}" type="datetime1">
              <a:rPr lang="fr-FR" smtClean="0"/>
              <a:t>11/11/2020</a:t>
            </a:fld>
            <a:endParaRPr lang="fr-FR"/>
          </a:p>
        </p:txBody>
      </p:sp>
      <p:sp>
        <p:nvSpPr>
          <p:cNvPr id="5" name="Espace réservé du pied de page 4"/>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4215080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516E6981-5710-4BB6-84F1-DBCF841A5299}" type="datetime1">
              <a:rPr lang="fr-FR" smtClean="0"/>
              <a:t>11/11/2020</a:t>
            </a:fld>
            <a:endParaRPr lang="fr-FR"/>
          </a:p>
        </p:txBody>
      </p:sp>
      <p:sp>
        <p:nvSpPr>
          <p:cNvPr id="6" name="Espace réservé du pied de page 5"/>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4062331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F16842B7-5BE0-42D3-A68E-4B9C958A16BA}" type="datetime1">
              <a:rPr lang="fr-FR" smtClean="0"/>
              <a:t>11/11/2020</a:t>
            </a:fld>
            <a:endParaRPr lang="fr-FR"/>
          </a:p>
        </p:txBody>
      </p:sp>
      <p:sp>
        <p:nvSpPr>
          <p:cNvPr id="8" name="Espace réservé du pied de page 7"/>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1042018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4F651A2D-4434-45A5-975D-22BC481F14E4}" type="datetime1">
              <a:rPr lang="fr-FR" smtClean="0"/>
              <a:t>11/11/2020</a:t>
            </a:fld>
            <a:endParaRPr lang="fr-FR"/>
          </a:p>
        </p:txBody>
      </p:sp>
      <p:sp>
        <p:nvSpPr>
          <p:cNvPr id="4" name="Espace réservé du pied de page 3"/>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2827084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88C0F5D-A627-4FC2-B3B9-0D7E690BC359}" type="datetime1">
              <a:rPr lang="fr-FR" smtClean="0"/>
              <a:t>11/11/2020</a:t>
            </a:fld>
            <a:endParaRPr lang="fr-FR"/>
          </a:p>
        </p:txBody>
      </p:sp>
      <p:sp>
        <p:nvSpPr>
          <p:cNvPr id="3" name="Espace réservé du pied de page 2"/>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994467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CCC28D6C-0D7C-4702-B4D9-18463E1D1007}" type="datetime1">
              <a:rPr lang="fr-FR" smtClean="0"/>
              <a:t>11/11/2020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00009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E8BBF2F9-5F60-437C-BC45-B249DFB82E00}" type="datetime1">
              <a:rPr lang="fr-FR" smtClean="0"/>
              <a:t>11/11/2020</a:t>
            </a:fld>
            <a:endParaRPr lang="fr-FR"/>
          </a:p>
        </p:txBody>
      </p:sp>
      <p:sp>
        <p:nvSpPr>
          <p:cNvPr id="6" name="Espace réservé du pied de page 5"/>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214057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AF7043-D15A-4604-BA10-86076BDB4698}" type="datetime1">
              <a:rPr lang="fr-FR" smtClean="0"/>
              <a:t>11/11/2020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E4878-4BCB-449E-94CF-AE2A0F6BB533}" type="slidenum">
              <a:rPr lang="fr-FR" smtClean="0"/>
              <a:t>‹N°›</a:t>
            </a:fld>
            <a:endParaRPr lang="fr-FR"/>
          </a:p>
        </p:txBody>
      </p:sp>
    </p:spTree>
    <p:extLst>
      <p:ext uri="{BB962C8B-B14F-4D97-AF65-F5344CB8AC3E}">
        <p14:creationId xmlns:p14="http://schemas.microsoft.com/office/powerpoint/2010/main" val="3634683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hyperlink" Target="https://www.lannexe-bretignolles.fr/" TargetMode="External"/><Relationship Id="rId3" Type="http://schemas.openxmlformats.org/officeDocument/2006/relationships/image" Target="../media/image4.jpeg"/><Relationship Id="rId7" Type="http://schemas.openxmlformats.org/officeDocument/2006/relationships/hyperlink" Target="http://www.bubblecode.net/fr/2016/01/22/comprendre-oauth2/"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hyperlink" Target="https://oauth.facebook.com/" TargetMode="External"/><Relationship Id="rId4" Type="http://schemas.openxmlformats.org/officeDocument/2006/relationships/image" Target="../media/image3.png"/><Relationship Id="rId9" Type="http://schemas.openxmlformats.org/officeDocument/2006/relationships/hyperlink" Target="https://api.facebook.com/"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bubblecode.net/fr/2016/01/22/comprendre-oauth2/"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bubblecode.net/fr/2016/01/22/comprendre-oauth2/"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api.facebook.com/" TargetMode="External"/><Relationship Id="rId3" Type="http://schemas.openxmlformats.org/officeDocument/2006/relationships/image" Target="../media/image4.jpeg"/><Relationship Id="rId7" Type="http://schemas.openxmlformats.org/officeDocument/2006/relationships/hyperlink" Target="https://www.lannexe-bretignolles.fr/"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hyperlink" Target="https://oauth.facebook.com/"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api.facebook.com/" TargetMode="External"/><Relationship Id="rId3" Type="http://schemas.openxmlformats.org/officeDocument/2006/relationships/image" Target="../media/image4.jpeg"/><Relationship Id="rId7" Type="http://schemas.openxmlformats.org/officeDocument/2006/relationships/hyperlink" Target="https://www.lannexe-bretignolles.fr/"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hyperlink" Target="https://oauth.facebook.com/"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api.facebook.com/" TargetMode="External"/><Relationship Id="rId3" Type="http://schemas.openxmlformats.org/officeDocument/2006/relationships/image" Target="../media/image4.jpeg"/><Relationship Id="rId7" Type="http://schemas.openxmlformats.org/officeDocument/2006/relationships/hyperlink" Target="https://www.lannexe-bretignolles.fr/"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hyperlink" Target="https://auth0.com/docs/flows/concepts/auth-code-pkce" TargetMode="External"/><Relationship Id="rId4" Type="http://schemas.openxmlformats.org/officeDocument/2006/relationships/image" Target="../media/image3.png"/><Relationship Id="rId9" Type="http://schemas.openxmlformats.org/officeDocument/2006/relationships/hyperlink" Target="https://oauth.facebook.com/"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s://api.facebook.com/" TargetMode="External"/><Relationship Id="rId3" Type="http://schemas.openxmlformats.org/officeDocument/2006/relationships/image" Target="../media/image4.jpeg"/><Relationship Id="rId7" Type="http://schemas.openxmlformats.org/officeDocument/2006/relationships/hyperlink" Target="https://www.lannexe-bretignolles.fr/"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hyperlink" Target="https://oauth.facebook.com/"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https://www.oauth.com/oauth2-servers/access-tokens/client-credentials/" TargetMode="External"/><Relationship Id="rId3" Type="http://schemas.openxmlformats.org/officeDocument/2006/relationships/image" Target="../media/image4.jpeg"/><Relationship Id="rId7" Type="http://schemas.openxmlformats.org/officeDocument/2006/relationships/hyperlink" Target="https://oauth.microsoft.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azure.blobstorage.com/" TargetMode="External"/><Relationship Id="rId5" Type="http://schemas.openxmlformats.org/officeDocument/2006/relationships/hyperlink" Target="https://api.bworld.fr/" TargetMode="Externa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meritis.fr/techno-archi/openid-connect/"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meritis.fr/techno-archi/openid-connect/"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meritis.fr/techno-archi/openid-connect/"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hyperlink" Target="https://oidc.bworld.fr/" TargetMode="External"/><Relationship Id="rId3" Type="http://schemas.openxmlformats.org/officeDocument/2006/relationships/image" Target="../media/image4.jpeg"/><Relationship Id="rId7" Type="http://schemas.openxmlformats.org/officeDocument/2006/relationships/hyperlink" Target="https://api.facebook.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www.lannexe-bretignolles.fr/" TargetMode="External"/><Relationship Id="rId5" Type="http://schemas.openxmlformats.org/officeDocument/2006/relationships/image" Target="../media/image6.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https://oauth.facebook.com/" TargetMode="External"/><Relationship Id="rId3" Type="http://schemas.openxmlformats.org/officeDocument/2006/relationships/image" Target="../media/image4.jpeg"/><Relationship Id="rId7" Type="http://schemas.openxmlformats.org/officeDocument/2006/relationships/hyperlink" Target="https://api.facebook.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www.lannexe-bretignolles.fr/" TargetMode="External"/><Relationship Id="rId5"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10.png"/></Relationships>
</file>

<file path=ppt/slides/_rels/slide38.xml.rels><?xml version="1.0" encoding="UTF-8" standalone="yes"?>
<Relationships xmlns="http://schemas.openxmlformats.org/package/2006/relationships"><Relationship Id="rId8" Type="http://schemas.openxmlformats.org/officeDocument/2006/relationships/hyperlink" Target="https://oauth.facebook.com/" TargetMode="External"/><Relationship Id="rId3" Type="http://schemas.openxmlformats.org/officeDocument/2006/relationships/image" Target="../media/image4.jpeg"/><Relationship Id="rId7" Type="http://schemas.openxmlformats.org/officeDocument/2006/relationships/hyperlink" Target="https://api.facebook.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www.lannexe-bretignolles.fr/" TargetMode="External"/><Relationship Id="rId5" Type="http://schemas.openxmlformats.org/officeDocument/2006/relationships/image" Target="../media/image6.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8" Type="http://schemas.openxmlformats.org/officeDocument/2006/relationships/hyperlink" Target="https://oauth.facebook.com/" TargetMode="External"/><Relationship Id="rId3" Type="http://schemas.openxmlformats.org/officeDocument/2006/relationships/image" Target="../media/image4.jpeg"/><Relationship Id="rId7" Type="http://schemas.openxmlformats.org/officeDocument/2006/relationships/hyperlink" Target="https://api.facebook.co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www.lannexe-bretignolles.fr/" TargetMode="External"/><Relationship Id="rId5"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oauth.facebook.com/" TargetMode="External"/><Relationship Id="rId3" Type="http://schemas.openxmlformats.org/officeDocument/2006/relationships/image" Target="../media/image4.jpeg"/><Relationship Id="rId7" Type="http://schemas.openxmlformats.org/officeDocument/2006/relationships/hyperlink" Target="https://api.facebook.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www.lannexe-bretignolles.fr/" TargetMode="External"/><Relationship Id="rId5"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11.png"/></Relationships>
</file>

<file path=ppt/slides/_rels/slide41.xml.rels><?xml version="1.0" encoding="UTF-8" standalone="yes"?>
<Relationships xmlns="http://schemas.openxmlformats.org/package/2006/relationships"><Relationship Id="rId8" Type="http://schemas.openxmlformats.org/officeDocument/2006/relationships/hyperlink" Target="https://oauth.facebook.com/" TargetMode="External"/><Relationship Id="rId3" Type="http://schemas.openxmlformats.org/officeDocument/2006/relationships/image" Target="../media/image4.jpeg"/><Relationship Id="rId7" Type="http://schemas.openxmlformats.org/officeDocument/2006/relationships/hyperlink" Target="https://api.facebook.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www.lannexe-bretignolles.fr/" TargetMode="External"/><Relationship Id="rId5" Type="http://schemas.openxmlformats.org/officeDocument/2006/relationships/image" Target="../media/image6.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8" Type="http://schemas.openxmlformats.org/officeDocument/2006/relationships/hyperlink" Target="https://oauth.facebook.com/" TargetMode="External"/><Relationship Id="rId3" Type="http://schemas.openxmlformats.org/officeDocument/2006/relationships/image" Target="../media/image4.jpeg"/><Relationship Id="rId7" Type="http://schemas.openxmlformats.org/officeDocument/2006/relationships/hyperlink" Target="https://api.facebook.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www.lannexe-bretignolles.fr/" TargetMode="External"/><Relationship Id="rId5" Type="http://schemas.openxmlformats.org/officeDocument/2006/relationships/image" Target="../media/image6.pn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8" Type="http://schemas.openxmlformats.org/officeDocument/2006/relationships/hyperlink" Target="https://oauth.facebook.com/" TargetMode="External"/><Relationship Id="rId3" Type="http://schemas.openxmlformats.org/officeDocument/2006/relationships/image" Target="../media/image4.jpeg"/><Relationship Id="rId7" Type="http://schemas.openxmlformats.org/officeDocument/2006/relationships/hyperlink" Target="https://api.facebook.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www.lannexe-bretignolles.fr/" TargetMode="External"/><Relationship Id="rId5" Type="http://schemas.openxmlformats.org/officeDocument/2006/relationships/image" Target="../media/image6.pn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8" Type="http://schemas.openxmlformats.org/officeDocument/2006/relationships/hyperlink" Target="https://oauth.facebook.com/" TargetMode="External"/><Relationship Id="rId3" Type="http://schemas.openxmlformats.org/officeDocument/2006/relationships/image" Target="../media/image4.jpeg"/><Relationship Id="rId7" Type="http://schemas.openxmlformats.org/officeDocument/2006/relationships/hyperlink" Target="https://api.facebook.co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www.lannexe-bretignolles.fr/" TargetMode="External"/><Relationship Id="rId5" Type="http://schemas.openxmlformats.org/officeDocument/2006/relationships/image" Target="../media/image6.pn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8" Type="http://schemas.openxmlformats.org/officeDocument/2006/relationships/hyperlink" Target="https://oauth.facebook.com/" TargetMode="External"/><Relationship Id="rId3" Type="http://schemas.openxmlformats.org/officeDocument/2006/relationships/image" Target="../media/image4.jpeg"/><Relationship Id="rId7" Type="http://schemas.openxmlformats.org/officeDocument/2006/relationships/hyperlink" Target="https://api.facebook.co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www.lannexe-bretignolles.fr/" TargetMode="External"/><Relationship Id="rId5" Type="http://schemas.openxmlformats.org/officeDocument/2006/relationships/image" Target="../media/image6.pn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8" Type="http://schemas.openxmlformats.org/officeDocument/2006/relationships/hyperlink" Target="https://oauth.facebook.com/" TargetMode="External"/><Relationship Id="rId3" Type="http://schemas.openxmlformats.org/officeDocument/2006/relationships/image" Target="../media/image4.jpeg"/><Relationship Id="rId7" Type="http://schemas.openxmlformats.org/officeDocument/2006/relationships/hyperlink" Target="https://api.facebook.com/"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www.lannexe-bretignolles.fr/" TargetMode="External"/><Relationship Id="rId5" Type="http://schemas.openxmlformats.org/officeDocument/2006/relationships/image" Target="../media/image6.png"/><Relationship Id="rId10" Type="http://schemas.openxmlformats.org/officeDocument/2006/relationships/image" Target="../media/image13.png"/><Relationship Id="rId4" Type="http://schemas.openxmlformats.org/officeDocument/2006/relationships/image" Target="../media/image3.png"/><Relationship Id="rId9"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ibm.com/support/knowledgecenter/SSPREK_9.0.2/com.ibm.isam.doc/config/concept/con_oauth20_workflow.html" TargetMode="External"/><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hyperlink" Target="https://oauth.facebook.com/" TargetMode="External"/><Relationship Id="rId3" Type="http://schemas.openxmlformats.org/officeDocument/2006/relationships/image" Target="../media/image4.jpeg"/><Relationship Id="rId7" Type="http://schemas.openxmlformats.org/officeDocument/2006/relationships/hyperlink" Target="https://api.facebook.com/"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www.lannexe-bretignolles.fr/" TargetMode="External"/><Relationship Id="rId5" Type="http://schemas.openxmlformats.org/officeDocument/2006/relationships/image" Target="../media/image6.png"/><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www.ibm.com/support/knowledgecenter/SSPREK_9.0.2/com.ibm.isam.doc/config/concept/con_oauth20_workflow.html" TargetMode="External"/><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www.ibm.com/support/knowledgecenter/SSPREK_9.0.2/com.ibm.isam.doc/config/concept/con_oauth20_workflow.html" TargetMode="External"/><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www.ibm.com/support/knowledgecenter/SSPREK_9.0.2/com.ibm.isam.doc/config/concept/con_oauth20_workflow.html" TargetMode="External"/><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Web Service</a:t>
            </a:r>
          </a:p>
        </p:txBody>
      </p:sp>
      <p:sp>
        <p:nvSpPr>
          <p:cNvPr id="3" name="Sous-titre 2"/>
          <p:cNvSpPr>
            <a:spLocks noGrp="1"/>
          </p:cNvSpPr>
          <p:nvPr>
            <p:ph type="subTitle" idx="1"/>
          </p:nvPr>
        </p:nvSpPr>
        <p:spPr/>
        <p:txBody>
          <a:bodyPr/>
          <a:lstStyle/>
          <a:p>
            <a:endParaRPr lang="fr-FR" dirty="0"/>
          </a:p>
          <a:p>
            <a:r>
              <a:rPr lang="fr-FR" dirty="0">
                <a:solidFill>
                  <a:schemeClr val="bg1">
                    <a:lumMod val="65000"/>
                  </a:schemeClr>
                </a:solidFill>
              </a:rPr>
              <a:t>Guillaume Chervet</a:t>
            </a:r>
          </a:p>
        </p:txBody>
      </p:sp>
    </p:spTree>
    <p:extLst>
      <p:ext uri="{BB962C8B-B14F-4D97-AF65-F5344CB8AC3E}">
        <p14:creationId xmlns:p14="http://schemas.microsoft.com/office/powerpoint/2010/main" val="3336855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3418" y="143056"/>
            <a:ext cx="10850381" cy="1325563"/>
          </a:xfrm>
        </p:spPr>
        <p:txBody>
          <a:bodyPr/>
          <a:lstStyle/>
          <a:p>
            <a:pPr algn="ctr"/>
            <a:r>
              <a:rPr lang="fr-FR" sz="5400" dirty="0" err="1"/>
              <a:t>Why</a:t>
            </a:r>
            <a:r>
              <a:rPr lang="fr-FR" sz="5400" dirty="0"/>
              <a:t> </a:t>
            </a:r>
            <a:r>
              <a:rPr lang="fr-FR" sz="5400" dirty="0" err="1"/>
              <a:t>OAuth</a:t>
            </a:r>
            <a:r>
              <a:rPr lang="fr-FR" sz="5400" dirty="0"/>
              <a:t> ?</a:t>
            </a:r>
          </a:p>
        </p:txBody>
      </p:sp>
      <p:sp>
        <p:nvSpPr>
          <p:cNvPr id="18" name="Espace réservé du contenu 2"/>
          <p:cNvSpPr>
            <a:spLocks noGrp="1"/>
          </p:cNvSpPr>
          <p:nvPr>
            <p:ph idx="1"/>
          </p:nvPr>
        </p:nvSpPr>
        <p:spPr>
          <a:xfrm>
            <a:off x="503419" y="1623895"/>
            <a:ext cx="11185161" cy="4912564"/>
          </a:xfrm>
        </p:spPr>
        <p:txBody>
          <a:bodyPr>
            <a:normAutofit fontScale="92500" lnSpcReduction="10000"/>
          </a:bodyPr>
          <a:lstStyle/>
          <a:p>
            <a:pPr marL="0" indent="0" algn="ctr">
              <a:buNone/>
            </a:pPr>
            <a:r>
              <a:rPr lang="en-US" sz="4800" dirty="0"/>
              <a:t>My application is successful and is now used by thousands of customers around the world and simultaneously.</a:t>
            </a:r>
          </a:p>
          <a:p>
            <a:pPr marL="0" indent="0" algn="ctr">
              <a:buNone/>
            </a:pPr>
            <a:endParaRPr lang="en-US" sz="4800" dirty="0"/>
          </a:p>
          <a:p>
            <a:pPr marL="0" indent="0" algn="ctr">
              <a:buNone/>
            </a:pPr>
            <a:r>
              <a:rPr lang="en-US" sz="4800" dirty="0"/>
              <a:t>We went from 2 developers to 145.</a:t>
            </a:r>
          </a:p>
          <a:p>
            <a:pPr marL="0" indent="0" algn="ctr">
              <a:buNone/>
            </a:pPr>
            <a:endParaRPr lang="en-US" sz="4800" dirty="0"/>
          </a:p>
          <a:p>
            <a:pPr marL="0" indent="0" algn="ctr">
              <a:buNone/>
            </a:pPr>
            <a:r>
              <a:rPr lang="en-US" sz="4800" dirty="0"/>
              <a:t>We need to open our API to third-party partners!</a:t>
            </a:r>
          </a:p>
        </p:txBody>
      </p:sp>
    </p:spTree>
    <p:extLst>
      <p:ext uri="{BB962C8B-B14F-4D97-AF65-F5344CB8AC3E}">
        <p14:creationId xmlns:p14="http://schemas.microsoft.com/office/powerpoint/2010/main" val="66534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150307" y="159048"/>
            <a:ext cx="2530045" cy="105544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3223449" y="1348683"/>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a:xfrm>
            <a:off x="260993" y="-292256"/>
            <a:ext cx="10515600" cy="1325563"/>
          </a:xfrm>
        </p:spPr>
        <p:txBody>
          <a:bodyPr/>
          <a:lstStyle/>
          <a:p>
            <a:r>
              <a:rPr lang="fr-FR" dirty="0" err="1"/>
              <a:t>Why</a:t>
            </a:r>
            <a:r>
              <a:rPr lang="fr-FR" dirty="0"/>
              <a:t> </a:t>
            </a:r>
            <a:r>
              <a:rPr lang="fr-FR" dirty="0" err="1"/>
              <a:t>OAuth</a:t>
            </a:r>
            <a:r>
              <a:rPr lang="fr-FR" dirty="0"/>
              <a:t> ?</a:t>
            </a:r>
          </a:p>
        </p:txBody>
      </p:sp>
      <p:sp>
        <p:nvSpPr>
          <p:cNvPr id="97" name="Espace réservé du contenu 2"/>
          <p:cNvSpPr>
            <a:spLocks noGrp="1"/>
          </p:cNvSpPr>
          <p:nvPr>
            <p:ph idx="1"/>
          </p:nvPr>
        </p:nvSpPr>
        <p:spPr>
          <a:xfrm>
            <a:off x="8011310" y="0"/>
            <a:ext cx="4180690" cy="6858000"/>
          </a:xfrm>
        </p:spPr>
        <p:txBody>
          <a:bodyPr>
            <a:normAutofit fontScale="92500" lnSpcReduction="10000"/>
          </a:bodyPr>
          <a:lstStyle/>
          <a:p>
            <a:pPr marL="0" indent="0">
              <a:buNone/>
            </a:pPr>
            <a:r>
              <a:rPr lang="en-US" dirty="0"/>
              <a:t>Being able to keep acceptable response times and that the application remains maintainable, the application is re-architecture in </a:t>
            </a:r>
            <a:r>
              <a:rPr lang="en-US" b="1" dirty="0"/>
              <a:t>microservices</a:t>
            </a:r>
          </a:p>
          <a:p>
            <a:pPr marL="0" indent="0">
              <a:buNone/>
            </a:pPr>
            <a:endParaRPr lang="en-US" dirty="0"/>
          </a:p>
          <a:p>
            <a:pPr marL="0" indent="0">
              <a:buNone/>
            </a:pPr>
            <a:r>
              <a:rPr lang="en-US" dirty="0"/>
              <a:t>In order to be able to manage authentication on all functional "services," the first bricks to come out are those that manage </a:t>
            </a:r>
            <a:r>
              <a:rPr lang="en-US" dirty="0">
                <a:solidFill>
                  <a:schemeClr val="accent1">
                    <a:lumMod val="75000"/>
                  </a:schemeClr>
                </a:solidFill>
              </a:rPr>
              <a:t>authentication</a:t>
            </a:r>
            <a:r>
              <a:rPr lang="en-US" dirty="0"/>
              <a:t>, </a:t>
            </a:r>
            <a:r>
              <a:rPr lang="en-US" b="1" dirty="0"/>
              <a:t>identification</a:t>
            </a:r>
            <a:r>
              <a:rPr lang="en-US" dirty="0"/>
              <a:t> and </a:t>
            </a:r>
            <a:r>
              <a:rPr lang="en-US" dirty="0" err="1">
                <a:solidFill>
                  <a:schemeClr val="accent1">
                    <a:lumMod val="75000"/>
                  </a:schemeClr>
                </a:solidFill>
              </a:rPr>
              <a:t>authorisation</a:t>
            </a:r>
            <a:endParaRPr lang="en-US" dirty="0">
              <a:solidFill>
                <a:schemeClr val="accent1">
                  <a:lumMod val="75000"/>
                </a:schemeClr>
              </a:solidFill>
            </a:endParaRPr>
          </a:p>
          <a:p>
            <a:pPr marL="0" indent="0">
              <a:buNone/>
            </a:pPr>
            <a:endParaRPr lang="en-US" dirty="0"/>
          </a:p>
          <a:p>
            <a:pPr marL="0" indent="0">
              <a:buNone/>
            </a:pPr>
            <a:r>
              <a:rPr lang="en-US" dirty="0"/>
              <a:t>We want to be able to trace everything. Who/what accesses what at a T moment.</a:t>
            </a:r>
          </a:p>
        </p:txBody>
      </p:sp>
      <p:pic>
        <p:nvPicPr>
          <p:cNvPr id="4"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3510454" y="3350243"/>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contenu 2"/>
          <p:cNvSpPr txBox="1">
            <a:spLocks/>
          </p:cNvSpPr>
          <p:nvPr/>
        </p:nvSpPr>
        <p:spPr>
          <a:xfrm>
            <a:off x="3934073" y="3731603"/>
            <a:ext cx="1913990" cy="60539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t>Authorisation</a:t>
            </a:r>
            <a:r>
              <a:rPr lang="fr-FR" b="1" dirty="0"/>
              <a:t> Server</a:t>
            </a:r>
            <a:endParaRPr lang="fr-FR" dirty="0"/>
          </a:p>
        </p:txBody>
      </p:sp>
      <p:sp>
        <p:nvSpPr>
          <p:cNvPr id="7" name="Espace réservé du contenu 2"/>
          <p:cNvSpPr txBox="1">
            <a:spLocks/>
          </p:cNvSpPr>
          <p:nvPr/>
        </p:nvSpPr>
        <p:spPr>
          <a:xfrm>
            <a:off x="2687437" y="5565418"/>
            <a:ext cx="1525131" cy="52379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Item-stock server</a:t>
            </a:r>
            <a:endParaRPr lang="fr-FR" dirty="0"/>
          </a:p>
        </p:txBody>
      </p:sp>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3215589" y="4849610"/>
            <a:ext cx="468826" cy="76012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6097721" y="4414364"/>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12" name="Espace réservé du contenu 2"/>
          <p:cNvSpPr txBox="1">
            <a:spLocks/>
          </p:cNvSpPr>
          <p:nvPr/>
        </p:nvSpPr>
        <p:spPr>
          <a:xfrm>
            <a:off x="5569568" y="5307809"/>
            <a:ext cx="1525131" cy="553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Server images</a:t>
            </a:r>
            <a:endParaRPr lang="fr-FR" dirty="0"/>
          </a:p>
        </p:txBody>
      </p:sp>
      <p:pic>
        <p:nvPicPr>
          <p:cNvPr id="1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5623568" y="2398688"/>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15" name="Espace réservé du contenu 2"/>
          <p:cNvSpPr txBox="1">
            <a:spLocks/>
          </p:cNvSpPr>
          <p:nvPr/>
        </p:nvSpPr>
        <p:spPr>
          <a:xfrm>
            <a:off x="5087261" y="3184279"/>
            <a:ext cx="1525131" cy="553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a:t>Send</a:t>
            </a:r>
            <a:r>
              <a:rPr lang="fr-FR" b="1" dirty="0"/>
              <a:t> SMS/mail</a:t>
            </a:r>
            <a:endParaRPr lang="fr-FR" dirty="0"/>
          </a:p>
        </p:txBody>
      </p:sp>
      <p:cxnSp>
        <p:nvCxnSpPr>
          <p:cNvPr id="22" name="Connecteur droit 21"/>
          <p:cNvCxnSpPr>
            <a:cxnSpLocks/>
            <a:stCxn id="9" idx="1"/>
            <a:endCxn id="8" idx="3"/>
          </p:cNvCxnSpPr>
          <p:nvPr/>
        </p:nvCxnSpPr>
        <p:spPr>
          <a:xfrm flipH="1">
            <a:off x="3684415" y="4794426"/>
            <a:ext cx="2413306" cy="435246"/>
          </a:xfrm>
          <a:prstGeom prst="line">
            <a:avLst/>
          </a:prstGeom>
          <a:ln w="50800">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Connecteur droit 32"/>
          <p:cNvCxnSpPr>
            <a:cxnSpLocks/>
            <a:stCxn id="4" idx="0"/>
          </p:cNvCxnSpPr>
          <p:nvPr/>
        </p:nvCxnSpPr>
        <p:spPr>
          <a:xfrm flipH="1" flipV="1">
            <a:off x="3449659" y="2026037"/>
            <a:ext cx="295208" cy="1324206"/>
          </a:xfrm>
          <a:prstGeom prst="line">
            <a:avLst/>
          </a:prstGeom>
          <a:ln w="50800">
            <a:headEnd type="oval"/>
            <a:tailEnd type="oval"/>
          </a:ln>
        </p:spPr>
        <p:style>
          <a:lnRef idx="1">
            <a:schemeClr val="accent1"/>
          </a:lnRef>
          <a:fillRef idx="0">
            <a:schemeClr val="accent1"/>
          </a:fillRef>
          <a:effectRef idx="0">
            <a:schemeClr val="accent1"/>
          </a:effectRef>
          <a:fontRef idx="minor">
            <a:schemeClr val="tx1"/>
          </a:fontRef>
        </p:style>
      </p:cxnSp>
      <p:pic>
        <p:nvPicPr>
          <p:cNvPr id="40" name="Picture 2" descr="Résultat de recherche d'images pour &quot;image ordinateur&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213" y="2987100"/>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Connecteur droit 48"/>
          <p:cNvCxnSpPr>
            <a:cxnSpLocks/>
            <a:stCxn id="102" idx="3"/>
            <a:endCxn id="13" idx="1"/>
          </p:cNvCxnSpPr>
          <p:nvPr/>
        </p:nvCxnSpPr>
        <p:spPr>
          <a:xfrm>
            <a:off x="3692275" y="1728745"/>
            <a:ext cx="1931293" cy="1050005"/>
          </a:xfrm>
          <a:prstGeom prst="line">
            <a:avLst/>
          </a:prstGeom>
          <a:ln w="50800">
            <a:headEnd type="oval"/>
            <a:tailEnd type="oval"/>
          </a:ln>
        </p:spPr>
        <p:style>
          <a:lnRef idx="1">
            <a:schemeClr val="accent1"/>
          </a:lnRef>
          <a:fillRef idx="0">
            <a:schemeClr val="accent1"/>
          </a:fillRef>
          <a:effectRef idx="0">
            <a:schemeClr val="accent1"/>
          </a:effectRef>
          <a:fontRef idx="minor">
            <a:schemeClr val="tx1"/>
          </a:fontRef>
        </p:style>
      </p:cxnSp>
      <p:cxnSp>
        <p:nvCxnSpPr>
          <p:cNvPr id="53" name="Connecteur droit 52"/>
          <p:cNvCxnSpPr>
            <a:cxnSpLocks/>
            <a:stCxn id="8" idx="1"/>
            <a:endCxn id="40" idx="3"/>
          </p:cNvCxnSpPr>
          <p:nvPr/>
        </p:nvCxnSpPr>
        <p:spPr>
          <a:xfrm flipH="1" flipV="1">
            <a:off x="1317720" y="3488354"/>
            <a:ext cx="1897869" cy="1741318"/>
          </a:xfrm>
          <a:prstGeom prst="line">
            <a:avLst/>
          </a:prstGeom>
          <a:ln w="50800">
            <a:headEnd type="oval"/>
            <a:tailEnd type="oval"/>
          </a:ln>
        </p:spPr>
        <p:style>
          <a:lnRef idx="1">
            <a:schemeClr val="accent1"/>
          </a:lnRef>
          <a:fillRef idx="0">
            <a:schemeClr val="accent1"/>
          </a:fillRef>
          <a:effectRef idx="0">
            <a:schemeClr val="accent1"/>
          </a:effectRef>
          <a:fontRef idx="minor">
            <a:schemeClr val="tx1"/>
          </a:fontRef>
        </p:style>
      </p:cxnSp>
      <p:cxnSp>
        <p:nvCxnSpPr>
          <p:cNvPr id="56" name="Connecteur droit 55"/>
          <p:cNvCxnSpPr>
            <a:cxnSpLocks/>
            <a:stCxn id="4" idx="1"/>
            <a:endCxn id="40" idx="3"/>
          </p:cNvCxnSpPr>
          <p:nvPr/>
        </p:nvCxnSpPr>
        <p:spPr>
          <a:xfrm flipH="1" flipV="1">
            <a:off x="1317720" y="3488354"/>
            <a:ext cx="2192734" cy="241951"/>
          </a:xfrm>
          <a:prstGeom prst="line">
            <a:avLst/>
          </a:prstGeom>
          <a:ln w="50800">
            <a:headEnd type="oval"/>
            <a:tailEnd type="oval"/>
          </a:ln>
        </p:spPr>
        <p:style>
          <a:lnRef idx="1">
            <a:schemeClr val="accent1"/>
          </a:lnRef>
          <a:fillRef idx="0">
            <a:schemeClr val="accent1"/>
          </a:fillRef>
          <a:effectRef idx="0">
            <a:schemeClr val="accent1"/>
          </a:effectRef>
          <a:fontRef idx="minor">
            <a:schemeClr val="tx1"/>
          </a:fontRef>
        </p:style>
      </p:cxnSp>
      <p:cxnSp>
        <p:nvCxnSpPr>
          <p:cNvPr id="64" name="Connecteur droit 63"/>
          <p:cNvCxnSpPr>
            <a:cxnSpLocks/>
            <a:stCxn id="4" idx="3"/>
            <a:endCxn id="13" idx="1"/>
          </p:cNvCxnSpPr>
          <p:nvPr/>
        </p:nvCxnSpPr>
        <p:spPr>
          <a:xfrm flipV="1">
            <a:off x="3979280" y="2778750"/>
            <a:ext cx="1644288" cy="951555"/>
          </a:xfrm>
          <a:prstGeom prst="line">
            <a:avLst/>
          </a:prstGeom>
          <a:ln w="50800">
            <a:headEnd type="oval"/>
            <a:tailEnd type="oval"/>
          </a:ln>
        </p:spPr>
        <p:style>
          <a:lnRef idx="1">
            <a:schemeClr val="accent1"/>
          </a:lnRef>
          <a:fillRef idx="0">
            <a:schemeClr val="accent1"/>
          </a:fillRef>
          <a:effectRef idx="0">
            <a:schemeClr val="accent1"/>
          </a:effectRef>
          <a:fontRef idx="minor">
            <a:schemeClr val="tx1"/>
          </a:fontRef>
        </p:style>
      </p:cxnSp>
      <p:grpSp>
        <p:nvGrpSpPr>
          <p:cNvPr id="74" name="Groupe 73"/>
          <p:cNvGrpSpPr/>
          <p:nvPr/>
        </p:nvGrpSpPr>
        <p:grpSpPr>
          <a:xfrm>
            <a:off x="7130623" y="5021389"/>
            <a:ext cx="386744" cy="467381"/>
            <a:chOff x="7629365" y="5649458"/>
            <a:chExt cx="386744" cy="467381"/>
          </a:xfrm>
        </p:grpSpPr>
        <p:pic>
          <p:nvPicPr>
            <p:cNvPr id="70"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12" descr="Résultat de recherche d'images pour &quot;image base de données&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5" name="Groupe 74"/>
          <p:cNvGrpSpPr/>
          <p:nvPr/>
        </p:nvGrpSpPr>
        <p:grpSpPr>
          <a:xfrm>
            <a:off x="4353976" y="5434369"/>
            <a:ext cx="386744" cy="467381"/>
            <a:chOff x="7629365" y="5649458"/>
            <a:chExt cx="386744" cy="467381"/>
          </a:xfrm>
        </p:grpSpPr>
        <p:pic>
          <p:nvPicPr>
            <p:cNvPr id="76"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12" descr="Résultat de recherche d'images pour &quot;image base de données&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8" name="Groupe 77"/>
          <p:cNvGrpSpPr/>
          <p:nvPr/>
        </p:nvGrpSpPr>
        <p:grpSpPr>
          <a:xfrm>
            <a:off x="4079648" y="2597566"/>
            <a:ext cx="386744" cy="467381"/>
            <a:chOff x="7629365" y="5649458"/>
            <a:chExt cx="386744" cy="467381"/>
          </a:xfrm>
        </p:grpSpPr>
        <p:pic>
          <p:nvPicPr>
            <p:cNvPr id="79"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2" descr="Résultat de recherche d'images pour &quot;image base de données&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1" name="Groupe 80"/>
          <p:cNvGrpSpPr/>
          <p:nvPr/>
        </p:nvGrpSpPr>
        <p:grpSpPr>
          <a:xfrm>
            <a:off x="6321314" y="1774047"/>
            <a:ext cx="386744" cy="467381"/>
            <a:chOff x="7629365" y="5649458"/>
            <a:chExt cx="386744" cy="467381"/>
          </a:xfrm>
        </p:grpSpPr>
        <p:pic>
          <p:nvPicPr>
            <p:cNvPr id="8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12" descr="Résultat de recherche d'images pour &quot;image base de données&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84" name="Connecteur droit 83"/>
          <p:cNvCxnSpPr>
            <a:cxnSpLocks/>
            <a:stCxn id="4" idx="0"/>
            <a:endCxn id="79" idx="1"/>
          </p:cNvCxnSpPr>
          <p:nvPr/>
        </p:nvCxnSpPr>
        <p:spPr>
          <a:xfrm flipV="1">
            <a:off x="3744867" y="2822105"/>
            <a:ext cx="334781" cy="528138"/>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7" name="Connecteur droit 86"/>
          <p:cNvCxnSpPr>
            <a:cxnSpLocks/>
            <a:stCxn id="13" idx="0"/>
            <a:endCxn id="82" idx="1"/>
          </p:cNvCxnSpPr>
          <p:nvPr/>
        </p:nvCxnSpPr>
        <p:spPr>
          <a:xfrm flipV="1">
            <a:off x="5857981" y="1998586"/>
            <a:ext cx="463333" cy="400102"/>
          </a:xfrm>
          <a:prstGeom prst="line">
            <a:avLst/>
          </a:prstGeom>
          <a:ln w="508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0" name="Connecteur droit 89"/>
          <p:cNvCxnSpPr>
            <a:cxnSpLocks/>
            <a:stCxn id="8" idx="3"/>
            <a:endCxn id="76" idx="1"/>
          </p:cNvCxnSpPr>
          <p:nvPr/>
        </p:nvCxnSpPr>
        <p:spPr>
          <a:xfrm>
            <a:off x="3684415" y="5229672"/>
            <a:ext cx="669561" cy="429236"/>
          </a:xfrm>
          <a:prstGeom prst="line">
            <a:avLst/>
          </a:prstGeom>
          <a:ln w="508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3" name="Connecteur droit 92"/>
          <p:cNvCxnSpPr>
            <a:cxnSpLocks/>
            <a:stCxn id="9" idx="3"/>
            <a:endCxn id="70" idx="1"/>
          </p:cNvCxnSpPr>
          <p:nvPr/>
        </p:nvCxnSpPr>
        <p:spPr>
          <a:xfrm>
            <a:off x="6566547" y="4794426"/>
            <a:ext cx="564076" cy="451502"/>
          </a:xfrm>
          <a:prstGeom prst="line">
            <a:avLst/>
          </a:prstGeom>
          <a:ln w="508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4" name="Espace réservé du contenu 2"/>
          <p:cNvSpPr txBox="1">
            <a:spLocks/>
          </p:cNvSpPr>
          <p:nvPr/>
        </p:nvSpPr>
        <p:spPr>
          <a:xfrm>
            <a:off x="2136867" y="661518"/>
            <a:ext cx="1744743" cy="79776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Server management </a:t>
            </a:r>
            <a:r>
              <a:rPr lang="fr-FR" b="1" dirty="0" err="1"/>
              <a:t>commands</a:t>
            </a:r>
            <a:endParaRPr lang="fr-FR" dirty="0"/>
          </a:p>
        </p:txBody>
      </p:sp>
      <p:cxnSp>
        <p:nvCxnSpPr>
          <p:cNvPr id="107" name="Connecteur droit 106"/>
          <p:cNvCxnSpPr>
            <a:cxnSpLocks/>
            <a:stCxn id="40" idx="3"/>
            <a:endCxn id="102" idx="1"/>
          </p:cNvCxnSpPr>
          <p:nvPr/>
        </p:nvCxnSpPr>
        <p:spPr>
          <a:xfrm flipV="1">
            <a:off x="1317720" y="1728745"/>
            <a:ext cx="1905729" cy="1759609"/>
          </a:xfrm>
          <a:prstGeom prst="line">
            <a:avLst/>
          </a:prstGeom>
          <a:ln w="50800">
            <a:headEnd type="oval"/>
            <a:tailEnd type="oval"/>
          </a:ln>
        </p:spPr>
        <p:style>
          <a:lnRef idx="1">
            <a:schemeClr val="accent1"/>
          </a:lnRef>
          <a:fillRef idx="0">
            <a:schemeClr val="accent1"/>
          </a:fillRef>
          <a:effectRef idx="0">
            <a:schemeClr val="accent1"/>
          </a:effectRef>
          <a:fontRef idx="minor">
            <a:schemeClr val="tx1"/>
          </a:fontRef>
        </p:style>
      </p:cxnSp>
      <p:grpSp>
        <p:nvGrpSpPr>
          <p:cNvPr id="110" name="Groupe 109"/>
          <p:cNvGrpSpPr/>
          <p:nvPr/>
        </p:nvGrpSpPr>
        <p:grpSpPr>
          <a:xfrm>
            <a:off x="3945271" y="1056667"/>
            <a:ext cx="386744" cy="467381"/>
            <a:chOff x="7629365" y="5649458"/>
            <a:chExt cx="386744" cy="467381"/>
          </a:xfrm>
        </p:grpSpPr>
        <p:pic>
          <p:nvPicPr>
            <p:cNvPr id="111"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12" descr="Résultat de recherche d'images pour &quot;image base de données&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3" name="Connecteur droit 112"/>
          <p:cNvCxnSpPr>
            <a:cxnSpLocks/>
            <a:stCxn id="102" idx="3"/>
            <a:endCxn id="111" idx="1"/>
          </p:cNvCxnSpPr>
          <p:nvPr/>
        </p:nvCxnSpPr>
        <p:spPr>
          <a:xfrm flipV="1">
            <a:off x="3692275" y="1281206"/>
            <a:ext cx="252996" cy="447539"/>
          </a:xfrm>
          <a:prstGeom prst="line">
            <a:avLst/>
          </a:prstGeom>
          <a:ln w="508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19" name="Espace réservé du contenu 2"/>
          <p:cNvSpPr txBox="1">
            <a:spLocks/>
          </p:cNvSpPr>
          <p:nvPr/>
        </p:nvSpPr>
        <p:spPr>
          <a:xfrm>
            <a:off x="315213" y="3940706"/>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Client</a:t>
            </a:r>
            <a:endParaRPr lang="fr-FR" dirty="0"/>
          </a:p>
        </p:txBody>
      </p:sp>
      <p:pic>
        <p:nvPicPr>
          <p:cNvPr id="45"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5238215" y="247488"/>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46" name="Espace réservé du contenu 2"/>
          <p:cNvSpPr txBox="1">
            <a:spLocks/>
          </p:cNvSpPr>
          <p:nvPr/>
        </p:nvSpPr>
        <p:spPr>
          <a:xfrm>
            <a:off x="5647685" y="264958"/>
            <a:ext cx="1880086" cy="98860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b="1" dirty="0"/>
              <a:t>Legend:</a:t>
            </a:r>
          </a:p>
          <a:p>
            <a:pPr marL="0" indent="0" algn="ctr">
              <a:buFont typeface="Arial" panose="020B0604020202020204" pitchFamily="34" charset="0"/>
              <a:buNone/>
            </a:pPr>
            <a:r>
              <a:rPr lang="en-US" b="1" dirty="0"/>
              <a:t>1 or n servers</a:t>
            </a:r>
          </a:p>
        </p:txBody>
      </p:sp>
      <p:sp>
        <p:nvSpPr>
          <p:cNvPr id="6" name="Espace réservé du numéro de diapositive 5"/>
          <p:cNvSpPr>
            <a:spLocks noGrp="1"/>
          </p:cNvSpPr>
          <p:nvPr>
            <p:ph type="sldNum" sz="quarter" idx="4294967295"/>
          </p:nvPr>
        </p:nvSpPr>
        <p:spPr>
          <a:xfrm>
            <a:off x="9049726" y="6193487"/>
            <a:ext cx="2743200" cy="365125"/>
          </a:xfrm>
        </p:spPr>
        <p:txBody>
          <a:bodyPr/>
          <a:lstStyle/>
          <a:p>
            <a:fld id="{B79E4878-4BCB-449E-94CF-AE2A0F6BB533}" type="slidenum">
              <a:rPr lang="fr-FR" smtClean="0"/>
              <a:t>11</a:t>
            </a:fld>
            <a:endParaRPr lang="fr-FR"/>
          </a:p>
        </p:txBody>
      </p:sp>
      <p:cxnSp>
        <p:nvCxnSpPr>
          <p:cNvPr id="47" name="Connecteur droit 46"/>
          <p:cNvCxnSpPr>
            <a:cxnSpLocks/>
            <a:stCxn id="4" idx="2"/>
            <a:endCxn id="9" idx="1"/>
          </p:cNvCxnSpPr>
          <p:nvPr/>
        </p:nvCxnSpPr>
        <p:spPr>
          <a:xfrm>
            <a:off x="3744867" y="4110367"/>
            <a:ext cx="2352854" cy="684059"/>
          </a:xfrm>
          <a:prstGeom prst="line">
            <a:avLst/>
          </a:prstGeom>
          <a:ln w="50800">
            <a:headEnd type="oval"/>
            <a:tailEnd type="oval"/>
          </a:ln>
        </p:spPr>
        <p:style>
          <a:lnRef idx="1">
            <a:schemeClr val="accent1"/>
          </a:lnRef>
          <a:fillRef idx="0">
            <a:schemeClr val="accent1"/>
          </a:fillRef>
          <a:effectRef idx="0">
            <a:schemeClr val="accent1"/>
          </a:effectRef>
          <a:fontRef idx="minor">
            <a:schemeClr val="tx1"/>
          </a:fontRef>
        </p:style>
      </p:cxnSp>
      <p:cxnSp>
        <p:nvCxnSpPr>
          <p:cNvPr id="50" name="Connecteur droit 49"/>
          <p:cNvCxnSpPr>
            <a:cxnSpLocks/>
            <a:stCxn id="4" idx="2"/>
            <a:endCxn id="8" idx="0"/>
          </p:cNvCxnSpPr>
          <p:nvPr/>
        </p:nvCxnSpPr>
        <p:spPr>
          <a:xfrm flipH="1">
            <a:off x="3450002" y="4110367"/>
            <a:ext cx="294865" cy="739243"/>
          </a:xfrm>
          <a:prstGeom prst="line">
            <a:avLst/>
          </a:prstGeom>
          <a:ln w="50800">
            <a:headEnd type="oval"/>
            <a:tailEnd type="oval"/>
          </a:ln>
        </p:spPr>
        <p:style>
          <a:lnRef idx="1">
            <a:schemeClr val="accent1"/>
          </a:lnRef>
          <a:fillRef idx="0">
            <a:schemeClr val="accent1"/>
          </a:fillRef>
          <a:effectRef idx="0">
            <a:schemeClr val="accent1"/>
          </a:effectRef>
          <a:fontRef idx="minor">
            <a:schemeClr val="tx1"/>
          </a:fontRef>
        </p:style>
      </p:cxnSp>
      <p:pic>
        <p:nvPicPr>
          <p:cNvPr id="5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848894" y="1189036"/>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54" name="Espace réservé du contenu 2"/>
          <p:cNvSpPr txBox="1">
            <a:spLocks/>
          </p:cNvSpPr>
          <p:nvPr/>
        </p:nvSpPr>
        <p:spPr>
          <a:xfrm>
            <a:off x="268149" y="1921852"/>
            <a:ext cx="1525131" cy="553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B050"/>
                </a:solidFill>
              </a:rPr>
              <a:t>Api </a:t>
            </a:r>
            <a:r>
              <a:rPr lang="fr-FR" b="1" dirty="0" err="1">
                <a:solidFill>
                  <a:srgbClr val="00B050"/>
                </a:solidFill>
              </a:rPr>
              <a:t>external</a:t>
            </a:r>
            <a:r>
              <a:rPr lang="fr-FR" b="1" dirty="0">
                <a:solidFill>
                  <a:srgbClr val="00B050"/>
                </a:solidFill>
              </a:rPr>
              <a:t> </a:t>
            </a:r>
            <a:r>
              <a:rPr lang="fr-FR" b="1" dirty="0" err="1">
                <a:solidFill>
                  <a:srgbClr val="00B050"/>
                </a:solidFill>
              </a:rPr>
              <a:t>partner</a:t>
            </a:r>
            <a:endParaRPr lang="fr-FR" dirty="0">
              <a:solidFill>
                <a:srgbClr val="00B050"/>
              </a:solidFill>
            </a:endParaRPr>
          </a:p>
        </p:txBody>
      </p:sp>
      <p:grpSp>
        <p:nvGrpSpPr>
          <p:cNvPr id="55" name="Groupe 54"/>
          <p:cNvGrpSpPr/>
          <p:nvPr/>
        </p:nvGrpSpPr>
        <p:grpSpPr>
          <a:xfrm>
            <a:off x="336025" y="966433"/>
            <a:ext cx="386744" cy="467381"/>
            <a:chOff x="7629365" y="5649458"/>
            <a:chExt cx="386744" cy="467381"/>
          </a:xfrm>
        </p:grpSpPr>
        <p:pic>
          <p:nvPicPr>
            <p:cNvPr id="57"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12" descr="Résultat de recherche d'images pour &quot;image base de données&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9" name="Connecteur droit 58"/>
          <p:cNvCxnSpPr>
            <a:cxnSpLocks/>
            <a:stCxn id="52" idx="1"/>
            <a:endCxn id="58" idx="2"/>
          </p:cNvCxnSpPr>
          <p:nvPr/>
        </p:nvCxnSpPr>
        <p:spPr>
          <a:xfrm flipH="1" flipV="1">
            <a:off x="615645" y="1433814"/>
            <a:ext cx="233249" cy="135284"/>
          </a:xfrm>
          <a:prstGeom prst="line">
            <a:avLst/>
          </a:prstGeom>
          <a:ln w="508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0" name="Connecteur droit 59"/>
          <p:cNvCxnSpPr>
            <a:cxnSpLocks/>
            <a:stCxn id="4" idx="1"/>
            <a:endCxn id="52" idx="3"/>
          </p:cNvCxnSpPr>
          <p:nvPr/>
        </p:nvCxnSpPr>
        <p:spPr>
          <a:xfrm flipH="1" flipV="1">
            <a:off x="1317720" y="1569098"/>
            <a:ext cx="2192734" cy="2161207"/>
          </a:xfrm>
          <a:prstGeom prst="line">
            <a:avLst/>
          </a:prstGeom>
          <a:ln w="50800">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99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Espace réservé du contenu 2"/>
          <p:cNvSpPr txBox="1">
            <a:spLocks/>
          </p:cNvSpPr>
          <p:nvPr/>
        </p:nvSpPr>
        <p:spPr>
          <a:xfrm>
            <a:off x="5904076" y="3450765"/>
            <a:ext cx="2412962" cy="74591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400" b="1" dirty="0"/>
              <a:t>Client </a:t>
            </a:r>
            <a:br>
              <a:rPr lang="fr-FR" sz="2400" b="1" dirty="0"/>
            </a:br>
            <a:r>
              <a:rPr lang="fr-FR" sz="2400" b="1" dirty="0"/>
              <a:t>Application</a:t>
            </a:r>
            <a:endParaRPr lang="fr-FR" sz="2400" dirty="0"/>
          </a:p>
        </p:txBody>
      </p:sp>
      <p:sp>
        <p:nvSpPr>
          <p:cNvPr id="2" name="Titre 1"/>
          <p:cNvSpPr>
            <a:spLocks noGrp="1"/>
          </p:cNvSpPr>
          <p:nvPr>
            <p:ph type="title"/>
          </p:nvPr>
        </p:nvSpPr>
        <p:spPr>
          <a:xfrm>
            <a:off x="172506" y="69658"/>
            <a:ext cx="10515600" cy="717684"/>
          </a:xfrm>
        </p:spPr>
        <p:txBody>
          <a:bodyPr/>
          <a:lstStyle/>
          <a:p>
            <a:r>
              <a:rPr lang="en-US" dirty="0"/>
              <a:t>OAuth 2 defines 4 distinct roles</a:t>
            </a:r>
            <a:endParaRPr lang="fr-FR" dirty="0"/>
          </a:p>
        </p:txBody>
      </p:sp>
      <p:sp>
        <p:nvSpPr>
          <p:cNvPr id="3" name="Espace réservé du contenu 2"/>
          <p:cNvSpPr>
            <a:spLocks noGrp="1"/>
          </p:cNvSpPr>
          <p:nvPr>
            <p:ph idx="1"/>
          </p:nvPr>
        </p:nvSpPr>
        <p:spPr>
          <a:xfrm>
            <a:off x="172507" y="999681"/>
            <a:ext cx="4269976" cy="5270489"/>
          </a:xfrm>
        </p:spPr>
        <p:txBody>
          <a:bodyPr>
            <a:normAutofit/>
          </a:bodyPr>
          <a:lstStyle/>
          <a:p>
            <a:pPr marL="0" indent="0">
              <a:buNone/>
            </a:pPr>
            <a:r>
              <a:rPr lang="fr-FR" b="1" dirty="0"/>
              <a:t>Resource </a:t>
            </a:r>
            <a:r>
              <a:rPr lang="fr-FR" b="1" dirty="0" err="1"/>
              <a:t>Owner</a:t>
            </a:r>
            <a:r>
              <a:rPr lang="fr-FR" dirty="0"/>
              <a:t> </a:t>
            </a:r>
            <a:br>
              <a:rPr lang="fr-FR" dirty="0"/>
            </a:br>
            <a:r>
              <a:rPr lang="en-US" sz="2400" dirty="0">
                <a:solidFill>
                  <a:schemeClr val="accent1">
                    <a:lumMod val="75000"/>
                  </a:schemeClr>
                </a:solidFill>
              </a:rPr>
              <a:t>A human or a machine</a:t>
            </a:r>
          </a:p>
          <a:p>
            <a:pPr marL="0" indent="0">
              <a:buNone/>
            </a:pPr>
            <a:r>
              <a:rPr lang="fr-FR" b="1" dirty="0"/>
              <a:t>Resource Server</a:t>
            </a:r>
            <a:br>
              <a:rPr lang="fr-FR" b="1" dirty="0"/>
            </a:br>
            <a:r>
              <a:rPr lang="en-US" sz="2400" dirty="0">
                <a:solidFill>
                  <a:schemeClr val="accent1">
                    <a:lumMod val="75000"/>
                  </a:schemeClr>
                </a:solidFill>
              </a:rPr>
              <a:t>Hosts data that is protected</a:t>
            </a:r>
          </a:p>
          <a:p>
            <a:pPr marL="0" indent="0">
              <a:buNone/>
            </a:pPr>
            <a:r>
              <a:rPr lang="fr-FR" b="1" dirty="0"/>
              <a:t>Client Application</a:t>
            </a:r>
            <a:br>
              <a:rPr lang="fr-FR" b="1" dirty="0"/>
            </a:br>
            <a:r>
              <a:rPr lang="en-US" sz="2400" dirty="0">
                <a:solidFill>
                  <a:schemeClr val="accent1">
                    <a:lumMod val="75000"/>
                  </a:schemeClr>
                </a:solidFill>
              </a:rPr>
              <a:t>Application requesting data from the resource server.</a:t>
            </a:r>
          </a:p>
          <a:p>
            <a:pPr marL="0" indent="0">
              <a:buNone/>
            </a:pPr>
            <a:r>
              <a:rPr lang="fr-FR" b="1" dirty="0" err="1"/>
              <a:t>Authorization</a:t>
            </a:r>
            <a:r>
              <a:rPr lang="fr-FR" b="1" dirty="0"/>
              <a:t> Server</a:t>
            </a:r>
            <a:br>
              <a:rPr lang="fr-FR" b="1" dirty="0"/>
            </a:br>
            <a:r>
              <a:rPr lang="en-US" sz="2400" dirty="0">
                <a:solidFill>
                  <a:schemeClr val="accent1">
                    <a:lumMod val="75000"/>
                  </a:schemeClr>
                </a:solidFill>
              </a:rPr>
              <a:t>Delivers access tokens to the customer.</a:t>
            </a:r>
            <a:endParaRPr lang="fr-FR" sz="2400" dirty="0">
              <a:solidFill>
                <a:schemeClr val="accent1">
                  <a:lumMod val="75000"/>
                </a:schemeClr>
              </a:solidFill>
            </a:endParaRPr>
          </a:p>
        </p:txBody>
      </p:sp>
      <p:sp>
        <p:nvSpPr>
          <p:cNvPr id="4" name="Espace réservé du numéro de diapositive 3"/>
          <p:cNvSpPr>
            <a:spLocks noGrp="1"/>
          </p:cNvSpPr>
          <p:nvPr>
            <p:ph type="sldNum" sz="quarter" idx="4294967295"/>
          </p:nvPr>
        </p:nvSpPr>
        <p:spPr>
          <a:xfrm>
            <a:off x="8783236" y="6155875"/>
            <a:ext cx="2743200" cy="365125"/>
          </a:xfrm>
        </p:spPr>
        <p:txBody>
          <a:bodyPr/>
          <a:lstStyle/>
          <a:p>
            <a:fld id="{B79E4878-4BCB-449E-94CF-AE2A0F6BB533}" type="slidenum">
              <a:rPr lang="fr-FR" smtClean="0"/>
              <a:t>12</a:t>
            </a:fld>
            <a:endParaRPr lang="fr-FR" dirty="0"/>
          </a:p>
        </p:txBody>
      </p:sp>
      <p:pic>
        <p:nvPicPr>
          <p:cNvPr id="7"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9755460" y="1528881"/>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txBox="1">
            <a:spLocks/>
          </p:cNvSpPr>
          <p:nvPr/>
        </p:nvSpPr>
        <p:spPr>
          <a:xfrm>
            <a:off x="9023167" y="585684"/>
            <a:ext cx="1997249" cy="72349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400" b="1" dirty="0" err="1"/>
              <a:t>Authorization</a:t>
            </a:r>
            <a:r>
              <a:rPr lang="fr-FR" sz="2400" b="1" dirty="0"/>
              <a:t> </a:t>
            </a:r>
            <a:br>
              <a:rPr lang="fr-FR" sz="2400" b="1" dirty="0"/>
            </a:br>
            <a:r>
              <a:rPr lang="fr-FR" sz="2400" b="1" dirty="0"/>
              <a:t>Server</a:t>
            </a:r>
            <a:endParaRPr lang="fr-FR" sz="2400" dirty="0"/>
          </a:p>
        </p:txBody>
      </p:sp>
      <p:sp>
        <p:nvSpPr>
          <p:cNvPr id="9" name="Espace réservé du contenu 2"/>
          <p:cNvSpPr txBox="1">
            <a:spLocks/>
          </p:cNvSpPr>
          <p:nvPr/>
        </p:nvSpPr>
        <p:spPr>
          <a:xfrm>
            <a:off x="8926998" y="4430585"/>
            <a:ext cx="2042822" cy="12213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400" b="1" dirty="0"/>
              <a:t>Resource Server</a:t>
            </a:r>
            <a:endParaRPr lang="fr-FR" sz="2400" dirty="0"/>
          </a:p>
        </p:txBody>
      </p:sp>
      <p:pic>
        <p:nvPicPr>
          <p:cNvPr id="10"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9755739" y="3699605"/>
            <a:ext cx="468826" cy="76012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Résultat de recherche d'images pour &quot;image ordinateur&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1808" y="2570589"/>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necteur droit 18"/>
          <p:cNvCxnSpPr>
            <a:cxnSpLocks/>
            <a:stCxn id="10" idx="1"/>
            <a:endCxn id="17" idx="3"/>
          </p:cNvCxnSpPr>
          <p:nvPr/>
        </p:nvCxnSpPr>
        <p:spPr>
          <a:xfrm flipH="1" flipV="1">
            <a:off x="7644315" y="3071843"/>
            <a:ext cx="2111424" cy="1007824"/>
          </a:xfrm>
          <a:prstGeom prst="line">
            <a:avLst/>
          </a:prstGeom>
          <a:ln w="50800">
            <a:headEnd type="oval"/>
            <a:tailEnd type="oval"/>
          </a:ln>
        </p:spPr>
        <p:style>
          <a:lnRef idx="1">
            <a:schemeClr val="accent1"/>
          </a:lnRef>
          <a:fillRef idx="0">
            <a:schemeClr val="accent1"/>
          </a:fillRef>
          <a:effectRef idx="0">
            <a:schemeClr val="accent1"/>
          </a:effectRef>
          <a:fontRef idx="minor">
            <a:schemeClr val="tx1"/>
          </a:fontRef>
        </p:style>
      </p:cxnSp>
      <p:cxnSp>
        <p:nvCxnSpPr>
          <p:cNvPr id="20" name="Connecteur droit 19"/>
          <p:cNvCxnSpPr>
            <a:cxnSpLocks/>
            <a:stCxn id="7" idx="1"/>
            <a:endCxn id="17" idx="3"/>
          </p:cNvCxnSpPr>
          <p:nvPr/>
        </p:nvCxnSpPr>
        <p:spPr>
          <a:xfrm flipH="1">
            <a:off x="7644315" y="1908943"/>
            <a:ext cx="2111145" cy="1162900"/>
          </a:xfrm>
          <a:prstGeom prst="line">
            <a:avLst/>
          </a:prstGeom>
          <a:ln w="50800">
            <a:headEnd type="oval"/>
            <a:tailEnd type="oval"/>
          </a:ln>
        </p:spPr>
        <p:style>
          <a:lnRef idx="1">
            <a:schemeClr val="accent1"/>
          </a:lnRef>
          <a:fillRef idx="0">
            <a:schemeClr val="accent1"/>
          </a:fillRef>
          <a:effectRef idx="0">
            <a:schemeClr val="accent1"/>
          </a:effectRef>
          <a:fontRef idx="minor">
            <a:schemeClr val="tx1"/>
          </a:fontRef>
        </p:style>
      </p:cxnSp>
      <p:grpSp>
        <p:nvGrpSpPr>
          <p:cNvPr id="25" name="Groupe 24"/>
          <p:cNvGrpSpPr/>
          <p:nvPr/>
        </p:nvGrpSpPr>
        <p:grpSpPr>
          <a:xfrm>
            <a:off x="10951890" y="3855326"/>
            <a:ext cx="386744" cy="467381"/>
            <a:chOff x="7629365" y="5649458"/>
            <a:chExt cx="386744" cy="467381"/>
          </a:xfrm>
        </p:grpSpPr>
        <p:pic>
          <p:nvPicPr>
            <p:cNvPr id="26"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2" descr="Résultat de recherche d'images pour &quot;image base de données&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e 27"/>
          <p:cNvGrpSpPr/>
          <p:nvPr/>
        </p:nvGrpSpPr>
        <p:grpSpPr>
          <a:xfrm>
            <a:off x="10870926" y="1685222"/>
            <a:ext cx="386744" cy="467381"/>
            <a:chOff x="7629365" y="5649458"/>
            <a:chExt cx="386744" cy="467381"/>
          </a:xfrm>
        </p:grpSpPr>
        <p:pic>
          <p:nvPicPr>
            <p:cNvPr id="29"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2" descr="Résultat de recherche d'images pour &quot;image base de données&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4" name="Connecteur droit 33"/>
          <p:cNvCxnSpPr>
            <a:cxnSpLocks/>
            <a:stCxn id="7" idx="3"/>
          </p:cNvCxnSpPr>
          <p:nvPr/>
        </p:nvCxnSpPr>
        <p:spPr>
          <a:xfrm>
            <a:off x="10224286" y="1908943"/>
            <a:ext cx="637678" cy="0"/>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6" name="Connecteur droit 35"/>
          <p:cNvCxnSpPr>
            <a:cxnSpLocks/>
            <a:stCxn id="10" idx="3"/>
            <a:endCxn id="26" idx="1"/>
          </p:cNvCxnSpPr>
          <p:nvPr/>
        </p:nvCxnSpPr>
        <p:spPr>
          <a:xfrm>
            <a:off x="10224565" y="4079667"/>
            <a:ext cx="727325" cy="198"/>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6" name="Connecteur droit 45"/>
          <p:cNvCxnSpPr>
            <a:cxnSpLocks/>
            <a:stCxn id="7" idx="2"/>
            <a:endCxn id="10" idx="0"/>
          </p:cNvCxnSpPr>
          <p:nvPr/>
        </p:nvCxnSpPr>
        <p:spPr>
          <a:xfrm>
            <a:off x="9989873" y="2289005"/>
            <a:ext cx="279" cy="1410600"/>
          </a:xfrm>
          <a:prstGeom prst="line">
            <a:avLst/>
          </a:prstGeom>
          <a:ln w="50800">
            <a:headEnd type="oval"/>
            <a:tailEnd type="oval"/>
          </a:ln>
        </p:spPr>
        <p:style>
          <a:lnRef idx="1">
            <a:schemeClr val="accent1"/>
          </a:lnRef>
          <a:fillRef idx="0">
            <a:schemeClr val="accent1"/>
          </a:fillRef>
          <a:effectRef idx="0">
            <a:schemeClr val="accent1"/>
          </a:effectRef>
          <a:fontRef idx="minor">
            <a:schemeClr val="tx1"/>
          </a:fontRef>
        </p:style>
      </p:cxnSp>
      <p:pic>
        <p:nvPicPr>
          <p:cNvPr id="50" name="Image 49"/>
          <p:cNvPicPr>
            <a:picLocks noChangeAspect="1"/>
          </p:cNvPicPr>
          <p:nvPr/>
        </p:nvPicPr>
        <p:blipFill rotWithShape="1">
          <a:blip r:embed="rId6"/>
          <a:srcRect l="26157" r="24641"/>
          <a:stretch/>
        </p:blipFill>
        <p:spPr>
          <a:xfrm>
            <a:off x="4781468" y="1805490"/>
            <a:ext cx="778784" cy="1582841"/>
          </a:xfrm>
          <a:prstGeom prst="rect">
            <a:avLst/>
          </a:prstGeom>
        </p:spPr>
      </p:pic>
      <p:sp>
        <p:nvSpPr>
          <p:cNvPr id="59" name="Espace réservé du contenu 2"/>
          <p:cNvSpPr txBox="1">
            <a:spLocks/>
          </p:cNvSpPr>
          <p:nvPr/>
        </p:nvSpPr>
        <p:spPr>
          <a:xfrm>
            <a:off x="4087921" y="3469669"/>
            <a:ext cx="2289891" cy="74591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400" b="1" dirty="0"/>
              <a:t>Resource </a:t>
            </a:r>
            <a:br>
              <a:rPr lang="fr-FR" sz="2400" b="1" dirty="0"/>
            </a:br>
            <a:r>
              <a:rPr lang="fr-FR" sz="2400" b="1" dirty="0" err="1"/>
              <a:t>Owner</a:t>
            </a:r>
            <a:endParaRPr lang="fr-FR" sz="2400" dirty="0"/>
          </a:p>
        </p:txBody>
      </p:sp>
      <p:cxnSp>
        <p:nvCxnSpPr>
          <p:cNvPr id="60" name="Connecteur droit 59"/>
          <p:cNvCxnSpPr>
            <a:cxnSpLocks/>
            <a:stCxn id="17" idx="1"/>
            <a:endCxn id="50" idx="3"/>
          </p:cNvCxnSpPr>
          <p:nvPr/>
        </p:nvCxnSpPr>
        <p:spPr>
          <a:xfrm flipH="1" flipV="1">
            <a:off x="5560252" y="2596911"/>
            <a:ext cx="1081556" cy="474932"/>
          </a:xfrm>
          <a:prstGeom prst="line">
            <a:avLst/>
          </a:prstGeom>
          <a:ln w="50800">
            <a:headEnd type="oval"/>
            <a:tailEnd type="oval"/>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19581" y="6500795"/>
            <a:ext cx="8027668" cy="369332"/>
          </a:xfrm>
          <a:prstGeom prst="rect">
            <a:avLst/>
          </a:prstGeom>
        </p:spPr>
        <p:txBody>
          <a:bodyPr wrap="square">
            <a:spAutoFit/>
          </a:bodyPr>
          <a:lstStyle/>
          <a:p>
            <a:r>
              <a:rPr lang="fr-FR" dirty="0">
                <a:hlinkClick r:id="rId7"/>
              </a:rPr>
              <a:t>http://www.bubblecode.net/fr/2016/01/22/comprendre-oauth2/</a:t>
            </a:r>
            <a:endParaRPr lang="fr-FR" dirty="0"/>
          </a:p>
        </p:txBody>
      </p:sp>
      <p:sp>
        <p:nvSpPr>
          <p:cNvPr id="5" name="Rectangle 4">
            <a:extLst>
              <a:ext uri="{FF2B5EF4-FFF2-40B4-BE49-F238E27FC236}">
                <a16:creationId xmlns:a16="http://schemas.microsoft.com/office/drawing/2014/main" id="{40F5BFEB-50A8-4B13-90A9-161E4F36B34C}"/>
              </a:ext>
            </a:extLst>
          </p:cNvPr>
          <p:cNvSpPr/>
          <p:nvPr/>
        </p:nvSpPr>
        <p:spPr>
          <a:xfrm>
            <a:off x="5226674" y="4069449"/>
            <a:ext cx="3910109" cy="707886"/>
          </a:xfrm>
          <a:prstGeom prst="rect">
            <a:avLst/>
          </a:prstGeom>
        </p:spPr>
        <p:txBody>
          <a:bodyPr wrap="none">
            <a:spAutoFit/>
          </a:bodyPr>
          <a:lstStyle/>
          <a:p>
            <a:r>
              <a:rPr lang="fr-FR" sz="2000" i="1" dirty="0">
                <a:solidFill>
                  <a:schemeClr val="accent1">
                    <a:lumMod val="75000"/>
                  </a:schemeClr>
                </a:solidFill>
                <a:hlinkClick r:id="rId8"/>
              </a:rPr>
              <a:t>https://www.lannexe-bretignolles.fr</a:t>
            </a:r>
            <a:endParaRPr lang="fr-FR" sz="2000" i="1" dirty="0">
              <a:solidFill>
                <a:schemeClr val="accent1">
                  <a:lumMod val="75000"/>
                </a:schemeClr>
              </a:solidFill>
            </a:endParaRPr>
          </a:p>
          <a:p>
            <a:endParaRPr lang="fr-FR" sz="2000" dirty="0"/>
          </a:p>
        </p:txBody>
      </p:sp>
      <p:sp>
        <p:nvSpPr>
          <p:cNvPr id="32" name="Rectangle 31">
            <a:extLst>
              <a:ext uri="{FF2B5EF4-FFF2-40B4-BE49-F238E27FC236}">
                <a16:creationId xmlns:a16="http://schemas.microsoft.com/office/drawing/2014/main" id="{E73373DA-70C7-4F80-B193-086F1BC532FB}"/>
              </a:ext>
            </a:extLst>
          </p:cNvPr>
          <p:cNvSpPr/>
          <p:nvPr/>
        </p:nvSpPr>
        <p:spPr>
          <a:xfrm>
            <a:off x="8797711" y="5110205"/>
            <a:ext cx="2818464" cy="400110"/>
          </a:xfrm>
          <a:prstGeom prst="rect">
            <a:avLst/>
          </a:prstGeom>
        </p:spPr>
        <p:txBody>
          <a:bodyPr wrap="none">
            <a:spAutoFit/>
          </a:bodyPr>
          <a:lstStyle/>
          <a:p>
            <a:r>
              <a:rPr lang="fr-FR" sz="2000" i="1" dirty="0">
                <a:solidFill>
                  <a:schemeClr val="accent1">
                    <a:lumMod val="75000"/>
                  </a:schemeClr>
                </a:solidFill>
                <a:hlinkClick r:id="rId9"/>
              </a:rPr>
              <a:t>https://api.facebook.com</a:t>
            </a:r>
            <a:endParaRPr lang="fr-FR" sz="2000" i="1" dirty="0">
              <a:solidFill>
                <a:schemeClr val="accent1">
                  <a:lumMod val="75000"/>
                </a:schemeClr>
              </a:solidFill>
            </a:endParaRPr>
          </a:p>
        </p:txBody>
      </p:sp>
      <p:sp>
        <p:nvSpPr>
          <p:cNvPr id="33" name="Rectangle 32">
            <a:extLst>
              <a:ext uri="{FF2B5EF4-FFF2-40B4-BE49-F238E27FC236}">
                <a16:creationId xmlns:a16="http://schemas.microsoft.com/office/drawing/2014/main" id="{5F76C149-58DE-4565-A502-92DC7CE4827B}"/>
              </a:ext>
            </a:extLst>
          </p:cNvPr>
          <p:cNvSpPr/>
          <p:nvPr/>
        </p:nvSpPr>
        <p:spPr>
          <a:xfrm>
            <a:off x="8499542" y="1115997"/>
            <a:ext cx="3104119" cy="707886"/>
          </a:xfrm>
          <a:prstGeom prst="rect">
            <a:avLst/>
          </a:prstGeom>
        </p:spPr>
        <p:txBody>
          <a:bodyPr wrap="none">
            <a:spAutoFit/>
          </a:bodyPr>
          <a:lstStyle/>
          <a:p>
            <a:r>
              <a:rPr lang="fr-FR" sz="2000" i="1" dirty="0">
                <a:solidFill>
                  <a:schemeClr val="accent1">
                    <a:lumMod val="75000"/>
                  </a:schemeClr>
                </a:solidFill>
                <a:hlinkClick r:id="rId10"/>
              </a:rPr>
              <a:t>https://oauth.facebook.com</a:t>
            </a:r>
            <a:endParaRPr lang="fr-FR" sz="2000" i="1" dirty="0">
              <a:solidFill>
                <a:schemeClr val="accent1">
                  <a:lumMod val="75000"/>
                </a:schemeClr>
              </a:solidFill>
            </a:endParaRPr>
          </a:p>
          <a:p>
            <a:endParaRPr lang="fr-FR" sz="2000" i="1" dirty="0">
              <a:solidFill>
                <a:schemeClr val="accent1">
                  <a:lumMod val="75000"/>
                </a:schemeClr>
              </a:solidFill>
            </a:endParaRPr>
          </a:p>
        </p:txBody>
      </p:sp>
    </p:spTree>
    <p:extLst>
      <p:ext uri="{BB962C8B-B14F-4D97-AF65-F5344CB8AC3E}">
        <p14:creationId xmlns:p14="http://schemas.microsoft.com/office/powerpoint/2010/main" val="1022089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85647" y="136525"/>
            <a:ext cx="4776788" cy="1325563"/>
          </a:xfrm>
        </p:spPr>
        <p:txBody>
          <a:bodyPr/>
          <a:lstStyle/>
          <a:p>
            <a:r>
              <a:rPr lang="fr-FR" dirty="0" err="1"/>
              <a:t>OAuth</a:t>
            </a:r>
            <a:r>
              <a:rPr lang="fr-FR" dirty="0"/>
              <a:t> 2</a:t>
            </a:r>
          </a:p>
        </p:txBody>
      </p:sp>
      <p:sp>
        <p:nvSpPr>
          <p:cNvPr id="3" name="Espace réservé du contenu 2"/>
          <p:cNvSpPr>
            <a:spLocks noGrp="1"/>
          </p:cNvSpPr>
          <p:nvPr>
            <p:ph idx="1"/>
          </p:nvPr>
        </p:nvSpPr>
        <p:spPr>
          <a:xfrm>
            <a:off x="585647" y="1876926"/>
            <a:ext cx="4776788" cy="4844549"/>
          </a:xfrm>
        </p:spPr>
        <p:txBody>
          <a:bodyPr>
            <a:normAutofit/>
          </a:bodyPr>
          <a:lstStyle/>
          <a:p>
            <a:pPr marL="0" indent="0">
              <a:buNone/>
            </a:pPr>
            <a:r>
              <a:rPr lang="en-US" sz="3600" dirty="0"/>
              <a:t>This protocol allows third-party applications to obtain </a:t>
            </a:r>
            <a:r>
              <a:rPr lang="en-US" sz="3600" dirty="0">
                <a:solidFill>
                  <a:srgbClr val="0070C0"/>
                </a:solidFill>
              </a:rPr>
              <a:t>limited</a:t>
            </a:r>
            <a:r>
              <a:rPr lang="en-US" sz="3600" dirty="0"/>
              <a:t> access to a service available via HTTP through prior authorization from the resource holder.</a:t>
            </a:r>
            <a:endParaRPr lang="fr-FR" sz="3600" dirty="0"/>
          </a:p>
        </p:txBody>
      </p:sp>
      <p:sp>
        <p:nvSpPr>
          <p:cNvPr id="4" name="Espace réservé du numéro de diapositive 3"/>
          <p:cNvSpPr>
            <a:spLocks noGrp="1"/>
          </p:cNvSpPr>
          <p:nvPr>
            <p:ph type="sldNum" sz="quarter" idx="4294967295"/>
          </p:nvPr>
        </p:nvSpPr>
        <p:spPr>
          <a:xfrm>
            <a:off x="8610600" y="6356350"/>
            <a:ext cx="2743200" cy="365125"/>
          </a:xfrm>
        </p:spPr>
        <p:txBody>
          <a:bodyPr/>
          <a:lstStyle/>
          <a:p>
            <a:fld id="{B79E4878-4BCB-449E-94CF-AE2A0F6BB533}" type="slidenum">
              <a:rPr lang="fr-FR" smtClean="0"/>
              <a:t>13</a:t>
            </a:fld>
            <a:endParaRPr lang="fr-FR"/>
          </a:p>
        </p:txBody>
      </p:sp>
      <p:pic>
        <p:nvPicPr>
          <p:cNvPr id="18436" name="Picture 4" descr="Résultat de recherche d'images pour &quot;google image chateau fort&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4430" y="-309978"/>
            <a:ext cx="11220773" cy="7499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9410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60783" y="109277"/>
            <a:ext cx="4776788" cy="1325563"/>
          </a:xfrm>
        </p:spPr>
        <p:txBody>
          <a:bodyPr/>
          <a:lstStyle/>
          <a:p>
            <a:r>
              <a:rPr lang="fr-FR" dirty="0" err="1"/>
              <a:t>OAuth</a:t>
            </a:r>
            <a:r>
              <a:rPr lang="fr-FR" dirty="0"/>
              <a:t> 2</a:t>
            </a:r>
          </a:p>
        </p:txBody>
      </p:sp>
      <p:sp>
        <p:nvSpPr>
          <p:cNvPr id="3" name="Espace réservé du contenu 2"/>
          <p:cNvSpPr>
            <a:spLocks noGrp="1"/>
          </p:cNvSpPr>
          <p:nvPr>
            <p:ph idx="1"/>
          </p:nvPr>
        </p:nvSpPr>
        <p:spPr>
          <a:xfrm>
            <a:off x="7060783" y="2245896"/>
            <a:ext cx="4776788" cy="4110454"/>
          </a:xfrm>
        </p:spPr>
        <p:txBody>
          <a:bodyPr>
            <a:normAutofit/>
          </a:bodyPr>
          <a:lstStyle/>
          <a:p>
            <a:pPr marL="0" indent="0">
              <a:buNone/>
            </a:pPr>
            <a:r>
              <a:rPr lang="en-US" sz="3600" dirty="0"/>
              <a:t>In the event of an intrusion, the entities and "tokens" in the game are </a:t>
            </a:r>
            <a:r>
              <a:rPr lang="en-US" sz="3600" dirty="0">
                <a:solidFill>
                  <a:srgbClr val="0070C0"/>
                </a:solidFill>
              </a:rPr>
              <a:t>revocable</a:t>
            </a:r>
            <a:r>
              <a:rPr lang="en-US" sz="3600" dirty="0"/>
              <a:t> by the Authorization server.</a:t>
            </a:r>
            <a:endParaRPr lang="fr-FR" sz="3600" dirty="0"/>
          </a:p>
        </p:txBody>
      </p:sp>
      <p:pic>
        <p:nvPicPr>
          <p:cNvPr id="1026" name="Picture 2" descr="France President GIF - Find &amp; Share on GIPHY">
            <a:extLst>
              <a:ext uri="{FF2B5EF4-FFF2-40B4-BE49-F238E27FC236}">
                <a16:creationId xmlns:a16="http://schemas.microsoft.com/office/drawing/2014/main" id="{B63A81A7-DCDA-4BA1-9F10-67CF3BF65B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8663" y="-33338"/>
            <a:ext cx="9105675" cy="692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744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5074" y="14916"/>
            <a:ext cx="10515600" cy="845850"/>
          </a:xfrm>
        </p:spPr>
        <p:txBody>
          <a:bodyPr/>
          <a:lstStyle/>
          <a:p>
            <a:r>
              <a:rPr lang="en-US" dirty="0" err="1"/>
              <a:t>Oauth</a:t>
            </a:r>
            <a:r>
              <a:rPr lang="en-US" dirty="0"/>
              <a:t> 2 and the tokens</a:t>
            </a:r>
            <a:endParaRPr lang="fr-FR" dirty="0"/>
          </a:p>
        </p:txBody>
      </p:sp>
      <p:sp>
        <p:nvSpPr>
          <p:cNvPr id="3" name="Espace réservé du contenu 2"/>
          <p:cNvSpPr>
            <a:spLocks noGrp="1"/>
          </p:cNvSpPr>
          <p:nvPr>
            <p:ph idx="1"/>
          </p:nvPr>
        </p:nvSpPr>
        <p:spPr>
          <a:xfrm>
            <a:off x="399132" y="1175657"/>
            <a:ext cx="11393735" cy="5447211"/>
          </a:xfrm>
        </p:spPr>
        <p:txBody>
          <a:bodyPr>
            <a:normAutofit/>
          </a:bodyPr>
          <a:lstStyle/>
          <a:p>
            <a:pPr marL="0" indent="0">
              <a:buNone/>
            </a:pPr>
            <a:r>
              <a:rPr lang="fr-FR" sz="3200" b="1" dirty="0"/>
              <a:t>Access </a:t>
            </a:r>
            <a:r>
              <a:rPr lang="fr-FR" sz="3200" b="1" dirty="0" err="1"/>
              <a:t>Token</a:t>
            </a:r>
            <a:endParaRPr lang="fr-FR" sz="3200" dirty="0"/>
          </a:p>
          <a:p>
            <a:pPr marL="0" indent="0">
              <a:buNone/>
            </a:pPr>
            <a:r>
              <a:rPr lang="en-US" sz="2200" dirty="0">
                <a:solidFill>
                  <a:schemeClr val="accent1">
                    <a:lumMod val="75000"/>
                  </a:schemeClr>
                </a:solidFill>
              </a:rPr>
              <a:t>Allows the resource server to authorize the provision of a user's data. </a:t>
            </a:r>
          </a:p>
          <a:p>
            <a:pPr marL="0" indent="0">
              <a:buNone/>
            </a:pPr>
            <a:r>
              <a:rPr lang="en-US" sz="2200" dirty="0">
                <a:solidFill>
                  <a:schemeClr val="accent1">
                    <a:lumMod val="75000"/>
                  </a:schemeClr>
                </a:solidFill>
              </a:rPr>
              <a:t>This token is sent by the client (the application) in the query to the resource server. </a:t>
            </a:r>
          </a:p>
          <a:p>
            <a:pPr marL="0" indent="0">
              <a:buNone/>
            </a:pPr>
            <a:r>
              <a:rPr lang="en-US" sz="2200" dirty="0">
                <a:solidFill>
                  <a:schemeClr val="accent1">
                    <a:lumMod val="75000"/>
                  </a:schemeClr>
                </a:solidFill>
              </a:rPr>
              <a:t>It has a limited lifespan that is defined by the permission server: For example 20 minutes. </a:t>
            </a:r>
          </a:p>
          <a:p>
            <a:pPr marL="0" indent="0">
              <a:buNone/>
            </a:pPr>
            <a:endParaRPr lang="fr-FR" dirty="0"/>
          </a:p>
          <a:p>
            <a:pPr marL="0" indent="0">
              <a:buNone/>
            </a:pPr>
            <a:r>
              <a:rPr lang="fr-FR" sz="3200" b="1" dirty="0" err="1"/>
              <a:t>Refresh</a:t>
            </a:r>
            <a:r>
              <a:rPr lang="fr-FR" sz="3200" b="1" dirty="0"/>
              <a:t> </a:t>
            </a:r>
            <a:r>
              <a:rPr lang="fr-FR" sz="3200" b="1" dirty="0" err="1"/>
              <a:t>Token</a:t>
            </a:r>
            <a:endParaRPr lang="fr-FR" sz="3200" dirty="0"/>
          </a:p>
          <a:p>
            <a:pPr marL="0" indent="0">
              <a:buNone/>
            </a:pPr>
            <a:r>
              <a:rPr lang="en-US" sz="2200" dirty="0">
                <a:solidFill>
                  <a:schemeClr val="accent1">
                    <a:lumMod val="75000"/>
                  </a:schemeClr>
                </a:solidFill>
              </a:rPr>
              <a:t>This token is issued at the same time as the access token. </a:t>
            </a:r>
          </a:p>
          <a:p>
            <a:pPr marL="0" indent="0">
              <a:buNone/>
            </a:pPr>
            <a:r>
              <a:rPr lang="en-US" sz="2200" dirty="0">
                <a:solidFill>
                  <a:schemeClr val="accent1">
                    <a:lumMod val="75000"/>
                  </a:schemeClr>
                </a:solidFill>
              </a:rPr>
              <a:t>It is used to renew the token access when it has expired.</a:t>
            </a:r>
          </a:p>
          <a:p>
            <a:pPr marL="0" indent="0">
              <a:buNone/>
            </a:pPr>
            <a:r>
              <a:rPr lang="en-US" sz="2200" dirty="0">
                <a:solidFill>
                  <a:schemeClr val="accent1">
                    <a:lumMod val="75000"/>
                  </a:schemeClr>
                </a:solidFill>
              </a:rPr>
              <a:t>It has a limited lifespan, but longer than access token: For example 1 week.</a:t>
            </a:r>
          </a:p>
        </p:txBody>
      </p:sp>
      <p:sp>
        <p:nvSpPr>
          <p:cNvPr id="4" name="Espace réservé du numéro de diapositive 3"/>
          <p:cNvSpPr>
            <a:spLocks noGrp="1"/>
          </p:cNvSpPr>
          <p:nvPr>
            <p:ph type="sldNum" sz="quarter" idx="4294967295"/>
          </p:nvPr>
        </p:nvSpPr>
        <p:spPr>
          <a:xfrm>
            <a:off x="8783236" y="6155875"/>
            <a:ext cx="2743200" cy="365125"/>
          </a:xfrm>
        </p:spPr>
        <p:txBody>
          <a:bodyPr/>
          <a:lstStyle/>
          <a:p>
            <a:fld id="{B79E4878-4BCB-449E-94CF-AE2A0F6BB533}" type="slidenum">
              <a:rPr lang="fr-FR" smtClean="0"/>
              <a:t>15</a:t>
            </a:fld>
            <a:endParaRPr lang="fr-FR"/>
          </a:p>
        </p:txBody>
      </p:sp>
      <p:sp>
        <p:nvSpPr>
          <p:cNvPr id="62" name="Rectangle 61"/>
          <p:cNvSpPr/>
          <p:nvPr/>
        </p:nvSpPr>
        <p:spPr>
          <a:xfrm>
            <a:off x="0" y="6508008"/>
            <a:ext cx="8027668" cy="369332"/>
          </a:xfrm>
          <a:prstGeom prst="rect">
            <a:avLst/>
          </a:prstGeom>
        </p:spPr>
        <p:txBody>
          <a:bodyPr wrap="square">
            <a:spAutoFit/>
          </a:bodyPr>
          <a:lstStyle/>
          <a:p>
            <a:r>
              <a:rPr lang="fr-FR" dirty="0">
                <a:hlinkClick r:id="rId2"/>
              </a:rPr>
              <a:t>http://www.bubblecode.net/fr/2016/01/22/comprendre-oauth2/</a:t>
            </a:r>
            <a:endParaRPr lang="fr-FR" dirty="0"/>
          </a:p>
        </p:txBody>
      </p:sp>
    </p:spTree>
    <p:extLst>
      <p:ext uri="{BB962C8B-B14F-4D97-AF65-F5344CB8AC3E}">
        <p14:creationId xmlns:p14="http://schemas.microsoft.com/office/powerpoint/2010/main" val="4250000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descr="Résultat de recherche d'images pour &quot;image serveur&quot;">
            <a:extLst>
              <a:ext uri="{FF2B5EF4-FFF2-40B4-BE49-F238E27FC236}">
                <a16:creationId xmlns:a16="http://schemas.microsoft.com/office/drawing/2014/main" id="{00269C96-DA2F-4EF5-9CF3-99EE9975C1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56" r="17160" b="8186"/>
          <a:stretch/>
        </p:blipFill>
        <p:spPr bwMode="auto">
          <a:xfrm>
            <a:off x="-1236983" y="591460"/>
            <a:ext cx="4298838" cy="6266540"/>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a:extLst>
              <a:ext uri="{FF2B5EF4-FFF2-40B4-BE49-F238E27FC236}">
                <a16:creationId xmlns:a16="http://schemas.microsoft.com/office/drawing/2014/main" id="{5BBD9DAE-FE79-44AE-8CFB-A1570287CBF5}"/>
              </a:ext>
            </a:extLst>
          </p:cNvPr>
          <p:cNvSpPr>
            <a:spLocks noGrp="1"/>
          </p:cNvSpPr>
          <p:nvPr>
            <p:ph type="sldNum" sz="quarter" idx="4294967295"/>
          </p:nvPr>
        </p:nvSpPr>
        <p:spPr>
          <a:xfrm>
            <a:off x="9321799" y="6445302"/>
            <a:ext cx="2743200" cy="365125"/>
          </a:xfrm>
        </p:spPr>
        <p:txBody>
          <a:bodyPr/>
          <a:lstStyle/>
          <a:p>
            <a:fld id="{B79E4878-4BCB-449E-94CF-AE2A0F6BB533}" type="slidenum">
              <a:rPr lang="fr-FR" smtClean="0"/>
              <a:t>16</a:t>
            </a:fld>
            <a:endParaRPr lang="fr-FR" dirty="0"/>
          </a:p>
        </p:txBody>
      </p:sp>
      <p:cxnSp>
        <p:nvCxnSpPr>
          <p:cNvPr id="7" name="Connecteur droit 6">
            <a:extLst>
              <a:ext uri="{FF2B5EF4-FFF2-40B4-BE49-F238E27FC236}">
                <a16:creationId xmlns:a16="http://schemas.microsoft.com/office/drawing/2014/main" id="{4A2C7D8F-F8C0-4716-9DDC-6D70B5506845}"/>
              </a:ext>
            </a:extLst>
          </p:cNvPr>
          <p:cNvCxnSpPr>
            <a:cxnSpLocks/>
          </p:cNvCxnSpPr>
          <p:nvPr/>
        </p:nvCxnSpPr>
        <p:spPr>
          <a:xfrm flipH="1">
            <a:off x="3148515" y="1443518"/>
            <a:ext cx="7073600" cy="0"/>
          </a:xfrm>
          <a:prstGeom prst="line">
            <a:avLst/>
          </a:prstGeom>
          <a:ln w="50800">
            <a:solidFill>
              <a:schemeClr val="accent1">
                <a:lumMod val="50000"/>
              </a:schemeClr>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78CFE3D6-93D0-4A84-B552-820E35600B99}"/>
              </a:ext>
            </a:extLst>
          </p:cNvPr>
          <p:cNvSpPr txBox="1"/>
          <p:nvPr/>
        </p:nvSpPr>
        <p:spPr>
          <a:xfrm>
            <a:off x="3148514" y="782942"/>
            <a:ext cx="3992118" cy="646331"/>
          </a:xfrm>
          <a:prstGeom prst="rect">
            <a:avLst/>
          </a:prstGeom>
          <a:noFill/>
        </p:spPr>
        <p:txBody>
          <a:bodyPr wrap="none" rtlCol="0">
            <a:spAutoFit/>
          </a:bodyPr>
          <a:lstStyle/>
          <a:p>
            <a:r>
              <a:rPr lang="fr-FR" b="1" i="1" dirty="0">
                <a:solidFill>
                  <a:schemeClr val="accent1">
                    <a:lumMod val="75000"/>
                  </a:schemeClr>
                </a:solidFill>
              </a:rPr>
              <a:t>POST</a:t>
            </a:r>
            <a:r>
              <a:rPr lang="fr-FR" i="1" dirty="0">
                <a:solidFill>
                  <a:schemeClr val="accent1">
                    <a:lumMod val="75000"/>
                  </a:schemeClr>
                </a:solidFill>
              </a:rPr>
              <a:t> https://api.bworld.fr/doc HTTP/1.1</a:t>
            </a:r>
            <a:br>
              <a:rPr lang="fr-FR" i="1" dirty="0">
                <a:solidFill>
                  <a:schemeClr val="accent1">
                    <a:lumMod val="75000"/>
                  </a:schemeClr>
                </a:solidFill>
              </a:rPr>
            </a:br>
            <a:r>
              <a:rPr lang="fr-FR" i="1" dirty="0" err="1">
                <a:solidFill>
                  <a:schemeClr val="accent1">
                    <a:lumMod val="75000"/>
                  </a:schemeClr>
                </a:solidFill>
              </a:rPr>
              <a:t>Access_Token</a:t>
            </a:r>
            <a:r>
              <a:rPr lang="fr-FR" i="1" dirty="0">
                <a:solidFill>
                  <a:schemeClr val="accent1">
                    <a:lumMod val="75000"/>
                  </a:schemeClr>
                </a:solidFill>
              </a:rPr>
              <a:t>: 09sas890?SJAS</a:t>
            </a:r>
          </a:p>
        </p:txBody>
      </p:sp>
      <p:cxnSp>
        <p:nvCxnSpPr>
          <p:cNvPr id="12" name="Connecteur droit 11">
            <a:extLst>
              <a:ext uri="{FF2B5EF4-FFF2-40B4-BE49-F238E27FC236}">
                <a16:creationId xmlns:a16="http://schemas.microsoft.com/office/drawing/2014/main" id="{4C9CC011-6FDD-42B0-B0CA-FA6A5D79F81C}"/>
              </a:ext>
            </a:extLst>
          </p:cNvPr>
          <p:cNvCxnSpPr>
            <a:cxnSpLocks/>
          </p:cNvCxnSpPr>
          <p:nvPr/>
        </p:nvCxnSpPr>
        <p:spPr>
          <a:xfrm>
            <a:off x="3065386" y="1676058"/>
            <a:ext cx="7019908" cy="0"/>
          </a:xfrm>
          <a:prstGeom prst="line">
            <a:avLst/>
          </a:prstGeom>
          <a:ln w="50800">
            <a:solidFill>
              <a:schemeClr val="accent6">
                <a:lumMod val="50000"/>
              </a:schemeClr>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16" name="ZoneTexte 15">
            <a:extLst>
              <a:ext uri="{FF2B5EF4-FFF2-40B4-BE49-F238E27FC236}">
                <a16:creationId xmlns:a16="http://schemas.microsoft.com/office/drawing/2014/main" id="{BF11BFB3-D18B-4628-B1B8-8D000EE2467B}"/>
              </a:ext>
            </a:extLst>
          </p:cNvPr>
          <p:cNvSpPr txBox="1"/>
          <p:nvPr/>
        </p:nvSpPr>
        <p:spPr>
          <a:xfrm>
            <a:off x="127001" y="6523842"/>
            <a:ext cx="2415014" cy="400110"/>
          </a:xfrm>
          <a:prstGeom prst="rect">
            <a:avLst/>
          </a:prstGeom>
          <a:noFill/>
        </p:spPr>
        <p:txBody>
          <a:bodyPr wrap="square" rtlCol="0">
            <a:spAutoFit/>
          </a:bodyPr>
          <a:lstStyle/>
          <a:p>
            <a:pPr algn="ctr"/>
            <a:r>
              <a:rPr lang="fr-FR" sz="2000" dirty="0">
                <a:solidFill>
                  <a:schemeClr val="accent5">
                    <a:lumMod val="50000"/>
                  </a:schemeClr>
                </a:solidFill>
              </a:rPr>
              <a:t>Client Application</a:t>
            </a:r>
          </a:p>
        </p:txBody>
      </p:sp>
      <p:pic>
        <p:nvPicPr>
          <p:cNvPr id="22" name="Picture 4" descr="Résultat de recherche d'images pour &quot;image serveur&quot;">
            <a:extLst>
              <a:ext uri="{FF2B5EF4-FFF2-40B4-BE49-F238E27FC236}">
                <a16:creationId xmlns:a16="http://schemas.microsoft.com/office/drawing/2014/main" id="{0160B37E-4BEF-4D72-B3EA-B903044297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56" r="17160" b="8186"/>
          <a:stretch/>
        </p:blipFill>
        <p:spPr bwMode="auto">
          <a:xfrm>
            <a:off x="10334404" y="418723"/>
            <a:ext cx="4298838" cy="6266540"/>
          </a:xfrm>
          <a:prstGeom prst="rect">
            <a:avLst/>
          </a:prstGeom>
          <a:noFill/>
          <a:extLst>
            <a:ext uri="{909E8E84-426E-40DD-AFC4-6F175D3DCCD1}">
              <a14:hiddenFill xmlns:a14="http://schemas.microsoft.com/office/drawing/2010/main">
                <a:solidFill>
                  <a:srgbClr val="FFFFFF"/>
                </a:solidFill>
              </a14:hiddenFill>
            </a:ext>
          </a:extLst>
        </p:spPr>
      </p:pic>
      <p:sp>
        <p:nvSpPr>
          <p:cNvPr id="30" name="ZoneTexte 29">
            <a:extLst>
              <a:ext uri="{FF2B5EF4-FFF2-40B4-BE49-F238E27FC236}">
                <a16:creationId xmlns:a16="http://schemas.microsoft.com/office/drawing/2014/main" id="{12A50C38-6278-4310-A0B6-51DB596BB1ED}"/>
              </a:ext>
            </a:extLst>
          </p:cNvPr>
          <p:cNvSpPr txBox="1"/>
          <p:nvPr/>
        </p:nvSpPr>
        <p:spPr>
          <a:xfrm>
            <a:off x="8153236" y="1676059"/>
            <a:ext cx="2181167" cy="369332"/>
          </a:xfrm>
          <a:prstGeom prst="rect">
            <a:avLst/>
          </a:prstGeom>
          <a:noFill/>
        </p:spPr>
        <p:txBody>
          <a:bodyPr wrap="square" rtlCol="0">
            <a:spAutoFit/>
          </a:bodyPr>
          <a:lstStyle/>
          <a:p>
            <a:r>
              <a:rPr lang="fr-FR" i="1" dirty="0">
                <a:solidFill>
                  <a:schemeClr val="accent6">
                    <a:lumMod val="50000"/>
                  </a:schemeClr>
                </a:solidFill>
              </a:rPr>
              <a:t>HTTP/1.1 200 OK</a:t>
            </a:r>
          </a:p>
        </p:txBody>
      </p:sp>
      <p:sp>
        <p:nvSpPr>
          <p:cNvPr id="19" name="ZoneTexte 18">
            <a:extLst>
              <a:ext uri="{FF2B5EF4-FFF2-40B4-BE49-F238E27FC236}">
                <a16:creationId xmlns:a16="http://schemas.microsoft.com/office/drawing/2014/main" id="{3ABE179E-7CE5-4733-B2A4-6C36FEC79A96}"/>
              </a:ext>
            </a:extLst>
          </p:cNvPr>
          <p:cNvSpPr txBox="1"/>
          <p:nvPr/>
        </p:nvSpPr>
        <p:spPr>
          <a:xfrm>
            <a:off x="9913112" y="6523842"/>
            <a:ext cx="2570711" cy="400110"/>
          </a:xfrm>
          <a:prstGeom prst="rect">
            <a:avLst/>
          </a:prstGeom>
          <a:noFill/>
        </p:spPr>
        <p:txBody>
          <a:bodyPr wrap="square" rtlCol="0">
            <a:spAutoFit/>
          </a:bodyPr>
          <a:lstStyle/>
          <a:p>
            <a:pPr algn="ctr"/>
            <a:r>
              <a:rPr lang="fr-FR" sz="2000" dirty="0">
                <a:solidFill>
                  <a:schemeClr val="accent6">
                    <a:lumMod val="50000"/>
                  </a:schemeClr>
                </a:solidFill>
              </a:rPr>
              <a:t>Resource Server</a:t>
            </a:r>
          </a:p>
        </p:txBody>
      </p:sp>
      <p:cxnSp>
        <p:nvCxnSpPr>
          <p:cNvPr id="15" name="Connecteur droit 14">
            <a:extLst>
              <a:ext uri="{FF2B5EF4-FFF2-40B4-BE49-F238E27FC236}">
                <a16:creationId xmlns:a16="http://schemas.microsoft.com/office/drawing/2014/main" id="{ADB81ED0-830B-431D-B9D0-346CA2A34669}"/>
              </a:ext>
            </a:extLst>
          </p:cNvPr>
          <p:cNvCxnSpPr>
            <a:cxnSpLocks/>
          </p:cNvCxnSpPr>
          <p:nvPr/>
        </p:nvCxnSpPr>
        <p:spPr>
          <a:xfrm flipH="1">
            <a:off x="3148515" y="2548017"/>
            <a:ext cx="7073600" cy="0"/>
          </a:xfrm>
          <a:prstGeom prst="line">
            <a:avLst/>
          </a:prstGeom>
          <a:ln w="50800">
            <a:solidFill>
              <a:schemeClr val="accent1">
                <a:lumMod val="50000"/>
              </a:schemeClr>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38D0C086-369D-4CE2-917C-0CD7EE3C3028}"/>
              </a:ext>
            </a:extLst>
          </p:cNvPr>
          <p:cNvSpPr txBox="1"/>
          <p:nvPr/>
        </p:nvSpPr>
        <p:spPr>
          <a:xfrm>
            <a:off x="3148514" y="1851715"/>
            <a:ext cx="3992118" cy="646331"/>
          </a:xfrm>
          <a:prstGeom prst="rect">
            <a:avLst/>
          </a:prstGeom>
          <a:noFill/>
        </p:spPr>
        <p:txBody>
          <a:bodyPr wrap="none" rtlCol="0">
            <a:spAutoFit/>
          </a:bodyPr>
          <a:lstStyle/>
          <a:p>
            <a:r>
              <a:rPr lang="fr-FR" b="1" i="1" dirty="0">
                <a:solidFill>
                  <a:schemeClr val="accent1">
                    <a:lumMod val="75000"/>
                  </a:schemeClr>
                </a:solidFill>
              </a:rPr>
              <a:t>POST</a:t>
            </a:r>
            <a:r>
              <a:rPr lang="fr-FR" i="1" dirty="0">
                <a:solidFill>
                  <a:schemeClr val="accent1">
                    <a:lumMod val="75000"/>
                  </a:schemeClr>
                </a:solidFill>
              </a:rPr>
              <a:t> https://api.bworld.fr/doc HTTP/1.1</a:t>
            </a:r>
            <a:br>
              <a:rPr lang="fr-FR" i="1" dirty="0">
                <a:solidFill>
                  <a:schemeClr val="accent1">
                    <a:lumMod val="75000"/>
                  </a:schemeClr>
                </a:solidFill>
              </a:rPr>
            </a:br>
            <a:r>
              <a:rPr lang="fr-FR" i="1" dirty="0" err="1">
                <a:solidFill>
                  <a:schemeClr val="accent1">
                    <a:lumMod val="75000"/>
                  </a:schemeClr>
                </a:solidFill>
              </a:rPr>
              <a:t>Access_Token</a:t>
            </a:r>
            <a:r>
              <a:rPr lang="fr-FR" i="1" dirty="0">
                <a:solidFill>
                  <a:schemeClr val="accent1">
                    <a:lumMod val="75000"/>
                  </a:schemeClr>
                </a:solidFill>
              </a:rPr>
              <a:t>: 09sas890?SJAS</a:t>
            </a:r>
          </a:p>
        </p:txBody>
      </p:sp>
      <p:cxnSp>
        <p:nvCxnSpPr>
          <p:cNvPr id="18" name="Connecteur droit 17">
            <a:extLst>
              <a:ext uri="{FF2B5EF4-FFF2-40B4-BE49-F238E27FC236}">
                <a16:creationId xmlns:a16="http://schemas.microsoft.com/office/drawing/2014/main" id="{B452FA0F-473D-4BDC-B9CA-4528F786F595}"/>
              </a:ext>
            </a:extLst>
          </p:cNvPr>
          <p:cNvCxnSpPr>
            <a:cxnSpLocks/>
          </p:cNvCxnSpPr>
          <p:nvPr/>
        </p:nvCxnSpPr>
        <p:spPr>
          <a:xfrm>
            <a:off x="3065386" y="2780557"/>
            <a:ext cx="7019908" cy="0"/>
          </a:xfrm>
          <a:prstGeom prst="line">
            <a:avLst/>
          </a:prstGeom>
          <a:ln w="50800">
            <a:solidFill>
              <a:schemeClr val="accent6">
                <a:lumMod val="50000"/>
              </a:schemeClr>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23" name="ZoneTexte 22">
            <a:extLst>
              <a:ext uri="{FF2B5EF4-FFF2-40B4-BE49-F238E27FC236}">
                <a16:creationId xmlns:a16="http://schemas.microsoft.com/office/drawing/2014/main" id="{06EFA9A0-82B7-4494-BEE2-32AF1B6FBC1C}"/>
              </a:ext>
            </a:extLst>
          </p:cNvPr>
          <p:cNvSpPr txBox="1"/>
          <p:nvPr/>
        </p:nvSpPr>
        <p:spPr>
          <a:xfrm>
            <a:off x="8153236" y="2792151"/>
            <a:ext cx="2181168" cy="369332"/>
          </a:xfrm>
          <a:prstGeom prst="rect">
            <a:avLst/>
          </a:prstGeom>
          <a:noFill/>
        </p:spPr>
        <p:txBody>
          <a:bodyPr wrap="square" rtlCol="0">
            <a:spAutoFit/>
          </a:bodyPr>
          <a:lstStyle/>
          <a:p>
            <a:r>
              <a:rPr lang="fr-FR" i="1" dirty="0">
                <a:solidFill>
                  <a:schemeClr val="accent6">
                    <a:lumMod val="50000"/>
                  </a:schemeClr>
                </a:solidFill>
              </a:rPr>
              <a:t>HTTP/1.1 401 KO</a:t>
            </a:r>
          </a:p>
        </p:txBody>
      </p:sp>
      <p:pic>
        <p:nvPicPr>
          <p:cNvPr id="2" name="Image 1">
            <a:extLst>
              <a:ext uri="{FF2B5EF4-FFF2-40B4-BE49-F238E27FC236}">
                <a16:creationId xmlns:a16="http://schemas.microsoft.com/office/drawing/2014/main" id="{920B18EF-E5C3-4C2F-AA0E-C0FFADE96C2F}"/>
              </a:ext>
            </a:extLst>
          </p:cNvPr>
          <p:cNvPicPr>
            <a:picLocks noChangeAspect="1"/>
          </p:cNvPicPr>
          <p:nvPr/>
        </p:nvPicPr>
        <p:blipFill>
          <a:blip r:embed="rId3"/>
          <a:stretch>
            <a:fillRect/>
          </a:stretch>
        </p:blipFill>
        <p:spPr>
          <a:xfrm>
            <a:off x="9102165" y="3555673"/>
            <a:ext cx="747546" cy="1090507"/>
          </a:xfrm>
          <a:prstGeom prst="rect">
            <a:avLst/>
          </a:prstGeom>
        </p:spPr>
      </p:pic>
      <p:sp>
        <p:nvSpPr>
          <p:cNvPr id="25" name="ZoneTexte 24">
            <a:extLst>
              <a:ext uri="{FF2B5EF4-FFF2-40B4-BE49-F238E27FC236}">
                <a16:creationId xmlns:a16="http://schemas.microsoft.com/office/drawing/2014/main" id="{7A7EAC32-E338-4D1C-B617-8194007A42E1}"/>
              </a:ext>
            </a:extLst>
          </p:cNvPr>
          <p:cNvSpPr txBox="1"/>
          <p:nvPr/>
        </p:nvSpPr>
        <p:spPr>
          <a:xfrm>
            <a:off x="8668243" y="4592752"/>
            <a:ext cx="1664045" cy="707886"/>
          </a:xfrm>
          <a:prstGeom prst="rect">
            <a:avLst/>
          </a:prstGeom>
          <a:noFill/>
        </p:spPr>
        <p:txBody>
          <a:bodyPr wrap="none" rtlCol="0">
            <a:spAutoFit/>
          </a:bodyPr>
          <a:lstStyle/>
          <a:p>
            <a:pPr algn="ctr"/>
            <a:r>
              <a:rPr lang="fr-FR" sz="2000" dirty="0" err="1">
                <a:solidFill>
                  <a:schemeClr val="accent2">
                    <a:lumMod val="75000"/>
                  </a:schemeClr>
                </a:solidFill>
              </a:rPr>
              <a:t>Authorization</a:t>
            </a:r>
            <a:r>
              <a:rPr lang="fr-FR" sz="2000" dirty="0">
                <a:solidFill>
                  <a:schemeClr val="accent2">
                    <a:lumMod val="75000"/>
                  </a:schemeClr>
                </a:solidFill>
              </a:rPr>
              <a:t> </a:t>
            </a:r>
            <a:br>
              <a:rPr lang="fr-FR" sz="2000" dirty="0">
                <a:solidFill>
                  <a:schemeClr val="accent2">
                    <a:lumMod val="75000"/>
                  </a:schemeClr>
                </a:solidFill>
              </a:rPr>
            </a:br>
            <a:r>
              <a:rPr lang="fr-FR" sz="2000" dirty="0">
                <a:solidFill>
                  <a:schemeClr val="accent2">
                    <a:lumMod val="75000"/>
                  </a:schemeClr>
                </a:solidFill>
              </a:rPr>
              <a:t>Serveur</a:t>
            </a:r>
          </a:p>
        </p:txBody>
      </p:sp>
      <p:cxnSp>
        <p:nvCxnSpPr>
          <p:cNvPr id="28" name="Connecteur droit 27">
            <a:extLst>
              <a:ext uri="{FF2B5EF4-FFF2-40B4-BE49-F238E27FC236}">
                <a16:creationId xmlns:a16="http://schemas.microsoft.com/office/drawing/2014/main" id="{34CBAD04-CB31-4376-86F3-0FB802404E17}"/>
              </a:ext>
            </a:extLst>
          </p:cNvPr>
          <p:cNvCxnSpPr>
            <a:cxnSpLocks/>
          </p:cNvCxnSpPr>
          <p:nvPr/>
        </p:nvCxnSpPr>
        <p:spPr>
          <a:xfrm flipH="1">
            <a:off x="3148514" y="4025270"/>
            <a:ext cx="5780333" cy="0"/>
          </a:xfrm>
          <a:prstGeom prst="line">
            <a:avLst/>
          </a:prstGeom>
          <a:ln w="50800">
            <a:solidFill>
              <a:schemeClr val="accent1">
                <a:lumMod val="50000"/>
              </a:schemeClr>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29" name="ZoneTexte 28">
            <a:extLst>
              <a:ext uri="{FF2B5EF4-FFF2-40B4-BE49-F238E27FC236}">
                <a16:creationId xmlns:a16="http://schemas.microsoft.com/office/drawing/2014/main" id="{9234C7C2-3EFB-4BEB-8EE6-59CCE754CAA9}"/>
              </a:ext>
            </a:extLst>
          </p:cNvPr>
          <p:cNvSpPr txBox="1"/>
          <p:nvPr/>
        </p:nvSpPr>
        <p:spPr>
          <a:xfrm>
            <a:off x="3104811" y="3365009"/>
            <a:ext cx="4847930" cy="646331"/>
          </a:xfrm>
          <a:prstGeom prst="rect">
            <a:avLst/>
          </a:prstGeom>
          <a:noFill/>
        </p:spPr>
        <p:txBody>
          <a:bodyPr wrap="none" rtlCol="0">
            <a:spAutoFit/>
          </a:bodyPr>
          <a:lstStyle/>
          <a:p>
            <a:r>
              <a:rPr lang="fr-FR" b="1" i="1" dirty="0">
                <a:solidFill>
                  <a:schemeClr val="accent1">
                    <a:lumMod val="75000"/>
                  </a:schemeClr>
                </a:solidFill>
              </a:rPr>
              <a:t>POST</a:t>
            </a:r>
            <a:r>
              <a:rPr lang="fr-FR" i="1" dirty="0">
                <a:solidFill>
                  <a:schemeClr val="accent1">
                    <a:lumMod val="75000"/>
                  </a:schemeClr>
                </a:solidFill>
              </a:rPr>
              <a:t> https://api.authorisation.fr/renew HTTP/1.1</a:t>
            </a:r>
            <a:br>
              <a:rPr lang="fr-FR" i="1" dirty="0">
                <a:solidFill>
                  <a:schemeClr val="accent1">
                    <a:lumMod val="75000"/>
                  </a:schemeClr>
                </a:solidFill>
              </a:rPr>
            </a:br>
            <a:r>
              <a:rPr lang="fr-FR" i="1" dirty="0" err="1">
                <a:solidFill>
                  <a:schemeClr val="accent1">
                    <a:lumMod val="75000"/>
                  </a:schemeClr>
                </a:solidFill>
              </a:rPr>
              <a:t>Refesh_Token</a:t>
            </a:r>
            <a:r>
              <a:rPr lang="fr-FR" i="1" dirty="0">
                <a:solidFill>
                  <a:schemeClr val="accent1">
                    <a:lumMod val="75000"/>
                  </a:schemeClr>
                </a:solidFill>
              </a:rPr>
              <a:t>: 10adsdepOka92k</a:t>
            </a:r>
          </a:p>
        </p:txBody>
      </p:sp>
      <p:cxnSp>
        <p:nvCxnSpPr>
          <p:cNvPr id="31" name="Connecteur droit 30">
            <a:extLst>
              <a:ext uri="{FF2B5EF4-FFF2-40B4-BE49-F238E27FC236}">
                <a16:creationId xmlns:a16="http://schemas.microsoft.com/office/drawing/2014/main" id="{4D091B97-9A78-422E-B24D-8DF9AC36CB60}"/>
              </a:ext>
            </a:extLst>
          </p:cNvPr>
          <p:cNvCxnSpPr>
            <a:cxnSpLocks/>
          </p:cNvCxnSpPr>
          <p:nvPr/>
        </p:nvCxnSpPr>
        <p:spPr>
          <a:xfrm>
            <a:off x="3065386" y="4257810"/>
            <a:ext cx="5773814" cy="0"/>
          </a:xfrm>
          <a:prstGeom prst="line">
            <a:avLst/>
          </a:prstGeom>
          <a:ln w="50800">
            <a:solidFill>
              <a:schemeClr val="accent2">
                <a:lumMod val="75000"/>
              </a:schemeClr>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34" name="ZoneTexte 33">
            <a:extLst>
              <a:ext uri="{FF2B5EF4-FFF2-40B4-BE49-F238E27FC236}">
                <a16:creationId xmlns:a16="http://schemas.microsoft.com/office/drawing/2014/main" id="{DE883267-CB55-407B-AE93-52E4BF6CC1FA}"/>
              </a:ext>
            </a:extLst>
          </p:cNvPr>
          <p:cNvSpPr txBox="1"/>
          <p:nvPr/>
        </p:nvSpPr>
        <p:spPr>
          <a:xfrm>
            <a:off x="4963715" y="4221530"/>
            <a:ext cx="4102018" cy="923330"/>
          </a:xfrm>
          <a:prstGeom prst="rect">
            <a:avLst/>
          </a:prstGeom>
          <a:noFill/>
        </p:spPr>
        <p:txBody>
          <a:bodyPr wrap="square" rtlCol="0">
            <a:spAutoFit/>
          </a:bodyPr>
          <a:lstStyle/>
          <a:p>
            <a:r>
              <a:rPr lang="fr-FR" i="1" dirty="0">
                <a:solidFill>
                  <a:schemeClr val="accent2">
                    <a:lumMod val="75000"/>
                  </a:schemeClr>
                </a:solidFill>
              </a:rPr>
              <a:t>HTTP/1.1 200 OK</a:t>
            </a:r>
          </a:p>
          <a:p>
            <a:r>
              <a:rPr lang="fr-FR" i="1" dirty="0" err="1">
                <a:solidFill>
                  <a:schemeClr val="accent2">
                    <a:lumMod val="75000"/>
                  </a:schemeClr>
                </a:solidFill>
              </a:rPr>
              <a:t>Access_Token</a:t>
            </a:r>
            <a:r>
              <a:rPr lang="fr-FR" i="1" dirty="0">
                <a:solidFill>
                  <a:schemeClr val="accent2">
                    <a:lumMod val="75000"/>
                  </a:schemeClr>
                </a:solidFill>
              </a:rPr>
              <a:t>: </a:t>
            </a:r>
            <a:r>
              <a:rPr lang="fr-FR" i="1" dirty="0" err="1">
                <a:solidFill>
                  <a:schemeClr val="accent2">
                    <a:lumMod val="75000"/>
                  </a:schemeClr>
                </a:solidFill>
              </a:rPr>
              <a:t>new_access_token</a:t>
            </a:r>
            <a:endParaRPr lang="fr-FR" i="1" dirty="0">
              <a:solidFill>
                <a:schemeClr val="accent2">
                  <a:lumMod val="75000"/>
                </a:schemeClr>
              </a:solidFill>
            </a:endParaRPr>
          </a:p>
          <a:p>
            <a:r>
              <a:rPr lang="fr-FR" i="1" dirty="0" err="1">
                <a:solidFill>
                  <a:schemeClr val="accent2">
                    <a:lumMod val="75000"/>
                  </a:schemeClr>
                </a:solidFill>
              </a:rPr>
              <a:t>Refresh_Token</a:t>
            </a:r>
            <a:r>
              <a:rPr lang="fr-FR" i="1" dirty="0">
                <a:solidFill>
                  <a:schemeClr val="accent2">
                    <a:lumMod val="75000"/>
                  </a:schemeClr>
                </a:solidFill>
              </a:rPr>
              <a:t>: </a:t>
            </a:r>
            <a:r>
              <a:rPr lang="fr-FR" i="1" dirty="0" err="1">
                <a:solidFill>
                  <a:schemeClr val="accent2">
                    <a:lumMod val="75000"/>
                  </a:schemeClr>
                </a:solidFill>
              </a:rPr>
              <a:t>new_refresh_token</a:t>
            </a:r>
            <a:endParaRPr lang="fr-FR" i="1" dirty="0">
              <a:solidFill>
                <a:schemeClr val="accent2">
                  <a:lumMod val="75000"/>
                </a:schemeClr>
              </a:solidFill>
            </a:endParaRPr>
          </a:p>
        </p:txBody>
      </p:sp>
      <p:cxnSp>
        <p:nvCxnSpPr>
          <p:cNvPr id="41" name="Connecteur droit 40">
            <a:extLst>
              <a:ext uri="{FF2B5EF4-FFF2-40B4-BE49-F238E27FC236}">
                <a16:creationId xmlns:a16="http://schemas.microsoft.com/office/drawing/2014/main" id="{57E12008-DB3A-43CC-B1D8-3129067923D9}"/>
              </a:ext>
            </a:extLst>
          </p:cNvPr>
          <p:cNvCxnSpPr>
            <a:cxnSpLocks/>
          </p:cNvCxnSpPr>
          <p:nvPr/>
        </p:nvCxnSpPr>
        <p:spPr>
          <a:xfrm flipH="1">
            <a:off x="3187940" y="6070005"/>
            <a:ext cx="7073600" cy="0"/>
          </a:xfrm>
          <a:prstGeom prst="line">
            <a:avLst/>
          </a:prstGeom>
          <a:ln w="50800">
            <a:solidFill>
              <a:schemeClr val="accent1">
                <a:lumMod val="50000"/>
              </a:schemeClr>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42" name="ZoneTexte 41">
            <a:extLst>
              <a:ext uri="{FF2B5EF4-FFF2-40B4-BE49-F238E27FC236}">
                <a16:creationId xmlns:a16="http://schemas.microsoft.com/office/drawing/2014/main" id="{820C9012-3362-474A-BFE7-52CB74D80478}"/>
              </a:ext>
            </a:extLst>
          </p:cNvPr>
          <p:cNvSpPr txBox="1"/>
          <p:nvPr/>
        </p:nvSpPr>
        <p:spPr>
          <a:xfrm>
            <a:off x="3187940" y="5409744"/>
            <a:ext cx="3992118" cy="646331"/>
          </a:xfrm>
          <a:prstGeom prst="rect">
            <a:avLst/>
          </a:prstGeom>
          <a:noFill/>
        </p:spPr>
        <p:txBody>
          <a:bodyPr wrap="none" rtlCol="0">
            <a:spAutoFit/>
          </a:bodyPr>
          <a:lstStyle/>
          <a:p>
            <a:r>
              <a:rPr lang="fr-FR" b="1" i="1" dirty="0">
                <a:solidFill>
                  <a:schemeClr val="accent1">
                    <a:lumMod val="75000"/>
                  </a:schemeClr>
                </a:solidFill>
              </a:rPr>
              <a:t>POST</a:t>
            </a:r>
            <a:r>
              <a:rPr lang="fr-FR" i="1" dirty="0">
                <a:solidFill>
                  <a:schemeClr val="accent1">
                    <a:lumMod val="75000"/>
                  </a:schemeClr>
                </a:solidFill>
              </a:rPr>
              <a:t> https://api.bworld.fr/doc HTTP/1.1</a:t>
            </a:r>
            <a:br>
              <a:rPr lang="fr-FR" i="1" dirty="0">
                <a:solidFill>
                  <a:schemeClr val="accent1">
                    <a:lumMod val="75000"/>
                  </a:schemeClr>
                </a:solidFill>
              </a:rPr>
            </a:br>
            <a:r>
              <a:rPr lang="fr-FR" i="1" dirty="0" err="1">
                <a:solidFill>
                  <a:schemeClr val="accent1">
                    <a:lumMod val="75000"/>
                  </a:schemeClr>
                </a:solidFill>
              </a:rPr>
              <a:t>Access_Token</a:t>
            </a:r>
            <a:r>
              <a:rPr lang="fr-FR" i="1" dirty="0">
                <a:solidFill>
                  <a:schemeClr val="accent1">
                    <a:lumMod val="75000"/>
                  </a:schemeClr>
                </a:solidFill>
              </a:rPr>
              <a:t>: </a:t>
            </a:r>
            <a:r>
              <a:rPr lang="fr-FR" i="1" dirty="0" err="1">
                <a:solidFill>
                  <a:schemeClr val="accent1">
                    <a:lumMod val="75000"/>
                  </a:schemeClr>
                </a:solidFill>
              </a:rPr>
              <a:t>new_access_token</a:t>
            </a:r>
            <a:endParaRPr lang="fr-FR" i="1" dirty="0">
              <a:solidFill>
                <a:schemeClr val="accent1">
                  <a:lumMod val="75000"/>
                </a:schemeClr>
              </a:solidFill>
            </a:endParaRPr>
          </a:p>
        </p:txBody>
      </p:sp>
      <p:cxnSp>
        <p:nvCxnSpPr>
          <p:cNvPr id="43" name="Connecteur droit 42">
            <a:extLst>
              <a:ext uri="{FF2B5EF4-FFF2-40B4-BE49-F238E27FC236}">
                <a16:creationId xmlns:a16="http://schemas.microsoft.com/office/drawing/2014/main" id="{1F239B8C-BC73-40C2-BB44-83BF5BA23DA8}"/>
              </a:ext>
            </a:extLst>
          </p:cNvPr>
          <p:cNvCxnSpPr>
            <a:cxnSpLocks/>
          </p:cNvCxnSpPr>
          <p:nvPr/>
        </p:nvCxnSpPr>
        <p:spPr>
          <a:xfrm>
            <a:off x="3104811" y="6302545"/>
            <a:ext cx="7019908" cy="0"/>
          </a:xfrm>
          <a:prstGeom prst="line">
            <a:avLst/>
          </a:prstGeom>
          <a:ln w="50800">
            <a:solidFill>
              <a:schemeClr val="accent6">
                <a:lumMod val="50000"/>
              </a:schemeClr>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44" name="ZoneTexte 43">
            <a:extLst>
              <a:ext uri="{FF2B5EF4-FFF2-40B4-BE49-F238E27FC236}">
                <a16:creationId xmlns:a16="http://schemas.microsoft.com/office/drawing/2014/main" id="{2EDD5E6E-AF74-4B47-8750-A4C2615AF010}"/>
              </a:ext>
            </a:extLst>
          </p:cNvPr>
          <p:cNvSpPr txBox="1"/>
          <p:nvPr/>
        </p:nvSpPr>
        <p:spPr>
          <a:xfrm>
            <a:off x="8153235" y="6339176"/>
            <a:ext cx="2220593" cy="369332"/>
          </a:xfrm>
          <a:prstGeom prst="rect">
            <a:avLst/>
          </a:prstGeom>
          <a:noFill/>
        </p:spPr>
        <p:txBody>
          <a:bodyPr wrap="square" rtlCol="0">
            <a:spAutoFit/>
          </a:bodyPr>
          <a:lstStyle/>
          <a:p>
            <a:r>
              <a:rPr lang="fr-FR" i="1" dirty="0">
                <a:solidFill>
                  <a:schemeClr val="accent6">
                    <a:lumMod val="50000"/>
                  </a:schemeClr>
                </a:solidFill>
              </a:rPr>
              <a:t>HTTP/1.1 200 OK</a:t>
            </a:r>
          </a:p>
        </p:txBody>
      </p:sp>
      <p:sp>
        <p:nvSpPr>
          <p:cNvPr id="45" name="Titre 1">
            <a:extLst>
              <a:ext uri="{FF2B5EF4-FFF2-40B4-BE49-F238E27FC236}">
                <a16:creationId xmlns:a16="http://schemas.microsoft.com/office/drawing/2014/main" id="{53757275-A6B2-4A5E-A0DA-8ABD9E4AAC20}"/>
              </a:ext>
            </a:extLst>
          </p:cNvPr>
          <p:cNvSpPr>
            <a:spLocks noGrp="1"/>
          </p:cNvSpPr>
          <p:nvPr>
            <p:ph type="title"/>
          </p:nvPr>
        </p:nvSpPr>
        <p:spPr>
          <a:xfrm>
            <a:off x="3310965" y="51216"/>
            <a:ext cx="9172858" cy="612378"/>
          </a:xfrm>
        </p:spPr>
        <p:txBody>
          <a:bodyPr>
            <a:normAutofit fontScale="90000"/>
          </a:bodyPr>
          <a:lstStyle/>
          <a:p>
            <a:r>
              <a:rPr lang="en-US" dirty="0"/>
              <a:t>Use and renewal of tokens</a:t>
            </a:r>
            <a:endParaRPr lang="fr-FR" dirty="0"/>
          </a:p>
        </p:txBody>
      </p:sp>
    </p:spTree>
    <p:extLst>
      <p:ext uri="{BB962C8B-B14F-4D97-AF65-F5344CB8AC3E}">
        <p14:creationId xmlns:p14="http://schemas.microsoft.com/office/powerpoint/2010/main" val="2468778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7">
            <a:extLst>
              <a:ext uri="{FF2B5EF4-FFF2-40B4-BE49-F238E27FC236}">
                <a16:creationId xmlns:a16="http://schemas.microsoft.com/office/drawing/2014/main" id="{37C591C3-3EAA-4263-9476-985CD26C7999}"/>
              </a:ext>
            </a:extLst>
          </p:cNvPr>
          <p:cNvSpPr>
            <a:spLocks noGrp="1"/>
          </p:cNvSpPr>
          <p:nvPr>
            <p:ph idx="1"/>
          </p:nvPr>
        </p:nvSpPr>
        <p:spPr>
          <a:xfrm>
            <a:off x="838199" y="451065"/>
            <a:ext cx="8710061" cy="6571887"/>
          </a:xfrm>
        </p:spPr>
        <p:txBody>
          <a:bodyPr>
            <a:normAutofit fontScale="92500" lnSpcReduction="20000"/>
          </a:bodyPr>
          <a:lstStyle/>
          <a:p>
            <a:pPr marL="0" indent="0">
              <a:buNone/>
            </a:pPr>
            <a:r>
              <a:rPr lang="fr-FR" sz="1800" dirty="0"/>
              <a:t>{</a:t>
            </a:r>
          </a:p>
          <a:p>
            <a:pPr marL="0" indent="0">
              <a:buNone/>
            </a:pPr>
            <a:r>
              <a:rPr lang="fr-FR" sz="1800" dirty="0"/>
              <a:t>  "</a:t>
            </a:r>
            <a:r>
              <a:rPr lang="fr-FR" sz="1800" dirty="0" err="1"/>
              <a:t>sub</a:t>
            </a:r>
            <a:r>
              <a:rPr lang="fr-FR" sz="1800" dirty="0"/>
              <a:t>": "S607718",</a:t>
            </a:r>
          </a:p>
          <a:p>
            <a:pPr marL="0" indent="0">
              <a:buNone/>
            </a:pPr>
            <a:r>
              <a:rPr lang="fr-FR" sz="1800" dirty="0"/>
              <a:t>  "</a:t>
            </a:r>
            <a:r>
              <a:rPr lang="fr-FR" sz="1800" dirty="0" err="1"/>
              <a:t>cei</a:t>
            </a:r>
            <a:r>
              <a:rPr lang="fr-FR" sz="1800" dirty="0"/>
              <a:t>": "e8cb4bff",</a:t>
            </a:r>
          </a:p>
          <a:p>
            <a:pPr marL="0" indent="0">
              <a:buNone/>
            </a:pPr>
            <a:r>
              <a:rPr lang="fr-FR" sz="1800" dirty="0"/>
              <a:t>  "</a:t>
            </a:r>
            <a:r>
              <a:rPr lang="fr-FR" sz="1800" dirty="0" err="1"/>
              <a:t>iss</a:t>
            </a:r>
            <a:r>
              <a:rPr lang="fr-FR" sz="1800" dirty="0"/>
              <a:t>": "https://openid.bworld.fr",</a:t>
            </a:r>
          </a:p>
          <a:p>
            <a:pPr marL="0" indent="0">
              <a:buNone/>
            </a:pPr>
            <a:r>
              <a:rPr lang="fr-FR" sz="1800" dirty="0"/>
              <a:t>  "</a:t>
            </a:r>
            <a:r>
              <a:rPr lang="fr-FR" sz="1800" dirty="0" err="1"/>
              <a:t>client_id</a:t>
            </a:r>
            <a:r>
              <a:rPr lang="fr-FR" sz="1800" dirty="0"/>
              <a:t>": "7fc411cb",</a:t>
            </a:r>
          </a:p>
          <a:p>
            <a:pPr marL="0" indent="0">
              <a:buNone/>
            </a:pPr>
            <a:r>
              <a:rPr lang="fr-FR" sz="1800" dirty="0"/>
              <a:t>  "</a:t>
            </a:r>
            <a:r>
              <a:rPr lang="fr-FR" sz="1800" dirty="0" err="1"/>
              <a:t>aud</a:t>
            </a:r>
            <a:r>
              <a:rPr lang="fr-FR" sz="1800" dirty="0"/>
              <a:t>": [</a:t>
            </a:r>
          </a:p>
          <a:p>
            <a:pPr marL="0" indent="0">
              <a:buNone/>
            </a:pPr>
            <a:r>
              <a:rPr lang="fr-FR" sz="1800" dirty="0"/>
              <a:t>    "https://openid.bworld.fr",</a:t>
            </a:r>
          </a:p>
          <a:p>
            <a:pPr marL="0" indent="0">
              <a:buNone/>
            </a:pPr>
            <a:r>
              <a:rPr lang="fr-FR" sz="1800" dirty="0"/>
              <a:t>    "api-</a:t>
            </a:r>
            <a:r>
              <a:rPr lang="fr-FR" sz="1800" dirty="0" err="1"/>
              <a:t>bworld</a:t>
            </a:r>
            <a:r>
              <a:rPr lang="fr-FR" sz="1800" dirty="0"/>
              <a:t>"</a:t>
            </a:r>
          </a:p>
          <a:p>
            <a:pPr marL="0" indent="0">
              <a:buNone/>
            </a:pPr>
            <a:r>
              <a:rPr lang="fr-FR" sz="1800" dirty="0"/>
              <a:t>  ],</a:t>
            </a:r>
          </a:p>
          <a:p>
            <a:pPr marL="0" indent="0">
              <a:buNone/>
            </a:pPr>
            <a:r>
              <a:rPr lang="fr-FR" sz="1800" dirty="0"/>
              <a:t>  "</a:t>
            </a:r>
            <a:r>
              <a:rPr lang="fr-FR" sz="1800" dirty="0" err="1"/>
              <a:t>acr</a:t>
            </a:r>
            <a:r>
              <a:rPr lang="fr-FR" sz="1800" dirty="0"/>
              <a:t>": "1",</a:t>
            </a:r>
          </a:p>
          <a:p>
            <a:pPr marL="0" indent="0">
              <a:buNone/>
            </a:pPr>
            <a:r>
              <a:rPr lang="fr-FR" sz="1800" dirty="0"/>
              <a:t>  "</a:t>
            </a:r>
            <a:r>
              <a:rPr lang="fr-FR" sz="1800" dirty="0" err="1"/>
              <a:t>rlm</a:t>
            </a:r>
            <a:r>
              <a:rPr lang="fr-FR" sz="1800" dirty="0"/>
              <a:t>": "</a:t>
            </a:r>
            <a:r>
              <a:rPr lang="fr-FR" sz="1800" dirty="0" err="1"/>
              <a:t>OpenId</a:t>
            </a:r>
            <a:r>
              <a:rPr lang="fr-FR" sz="1800" dirty="0"/>
              <a:t> </a:t>
            </a:r>
            <a:r>
              <a:rPr lang="fr-FR" sz="1800" dirty="0" err="1"/>
              <a:t>from</a:t>
            </a:r>
            <a:r>
              <a:rPr lang="fr-FR" sz="1800" dirty="0"/>
              <a:t> api </a:t>
            </a:r>
            <a:r>
              <a:rPr lang="fr-FR" sz="1800" dirty="0" err="1"/>
              <a:t>bworld</a:t>
            </a:r>
            <a:r>
              <a:rPr lang="fr-FR" sz="1800" dirty="0"/>
              <a:t>",</a:t>
            </a:r>
          </a:p>
          <a:p>
            <a:pPr marL="0" indent="0">
              <a:buNone/>
            </a:pPr>
            <a:r>
              <a:rPr lang="fr-FR" sz="1800" dirty="0"/>
              <a:t>  "scope": "</a:t>
            </a:r>
            <a:r>
              <a:rPr lang="fr-FR" sz="1800" dirty="0" err="1"/>
              <a:t>openid</a:t>
            </a:r>
            <a:r>
              <a:rPr lang="fr-FR" sz="1800" dirty="0"/>
              <a:t> profile email api-</a:t>
            </a:r>
            <a:r>
              <a:rPr lang="fr-FR" sz="1800" dirty="0" err="1"/>
              <a:t>bworld</a:t>
            </a:r>
            <a:r>
              <a:rPr lang="fr-FR" sz="1800" dirty="0"/>
              <a:t>",</a:t>
            </a:r>
          </a:p>
          <a:p>
            <a:pPr marL="0" indent="0">
              <a:buNone/>
            </a:pPr>
            <a:r>
              <a:rPr lang="fr-FR" sz="1800" dirty="0"/>
              <a:t>  "</a:t>
            </a:r>
            <a:r>
              <a:rPr lang="fr-FR" sz="1800" dirty="0" err="1"/>
              <a:t>custome_info</a:t>
            </a:r>
            <a:r>
              <a:rPr lang="fr-FR" sz="1800" dirty="0"/>
              <a:t>": "</a:t>
            </a:r>
            <a:r>
              <a:rPr lang="fr-FR" sz="1800" dirty="0" err="1"/>
              <a:t>youhou</a:t>
            </a:r>
            <a:r>
              <a:rPr lang="fr-FR" sz="1800" dirty="0"/>
              <a:t>",</a:t>
            </a:r>
          </a:p>
          <a:p>
            <a:pPr marL="0" indent="0">
              <a:buNone/>
            </a:pPr>
            <a:r>
              <a:rPr lang="fr-FR" sz="1800" dirty="0"/>
              <a:t>  "</a:t>
            </a:r>
            <a:r>
              <a:rPr lang="fr-FR" sz="1800" dirty="0" err="1"/>
              <a:t>exp</a:t>
            </a:r>
            <a:r>
              <a:rPr lang="fr-FR" sz="1800" dirty="0"/>
              <a:t>": 1585672871,</a:t>
            </a:r>
          </a:p>
          <a:p>
            <a:pPr marL="0" indent="0">
              <a:buNone/>
            </a:pPr>
            <a:r>
              <a:rPr lang="fr-FR" sz="1800" dirty="0"/>
              <a:t>  "</a:t>
            </a:r>
            <a:r>
              <a:rPr lang="fr-FR" sz="1800" dirty="0" err="1"/>
              <a:t>member_of</a:t>
            </a:r>
            <a:r>
              <a:rPr lang="fr-FR" sz="1800" dirty="0"/>
              <a:t>": [</a:t>
            </a:r>
          </a:p>
          <a:p>
            <a:pPr marL="0" indent="0">
              <a:buNone/>
            </a:pPr>
            <a:r>
              <a:rPr lang="fr-FR" sz="1800" dirty="0"/>
              <a:t>    "CN=ADV_ADMIN,CN=IAM_ADV,OU=</a:t>
            </a:r>
            <a:r>
              <a:rPr lang="fr-FR" sz="1800" dirty="0" err="1"/>
              <a:t>applis,O</a:t>
            </a:r>
            <a:r>
              <a:rPr lang="fr-FR" sz="1800" dirty="0"/>
              <a:t>=</a:t>
            </a:r>
            <a:r>
              <a:rPr lang="fr-FR" sz="1800" dirty="0" err="1"/>
              <a:t>bworld,DC</a:t>
            </a:r>
            <a:r>
              <a:rPr lang="fr-FR" sz="1800" dirty="0"/>
              <a:t>=REWACAD,DC=</a:t>
            </a:r>
            <a:r>
              <a:rPr lang="fr-FR" sz="1800" dirty="0" err="1"/>
              <a:t>fr</a:t>
            </a:r>
            <a:r>
              <a:rPr lang="fr-FR" sz="1800" dirty="0"/>
              <a:t>"</a:t>
            </a:r>
          </a:p>
          <a:p>
            <a:pPr marL="0" indent="0">
              <a:buNone/>
            </a:pPr>
            <a:r>
              <a:rPr lang="fr-FR" sz="1800" dirty="0"/>
              <a:t>  ],</a:t>
            </a:r>
          </a:p>
          <a:p>
            <a:pPr marL="0" indent="0">
              <a:buNone/>
            </a:pPr>
            <a:r>
              <a:rPr lang="fr-FR" sz="1800" dirty="0"/>
              <a:t>  "</a:t>
            </a:r>
            <a:r>
              <a:rPr lang="fr-FR" sz="1800" dirty="0" err="1"/>
              <a:t>iat</a:t>
            </a:r>
            <a:r>
              <a:rPr lang="fr-FR" sz="1800" dirty="0"/>
              <a:t>": 1585669271,</a:t>
            </a:r>
          </a:p>
          <a:p>
            <a:pPr marL="0" indent="0">
              <a:buNone/>
            </a:pPr>
            <a:r>
              <a:rPr lang="fr-FR" sz="1800" dirty="0"/>
              <a:t>  "</a:t>
            </a:r>
            <a:r>
              <a:rPr lang="fr-FR" sz="1800" dirty="0" err="1"/>
              <a:t>jti</a:t>
            </a:r>
            <a:r>
              <a:rPr lang="fr-FR" sz="1800" dirty="0"/>
              <a:t>": "8e20b896-252e-40a8-80a2-78b2a5237177"</a:t>
            </a:r>
          </a:p>
          <a:p>
            <a:pPr marL="0" indent="0">
              <a:buNone/>
            </a:pPr>
            <a:r>
              <a:rPr lang="fr-FR" sz="1800" dirty="0"/>
              <a:t>}</a:t>
            </a:r>
          </a:p>
        </p:txBody>
      </p:sp>
      <p:sp>
        <p:nvSpPr>
          <p:cNvPr id="3" name="ZoneTexte 2">
            <a:extLst>
              <a:ext uri="{FF2B5EF4-FFF2-40B4-BE49-F238E27FC236}">
                <a16:creationId xmlns:a16="http://schemas.microsoft.com/office/drawing/2014/main" id="{52FB68E6-C3F6-44EE-9162-11492738709D}"/>
              </a:ext>
            </a:extLst>
          </p:cNvPr>
          <p:cNvSpPr txBox="1"/>
          <p:nvPr/>
        </p:nvSpPr>
        <p:spPr>
          <a:xfrm>
            <a:off x="7738712" y="6211669"/>
            <a:ext cx="4453289" cy="646331"/>
          </a:xfrm>
          <a:prstGeom prst="rect">
            <a:avLst/>
          </a:prstGeom>
          <a:solidFill>
            <a:schemeClr val="accent5">
              <a:lumMod val="75000"/>
            </a:schemeClr>
          </a:solidFill>
          <a:ln>
            <a:noFill/>
          </a:ln>
        </p:spPr>
        <p:txBody>
          <a:bodyPr wrap="square" rtlCol="0">
            <a:spAutoFit/>
          </a:bodyPr>
          <a:lstStyle/>
          <a:p>
            <a:pPr algn="l"/>
            <a:r>
              <a:rPr lang="fr-FR" sz="3600" dirty="0" err="1">
                <a:solidFill>
                  <a:schemeClr val="bg1"/>
                </a:solidFill>
              </a:rPr>
              <a:t>access_token</a:t>
            </a:r>
            <a:r>
              <a:rPr lang="fr-FR" sz="3600" dirty="0">
                <a:solidFill>
                  <a:schemeClr val="bg1"/>
                </a:solidFill>
              </a:rPr>
              <a:t> </a:t>
            </a:r>
            <a:r>
              <a:rPr lang="fr-FR" sz="3600" dirty="0" err="1">
                <a:solidFill>
                  <a:schemeClr val="bg1"/>
                </a:solidFill>
              </a:rPr>
              <a:t>payload</a:t>
            </a:r>
            <a:endParaRPr lang="fr-FR" sz="3600" dirty="0">
              <a:solidFill>
                <a:schemeClr val="bg1"/>
              </a:solidFill>
            </a:endParaRPr>
          </a:p>
        </p:txBody>
      </p:sp>
    </p:spTree>
    <p:extLst>
      <p:ext uri="{BB962C8B-B14F-4D97-AF65-F5344CB8AC3E}">
        <p14:creationId xmlns:p14="http://schemas.microsoft.com/office/powerpoint/2010/main" val="1411190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0282" y="0"/>
            <a:ext cx="10515600" cy="1325563"/>
          </a:xfrm>
        </p:spPr>
        <p:txBody>
          <a:bodyPr>
            <a:normAutofit/>
          </a:bodyPr>
          <a:lstStyle/>
          <a:p>
            <a:r>
              <a:rPr lang="fr-FR" sz="6600" dirty="0"/>
              <a:t>HTTPS</a:t>
            </a:r>
          </a:p>
        </p:txBody>
      </p:sp>
      <p:sp>
        <p:nvSpPr>
          <p:cNvPr id="3" name="Espace réservé du contenu 2"/>
          <p:cNvSpPr>
            <a:spLocks noGrp="1"/>
          </p:cNvSpPr>
          <p:nvPr>
            <p:ph idx="1"/>
          </p:nvPr>
        </p:nvSpPr>
        <p:spPr>
          <a:xfrm>
            <a:off x="945542" y="2808513"/>
            <a:ext cx="10300915" cy="2743199"/>
          </a:xfrm>
        </p:spPr>
        <p:txBody>
          <a:bodyPr>
            <a:normAutofit/>
          </a:bodyPr>
          <a:lstStyle/>
          <a:p>
            <a:pPr marL="0" indent="0">
              <a:buNone/>
            </a:pPr>
            <a:r>
              <a:rPr lang="en-US" sz="4000" dirty="0"/>
              <a:t>OAuth2 requires the use of </a:t>
            </a:r>
            <a:r>
              <a:rPr lang="en-US" sz="4000" dirty="0">
                <a:solidFill>
                  <a:srgbClr val="00B050"/>
                </a:solidFill>
              </a:rPr>
              <a:t>HTTPS</a:t>
            </a:r>
            <a:r>
              <a:rPr lang="en-US" sz="4000" dirty="0"/>
              <a:t> for exchanges.</a:t>
            </a:r>
            <a:endParaRPr lang="fr-FR" sz="4000" dirty="0"/>
          </a:p>
        </p:txBody>
      </p:sp>
      <p:sp>
        <p:nvSpPr>
          <p:cNvPr id="62" name="Rectangle 61"/>
          <p:cNvSpPr/>
          <p:nvPr/>
        </p:nvSpPr>
        <p:spPr>
          <a:xfrm>
            <a:off x="300282" y="6404076"/>
            <a:ext cx="8027668" cy="369332"/>
          </a:xfrm>
          <a:prstGeom prst="rect">
            <a:avLst/>
          </a:prstGeom>
        </p:spPr>
        <p:txBody>
          <a:bodyPr wrap="square">
            <a:spAutoFit/>
          </a:bodyPr>
          <a:lstStyle/>
          <a:p>
            <a:r>
              <a:rPr lang="fr-FR" dirty="0">
                <a:hlinkClick r:id="rId2"/>
              </a:rPr>
              <a:t>http://www.bubblecode.net/fr/2016/01/22/comprendre-oauth2/</a:t>
            </a:r>
            <a:endParaRPr lang="fr-FR" dirty="0"/>
          </a:p>
        </p:txBody>
      </p:sp>
    </p:spTree>
    <p:extLst>
      <p:ext uri="{BB962C8B-B14F-4D97-AF65-F5344CB8AC3E}">
        <p14:creationId xmlns:p14="http://schemas.microsoft.com/office/powerpoint/2010/main" val="2561847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43133" y="262891"/>
            <a:ext cx="7643567" cy="6602418"/>
          </a:xfrm>
        </p:spPr>
        <p:txBody>
          <a:bodyPr>
            <a:normAutofit lnSpcReduction="10000"/>
          </a:bodyPr>
          <a:lstStyle/>
          <a:p>
            <a:pPr marL="0" indent="0">
              <a:buNone/>
            </a:pPr>
            <a:r>
              <a:rPr lang="fr-FR" sz="4000" b="1" dirty="0">
                <a:solidFill>
                  <a:schemeClr val="accent1">
                    <a:lumMod val="75000"/>
                  </a:schemeClr>
                </a:solidFill>
              </a:rPr>
              <a:t>Scope</a:t>
            </a:r>
          </a:p>
          <a:p>
            <a:pPr marL="0" indent="0">
              <a:buNone/>
            </a:pPr>
            <a:r>
              <a:rPr lang="en-US" sz="2400" dirty="0"/>
              <a:t>Serves to limit access rights.</a:t>
            </a:r>
          </a:p>
          <a:p>
            <a:pPr marL="0" indent="0">
              <a:buNone/>
            </a:pPr>
            <a:r>
              <a:rPr lang="en-US" sz="2400" dirty="0">
                <a:solidFill>
                  <a:schemeClr val="bg1">
                    <a:lumMod val="65000"/>
                  </a:schemeClr>
                </a:solidFill>
              </a:rPr>
              <a:t>The authorization server defines the list of available scopes. </a:t>
            </a:r>
          </a:p>
          <a:p>
            <a:pPr marL="0" indent="0">
              <a:buNone/>
            </a:pPr>
            <a:r>
              <a:rPr lang="en-US" sz="2400" dirty="0">
                <a:solidFill>
                  <a:schemeClr val="bg1">
                    <a:lumMod val="65000"/>
                  </a:schemeClr>
                </a:solidFill>
              </a:rPr>
              <a:t>The customer must send the scopes they wish to use when applying for permission.</a:t>
            </a:r>
          </a:p>
          <a:p>
            <a:pPr marL="0" indent="0">
              <a:buNone/>
            </a:pPr>
            <a:r>
              <a:rPr lang="fr-FR" sz="2400" dirty="0">
                <a:solidFill>
                  <a:schemeClr val="accent2">
                    <a:lumMod val="75000"/>
                  </a:schemeClr>
                </a:solidFill>
              </a:rPr>
              <a:t>Exemple : </a:t>
            </a:r>
            <a:r>
              <a:rPr lang="fr-FR" sz="2400" dirty="0" err="1">
                <a:solidFill>
                  <a:schemeClr val="accent2">
                    <a:lumMod val="75000"/>
                  </a:schemeClr>
                </a:solidFill>
              </a:rPr>
              <a:t>openid</a:t>
            </a:r>
            <a:r>
              <a:rPr lang="fr-FR" sz="2400" dirty="0">
                <a:solidFill>
                  <a:schemeClr val="accent2">
                    <a:lumMod val="75000"/>
                  </a:schemeClr>
                </a:solidFill>
              </a:rPr>
              <a:t> email profile </a:t>
            </a:r>
            <a:r>
              <a:rPr lang="fr-FR" sz="2400" dirty="0" err="1">
                <a:solidFill>
                  <a:schemeClr val="accent2">
                    <a:lumMod val="75000"/>
                  </a:schemeClr>
                </a:solidFill>
              </a:rPr>
              <a:t>account-read</a:t>
            </a:r>
            <a:r>
              <a:rPr lang="fr-FR" sz="2400" dirty="0">
                <a:solidFill>
                  <a:schemeClr val="accent2">
                    <a:lumMod val="75000"/>
                  </a:schemeClr>
                </a:solidFill>
              </a:rPr>
              <a:t> </a:t>
            </a:r>
            <a:r>
              <a:rPr lang="fr-FR" sz="2400" dirty="0" err="1">
                <a:solidFill>
                  <a:schemeClr val="accent2">
                    <a:lumMod val="75000"/>
                  </a:schemeClr>
                </a:solidFill>
              </a:rPr>
              <a:t>account-payment</a:t>
            </a:r>
            <a:r>
              <a:rPr lang="fr-FR" sz="2400" dirty="0">
                <a:solidFill>
                  <a:schemeClr val="accent2">
                    <a:lumMod val="75000"/>
                  </a:schemeClr>
                </a:solidFill>
              </a:rPr>
              <a:t>  </a:t>
            </a:r>
          </a:p>
          <a:p>
            <a:pPr marL="0" indent="0">
              <a:buNone/>
            </a:pPr>
            <a:endParaRPr lang="fr-FR" sz="2800" dirty="0"/>
          </a:p>
          <a:p>
            <a:pPr marL="0" indent="0">
              <a:buNone/>
            </a:pPr>
            <a:r>
              <a:rPr lang="fr-FR" sz="4000" b="1" dirty="0">
                <a:solidFill>
                  <a:schemeClr val="accent1">
                    <a:lumMod val="75000"/>
                  </a:schemeClr>
                </a:solidFill>
              </a:rPr>
              <a:t>Audience</a:t>
            </a:r>
          </a:p>
          <a:p>
            <a:pPr marL="0" indent="0">
              <a:buNone/>
            </a:pPr>
            <a:r>
              <a:rPr lang="en-US" sz="2400" dirty="0"/>
              <a:t>Specify the APIs you are targeting.</a:t>
            </a:r>
          </a:p>
          <a:p>
            <a:pPr marL="0" indent="0">
              <a:buNone/>
            </a:pPr>
            <a:r>
              <a:rPr lang="en-US" sz="2400" dirty="0">
                <a:solidFill>
                  <a:schemeClr val="bg1">
                    <a:lumMod val="65000"/>
                  </a:schemeClr>
                </a:solidFill>
              </a:rPr>
              <a:t>The authorization server defines the list of available audiences. </a:t>
            </a:r>
          </a:p>
          <a:p>
            <a:pPr marL="0" indent="0">
              <a:buNone/>
            </a:pPr>
            <a:r>
              <a:rPr lang="en-US" sz="2400" dirty="0">
                <a:solidFill>
                  <a:schemeClr val="bg1">
                    <a:lumMod val="65000"/>
                  </a:schemeClr>
                </a:solidFill>
              </a:rPr>
              <a:t>The customer must send the scopes they wish to use when applying for permission.</a:t>
            </a:r>
          </a:p>
          <a:p>
            <a:pPr marL="0" indent="0">
              <a:buNone/>
            </a:pPr>
            <a:r>
              <a:rPr lang="fr-FR" sz="2400" dirty="0">
                <a:solidFill>
                  <a:schemeClr val="accent2">
                    <a:lumMod val="75000"/>
                  </a:schemeClr>
                </a:solidFill>
              </a:rPr>
              <a:t>Exemple : api-</a:t>
            </a:r>
            <a:r>
              <a:rPr lang="fr-FR" sz="2400" dirty="0" err="1">
                <a:solidFill>
                  <a:schemeClr val="accent2">
                    <a:lumMod val="75000"/>
                  </a:schemeClr>
                </a:solidFill>
              </a:rPr>
              <a:t>bank</a:t>
            </a:r>
            <a:r>
              <a:rPr lang="fr-FR" sz="2400" dirty="0">
                <a:solidFill>
                  <a:schemeClr val="accent2">
                    <a:lumMod val="75000"/>
                  </a:schemeClr>
                </a:solidFill>
              </a:rPr>
              <a:t> api-</a:t>
            </a:r>
            <a:r>
              <a:rPr lang="fr-FR" sz="2400" dirty="0" err="1">
                <a:solidFill>
                  <a:schemeClr val="accent2">
                    <a:lumMod val="75000"/>
                  </a:schemeClr>
                </a:solidFill>
              </a:rPr>
              <a:t>payment</a:t>
            </a:r>
            <a:endParaRPr lang="fr-FR" sz="2400" dirty="0">
              <a:solidFill>
                <a:schemeClr val="accent2">
                  <a:lumMod val="75000"/>
                </a:schemeClr>
              </a:solidFill>
            </a:endParaRPr>
          </a:p>
        </p:txBody>
      </p:sp>
      <p:sp>
        <p:nvSpPr>
          <p:cNvPr id="9" name="ZoneTexte 8">
            <a:extLst>
              <a:ext uri="{FF2B5EF4-FFF2-40B4-BE49-F238E27FC236}">
                <a16:creationId xmlns:a16="http://schemas.microsoft.com/office/drawing/2014/main" id="{B214D3A0-A278-4A17-B812-71EADF8763F0}"/>
              </a:ext>
            </a:extLst>
          </p:cNvPr>
          <p:cNvSpPr txBox="1">
            <a:spLocks/>
          </p:cNvSpPr>
          <p:nvPr/>
        </p:nvSpPr>
        <p:spPr>
          <a:xfrm>
            <a:off x="7886700" y="679000"/>
            <a:ext cx="4305300" cy="6186309"/>
          </a:xfrm>
          <a:prstGeom prst="rect">
            <a:avLst/>
          </a:prstGeom>
          <a:solidFill>
            <a:schemeClr val="accent5">
              <a:lumMod val="75000"/>
            </a:schemeClr>
          </a:solidFill>
        </p:spPr>
        <p:txBody>
          <a:bodyPr wrap="square" rtlCol="0">
            <a:spAutoFit/>
          </a:bodyPr>
          <a:lstStyle/>
          <a:p>
            <a:r>
              <a:rPr lang="en-US" sz="3600" dirty="0">
                <a:solidFill>
                  <a:schemeClr val="bg1"/>
                </a:solidFill>
              </a:rPr>
              <a:t>Your "resource" server must control the scopes required for each action/roads</a:t>
            </a:r>
          </a:p>
          <a:p>
            <a:endParaRPr lang="en-US" sz="3600" dirty="0">
              <a:solidFill>
                <a:schemeClr val="bg1"/>
              </a:solidFill>
            </a:endParaRPr>
          </a:p>
          <a:p>
            <a:endParaRPr lang="en-US" sz="3600" dirty="0">
              <a:solidFill>
                <a:schemeClr val="bg1"/>
              </a:solidFill>
            </a:endParaRPr>
          </a:p>
          <a:p>
            <a:endParaRPr lang="en-US" sz="3600" dirty="0">
              <a:solidFill>
                <a:schemeClr val="bg1"/>
              </a:solidFill>
            </a:endParaRPr>
          </a:p>
          <a:p>
            <a:r>
              <a:rPr lang="en-US" sz="3600" dirty="0">
                <a:solidFill>
                  <a:schemeClr val="bg1"/>
                </a:solidFill>
              </a:rPr>
              <a:t>Your "resource" server needs to check that its audience is well positioned</a:t>
            </a:r>
          </a:p>
        </p:txBody>
      </p:sp>
      <p:pic>
        <p:nvPicPr>
          <p:cNvPr id="11" name="Picture 4" descr="Résultat de recherche d'images pour &quot;warning orange free&quot;">
            <a:extLst>
              <a:ext uri="{FF2B5EF4-FFF2-40B4-BE49-F238E27FC236}">
                <a16:creationId xmlns:a16="http://schemas.microsoft.com/office/drawing/2014/main" id="{56CD64B6-D4BB-4413-A469-C956C93842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7190" y="0"/>
            <a:ext cx="675786" cy="675786"/>
          </a:xfrm>
          <a:prstGeom prst="rect">
            <a:avLst/>
          </a:prstGeom>
          <a:noFill/>
          <a:extLst>
            <a:ext uri="{909E8E84-426E-40DD-AFC4-6F175D3DCCD1}">
              <a14:hiddenFill xmlns:a14="http://schemas.microsoft.com/office/drawing/2010/main">
                <a:solidFill>
                  <a:srgbClr val="FFFFFF"/>
                </a:solidFill>
              </a14:hiddenFill>
            </a:ext>
          </a:extLst>
        </p:spPr>
      </p:pic>
      <p:sp>
        <p:nvSpPr>
          <p:cNvPr id="12" name="ZoneTexte 11">
            <a:extLst>
              <a:ext uri="{FF2B5EF4-FFF2-40B4-BE49-F238E27FC236}">
                <a16:creationId xmlns:a16="http://schemas.microsoft.com/office/drawing/2014/main" id="{35358D7D-BC09-4EBE-9FA7-4EB402C04318}"/>
              </a:ext>
            </a:extLst>
          </p:cNvPr>
          <p:cNvSpPr txBox="1"/>
          <p:nvPr/>
        </p:nvSpPr>
        <p:spPr>
          <a:xfrm>
            <a:off x="8915400" y="17923"/>
            <a:ext cx="1691489" cy="646331"/>
          </a:xfrm>
          <a:prstGeom prst="rect">
            <a:avLst/>
          </a:prstGeom>
          <a:solidFill>
            <a:schemeClr val="accent4"/>
          </a:solidFill>
        </p:spPr>
        <p:txBody>
          <a:bodyPr wrap="none" rtlCol="0">
            <a:spAutoFit/>
          </a:bodyPr>
          <a:lstStyle/>
          <a:p>
            <a:pPr algn="l"/>
            <a:r>
              <a:rPr lang="fr-FR" sz="3600" dirty="0">
                <a:solidFill>
                  <a:schemeClr val="bg1"/>
                </a:solidFill>
              </a:rPr>
              <a:t>Security</a:t>
            </a:r>
          </a:p>
        </p:txBody>
      </p:sp>
    </p:spTree>
    <p:extLst>
      <p:ext uri="{BB962C8B-B14F-4D97-AF65-F5344CB8AC3E}">
        <p14:creationId xmlns:p14="http://schemas.microsoft.com/office/powerpoint/2010/main" val="1108873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61132"/>
            <a:ext cx="10515600" cy="1325563"/>
          </a:xfrm>
        </p:spPr>
        <p:txBody>
          <a:bodyPr/>
          <a:lstStyle/>
          <a:p>
            <a:r>
              <a:rPr lang="fr-FR" dirty="0" err="1"/>
              <a:t>Summary</a:t>
            </a:r>
            <a:endParaRPr lang="fr-FR" dirty="0"/>
          </a:p>
        </p:txBody>
      </p:sp>
      <p:sp>
        <p:nvSpPr>
          <p:cNvPr id="3" name="Espace réservé du contenu 2"/>
          <p:cNvSpPr>
            <a:spLocks noGrp="1"/>
          </p:cNvSpPr>
          <p:nvPr>
            <p:ph idx="1"/>
          </p:nvPr>
        </p:nvSpPr>
        <p:spPr>
          <a:xfrm>
            <a:off x="838200" y="1164431"/>
            <a:ext cx="10515600" cy="5389381"/>
          </a:xfrm>
        </p:spPr>
        <p:txBody>
          <a:bodyPr>
            <a:normAutofit/>
          </a:bodyPr>
          <a:lstStyle/>
          <a:p>
            <a:pPr marL="514350" indent="-514350">
              <a:buFont typeface="+mj-lt"/>
              <a:buAutoNum type="arabicPeriod"/>
            </a:pPr>
            <a:r>
              <a:rPr lang="fr-FR" sz="4600" dirty="0" err="1"/>
              <a:t>React</a:t>
            </a:r>
            <a:r>
              <a:rPr lang="fr-FR" sz="4600" dirty="0"/>
              <a:t> OIDC</a:t>
            </a:r>
            <a:endParaRPr lang="en-US" sz="4600" dirty="0"/>
          </a:p>
          <a:p>
            <a:pPr marL="514350" indent="-514350">
              <a:buFont typeface="+mj-lt"/>
              <a:buAutoNum type="arabicPeriod"/>
            </a:pPr>
            <a:endParaRPr lang="en-US" sz="4600" dirty="0"/>
          </a:p>
          <a:p>
            <a:pPr marL="514350" indent="-514350">
              <a:buFont typeface="+mj-lt"/>
              <a:buAutoNum type="arabicPeriod"/>
            </a:pPr>
            <a:r>
              <a:rPr lang="en-US" sz="4600" dirty="0"/>
              <a:t>Understanding the concepts of identification, </a:t>
            </a:r>
            <a:r>
              <a:rPr lang="en-US" sz="4600" dirty="0" err="1"/>
              <a:t>authorisation</a:t>
            </a:r>
            <a:r>
              <a:rPr lang="en-US" sz="4600" dirty="0"/>
              <a:t> and authentication</a:t>
            </a:r>
          </a:p>
          <a:p>
            <a:pPr marL="971550" lvl="1" indent="-514350">
              <a:buFont typeface="+mj-lt"/>
              <a:buAutoNum type="arabicPeriod"/>
            </a:pPr>
            <a:r>
              <a:rPr lang="en-US" sz="4200" dirty="0">
                <a:solidFill>
                  <a:schemeClr val="bg1">
                    <a:lumMod val="65000"/>
                  </a:schemeClr>
                </a:solidFill>
              </a:rPr>
              <a:t>Focus on </a:t>
            </a:r>
            <a:r>
              <a:rPr lang="en-US" sz="4200" dirty="0" err="1">
                <a:solidFill>
                  <a:schemeClr val="bg1">
                    <a:lumMod val="65000"/>
                  </a:schemeClr>
                </a:solidFill>
              </a:rPr>
              <a:t>Oauth</a:t>
            </a:r>
            <a:r>
              <a:rPr lang="en-US" sz="4200" dirty="0">
                <a:solidFill>
                  <a:schemeClr val="bg1">
                    <a:lumMod val="65000"/>
                  </a:schemeClr>
                </a:solidFill>
              </a:rPr>
              <a:t> 2.0</a:t>
            </a:r>
          </a:p>
          <a:p>
            <a:pPr marL="971550" lvl="1" indent="-514350">
              <a:buFont typeface="+mj-lt"/>
              <a:buAutoNum type="arabicPeriod"/>
            </a:pPr>
            <a:r>
              <a:rPr lang="en-US" sz="4200" dirty="0">
                <a:solidFill>
                  <a:schemeClr val="bg1">
                    <a:lumMod val="65000"/>
                  </a:schemeClr>
                </a:solidFill>
              </a:rPr>
              <a:t>"Level up" with OpenID Connect</a:t>
            </a:r>
          </a:p>
        </p:txBody>
      </p:sp>
    </p:spTree>
    <p:extLst>
      <p:ext uri="{BB962C8B-B14F-4D97-AF65-F5344CB8AC3E}">
        <p14:creationId xmlns:p14="http://schemas.microsoft.com/office/powerpoint/2010/main" val="2395498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0282" y="0"/>
            <a:ext cx="10515600" cy="1325563"/>
          </a:xfrm>
        </p:spPr>
        <p:txBody>
          <a:bodyPr/>
          <a:lstStyle/>
          <a:p>
            <a:r>
              <a:rPr lang="fr-FR" dirty="0" err="1"/>
              <a:t>Oauth</a:t>
            </a:r>
            <a:r>
              <a:rPr lang="fr-FR" dirty="0"/>
              <a:t> 2.0</a:t>
            </a:r>
          </a:p>
        </p:txBody>
      </p:sp>
      <p:sp>
        <p:nvSpPr>
          <p:cNvPr id="3" name="Espace réservé du contenu 2"/>
          <p:cNvSpPr>
            <a:spLocks noGrp="1"/>
          </p:cNvSpPr>
          <p:nvPr>
            <p:ph idx="1"/>
          </p:nvPr>
        </p:nvSpPr>
        <p:spPr>
          <a:xfrm>
            <a:off x="480060" y="1061240"/>
            <a:ext cx="11221610" cy="5697369"/>
          </a:xfrm>
        </p:spPr>
        <p:txBody>
          <a:bodyPr>
            <a:normAutofit/>
          </a:bodyPr>
          <a:lstStyle/>
          <a:p>
            <a:pPr marL="0" indent="0">
              <a:buNone/>
            </a:pPr>
            <a:r>
              <a:rPr lang="en-US" dirty="0"/>
              <a:t>A client cannot use the OAuth protocol without being known to the authorization server. To do this, it must register with the authorization server. To do this it must provide a data set:</a:t>
            </a:r>
          </a:p>
          <a:p>
            <a:r>
              <a:rPr lang="en-US" dirty="0">
                <a:solidFill>
                  <a:schemeClr val="accent1">
                    <a:lumMod val="75000"/>
                  </a:schemeClr>
                </a:solidFill>
              </a:rPr>
              <a:t>App name</a:t>
            </a:r>
          </a:p>
          <a:p>
            <a:r>
              <a:rPr lang="en-US" dirty="0" err="1">
                <a:solidFill>
                  <a:schemeClr val="accent1">
                    <a:lumMod val="75000"/>
                  </a:schemeClr>
                </a:solidFill>
              </a:rPr>
              <a:t>Url</a:t>
            </a:r>
            <a:r>
              <a:rPr lang="en-US" dirty="0">
                <a:solidFill>
                  <a:schemeClr val="accent1">
                    <a:lumMod val="75000"/>
                  </a:schemeClr>
                </a:solidFill>
              </a:rPr>
              <a:t> of the site</a:t>
            </a:r>
          </a:p>
          <a:p>
            <a:r>
              <a:rPr lang="en-US" dirty="0" err="1">
                <a:solidFill>
                  <a:schemeClr val="accent1">
                    <a:lumMod val="75000"/>
                  </a:schemeClr>
                </a:solidFill>
              </a:rPr>
              <a:t>Url</a:t>
            </a:r>
            <a:r>
              <a:rPr lang="en-US" dirty="0">
                <a:solidFill>
                  <a:schemeClr val="accent1">
                    <a:lumMod val="75000"/>
                  </a:schemeClr>
                </a:solidFill>
              </a:rPr>
              <a:t> back</a:t>
            </a:r>
          </a:p>
          <a:p>
            <a:r>
              <a:rPr lang="en-US" dirty="0">
                <a:solidFill>
                  <a:schemeClr val="accent1">
                    <a:lumMod val="75000"/>
                  </a:schemeClr>
                </a:solidFill>
              </a:rPr>
              <a:t>Etc.</a:t>
            </a:r>
          </a:p>
          <a:p>
            <a:pPr lvl="1"/>
            <a:endParaRPr lang="fr-FR" dirty="0"/>
          </a:p>
          <a:p>
            <a:pPr marL="0" indent="0">
              <a:buNone/>
            </a:pPr>
            <a:r>
              <a:rPr lang="en-US" dirty="0"/>
              <a:t>In exchange, the server will provide an identifier and a secret code (</a:t>
            </a:r>
            <a:r>
              <a:rPr lang="en-US" b="1" dirty="0" err="1">
                <a:solidFill>
                  <a:schemeClr val="accent2">
                    <a:lumMod val="75000"/>
                  </a:schemeClr>
                </a:solidFill>
              </a:rPr>
              <a:t>client_id</a:t>
            </a:r>
            <a:r>
              <a:rPr lang="en-US" b="1" dirty="0">
                <a:solidFill>
                  <a:schemeClr val="accent2">
                    <a:lumMod val="75000"/>
                  </a:schemeClr>
                </a:solidFill>
              </a:rPr>
              <a:t> </a:t>
            </a:r>
            <a:r>
              <a:rPr lang="en-US" dirty="0"/>
              <a:t>and if necessary a </a:t>
            </a:r>
            <a:r>
              <a:rPr lang="en-US" b="1" dirty="0" err="1">
                <a:solidFill>
                  <a:schemeClr val="accent2">
                    <a:lumMod val="75000"/>
                  </a:schemeClr>
                </a:solidFill>
              </a:rPr>
              <a:t>secret_client</a:t>
            </a:r>
            <a:r>
              <a:rPr lang="en-US" dirty="0"/>
              <a:t>) in the form of a string of characters, which will allow the client to identify themselves.</a:t>
            </a:r>
            <a:endParaRPr lang="fr-FR" dirty="0"/>
          </a:p>
        </p:txBody>
      </p:sp>
    </p:spTree>
    <p:extLst>
      <p:ext uri="{BB962C8B-B14F-4D97-AF65-F5344CB8AC3E}">
        <p14:creationId xmlns:p14="http://schemas.microsoft.com/office/powerpoint/2010/main" val="4068355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0282" y="-171450"/>
            <a:ext cx="10515600" cy="1325563"/>
          </a:xfrm>
        </p:spPr>
        <p:txBody>
          <a:bodyPr/>
          <a:lstStyle/>
          <a:p>
            <a:r>
              <a:rPr lang="fr-FR" dirty="0"/>
              <a:t>Types of </a:t>
            </a:r>
            <a:r>
              <a:rPr lang="fr-FR" dirty="0" err="1"/>
              <a:t>authorisation</a:t>
            </a:r>
            <a:endParaRPr lang="fr-FR" dirty="0"/>
          </a:p>
        </p:txBody>
      </p:sp>
      <p:sp>
        <p:nvSpPr>
          <p:cNvPr id="3" name="Espace réservé du contenu 2"/>
          <p:cNvSpPr>
            <a:spLocks noGrp="1"/>
          </p:cNvSpPr>
          <p:nvPr>
            <p:ph idx="1"/>
          </p:nvPr>
        </p:nvSpPr>
        <p:spPr>
          <a:xfrm>
            <a:off x="300282" y="1061240"/>
            <a:ext cx="9953173" cy="5697369"/>
          </a:xfrm>
        </p:spPr>
        <p:txBody>
          <a:bodyPr>
            <a:normAutofit fontScale="92500" lnSpcReduction="20000"/>
          </a:bodyPr>
          <a:lstStyle/>
          <a:p>
            <a:pPr marL="0" indent="0">
              <a:buNone/>
            </a:pPr>
            <a:r>
              <a:rPr lang="fr-FR" b="1" dirty="0" err="1">
                <a:solidFill>
                  <a:schemeClr val="accent1">
                    <a:lumMod val="75000"/>
                  </a:schemeClr>
                </a:solidFill>
              </a:rPr>
              <a:t>Authorization</a:t>
            </a:r>
            <a:r>
              <a:rPr lang="fr-FR" b="1" dirty="0">
                <a:solidFill>
                  <a:schemeClr val="accent1">
                    <a:lumMod val="75000"/>
                  </a:schemeClr>
                </a:solidFill>
              </a:rPr>
              <a:t> Code Grant</a:t>
            </a:r>
            <a:endParaRPr lang="fr-FR" dirty="0">
              <a:solidFill>
                <a:schemeClr val="accent1">
                  <a:lumMod val="75000"/>
                </a:schemeClr>
              </a:solidFill>
            </a:endParaRPr>
          </a:p>
          <a:p>
            <a:pPr marL="0" indent="0">
              <a:buNone/>
            </a:pPr>
            <a:r>
              <a:rPr lang="en-US" sz="2200" dirty="0"/>
              <a:t>The client is a web server. Provides a long-term access token that can be renewed via a renewal token.</a:t>
            </a:r>
          </a:p>
          <a:p>
            <a:pPr marL="0" indent="0">
              <a:buNone/>
            </a:pPr>
            <a:endParaRPr lang="fr-FR" dirty="0"/>
          </a:p>
          <a:p>
            <a:pPr marL="0" indent="0">
              <a:buNone/>
            </a:pPr>
            <a:r>
              <a:rPr lang="fr-FR" b="1" dirty="0" err="1">
                <a:solidFill>
                  <a:schemeClr val="accent1">
                    <a:lumMod val="75000"/>
                  </a:schemeClr>
                </a:solidFill>
              </a:rPr>
              <a:t>Implicit</a:t>
            </a:r>
            <a:r>
              <a:rPr lang="fr-FR" b="1" dirty="0">
                <a:solidFill>
                  <a:schemeClr val="accent1">
                    <a:lumMod val="75000"/>
                  </a:schemeClr>
                </a:solidFill>
              </a:rPr>
              <a:t> Grant</a:t>
            </a:r>
            <a:r>
              <a:rPr lang="fr-FR" dirty="0">
                <a:solidFill>
                  <a:schemeClr val="accent1">
                    <a:lumMod val="75000"/>
                  </a:schemeClr>
                </a:solidFill>
              </a:rPr>
              <a:t>	</a:t>
            </a:r>
          </a:p>
          <a:p>
            <a:pPr marL="0" indent="0">
              <a:buNone/>
            </a:pPr>
            <a:r>
              <a:rPr lang="en-US" sz="2200" dirty="0"/>
              <a:t>The app is on the customer side (</a:t>
            </a:r>
            <a:r>
              <a:rPr lang="en-US" sz="2200" dirty="0" err="1"/>
              <a:t>Javascript</a:t>
            </a:r>
            <a:r>
              <a:rPr lang="en-US" sz="2200" dirty="0"/>
              <a:t>, mobile app). It does not allow to get a renewal token.</a:t>
            </a:r>
          </a:p>
          <a:p>
            <a:pPr marL="0" indent="0">
              <a:buNone/>
            </a:pPr>
            <a:endParaRPr lang="fr-FR" sz="2200" dirty="0"/>
          </a:p>
          <a:p>
            <a:pPr marL="0" indent="0">
              <a:buNone/>
            </a:pPr>
            <a:r>
              <a:rPr lang="en-US" b="1" dirty="0">
                <a:solidFill>
                  <a:schemeClr val="accent1">
                    <a:lumMod val="75000"/>
                  </a:schemeClr>
                </a:solidFill>
              </a:rPr>
              <a:t>Authorization Code Flow with Proof Key for Code Exchange (PKCE)</a:t>
            </a:r>
            <a:endParaRPr lang="fr-FR" b="1" dirty="0">
              <a:solidFill>
                <a:schemeClr val="accent1">
                  <a:lumMod val="75000"/>
                </a:schemeClr>
              </a:solidFill>
            </a:endParaRPr>
          </a:p>
          <a:p>
            <a:pPr marL="0" indent="0">
              <a:buNone/>
            </a:pPr>
            <a:r>
              <a:rPr lang="en-US" sz="2200" dirty="0"/>
              <a:t>The app is on the customer side (</a:t>
            </a:r>
            <a:r>
              <a:rPr lang="en-US" sz="2200" dirty="0" err="1"/>
              <a:t>Javascript</a:t>
            </a:r>
            <a:r>
              <a:rPr lang="en-US" sz="2200" dirty="0"/>
              <a:t>, mobile app) or server side. Allows you to get a renewal token.</a:t>
            </a:r>
          </a:p>
          <a:p>
            <a:pPr marL="0" indent="0">
              <a:buNone/>
            </a:pPr>
            <a:endParaRPr lang="fr-FR" dirty="0"/>
          </a:p>
          <a:p>
            <a:pPr marL="0" indent="0">
              <a:buNone/>
            </a:pPr>
            <a:r>
              <a:rPr lang="fr-FR" b="1" dirty="0">
                <a:solidFill>
                  <a:schemeClr val="accent1">
                    <a:lumMod val="75000"/>
                  </a:schemeClr>
                </a:solidFill>
              </a:rPr>
              <a:t>Client </a:t>
            </a:r>
            <a:r>
              <a:rPr lang="fr-FR" b="1" dirty="0" err="1">
                <a:solidFill>
                  <a:schemeClr val="accent1">
                    <a:lumMod val="75000"/>
                  </a:schemeClr>
                </a:solidFill>
              </a:rPr>
              <a:t>Credentials</a:t>
            </a:r>
            <a:r>
              <a:rPr lang="fr-FR" b="1" dirty="0">
                <a:solidFill>
                  <a:schemeClr val="accent1">
                    <a:lumMod val="75000"/>
                  </a:schemeClr>
                </a:solidFill>
              </a:rPr>
              <a:t> Grant</a:t>
            </a:r>
            <a:endParaRPr lang="fr-FR" dirty="0">
              <a:solidFill>
                <a:schemeClr val="accent1">
                  <a:lumMod val="75000"/>
                </a:schemeClr>
              </a:solidFill>
            </a:endParaRPr>
          </a:p>
          <a:p>
            <a:pPr marL="0" indent="0">
              <a:buNone/>
            </a:pPr>
            <a:r>
              <a:rPr lang="en-US" sz="2200" dirty="0"/>
              <a:t>Used by customers to get an access token outside of a user's context.</a:t>
            </a:r>
          </a:p>
          <a:p>
            <a:pPr marL="0" indent="0">
              <a:buNone/>
            </a:pPr>
            <a:endParaRPr lang="fr-FR" dirty="0"/>
          </a:p>
          <a:p>
            <a:pPr marL="0" indent="0">
              <a:buNone/>
            </a:pPr>
            <a:r>
              <a:rPr lang="fr-FR" b="1" dirty="0">
                <a:solidFill>
                  <a:schemeClr val="accent1">
                    <a:lumMod val="75000"/>
                  </a:schemeClr>
                </a:solidFill>
              </a:rPr>
              <a:t>Resource </a:t>
            </a:r>
            <a:r>
              <a:rPr lang="fr-FR" b="1" dirty="0" err="1">
                <a:solidFill>
                  <a:schemeClr val="accent1">
                    <a:lumMod val="75000"/>
                  </a:schemeClr>
                </a:solidFill>
              </a:rPr>
              <a:t>Owner</a:t>
            </a:r>
            <a:r>
              <a:rPr lang="fr-FR" b="1" dirty="0">
                <a:solidFill>
                  <a:schemeClr val="accent1">
                    <a:lumMod val="75000"/>
                  </a:schemeClr>
                </a:solidFill>
              </a:rPr>
              <a:t> </a:t>
            </a:r>
            <a:r>
              <a:rPr lang="fr-FR" b="1" dirty="0" err="1">
                <a:solidFill>
                  <a:schemeClr val="accent1">
                    <a:lumMod val="75000"/>
                  </a:schemeClr>
                </a:solidFill>
              </a:rPr>
              <a:t>Password</a:t>
            </a:r>
            <a:r>
              <a:rPr lang="fr-FR" b="1" dirty="0">
                <a:solidFill>
                  <a:schemeClr val="accent1">
                    <a:lumMod val="75000"/>
                  </a:schemeClr>
                </a:solidFill>
              </a:rPr>
              <a:t> </a:t>
            </a:r>
            <a:r>
              <a:rPr lang="fr-FR" b="1" dirty="0" err="1">
                <a:solidFill>
                  <a:schemeClr val="accent1">
                    <a:lumMod val="75000"/>
                  </a:schemeClr>
                </a:solidFill>
              </a:rPr>
              <a:t>Credentials</a:t>
            </a:r>
            <a:r>
              <a:rPr lang="fr-FR" b="1" dirty="0">
                <a:solidFill>
                  <a:schemeClr val="accent1">
                    <a:lumMod val="75000"/>
                  </a:schemeClr>
                </a:solidFill>
              </a:rPr>
              <a:t> Grant</a:t>
            </a:r>
            <a:endParaRPr lang="fr-FR" dirty="0"/>
          </a:p>
          <a:p>
            <a:pPr lvl="2"/>
            <a:endParaRPr lang="fr-FR" dirty="0"/>
          </a:p>
          <a:p>
            <a:pPr lvl="1"/>
            <a:endParaRPr lang="fr-FR" dirty="0"/>
          </a:p>
        </p:txBody>
      </p:sp>
      <p:pic>
        <p:nvPicPr>
          <p:cNvPr id="6" name="Picture 4" descr="Résultat de recherche d'images pour &quot;warning orange free&quot;">
            <a:extLst>
              <a:ext uri="{FF2B5EF4-FFF2-40B4-BE49-F238E27FC236}">
                <a16:creationId xmlns:a16="http://schemas.microsoft.com/office/drawing/2014/main" id="{A257855B-AAFA-434B-85CB-2A5F45891D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1078" y="6041709"/>
            <a:ext cx="225668" cy="225668"/>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20CB302D-3BC0-47D4-969F-578D06F2AF61}"/>
              </a:ext>
            </a:extLst>
          </p:cNvPr>
          <p:cNvSpPr txBox="1"/>
          <p:nvPr/>
        </p:nvSpPr>
        <p:spPr>
          <a:xfrm>
            <a:off x="10253457" y="5831377"/>
            <a:ext cx="1938543" cy="646331"/>
          </a:xfrm>
          <a:prstGeom prst="rect">
            <a:avLst/>
          </a:prstGeom>
          <a:noFill/>
        </p:spPr>
        <p:txBody>
          <a:bodyPr wrap="square" rtlCol="0">
            <a:spAutoFit/>
          </a:bodyPr>
          <a:lstStyle/>
          <a:p>
            <a:pPr algn="ctr"/>
            <a:r>
              <a:rPr lang="fr-FR" dirty="0">
                <a:solidFill>
                  <a:srgbClr val="FFC000"/>
                </a:solidFill>
              </a:rPr>
              <a:t>Not </a:t>
            </a:r>
            <a:r>
              <a:rPr lang="fr-FR" dirty="0" err="1">
                <a:solidFill>
                  <a:srgbClr val="FFC000"/>
                </a:solidFill>
              </a:rPr>
              <a:t>recommended</a:t>
            </a:r>
            <a:endParaRPr lang="fr-FR" dirty="0">
              <a:solidFill>
                <a:srgbClr val="FFC000"/>
              </a:solidFill>
            </a:endParaRPr>
          </a:p>
        </p:txBody>
      </p:sp>
      <p:pic>
        <p:nvPicPr>
          <p:cNvPr id="14" name="Picture 4" descr="Résultat de recherche d'images pour &quot;warning orange free&quot;">
            <a:extLst>
              <a:ext uri="{FF2B5EF4-FFF2-40B4-BE49-F238E27FC236}">
                <a16:creationId xmlns:a16="http://schemas.microsoft.com/office/drawing/2014/main" id="{64D90C87-FA08-4546-9F16-3F58F234AC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1076" y="2772992"/>
            <a:ext cx="225668" cy="225668"/>
          </a:xfrm>
          <a:prstGeom prst="rect">
            <a:avLst/>
          </a:prstGeom>
          <a:noFill/>
          <a:extLst>
            <a:ext uri="{909E8E84-426E-40DD-AFC4-6F175D3DCCD1}">
              <a14:hiddenFill xmlns:a14="http://schemas.microsoft.com/office/drawing/2010/main">
                <a:solidFill>
                  <a:srgbClr val="FFFFFF"/>
                </a:solidFill>
              </a14:hiddenFill>
            </a:ext>
          </a:extLst>
        </p:spPr>
      </p:pic>
      <p:sp>
        <p:nvSpPr>
          <p:cNvPr id="16" name="ZoneTexte 15">
            <a:extLst>
              <a:ext uri="{FF2B5EF4-FFF2-40B4-BE49-F238E27FC236}">
                <a16:creationId xmlns:a16="http://schemas.microsoft.com/office/drawing/2014/main" id="{FAB0F7ED-515A-4AC5-B90E-232F88DA6448}"/>
              </a:ext>
            </a:extLst>
          </p:cNvPr>
          <p:cNvSpPr txBox="1"/>
          <p:nvPr/>
        </p:nvSpPr>
        <p:spPr>
          <a:xfrm>
            <a:off x="10253457" y="2556581"/>
            <a:ext cx="1938543" cy="646331"/>
          </a:xfrm>
          <a:prstGeom prst="rect">
            <a:avLst/>
          </a:prstGeom>
          <a:noFill/>
        </p:spPr>
        <p:txBody>
          <a:bodyPr wrap="square" rtlCol="0">
            <a:spAutoFit/>
          </a:bodyPr>
          <a:lstStyle/>
          <a:p>
            <a:pPr algn="ctr"/>
            <a:r>
              <a:rPr lang="fr-FR" dirty="0">
                <a:solidFill>
                  <a:srgbClr val="FFC000"/>
                </a:solidFill>
              </a:rPr>
              <a:t>Not </a:t>
            </a:r>
            <a:r>
              <a:rPr lang="fr-FR" dirty="0" err="1">
                <a:solidFill>
                  <a:srgbClr val="FFC000"/>
                </a:solidFill>
              </a:rPr>
              <a:t>recommended</a:t>
            </a:r>
            <a:endParaRPr lang="fr-FR" dirty="0">
              <a:solidFill>
                <a:srgbClr val="FFC000"/>
              </a:solidFill>
            </a:endParaRPr>
          </a:p>
        </p:txBody>
      </p:sp>
      <p:pic>
        <p:nvPicPr>
          <p:cNvPr id="18" name="Picture 4" descr="Résultat de recherche d'images pour &quot;warning orange free&quot;">
            <a:extLst>
              <a:ext uri="{FF2B5EF4-FFF2-40B4-BE49-F238E27FC236}">
                <a16:creationId xmlns:a16="http://schemas.microsoft.com/office/drawing/2014/main" id="{4153F360-CD2A-4F2F-AAB2-DE15FBB536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1078" y="1297778"/>
            <a:ext cx="225668" cy="225668"/>
          </a:xfrm>
          <a:prstGeom prst="rect">
            <a:avLst/>
          </a:prstGeom>
          <a:noFill/>
          <a:extLst>
            <a:ext uri="{909E8E84-426E-40DD-AFC4-6F175D3DCCD1}">
              <a14:hiddenFill xmlns:a14="http://schemas.microsoft.com/office/drawing/2010/main">
                <a:solidFill>
                  <a:srgbClr val="FFFFFF"/>
                </a:solidFill>
              </a14:hiddenFill>
            </a:ext>
          </a:extLst>
        </p:spPr>
      </p:pic>
      <p:sp>
        <p:nvSpPr>
          <p:cNvPr id="20" name="ZoneTexte 19">
            <a:extLst>
              <a:ext uri="{FF2B5EF4-FFF2-40B4-BE49-F238E27FC236}">
                <a16:creationId xmlns:a16="http://schemas.microsoft.com/office/drawing/2014/main" id="{E01F2CE3-8E46-4DD4-A9A6-52939BE71682}"/>
              </a:ext>
            </a:extLst>
          </p:cNvPr>
          <p:cNvSpPr txBox="1"/>
          <p:nvPr/>
        </p:nvSpPr>
        <p:spPr>
          <a:xfrm>
            <a:off x="10253457" y="1100810"/>
            <a:ext cx="1938543" cy="646331"/>
          </a:xfrm>
          <a:prstGeom prst="rect">
            <a:avLst/>
          </a:prstGeom>
          <a:noFill/>
        </p:spPr>
        <p:txBody>
          <a:bodyPr wrap="square" rtlCol="0">
            <a:spAutoFit/>
          </a:bodyPr>
          <a:lstStyle/>
          <a:p>
            <a:pPr algn="ctr"/>
            <a:r>
              <a:rPr lang="fr-FR" dirty="0">
                <a:solidFill>
                  <a:srgbClr val="FFC000"/>
                </a:solidFill>
              </a:rPr>
              <a:t>Not </a:t>
            </a:r>
            <a:r>
              <a:rPr lang="fr-FR" dirty="0" err="1">
                <a:solidFill>
                  <a:srgbClr val="FFC000"/>
                </a:solidFill>
              </a:rPr>
              <a:t>recommended</a:t>
            </a:r>
            <a:endParaRPr lang="fr-FR" dirty="0">
              <a:solidFill>
                <a:srgbClr val="FFC000"/>
              </a:solidFill>
            </a:endParaRPr>
          </a:p>
        </p:txBody>
      </p:sp>
    </p:spTree>
    <p:extLst>
      <p:ext uri="{BB962C8B-B14F-4D97-AF65-F5344CB8AC3E}">
        <p14:creationId xmlns:p14="http://schemas.microsoft.com/office/powerpoint/2010/main" val="2653944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Connecteur droit 36">
            <a:extLst>
              <a:ext uri="{FF2B5EF4-FFF2-40B4-BE49-F238E27FC236}">
                <a16:creationId xmlns:a16="http://schemas.microsoft.com/office/drawing/2014/main" id="{9D181F9E-1868-4173-8B9C-52B38A182E89}"/>
              </a:ext>
            </a:extLst>
          </p:cNvPr>
          <p:cNvCxnSpPr>
            <a:cxnSpLocks/>
            <a:stCxn id="7" idx="1"/>
            <a:endCxn id="31" idx="3"/>
          </p:cNvCxnSpPr>
          <p:nvPr/>
        </p:nvCxnSpPr>
        <p:spPr>
          <a:xfrm flipH="1">
            <a:off x="3648614" y="2571417"/>
            <a:ext cx="4806926" cy="1911512"/>
          </a:xfrm>
          <a:prstGeom prst="line">
            <a:avLst/>
          </a:prstGeom>
          <a:ln w="50800">
            <a:headEnd type="oval"/>
            <a:tailEnd type="oval"/>
          </a:ln>
        </p:spPr>
        <p:style>
          <a:lnRef idx="1">
            <a:schemeClr val="accent1"/>
          </a:lnRef>
          <a:fillRef idx="0">
            <a:schemeClr val="accent1"/>
          </a:fillRef>
          <a:effectRef idx="0">
            <a:schemeClr val="accent1"/>
          </a:effectRef>
          <a:fontRef idx="minor">
            <a:schemeClr val="tx1"/>
          </a:fontRef>
        </p:style>
      </p:cxnSp>
      <p:sp>
        <p:nvSpPr>
          <p:cNvPr id="44" name="Espace réservé du contenu 2"/>
          <p:cNvSpPr txBox="1">
            <a:spLocks/>
          </p:cNvSpPr>
          <p:nvPr/>
        </p:nvSpPr>
        <p:spPr>
          <a:xfrm>
            <a:off x="2207720" y="4862991"/>
            <a:ext cx="2412962" cy="74591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400" b="1" dirty="0"/>
              <a:t>Client </a:t>
            </a:r>
            <a:br>
              <a:rPr lang="fr-FR" sz="2400" b="1" dirty="0"/>
            </a:br>
            <a:r>
              <a:rPr lang="fr-FR" sz="2400" b="1" dirty="0"/>
              <a:t>Application</a:t>
            </a:r>
            <a:endParaRPr lang="fr-FR" sz="2400" dirty="0"/>
          </a:p>
        </p:txBody>
      </p:sp>
      <p:sp>
        <p:nvSpPr>
          <p:cNvPr id="2" name="Titre 1"/>
          <p:cNvSpPr>
            <a:spLocks noGrp="1"/>
          </p:cNvSpPr>
          <p:nvPr>
            <p:ph type="title"/>
          </p:nvPr>
        </p:nvSpPr>
        <p:spPr>
          <a:xfrm>
            <a:off x="172506" y="69658"/>
            <a:ext cx="10515600" cy="717684"/>
          </a:xfrm>
        </p:spPr>
        <p:txBody>
          <a:bodyPr/>
          <a:lstStyle/>
          <a:p>
            <a:r>
              <a:rPr lang="fr-FR" dirty="0"/>
              <a:t>Flow </a:t>
            </a:r>
            <a:r>
              <a:rPr lang="fr-FR" dirty="0" err="1"/>
              <a:t>Authorization</a:t>
            </a:r>
            <a:r>
              <a:rPr lang="fr-FR" dirty="0"/>
              <a:t> Code Grant</a:t>
            </a:r>
          </a:p>
        </p:txBody>
      </p:sp>
      <p:pic>
        <p:nvPicPr>
          <p:cNvPr id="7"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8455540" y="2191355"/>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txBox="1">
            <a:spLocks/>
          </p:cNvSpPr>
          <p:nvPr/>
        </p:nvSpPr>
        <p:spPr>
          <a:xfrm>
            <a:off x="7723247" y="1248158"/>
            <a:ext cx="1997249" cy="72349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400" b="1" dirty="0" err="1"/>
              <a:t>Authorization</a:t>
            </a:r>
            <a:r>
              <a:rPr lang="fr-FR" sz="2400" b="1" dirty="0"/>
              <a:t> </a:t>
            </a:r>
            <a:br>
              <a:rPr lang="fr-FR" sz="2400" b="1" dirty="0"/>
            </a:br>
            <a:r>
              <a:rPr lang="fr-FR" sz="2400" b="1" dirty="0"/>
              <a:t>Server</a:t>
            </a:r>
            <a:endParaRPr lang="fr-FR" sz="2400" dirty="0"/>
          </a:p>
        </p:txBody>
      </p:sp>
      <p:sp>
        <p:nvSpPr>
          <p:cNvPr id="9" name="Espace réservé du contenu 2"/>
          <p:cNvSpPr txBox="1">
            <a:spLocks/>
          </p:cNvSpPr>
          <p:nvPr/>
        </p:nvSpPr>
        <p:spPr>
          <a:xfrm>
            <a:off x="7627078" y="5093059"/>
            <a:ext cx="2042822" cy="12213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400" b="1" dirty="0"/>
              <a:t>Resource Server</a:t>
            </a:r>
            <a:endParaRPr lang="fr-FR" sz="2400" dirty="0"/>
          </a:p>
        </p:txBody>
      </p:sp>
      <p:pic>
        <p:nvPicPr>
          <p:cNvPr id="10"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8455819" y="4362079"/>
            <a:ext cx="468826" cy="76012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Résultat de recherche d'images pour &quot;image ordinateur&quot;"/>
          <p:cNvPicPr>
            <a:picLocks noChangeAspect="1" noChangeArrowheads="1"/>
          </p:cNvPicPr>
          <p:nvPr/>
        </p:nvPicPr>
        <p:blipFill rotWithShape="1">
          <a:blip r:embed="rId4">
            <a:extLst>
              <a:ext uri="{28A0092B-C50C-407E-A947-70E740481C1C}">
                <a14:useLocalDpi xmlns:a14="http://schemas.microsoft.com/office/drawing/2010/main" val="0"/>
              </a:ext>
            </a:extLst>
          </a:blip>
          <a:srcRect b="12202"/>
          <a:stretch/>
        </p:blipFill>
        <p:spPr bwMode="auto">
          <a:xfrm>
            <a:off x="2892368" y="1186726"/>
            <a:ext cx="1002507" cy="880176"/>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Connecteur droit 19"/>
          <p:cNvCxnSpPr>
            <a:cxnSpLocks/>
            <a:stCxn id="7" idx="1"/>
            <a:endCxn id="17" idx="3"/>
          </p:cNvCxnSpPr>
          <p:nvPr/>
        </p:nvCxnSpPr>
        <p:spPr>
          <a:xfrm flipH="1" flipV="1">
            <a:off x="3894875" y="1626814"/>
            <a:ext cx="4560665" cy="944603"/>
          </a:xfrm>
          <a:prstGeom prst="line">
            <a:avLst/>
          </a:prstGeom>
          <a:ln w="50800">
            <a:headEnd type="oval"/>
            <a:tailEnd type="oval"/>
          </a:ln>
        </p:spPr>
        <p:style>
          <a:lnRef idx="1">
            <a:schemeClr val="accent1"/>
          </a:lnRef>
          <a:fillRef idx="0">
            <a:schemeClr val="accent1"/>
          </a:fillRef>
          <a:effectRef idx="0">
            <a:schemeClr val="accent1"/>
          </a:effectRef>
          <a:fontRef idx="minor">
            <a:schemeClr val="tx1"/>
          </a:fontRef>
        </p:style>
      </p:cxnSp>
      <p:grpSp>
        <p:nvGrpSpPr>
          <p:cNvPr id="25" name="Groupe 24"/>
          <p:cNvGrpSpPr/>
          <p:nvPr/>
        </p:nvGrpSpPr>
        <p:grpSpPr>
          <a:xfrm>
            <a:off x="9651970" y="4517800"/>
            <a:ext cx="386744" cy="467381"/>
            <a:chOff x="7629365" y="5649458"/>
            <a:chExt cx="386744" cy="467381"/>
          </a:xfrm>
        </p:grpSpPr>
        <p:pic>
          <p:nvPicPr>
            <p:cNvPr id="26"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2" descr="Résultat de recherche d'images pour &quot;image base de données&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e 27"/>
          <p:cNvGrpSpPr/>
          <p:nvPr/>
        </p:nvGrpSpPr>
        <p:grpSpPr>
          <a:xfrm>
            <a:off x="9571006" y="2347696"/>
            <a:ext cx="386744" cy="467381"/>
            <a:chOff x="7629365" y="5649458"/>
            <a:chExt cx="386744" cy="467381"/>
          </a:xfrm>
        </p:grpSpPr>
        <p:pic>
          <p:nvPicPr>
            <p:cNvPr id="29"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2" descr="Résultat de recherche d'images pour &quot;image base de données&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4" name="Connecteur droit 33"/>
          <p:cNvCxnSpPr>
            <a:cxnSpLocks/>
            <a:stCxn id="7" idx="3"/>
          </p:cNvCxnSpPr>
          <p:nvPr/>
        </p:nvCxnSpPr>
        <p:spPr>
          <a:xfrm>
            <a:off x="8924366" y="2571417"/>
            <a:ext cx="637678" cy="0"/>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6" name="Connecteur droit 35"/>
          <p:cNvCxnSpPr>
            <a:cxnSpLocks/>
            <a:stCxn id="10" idx="3"/>
            <a:endCxn id="26" idx="1"/>
          </p:cNvCxnSpPr>
          <p:nvPr/>
        </p:nvCxnSpPr>
        <p:spPr>
          <a:xfrm>
            <a:off x="8924645" y="4742141"/>
            <a:ext cx="727325" cy="198"/>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6" name="Connecteur droit 45"/>
          <p:cNvCxnSpPr>
            <a:cxnSpLocks/>
            <a:stCxn id="7" idx="2"/>
            <a:endCxn id="10" idx="0"/>
          </p:cNvCxnSpPr>
          <p:nvPr/>
        </p:nvCxnSpPr>
        <p:spPr>
          <a:xfrm>
            <a:off x="8689953" y="2951479"/>
            <a:ext cx="279" cy="1410600"/>
          </a:xfrm>
          <a:prstGeom prst="line">
            <a:avLst/>
          </a:prstGeom>
          <a:ln w="50800">
            <a:headEnd type="oval"/>
            <a:tailEnd type="oval"/>
          </a:ln>
        </p:spPr>
        <p:style>
          <a:lnRef idx="1">
            <a:schemeClr val="accent1"/>
          </a:lnRef>
          <a:fillRef idx="0">
            <a:schemeClr val="accent1"/>
          </a:fillRef>
          <a:effectRef idx="0">
            <a:schemeClr val="accent1"/>
          </a:effectRef>
          <a:fontRef idx="minor">
            <a:schemeClr val="tx1"/>
          </a:fontRef>
        </p:style>
      </p:cxnSp>
      <p:pic>
        <p:nvPicPr>
          <p:cNvPr id="50" name="Image 49"/>
          <p:cNvPicPr>
            <a:picLocks noChangeAspect="1"/>
          </p:cNvPicPr>
          <p:nvPr/>
        </p:nvPicPr>
        <p:blipFill rotWithShape="1">
          <a:blip r:embed="rId6"/>
          <a:srcRect l="26157" r="24641"/>
          <a:stretch/>
        </p:blipFill>
        <p:spPr>
          <a:xfrm>
            <a:off x="390865" y="843607"/>
            <a:ext cx="778784" cy="1582841"/>
          </a:xfrm>
          <a:prstGeom prst="rect">
            <a:avLst/>
          </a:prstGeom>
        </p:spPr>
      </p:pic>
      <p:sp>
        <p:nvSpPr>
          <p:cNvPr id="59" name="Espace réservé du contenu 2"/>
          <p:cNvSpPr txBox="1">
            <a:spLocks/>
          </p:cNvSpPr>
          <p:nvPr/>
        </p:nvSpPr>
        <p:spPr>
          <a:xfrm>
            <a:off x="-364689" y="2541700"/>
            <a:ext cx="2289891" cy="74591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400" b="1" dirty="0"/>
              <a:t>Resource </a:t>
            </a:r>
            <a:br>
              <a:rPr lang="fr-FR" sz="2400" b="1" dirty="0"/>
            </a:br>
            <a:r>
              <a:rPr lang="fr-FR" sz="2400" b="1" dirty="0" err="1"/>
              <a:t>Owner</a:t>
            </a:r>
            <a:endParaRPr lang="fr-FR" sz="2400" dirty="0"/>
          </a:p>
        </p:txBody>
      </p:sp>
      <p:cxnSp>
        <p:nvCxnSpPr>
          <p:cNvPr id="60" name="Connecteur droit 59"/>
          <p:cNvCxnSpPr>
            <a:cxnSpLocks/>
            <a:stCxn id="17" idx="1"/>
            <a:endCxn id="50" idx="3"/>
          </p:cNvCxnSpPr>
          <p:nvPr/>
        </p:nvCxnSpPr>
        <p:spPr>
          <a:xfrm flipH="1">
            <a:off x="1169649" y="1626814"/>
            <a:ext cx="1722719" cy="8214"/>
          </a:xfrm>
          <a:prstGeom prst="line">
            <a:avLst/>
          </a:prstGeom>
          <a:ln w="50800">
            <a:headEnd type="oval"/>
            <a:tailEnd type="ova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40F5BFEB-50A8-4B13-90A9-161E4F36B34C}"/>
              </a:ext>
            </a:extLst>
          </p:cNvPr>
          <p:cNvSpPr/>
          <p:nvPr/>
        </p:nvSpPr>
        <p:spPr>
          <a:xfrm>
            <a:off x="1438567" y="902594"/>
            <a:ext cx="3910109" cy="400110"/>
          </a:xfrm>
          <a:prstGeom prst="rect">
            <a:avLst/>
          </a:prstGeom>
        </p:spPr>
        <p:txBody>
          <a:bodyPr wrap="none">
            <a:spAutoFit/>
          </a:bodyPr>
          <a:lstStyle/>
          <a:p>
            <a:r>
              <a:rPr lang="fr-FR" sz="2000" i="1" dirty="0">
                <a:solidFill>
                  <a:schemeClr val="accent1">
                    <a:lumMod val="75000"/>
                  </a:schemeClr>
                </a:solidFill>
                <a:hlinkClick r:id="rId7"/>
              </a:rPr>
              <a:t>https://www.lannexe-bretignolles.fr</a:t>
            </a:r>
            <a:endParaRPr lang="fr-FR" sz="2000" i="1" dirty="0">
              <a:solidFill>
                <a:schemeClr val="accent1">
                  <a:lumMod val="75000"/>
                </a:schemeClr>
              </a:solidFill>
            </a:endParaRPr>
          </a:p>
        </p:txBody>
      </p:sp>
      <p:sp>
        <p:nvSpPr>
          <p:cNvPr id="32" name="Rectangle 31">
            <a:extLst>
              <a:ext uri="{FF2B5EF4-FFF2-40B4-BE49-F238E27FC236}">
                <a16:creationId xmlns:a16="http://schemas.microsoft.com/office/drawing/2014/main" id="{E73373DA-70C7-4F80-B193-086F1BC532FB}"/>
              </a:ext>
            </a:extLst>
          </p:cNvPr>
          <p:cNvSpPr/>
          <p:nvPr/>
        </p:nvSpPr>
        <p:spPr>
          <a:xfrm>
            <a:off x="7342449" y="5772679"/>
            <a:ext cx="2818464" cy="1015663"/>
          </a:xfrm>
          <a:prstGeom prst="rect">
            <a:avLst/>
          </a:prstGeom>
        </p:spPr>
        <p:txBody>
          <a:bodyPr wrap="none">
            <a:spAutoFit/>
          </a:bodyPr>
          <a:lstStyle/>
          <a:p>
            <a:r>
              <a:rPr lang="fr-FR" sz="2000" i="1" dirty="0">
                <a:solidFill>
                  <a:schemeClr val="accent1">
                    <a:lumMod val="75000"/>
                  </a:schemeClr>
                </a:solidFill>
                <a:hlinkClick r:id="rId8"/>
              </a:rPr>
              <a:t>https://api.facebook.com</a:t>
            </a:r>
            <a:endParaRPr lang="fr-FR" sz="2000" i="1" dirty="0">
              <a:solidFill>
                <a:schemeClr val="accent1">
                  <a:lumMod val="75000"/>
                </a:schemeClr>
              </a:solidFill>
            </a:endParaRPr>
          </a:p>
          <a:p>
            <a:endParaRPr lang="fr-FR" sz="2000" i="1" dirty="0">
              <a:solidFill>
                <a:schemeClr val="accent1">
                  <a:lumMod val="75000"/>
                </a:schemeClr>
              </a:solidFill>
            </a:endParaRPr>
          </a:p>
          <a:p>
            <a:endParaRPr lang="fr-FR" sz="2000" i="1" dirty="0">
              <a:solidFill>
                <a:schemeClr val="accent1">
                  <a:lumMod val="75000"/>
                </a:schemeClr>
              </a:solidFill>
            </a:endParaRPr>
          </a:p>
        </p:txBody>
      </p:sp>
      <p:sp>
        <p:nvSpPr>
          <p:cNvPr id="33" name="Rectangle 32">
            <a:extLst>
              <a:ext uri="{FF2B5EF4-FFF2-40B4-BE49-F238E27FC236}">
                <a16:creationId xmlns:a16="http://schemas.microsoft.com/office/drawing/2014/main" id="{5F76C149-58DE-4565-A502-92DC7CE4827B}"/>
              </a:ext>
            </a:extLst>
          </p:cNvPr>
          <p:cNvSpPr/>
          <p:nvPr/>
        </p:nvSpPr>
        <p:spPr>
          <a:xfrm>
            <a:off x="7199622" y="1778471"/>
            <a:ext cx="3104119" cy="707886"/>
          </a:xfrm>
          <a:prstGeom prst="rect">
            <a:avLst/>
          </a:prstGeom>
        </p:spPr>
        <p:txBody>
          <a:bodyPr wrap="none">
            <a:spAutoFit/>
          </a:bodyPr>
          <a:lstStyle/>
          <a:p>
            <a:r>
              <a:rPr lang="fr-FR" sz="2000" i="1" dirty="0">
                <a:solidFill>
                  <a:schemeClr val="accent1">
                    <a:lumMod val="75000"/>
                  </a:schemeClr>
                </a:solidFill>
                <a:hlinkClick r:id="rId9"/>
              </a:rPr>
              <a:t>https://oauth.facebook.com</a:t>
            </a:r>
            <a:endParaRPr lang="fr-FR" sz="2000" i="1" dirty="0">
              <a:solidFill>
                <a:schemeClr val="accent1">
                  <a:lumMod val="75000"/>
                </a:schemeClr>
              </a:solidFill>
            </a:endParaRPr>
          </a:p>
          <a:p>
            <a:endParaRPr lang="fr-FR" sz="2000" i="1" dirty="0">
              <a:solidFill>
                <a:schemeClr val="accent1">
                  <a:lumMod val="75000"/>
                </a:schemeClr>
              </a:solidFill>
            </a:endParaRPr>
          </a:p>
        </p:txBody>
      </p:sp>
      <p:pic>
        <p:nvPicPr>
          <p:cNvPr id="31" name="Picture 4" descr="Résultat de recherche d'images pour &quot;image serveur&quot;">
            <a:extLst>
              <a:ext uri="{FF2B5EF4-FFF2-40B4-BE49-F238E27FC236}">
                <a16:creationId xmlns:a16="http://schemas.microsoft.com/office/drawing/2014/main" id="{A022B1E6-32AB-4172-8EAB-6E6922BD37F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3179788" y="4102867"/>
            <a:ext cx="468826" cy="760124"/>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necteur droit 18"/>
          <p:cNvCxnSpPr>
            <a:cxnSpLocks/>
            <a:stCxn id="10" idx="1"/>
            <a:endCxn id="31" idx="3"/>
          </p:cNvCxnSpPr>
          <p:nvPr/>
        </p:nvCxnSpPr>
        <p:spPr>
          <a:xfrm flipH="1" flipV="1">
            <a:off x="3648614" y="4482929"/>
            <a:ext cx="4807205" cy="259212"/>
          </a:xfrm>
          <a:prstGeom prst="line">
            <a:avLst/>
          </a:prstGeom>
          <a:ln w="50800">
            <a:headEnd type="oval"/>
            <a:tailEnd type="oval"/>
          </a:ln>
        </p:spPr>
        <p:style>
          <a:lnRef idx="1">
            <a:schemeClr val="accent1"/>
          </a:lnRef>
          <a:fillRef idx="0">
            <a:schemeClr val="accent1"/>
          </a:fillRef>
          <a:effectRef idx="0">
            <a:schemeClr val="accent1"/>
          </a:effectRef>
          <a:fontRef idx="minor">
            <a:schemeClr val="tx1"/>
          </a:fontRef>
        </p:style>
      </p:cxnSp>
      <p:cxnSp>
        <p:nvCxnSpPr>
          <p:cNvPr id="35" name="Connecteur droit 34">
            <a:extLst>
              <a:ext uri="{FF2B5EF4-FFF2-40B4-BE49-F238E27FC236}">
                <a16:creationId xmlns:a16="http://schemas.microsoft.com/office/drawing/2014/main" id="{F35871F0-AD0E-4CB7-826C-30E1D344496C}"/>
              </a:ext>
            </a:extLst>
          </p:cNvPr>
          <p:cNvCxnSpPr>
            <a:cxnSpLocks/>
            <a:stCxn id="31" idx="0"/>
            <a:endCxn id="17" idx="2"/>
          </p:cNvCxnSpPr>
          <p:nvPr/>
        </p:nvCxnSpPr>
        <p:spPr>
          <a:xfrm flipH="1" flipV="1">
            <a:off x="3393622" y="2066902"/>
            <a:ext cx="20579" cy="2035965"/>
          </a:xfrm>
          <a:prstGeom prst="line">
            <a:avLst/>
          </a:prstGeom>
          <a:ln w="50800">
            <a:headEnd type="oval"/>
            <a:tailEnd type="ova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9E321E21-B21D-4EB0-BE8B-48AC709DEA1D}"/>
              </a:ext>
            </a:extLst>
          </p:cNvPr>
          <p:cNvSpPr/>
          <p:nvPr/>
        </p:nvSpPr>
        <p:spPr>
          <a:xfrm>
            <a:off x="2253050" y="5529700"/>
            <a:ext cx="2322302" cy="400110"/>
          </a:xfrm>
          <a:prstGeom prst="rect">
            <a:avLst/>
          </a:prstGeom>
        </p:spPr>
        <p:txBody>
          <a:bodyPr wrap="none">
            <a:spAutoFit/>
          </a:bodyPr>
          <a:lstStyle/>
          <a:p>
            <a:r>
              <a:rPr lang="fr-FR" sz="2000" i="1" dirty="0">
                <a:solidFill>
                  <a:schemeClr val="accent1">
                    <a:lumMod val="75000"/>
                  </a:schemeClr>
                </a:solidFill>
                <a:hlinkClick r:id="rId7"/>
              </a:rPr>
              <a:t>https://api.bworld.fr</a:t>
            </a:r>
            <a:endParaRPr lang="fr-FR" sz="2000" i="1" dirty="0">
              <a:solidFill>
                <a:schemeClr val="accent1">
                  <a:lumMod val="75000"/>
                </a:schemeClr>
              </a:solidFill>
            </a:endParaRPr>
          </a:p>
        </p:txBody>
      </p:sp>
      <p:sp>
        <p:nvSpPr>
          <p:cNvPr id="45" name="ZoneTexte 44">
            <a:extLst>
              <a:ext uri="{FF2B5EF4-FFF2-40B4-BE49-F238E27FC236}">
                <a16:creationId xmlns:a16="http://schemas.microsoft.com/office/drawing/2014/main" id="{7527609D-DA19-48C4-8755-A2EB0C269BDE}"/>
              </a:ext>
            </a:extLst>
          </p:cNvPr>
          <p:cNvSpPr txBox="1"/>
          <p:nvPr/>
        </p:nvSpPr>
        <p:spPr>
          <a:xfrm>
            <a:off x="3573155" y="3598352"/>
            <a:ext cx="1002197" cy="415498"/>
          </a:xfrm>
          <a:prstGeom prst="rect">
            <a:avLst/>
          </a:prstGeom>
          <a:solidFill>
            <a:schemeClr val="accent2">
              <a:lumMod val="75000"/>
            </a:schemeClr>
          </a:solidFill>
        </p:spPr>
        <p:txBody>
          <a:bodyPr wrap="none" rtlCol="0">
            <a:spAutoFit/>
          </a:bodyPr>
          <a:lstStyle/>
          <a:p>
            <a:pPr algn="ctr"/>
            <a:r>
              <a:rPr lang="fr-FR" sz="1050" b="1" dirty="0" err="1">
                <a:solidFill>
                  <a:schemeClr val="bg1"/>
                </a:solidFill>
              </a:rPr>
              <a:t>Access_token</a:t>
            </a:r>
            <a:endParaRPr lang="fr-FR" sz="1050" b="1" dirty="0">
              <a:solidFill>
                <a:schemeClr val="bg1"/>
              </a:solidFill>
            </a:endParaRPr>
          </a:p>
          <a:p>
            <a:pPr algn="ctr"/>
            <a:r>
              <a:rPr lang="fr-FR" sz="1050" b="1" dirty="0" err="1">
                <a:solidFill>
                  <a:schemeClr val="bg1"/>
                </a:solidFill>
              </a:rPr>
              <a:t>Refresh_token</a:t>
            </a:r>
            <a:endParaRPr lang="fr-FR" sz="1050" b="1" dirty="0">
              <a:solidFill>
                <a:schemeClr val="bg1"/>
              </a:solidFill>
            </a:endParaRPr>
          </a:p>
        </p:txBody>
      </p:sp>
      <p:sp>
        <p:nvSpPr>
          <p:cNvPr id="47" name="ZoneTexte 46">
            <a:extLst>
              <a:ext uri="{FF2B5EF4-FFF2-40B4-BE49-F238E27FC236}">
                <a16:creationId xmlns:a16="http://schemas.microsoft.com/office/drawing/2014/main" id="{2DF3B16C-A561-4E0A-B610-F570AB8B8C88}"/>
              </a:ext>
            </a:extLst>
          </p:cNvPr>
          <p:cNvSpPr txBox="1"/>
          <p:nvPr/>
        </p:nvSpPr>
        <p:spPr>
          <a:xfrm>
            <a:off x="2237333" y="4015619"/>
            <a:ext cx="857927" cy="415498"/>
          </a:xfrm>
          <a:prstGeom prst="rect">
            <a:avLst/>
          </a:prstGeom>
          <a:solidFill>
            <a:schemeClr val="accent6">
              <a:lumMod val="75000"/>
            </a:schemeClr>
          </a:solidFill>
        </p:spPr>
        <p:txBody>
          <a:bodyPr wrap="none" rtlCol="0">
            <a:spAutoFit/>
          </a:bodyPr>
          <a:lstStyle/>
          <a:p>
            <a:pPr algn="ctr"/>
            <a:r>
              <a:rPr lang="fr-FR" sz="1050" b="1" dirty="0" err="1">
                <a:solidFill>
                  <a:schemeClr val="bg1"/>
                </a:solidFill>
              </a:rPr>
              <a:t>ClientId</a:t>
            </a:r>
            <a:endParaRPr lang="fr-FR" sz="1050" b="1" dirty="0">
              <a:solidFill>
                <a:schemeClr val="bg1"/>
              </a:solidFill>
            </a:endParaRPr>
          </a:p>
          <a:p>
            <a:pPr algn="ctr"/>
            <a:r>
              <a:rPr lang="fr-FR" sz="1050" b="1" dirty="0" err="1">
                <a:solidFill>
                  <a:schemeClr val="bg1"/>
                </a:solidFill>
              </a:rPr>
              <a:t>ClientSecret</a:t>
            </a:r>
            <a:endParaRPr lang="fr-FR" sz="1050" b="1" dirty="0">
              <a:solidFill>
                <a:schemeClr val="bg1"/>
              </a:solidFill>
            </a:endParaRPr>
          </a:p>
        </p:txBody>
      </p:sp>
      <p:sp>
        <p:nvSpPr>
          <p:cNvPr id="38" name="ZoneTexte 37">
            <a:extLst>
              <a:ext uri="{FF2B5EF4-FFF2-40B4-BE49-F238E27FC236}">
                <a16:creationId xmlns:a16="http://schemas.microsoft.com/office/drawing/2014/main" id="{D17352C7-E48D-4E31-B769-3FACEDEC7E8B}"/>
              </a:ext>
            </a:extLst>
          </p:cNvPr>
          <p:cNvSpPr txBox="1"/>
          <p:nvPr/>
        </p:nvSpPr>
        <p:spPr>
          <a:xfrm>
            <a:off x="9801460" y="6221223"/>
            <a:ext cx="2398221" cy="646331"/>
          </a:xfrm>
          <a:prstGeom prst="rect">
            <a:avLst/>
          </a:prstGeom>
          <a:solidFill>
            <a:srgbClr val="FFC000"/>
          </a:solidFill>
        </p:spPr>
        <p:txBody>
          <a:bodyPr wrap="none" rtlCol="0">
            <a:spAutoFit/>
          </a:bodyPr>
          <a:lstStyle/>
          <a:p>
            <a:r>
              <a:rPr lang="fr-FR" sz="3600" b="1" dirty="0" err="1">
                <a:solidFill>
                  <a:schemeClr val="bg1"/>
                </a:solidFill>
              </a:rPr>
              <a:t>Deprecated</a:t>
            </a:r>
            <a:endParaRPr lang="fr-FR" sz="3600" b="1" dirty="0">
              <a:solidFill>
                <a:schemeClr val="bg1"/>
              </a:solidFill>
            </a:endParaRPr>
          </a:p>
        </p:txBody>
      </p:sp>
    </p:spTree>
    <p:extLst>
      <p:ext uri="{BB962C8B-B14F-4D97-AF65-F5344CB8AC3E}">
        <p14:creationId xmlns:p14="http://schemas.microsoft.com/office/powerpoint/2010/main" val="1331654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Espace réservé du contenu 2"/>
          <p:cNvSpPr txBox="1">
            <a:spLocks/>
          </p:cNvSpPr>
          <p:nvPr/>
        </p:nvSpPr>
        <p:spPr>
          <a:xfrm>
            <a:off x="3666896" y="3892946"/>
            <a:ext cx="2412962" cy="74591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400" b="1" dirty="0"/>
              <a:t>Client </a:t>
            </a:r>
            <a:br>
              <a:rPr lang="fr-FR" sz="2400" b="1" dirty="0"/>
            </a:br>
            <a:r>
              <a:rPr lang="fr-FR" sz="2400" b="1" dirty="0"/>
              <a:t>Application</a:t>
            </a:r>
            <a:endParaRPr lang="fr-FR" sz="2400" dirty="0"/>
          </a:p>
        </p:txBody>
      </p:sp>
      <p:sp>
        <p:nvSpPr>
          <p:cNvPr id="2" name="Titre 1"/>
          <p:cNvSpPr>
            <a:spLocks noGrp="1"/>
          </p:cNvSpPr>
          <p:nvPr>
            <p:ph type="title"/>
          </p:nvPr>
        </p:nvSpPr>
        <p:spPr>
          <a:xfrm>
            <a:off x="172506" y="69658"/>
            <a:ext cx="10515600" cy="717684"/>
          </a:xfrm>
        </p:spPr>
        <p:txBody>
          <a:bodyPr/>
          <a:lstStyle/>
          <a:p>
            <a:r>
              <a:rPr lang="fr-FR" dirty="0" err="1"/>
              <a:t>Implicit</a:t>
            </a:r>
            <a:r>
              <a:rPr lang="fr-FR" dirty="0"/>
              <a:t> Grant</a:t>
            </a:r>
          </a:p>
        </p:txBody>
      </p:sp>
      <p:pic>
        <p:nvPicPr>
          <p:cNvPr id="7"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7518280" y="1971062"/>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txBox="1">
            <a:spLocks/>
          </p:cNvSpPr>
          <p:nvPr/>
        </p:nvSpPr>
        <p:spPr>
          <a:xfrm>
            <a:off x="6785987" y="1027865"/>
            <a:ext cx="1997249" cy="72349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400" b="1" dirty="0" err="1"/>
              <a:t>Authorization</a:t>
            </a:r>
            <a:r>
              <a:rPr lang="fr-FR" sz="2400" b="1" dirty="0"/>
              <a:t> </a:t>
            </a:r>
            <a:br>
              <a:rPr lang="fr-FR" sz="2400" b="1" dirty="0"/>
            </a:br>
            <a:r>
              <a:rPr lang="fr-FR" sz="2400" b="1" dirty="0"/>
              <a:t>Server</a:t>
            </a:r>
            <a:endParaRPr lang="fr-FR" sz="2400" dirty="0"/>
          </a:p>
        </p:txBody>
      </p:sp>
      <p:sp>
        <p:nvSpPr>
          <p:cNvPr id="9" name="Espace réservé du contenu 2"/>
          <p:cNvSpPr txBox="1">
            <a:spLocks/>
          </p:cNvSpPr>
          <p:nvPr/>
        </p:nvSpPr>
        <p:spPr>
          <a:xfrm>
            <a:off x="6689818" y="4872766"/>
            <a:ext cx="2042822" cy="12213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400" b="1" dirty="0"/>
              <a:t>Resource Server</a:t>
            </a:r>
            <a:endParaRPr lang="fr-FR" sz="2400" dirty="0"/>
          </a:p>
        </p:txBody>
      </p:sp>
      <p:pic>
        <p:nvPicPr>
          <p:cNvPr id="10"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7518559" y="4141786"/>
            <a:ext cx="468826" cy="76012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Résultat de recherche d'images pour &quot;image ordinateur&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4628" y="3012770"/>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necteur droit 18"/>
          <p:cNvCxnSpPr>
            <a:cxnSpLocks/>
            <a:stCxn id="10" idx="1"/>
            <a:endCxn id="17" idx="3"/>
          </p:cNvCxnSpPr>
          <p:nvPr/>
        </p:nvCxnSpPr>
        <p:spPr>
          <a:xfrm flipH="1" flipV="1">
            <a:off x="5407135" y="3514024"/>
            <a:ext cx="2111424" cy="1007824"/>
          </a:xfrm>
          <a:prstGeom prst="line">
            <a:avLst/>
          </a:prstGeom>
          <a:ln w="50800">
            <a:headEnd type="oval"/>
            <a:tailEnd type="oval"/>
          </a:ln>
        </p:spPr>
        <p:style>
          <a:lnRef idx="1">
            <a:schemeClr val="accent1"/>
          </a:lnRef>
          <a:fillRef idx="0">
            <a:schemeClr val="accent1"/>
          </a:fillRef>
          <a:effectRef idx="0">
            <a:schemeClr val="accent1"/>
          </a:effectRef>
          <a:fontRef idx="minor">
            <a:schemeClr val="tx1"/>
          </a:fontRef>
        </p:style>
      </p:cxnSp>
      <p:cxnSp>
        <p:nvCxnSpPr>
          <p:cNvPr id="20" name="Connecteur droit 19"/>
          <p:cNvCxnSpPr>
            <a:cxnSpLocks/>
            <a:stCxn id="7" idx="1"/>
            <a:endCxn id="17" idx="3"/>
          </p:cNvCxnSpPr>
          <p:nvPr/>
        </p:nvCxnSpPr>
        <p:spPr>
          <a:xfrm flipH="1">
            <a:off x="5407135" y="2351124"/>
            <a:ext cx="2111145" cy="1162900"/>
          </a:xfrm>
          <a:prstGeom prst="line">
            <a:avLst/>
          </a:prstGeom>
          <a:ln w="50800">
            <a:headEnd type="oval"/>
            <a:tailEnd type="oval"/>
          </a:ln>
        </p:spPr>
        <p:style>
          <a:lnRef idx="1">
            <a:schemeClr val="accent1"/>
          </a:lnRef>
          <a:fillRef idx="0">
            <a:schemeClr val="accent1"/>
          </a:fillRef>
          <a:effectRef idx="0">
            <a:schemeClr val="accent1"/>
          </a:effectRef>
          <a:fontRef idx="minor">
            <a:schemeClr val="tx1"/>
          </a:fontRef>
        </p:style>
      </p:cxnSp>
      <p:grpSp>
        <p:nvGrpSpPr>
          <p:cNvPr id="25" name="Groupe 24"/>
          <p:cNvGrpSpPr/>
          <p:nvPr/>
        </p:nvGrpSpPr>
        <p:grpSpPr>
          <a:xfrm>
            <a:off x="8714710" y="4297507"/>
            <a:ext cx="386744" cy="467381"/>
            <a:chOff x="7629365" y="5649458"/>
            <a:chExt cx="386744" cy="467381"/>
          </a:xfrm>
        </p:grpSpPr>
        <p:pic>
          <p:nvPicPr>
            <p:cNvPr id="26"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2" descr="Résultat de recherche d'images pour &quot;image base de données&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e 27"/>
          <p:cNvGrpSpPr/>
          <p:nvPr/>
        </p:nvGrpSpPr>
        <p:grpSpPr>
          <a:xfrm>
            <a:off x="8633746" y="2127403"/>
            <a:ext cx="386744" cy="467381"/>
            <a:chOff x="7629365" y="5649458"/>
            <a:chExt cx="386744" cy="467381"/>
          </a:xfrm>
        </p:grpSpPr>
        <p:pic>
          <p:nvPicPr>
            <p:cNvPr id="29"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2" descr="Résultat de recherche d'images pour &quot;image base de données&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4" name="Connecteur droit 33"/>
          <p:cNvCxnSpPr>
            <a:cxnSpLocks/>
            <a:stCxn id="7" idx="3"/>
          </p:cNvCxnSpPr>
          <p:nvPr/>
        </p:nvCxnSpPr>
        <p:spPr>
          <a:xfrm>
            <a:off x="7987106" y="2351124"/>
            <a:ext cx="637678" cy="0"/>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6" name="Connecteur droit 35"/>
          <p:cNvCxnSpPr>
            <a:cxnSpLocks/>
            <a:stCxn id="10" idx="3"/>
            <a:endCxn id="26" idx="1"/>
          </p:cNvCxnSpPr>
          <p:nvPr/>
        </p:nvCxnSpPr>
        <p:spPr>
          <a:xfrm>
            <a:off x="7987385" y="4521848"/>
            <a:ext cx="727325" cy="198"/>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6" name="Connecteur droit 45"/>
          <p:cNvCxnSpPr>
            <a:cxnSpLocks/>
            <a:stCxn id="7" idx="2"/>
            <a:endCxn id="10" idx="0"/>
          </p:cNvCxnSpPr>
          <p:nvPr/>
        </p:nvCxnSpPr>
        <p:spPr>
          <a:xfrm>
            <a:off x="7752693" y="2731186"/>
            <a:ext cx="279" cy="1410600"/>
          </a:xfrm>
          <a:prstGeom prst="line">
            <a:avLst/>
          </a:prstGeom>
          <a:ln w="50800">
            <a:headEnd type="oval"/>
            <a:tailEnd type="oval"/>
          </a:ln>
        </p:spPr>
        <p:style>
          <a:lnRef idx="1">
            <a:schemeClr val="accent1"/>
          </a:lnRef>
          <a:fillRef idx="0">
            <a:schemeClr val="accent1"/>
          </a:fillRef>
          <a:effectRef idx="0">
            <a:schemeClr val="accent1"/>
          </a:effectRef>
          <a:fontRef idx="minor">
            <a:schemeClr val="tx1"/>
          </a:fontRef>
        </p:style>
      </p:cxnSp>
      <p:pic>
        <p:nvPicPr>
          <p:cNvPr id="50" name="Image 49"/>
          <p:cNvPicPr>
            <a:picLocks noChangeAspect="1"/>
          </p:cNvPicPr>
          <p:nvPr/>
        </p:nvPicPr>
        <p:blipFill rotWithShape="1">
          <a:blip r:embed="rId6"/>
          <a:srcRect l="26157" r="24641"/>
          <a:stretch/>
        </p:blipFill>
        <p:spPr>
          <a:xfrm>
            <a:off x="2544288" y="2247671"/>
            <a:ext cx="778784" cy="1582841"/>
          </a:xfrm>
          <a:prstGeom prst="rect">
            <a:avLst/>
          </a:prstGeom>
        </p:spPr>
      </p:pic>
      <p:sp>
        <p:nvSpPr>
          <p:cNvPr id="59" name="Espace réservé du contenu 2"/>
          <p:cNvSpPr txBox="1">
            <a:spLocks/>
          </p:cNvSpPr>
          <p:nvPr/>
        </p:nvSpPr>
        <p:spPr>
          <a:xfrm>
            <a:off x="1850741" y="3911850"/>
            <a:ext cx="2289891" cy="74591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400" b="1" dirty="0"/>
              <a:t>Resource </a:t>
            </a:r>
            <a:br>
              <a:rPr lang="fr-FR" sz="2400" b="1" dirty="0"/>
            </a:br>
            <a:r>
              <a:rPr lang="fr-FR" sz="2400" b="1" dirty="0" err="1"/>
              <a:t>Owner</a:t>
            </a:r>
            <a:endParaRPr lang="fr-FR" sz="2400" dirty="0"/>
          </a:p>
        </p:txBody>
      </p:sp>
      <p:cxnSp>
        <p:nvCxnSpPr>
          <p:cNvPr id="60" name="Connecteur droit 59"/>
          <p:cNvCxnSpPr>
            <a:cxnSpLocks/>
            <a:stCxn id="17" idx="1"/>
            <a:endCxn id="50" idx="3"/>
          </p:cNvCxnSpPr>
          <p:nvPr/>
        </p:nvCxnSpPr>
        <p:spPr>
          <a:xfrm flipH="1" flipV="1">
            <a:off x="3323072" y="3039092"/>
            <a:ext cx="1081556" cy="474932"/>
          </a:xfrm>
          <a:prstGeom prst="line">
            <a:avLst/>
          </a:prstGeom>
          <a:ln w="50800">
            <a:headEnd type="oval"/>
            <a:tailEnd type="ova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40F5BFEB-50A8-4B13-90A9-161E4F36B34C}"/>
              </a:ext>
            </a:extLst>
          </p:cNvPr>
          <p:cNvSpPr/>
          <p:nvPr/>
        </p:nvSpPr>
        <p:spPr>
          <a:xfrm>
            <a:off x="2989494" y="4511630"/>
            <a:ext cx="3910109" cy="707886"/>
          </a:xfrm>
          <a:prstGeom prst="rect">
            <a:avLst/>
          </a:prstGeom>
        </p:spPr>
        <p:txBody>
          <a:bodyPr wrap="none">
            <a:spAutoFit/>
          </a:bodyPr>
          <a:lstStyle/>
          <a:p>
            <a:r>
              <a:rPr lang="fr-FR" sz="2000" i="1" dirty="0">
                <a:solidFill>
                  <a:schemeClr val="accent1">
                    <a:lumMod val="75000"/>
                  </a:schemeClr>
                </a:solidFill>
                <a:hlinkClick r:id="rId7"/>
              </a:rPr>
              <a:t>https://www.lannexe-bretignolles.fr</a:t>
            </a:r>
            <a:endParaRPr lang="fr-FR" sz="2000" i="1" dirty="0">
              <a:solidFill>
                <a:schemeClr val="accent1">
                  <a:lumMod val="75000"/>
                </a:schemeClr>
              </a:solidFill>
            </a:endParaRPr>
          </a:p>
          <a:p>
            <a:endParaRPr lang="fr-FR" sz="2000" dirty="0"/>
          </a:p>
        </p:txBody>
      </p:sp>
      <p:sp>
        <p:nvSpPr>
          <p:cNvPr id="32" name="Rectangle 31">
            <a:extLst>
              <a:ext uri="{FF2B5EF4-FFF2-40B4-BE49-F238E27FC236}">
                <a16:creationId xmlns:a16="http://schemas.microsoft.com/office/drawing/2014/main" id="{E73373DA-70C7-4F80-B193-086F1BC532FB}"/>
              </a:ext>
            </a:extLst>
          </p:cNvPr>
          <p:cNvSpPr/>
          <p:nvPr/>
        </p:nvSpPr>
        <p:spPr>
          <a:xfrm>
            <a:off x="6375379" y="5552386"/>
            <a:ext cx="2818464" cy="1015663"/>
          </a:xfrm>
          <a:prstGeom prst="rect">
            <a:avLst/>
          </a:prstGeom>
        </p:spPr>
        <p:txBody>
          <a:bodyPr wrap="none">
            <a:spAutoFit/>
          </a:bodyPr>
          <a:lstStyle/>
          <a:p>
            <a:r>
              <a:rPr lang="fr-FR" sz="2000" i="1" dirty="0">
                <a:solidFill>
                  <a:schemeClr val="accent1">
                    <a:lumMod val="75000"/>
                  </a:schemeClr>
                </a:solidFill>
                <a:hlinkClick r:id="rId8"/>
              </a:rPr>
              <a:t>https://api.facebook.com</a:t>
            </a:r>
            <a:endParaRPr lang="fr-FR" sz="2000" i="1" dirty="0">
              <a:solidFill>
                <a:schemeClr val="accent1">
                  <a:lumMod val="75000"/>
                </a:schemeClr>
              </a:solidFill>
            </a:endParaRPr>
          </a:p>
          <a:p>
            <a:endParaRPr lang="fr-FR" sz="2000" i="1" dirty="0">
              <a:solidFill>
                <a:schemeClr val="accent1">
                  <a:lumMod val="75000"/>
                </a:schemeClr>
              </a:solidFill>
            </a:endParaRPr>
          </a:p>
          <a:p>
            <a:endParaRPr lang="fr-FR" sz="2000" i="1" dirty="0">
              <a:solidFill>
                <a:schemeClr val="accent1">
                  <a:lumMod val="75000"/>
                </a:schemeClr>
              </a:solidFill>
            </a:endParaRPr>
          </a:p>
        </p:txBody>
      </p:sp>
      <p:sp>
        <p:nvSpPr>
          <p:cNvPr id="33" name="Rectangle 32">
            <a:extLst>
              <a:ext uri="{FF2B5EF4-FFF2-40B4-BE49-F238E27FC236}">
                <a16:creationId xmlns:a16="http://schemas.microsoft.com/office/drawing/2014/main" id="{5F76C149-58DE-4565-A502-92DC7CE4827B}"/>
              </a:ext>
            </a:extLst>
          </p:cNvPr>
          <p:cNvSpPr/>
          <p:nvPr/>
        </p:nvSpPr>
        <p:spPr>
          <a:xfrm>
            <a:off x="6262362" y="1558178"/>
            <a:ext cx="3104119" cy="707886"/>
          </a:xfrm>
          <a:prstGeom prst="rect">
            <a:avLst/>
          </a:prstGeom>
        </p:spPr>
        <p:txBody>
          <a:bodyPr wrap="none">
            <a:spAutoFit/>
          </a:bodyPr>
          <a:lstStyle/>
          <a:p>
            <a:r>
              <a:rPr lang="fr-FR" sz="2000" i="1" dirty="0">
                <a:solidFill>
                  <a:schemeClr val="accent1">
                    <a:lumMod val="75000"/>
                  </a:schemeClr>
                </a:solidFill>
                <a:hlinkClick r:id="rId9"/>
              </a:rPr>
              <a:t>https://oauth.facebook.com</a:t>
            </a:r>
            <a:endParaRPr lang="fr-FR" sz="2000" i="1" dirty="0">
              <a:solidFill>
                <a:schemeClr val="accent1">
                  <a:lumMod val="75000"/>
                </a:schemeClr>
              </a:solidFill>
            </a:endParaRPr>
          </a:p>
          <a:p>
            <a:endParaRPr lang="fr-FR" sz="2000" i="1" dirty="0">
              <a:solidFill>
                <a:schemeClr val="accent1">
                  <a:lumMod val="75000"/>
                </a:schemeClr>
              </a:solidFill>
            </a:endParaRPr>
          </a:p>
        </p:txBody>
      </p:sp>
      <p:sp>
        <p:nvSpPr>
          <p:cNvPr id="12" name="ZoneTexte 11">
            <a:extLst>
              <a:ext uri="{FF2B5EF4-FFF2-40B4-BE49-F238E27FC236}">
                <a16:creationId xmlns:a16="http://schemas.microsoft.com/office/drawing/2014/main" id="{40884E20-4D80-4B53-9890-BA79CE5B4EB6}"/>
              </a:ext>
            </a:extLst>
          </p:cNvPr>
          <p:cNvSpPr txBox="1"/>
          <p:nvPr/>
        </p:nvSpPr>
        <p:spPr>
          <a:xfrm>
            <a:off x="4958284" y="2909190"/>
            <a:ext cx="944489" cy="253916"/>
          </a:xfrm>
          <a:prstGeom prst="rect">
            <a:avLst/>
          </a:prstGeom>
          <a:solidFill>
            <a:schemeClr val="accent2">
              <a:lumMod val="75000"/>
            </a:schemeClr>
          </a:solidFill>
        </p:spPr>
        <p:txBody>
          <a:bodyPr wrap="none" rtlCol="0">
            <a:spAutoFit/>
          </a:bodyPr>
          <a:lstStyle/>
          <a:p>
            <a:r>
              <a:rPr lang="fr-FR" sz="1050" b="1" dirty="0" err="1">
                <a:solidFill>
                  <a:schemeClr val="bg1"/>
                </a:solidFill>
              </a:rPr>
              <a:t>Access_token</a:t>
            </a:r>
            <a:endParaRPr lang="fr-FR" sz="1050" b="1" dirty="0">
              <a:solidFill>
                <a:schemeClr val="bg1"/>
              </a:solidFill>
            </a:endParaRPr>
          </a:p>
        </p:txBody>
      </p:sp>
      <p:sp>
        <p:nvSpPr>
          <p:cNvPr id="37" name="ZoneTexte 36">
            <a:extLst>
              <a:ext uri="{FF2B5EF4-FFF2-40B4-BE49-F238E27FC236}">
                <a16:creationId xmlns:a16="http://schemas.microsoft.com/office/drawing/2014/main" id="{B1492B07-5AD7-4520-B91C-1BBC81CCEE76}"/>
              </a:ext>
            </a:extLst>
          </p:cNvPr>
          <p:cNvSpPr txBox="1"/>
          <p:nvPr/>
        </p:nvSpPr>
        <p:spPr>
          <a:xfrm>
            <a:off x="4017642" y="2956002"/>
            <a:ext cx="615874" cy="253916"/>
          </a:xfrm>
          <a:prstGeom prst="rect">
            <a:avLst/>
          </a:prstGeom>
          <a:solidFill>
            <a:schemeClr val="accent6">
              <a:lumMod val="75000"/>
            </a:schemeClr>
          </a:solidFill>
        </p:spPr>
        <p:txBody>
          <a:bodyPr wrap="none" rtlCol="0">
            <a:spAutoFit/>
          </a:bodyPr>
          <a:lstStyle/>
          <a:p>
            <a:pPr algn="ctr"/>
            <a:r>
              <a:rPr lang="fr-FR" sz="1050" b="1" dirty="0" err="1">
                <a:solidFill>
                  <a:schemeClr val="bg1"/>
                </a:solidFill>
              </a:rPr>
              <a:t>ClientId</a:t>
            </a:r>
            <a:endParaRPr lang="fr-FR" sz="1050" b="1" dirty="0">
              <a:solidFill>
                <a:schemeClr val="bg1"/>
              </a:solidFill>
            </a:endParaRPr>
          </a:p>
        </p:txBody>
      </p:sp>
      <p:sp>
        <p:nvSpPr>
          <p:cNvPr id="31" name="ZoneTexte 30">
            <a:extLst>
              <a:ext uri="{FF2B5EF4-FFF2-40B4-BE49-F238E27FC236}">
                <a16:creationId xmlns:a16="http://schemas.microsoft.com/office/drawing/2014/main" id="{06B757C4-4903-4334-BE28-49E372F9D2A3}"/>
              </a:ext>
            </a:extLst>
          </p:cNvPr>
          <p:cNvSpPr txBox="1"/>
          <p:nvPr/>
        </p:nvSpPr>
        <p:spPr>
          <a:xfrm>
            <a:off x="9801460" y="6221223"/>
            <a:ext cx="2398221" cy="646331"/>
          </a:xfrm>
          <a:prstGeom prst="rect">
            <a:avLst/>
          </a:prstGeom>
          <a:solidFill>
            <a:srgbClr val="FFC000"/>
          </a:solidFill>
        </p:spPr>
        <p:txBody>
          <a:bodyPr wrap="none" rtlCol="0">
            <a:spAutoFit/>
          </a:bodyPr>
          <a:lstStyle/>
          <a:p>
            <a:r>
              <a:rPr lang="fr-FR" sz="3600" b="1" dirty="0" err="1">
                <a:solidFill>
                  <a:schemeClr val="bg1"/>
                </a:solidFill>
              </a:rPr>
              <a:t>Deprecated</a:t>
            </a:r>
            <a:endParaRPr lang="fr-FR" sz="3600" b="1" dirty="0">
              <a:solidFill>
                <a:schemeClr val="bg1"/>
              </a:solidFill>
            </a:endParaRPr>
          </a:p>
        </p:txBody>
      </p:sp>
    </p:spTree>
    <p:extLst>
      <p:ext uri="{BB962C8B-B14F-4D97-AF65-F5344CB8AC3E}">
        <p14:creationId xmlns:p14="http://schemas.microsoft.com/office/powerpoint/2010/main" val="853309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Espace réservé du contenu 2"/>
          <p:cNvSpPr txBox="1">
            <a:spLocks/>
          </p:cNvSpPr>
          <p:nvPr/>
        </p:nvSpPr>
        <p:spPr>
          <a:xfrm>
            <a:off x="3666896" y="3892946"/>
            <a:ext cx="2412962" cy="74591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400" b="1" dirty="0"/>
              <a:t>Client </a:t>
            </a:r>
            <a:br>
              <a:rPr lang="fr-FR" sz="2400" b="1" dirty="0"/>
            </a:br>
            <a:r>
              <a:rPr lang="fr-FR" sz="2400" b="1" dirty="0"/>
              <a:t>Application</a:t>
            </a:r>
            <a:endParaRPr lang="fr-FR" sz="2400" dirty="0"/>
          </a:p>
        </p:txBody>
      </p:sp>
      <p:sp>
        <p:nvSpPr>
          <p:cNvPr id="2" name="Titre 1"/>
          <p:cNvSpPr>
            <a:spLocks noGrp="1"/>
          </p:cNvSpPr>
          <p:nvPr>
            <p:ph type="title"/>
          </p:nvPr>
        </p:nvSpPr>
        <p:spPr>
          <a:xfrm>
            <a:off x="172506" y="69658"/>
            <a:ext cx="10515600" cy="717684"/>
          </a:xfrm>
        </p:spPr>
        <p:txBody>
          <a:bodyPr/>
          <a:lstStyle/>
          <a:p>
            <a:r>
              <a:rPr lang="fr-FR" dirty="0"/>
              <a:t>Flow </a:t>
            </a:r>
            <a:r>
              <a:rPr lang="fr-FR" dirty="0" err="1"/>
              <a:t>Authorization</a:t>
            </a:r>
            <a:r>
              <a:rPr lang="fr-FR" dirty="0"/>
              <a:t> Code Grant </a:t>
            </a:r>
            <a:r>
              <a:rPr lang="fr-FR" dirty="0" err="1">
                <a:solidFill>
                  <a:schemeClr val="accent2">
                    <a:lumMod val="75000"/>
                  </a:schemeClr>
                </a:solidFill>
              </a:rPr>
              <a:t>with</a:t>
            </a:r>
            <a:r>
              <a:rPr lang="fr-FR" dirty="0">
                <a:solidFill>
                  <a:schemeClr val="accent2">
                    <a:lumMod val="75000"/>
                  </a:schemeClr>
                </a:solidFill>
              </a:rPr>
              <a:t> </a:t>
            </a:r>
            <a:r>
              <a:rPr lang="fr-FR" dirty="0" err="1">
                <a:solidFill>
                  <a:schemeClr val="accent2">
                    <a:lumMod val="75000"/>
                  </a:schemeClr>
                </a:solidFill>
              </a:rPr>
              <a:t>pcke</a:t>
            </a:r>
            <a:endParaRPr lang="fr-FR" dirty="0">
              <a:solidFill>
                <a:schemeClr val="accent2">
                  <a:lumMod val="75000"/>
                </a:schemeClr>
              </a:solidFill>
            </a:endParaRPr>
          </a:p>
        </p:txBody>
      </p:sp>
      <p:pic>
        <p:nvPicPr>
          <p:cNvPr id="7"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7518280" y="1971062"/>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txBox="1">
            <a:spLocks/>
          </p:cNvSpPr>
          <p:nvPr/>
        </p:nvSpPr>
        <p:spPr>
          <a:xfrm>
            <a:off x="6785987" y="1027865"/>
            <a:ext cx="1997249" cy="72349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400" b="1" dirty="0" err="1"/>
              <a:t>Authorization</a:t>
            </a:r>
            <a:r>
              <a:rPr lang="fr-FR" sz="2400" b="1" dirty="0"/>
              <a:t> </a:t>
            </a:r>
            <a:br>
              <a:rPr lang="fr-FR" sz="2400" b="1" dirty="0"/>
            </a:br>
            <a:r>
              <a:rPr lang="fr-FR" sz="2400" b="1" dirty="0"/>
              <a:t>Server</a:t>
            </a:r>
            <a:endParaRPr lang="fr-FR" sz="2400" dirty="0"/>
          </a:p>
        </p:txBody>
      </p:sp>
      <p:sp>
        <p:nvSpPr>
          <p:cNvPr id="9" name="Espace réservé du contenu 2"/>
          <p:cNvSpPr txBox="1">
            <a:spLocks/>
          </p:cNvSpPr>
          <p:nvPr/>
        </p:nvSpPr>
        <p:spPr>
          <a:xfrm>
            <a:off x="6689818" y="4872766"/>
            <a:ext cx="2042822" cy="12213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400" b="1" dirty="0"/>
              <a:t>Resource Server</a:t>
            </a:r>
            <a:endParaRPr lang="fr-FR" sz="2400" dirty="0"/>
          </a:p>
        </p:txBody>
      </p:sp>
      <p:pic>
        <p:nvPicPr>
          <p:cNvPr id="10"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7518559" y="4141786"/>
            <a:ext cx="468826" cy="76012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Résultat de recherche d'images pour &quot;image ordinateur&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4628" y="3012770"/>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necteur droit 18"/>
          <p:cNvCxnSpPr>
            <a:cxnSpLocks/>
            <a:stCxn id="10" idx="1"/>
            <a:endCxn id="17" idx="3"/>
          </p:cNvCxnSpPr>
          <p:nvPr/>
        </p:nvCxnSpPr>
        <p:spPr>
          <a:xfrm flipH="1" flipV="1">
            <a:off x="5407135" y="3514024"/>
            <a:ext cx="2111424" cy="1007824"/>
          </a:xfrm>
          <a:prstGeom prst="line">
            <a:avLst/>
          </a:prstGeom>
          <a:ln w="50800">
            <a:headEnd type="oval"/>
            <a:tailEnd type="oval"/>
          </a:ln>
        </p:spPr>
        <p:style>
          <a:lnRef idx="1">
            <a:schemeClr val="accent1"/>
          </a:lnRef>
          <a:fillRef idx="0">
            <a:schemeClr val="accent1"/>
          </a:fillRef>
          <a:effectRef idx="0">
            <a:schemeClr val="accent1"/>
          </a:effectRef>
          <a:fontRef idx="minor">
            <a:schemeClr val="tx1"/>
          </a:fontRef>
        </p:style>
      </p:cxnSp>
      <p:cxnSp>
        <p:nvCxnSpPr>
          <p:cNvPr id="20" name="Connecteur droit 19"/>
          <p:cNvCxnSpPr>
            <a:cxnSpLocks/>
            <a:stCxn id="7" idx="1"/>
            <a:endCxn id="17" idx="3"/>
          </p:cNvCxnSpPr>
          <p:nvPr/>
        </p:nvCxnSpPr>
        <p:spPr>
          <a:xfrm flipH="1">
            <a:off x="5407135" y="2351124"/>
            <a:ext cx="2111145" cy="1162900"/>
          </a:xfrm>
          <a:prstGeom prst="line">
            <a:avLst/>
          </a:prstGeom>
          <a:ln w="50800">
            <a:headEnd type="oval"/>
            <a:tailEnd type="oval"/>
          </a:ln>
        </p:spPr>
        <p:style>
          <a:lnRef idx="1">
            <a:schemeClr val="accent1"/>
          </a:lnRef>
          <a:fillRef idx="0">
            <a:schemeClr val="accent1"/>
          </a:fillRef>
          <a:effectRef idx="0">
            <a:schemeClr val="accent1"/>
          </a:effectRef>
          <a:fontRef idx="minor">
            <a:schemeClr val="tx1"/>
          </a:fontRef>
        </p:style>
      </p:cxnSp>
      <p:grpSp>
        <p:nvGrpSpPr>
          <p:cNvPr id="25" name="Groupe 24"/>
          <p:cNvGrpSpPr/>
          <p:nvPr/>
        </p:nvGrpSpPr>
        <p:grpSpPr>
          <a:xfrm>
            <a:off x="8714710" y="4297507"/>
            <a:ext cx="386744" cy="467381"/>
            <a:chOff x="7629365" y="5649458"/>
            <a:chExt cx="386744" cy="467381"/>
          </a:xfrm>
        </p:grpSpPr>
        <p:pic>
          <p:nvPicPr>
            <p:cNvPr id="26"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2" descr="Résultat de recherche d'images pour &quot;image base de données&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e 27"/>
          <p:cNvGrpSpPr/>
          <p:nvPr/>
        </p:nvGrpSpPr>
        <p:grpSpPr>
          <a:xfrm>
            <a:off x="8633746" y="2127403"/>
            <a:ext cx="386744" cy="467381"/>
            <a:chOff x="7629365" y="5649458"/>
            <a:chExt cx="386744" cy="467381"/>
          </a:xfrm>
        </p:grpSpPr>
        <p:pic>
          <p:nvPicPr>
            <p:cNvPr id="29"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2" descr="Résultat de recherche d'images pour &quot;image base de données&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4" name="Connecteur droit 33"/>
          <p:cNvCxnSpPr>
            <a:cxnSpLocks/>
            <a:stCxn id="7" idx="3"/>
          </p:cNvCxnSpPr>
          <p:nvPr/>
        </p:nvCxnSpPr>
        <p:spPr>
          <a:xfrm>
            <a:off x="7987106" y="2351124"/>
            <a:ext cx="637678" cy="0"/>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6" name="Connecteur droit 35"/>
          <p:cNvCxnSpPr>
            <a:cxnSpLocks/>
            <a:stCxn id="10" idx="3"/>
            <a:endCxn id="26" idx="1"/>
          </p:cNvCxnSpPr>
          <p:nvPr/>
        </p:nvCxnSpPr>
        <p:spPr>
          <a:xfrm>
            <a:off x="7987385" y="4521848"/>
            <a:ext cx="727325" cy="198"/>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6" name="Connecteur droit 45"/>
          <p:cNvCxnSpPr>
            <a:cxnSpLocks/>
            <a:stCxn id="7" idx="2"/>
            <a:endCxn id="10" idx="0"/>
          </p:cNvCxnSpPr>
          <p:nvPr/>
        </p:nvCxnSpPr>
        <p:spPr>
          <a:xfrm>
            <a:off x="7752693" y="2731186"/>
            <a:ext cx="279" cy="1410600"/>
          </a:xfrm>
          <a:prstGeom prst="line">
            <a:avLst/>
          </a:prstGeom>
          <a:ln w="50800">
            <a:headEnd type="oval"/>
            <a:tailEnd type="oval"/>
          </a:ln>
        </p:spPr>
        <p:style>
          <a:lnRef idx="1">
            <a:schemeClr val="accent1"/>
          </a:lnRef>
          <a:fillRef idx="0">
            <a:schemeClr val="accent1"/>
          </a:fillRef>
          <a:effectRef idx="0">
            <a:schemeClr val="accent1"/>
          </a:effectRef>
          <a:fontRef idx="minor">
            <a:schemeClr val="tx1"/>
          </a:fontRef>
        </p:style>
      </p:cxnSp>
      <p:pic>
        <p:nvPicPr>
          <p:cNvPr id="50" name="Image 49"/>
          <p:cNvPicPr>
            <a:picLocks noChangeAspect="1"/>
          </p:cNvPicPr>
          <p:nvPr/>
        </p:nvPicPr>
        <p:blipFill rotWithShape="1">
          <a:blip r:embed="rId6"/>
          <a:srcRect l="26157" r="24641"/>
          <a:stretch/>
        </p:blipFill>
        <p:spPr>
          <a:xfrm>
            <a:off x="2544288" y="2247671"/>
            <a:ext cx="778784" cy="1582841"/>
          </a:xfrm>
          <a:prstGeom prst="rect">
            <a:avLst/>
          </a:prstGeom>
        </p:spPr>
      </p:pic>
      <p:sp>
        <p:nvSpPr>
          <p:cNvPr id="59" name="Espace réservé du contenu 2"/>
          <p:cNvSpPr txBox="1">
            <a:spLocks/>
          </p:cNvSpPr>
          <p:nvPr/>
        </p:nvSpPr>
        <p:spPr>
          <a:xfrm>
            <a:off x="1850741" y="3911850"/>
            <a:ext cx="2289891" cy="74591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400" b="1" dirty="0"/>
              <a:t>Resource </a:t>
            </a:r>
            <a:br>
              <a:rPr lang="fr-FR" sz="2400" b="1" dirty="0"/>
            </a:br>
            <a:r>
              <a:rPr lang="fr-FR" sz="2400" b="1" dirty="0" err="1"/>
              <a:t>Owner</a:t>
            </a:r>
            <a:endParaRPr lang="fr-FR" sz="2400" dirty="0"/>
          </a:p>
        </p:txBody>
      </p:sp>
      <p:cxnSp>
        <p:nvCxnSpPr>
          <p:cNvPr id="60" name="Connecteur droit 59"/>
          <p:cNvCxnSpPr>
            <a:cxnSpLocks/>
            <a:stCxn id="17" idx="1"/>
            <a:endCxn id="50" idx="3"/>
          </p:cNvCxnSpPr>
          <p:nvPr/>
        </p:nvCxnSpPr>
        <p:spPr>
          <a:xfrm flipH="1" flipV="1">
            <a:off x="3323072" y="3039092"/>
            <a:ext cx="1081556" cy="474932"/>
          </a:xfrm>
          <a:prstGeom prst="line">
            <a:avLst/>
          </a:prstGeom>
          <a:ln w="50800">
            <a:headEnd type="oval"/>
            <a:tailEnd type="ova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40F5BFEB-50A8-4B13-90A9-161E4F36B34C}"/>
              </a:ext>
            </a:extLst>
          </p:cNvPr>
          <p:cNvSpPr/>
          <p:nvPr/>
        </p:nvSpPr>
        <p:spPr>
          <a:xfrm>
            <a:off x="2989494" y="4511630"/>
            <a:ext cx="3910109" cy="707886"/>
          </a:xfrm>
          <a:prstGeom prst="rect">
            <a:avLst/>
          </a:prstGeom>
        </p:spPr>
        <p:txBody>
          <a:bodyPr wrap="none">
            <a:spAutoFit/>
          </a:bodyPr>
          <a:lstStyle/>
          <a:p>
            <a:r>
              <a:rPr lang="fr-FR" sz="2000" i="1" dirty="0">
                <a:solidFill>
                  <a:schemeClr val="accent1">
                    <a:lumMod val="75000"/>
                  </a:schemeClr>
                </a:solidFill>
                <a:hlinkClick r:id="rId7"/>
              </a:rPr>
              <a:t>https://www.lannexe-bretignolles.fr</a:t>
            </a:r>
            <a:endParaRPr lang="fr-FR" sz="2000" i="1" dirty="0">
              <a:solidFill>
                <a:schemeClr val="accent1">
                  <a:lumMod val="75000"/>
                </a:schemeClr>
              </a:solidFill>
            </a:endParaRPr>
          </a:p>
          <a:p>
            <a:endParaRPr lang="fr-FR" sz="2000" dirty="0"/>
          </a:p>
        </p:txBody>
      </p:sp>
      <p:sp>
        <p:nvSpPr>
          <p:cNvPr id="32" name="Rectangle 31">
            <a:extLst>
              <a:ext uri="{FF2B5EF4-FFF2-40B4-BE49-F238E27FC236}">
                <a16:creationId xmlns:a16="http://schemas.microsoft.com/office/drawing/2014/main" id="{E73373DA-70C7-4F80-B193-086F1BC532FB}"/>
              </a:ext>
            </a:extLst>
          </p:cNvPr>
          <p:cNvSpPr/>
          <p:nvPr/>
        </p:nvSpPr>
        <p:spPr>
          <a:xfrm>
            <a:off x="6375379" y="5552386"/>
            <a:ext cx="2818464" cy="1015663"/>
          </a:xfrm>
          <a:prstGeom prst="rect">
            <a:avLst/>
          </a:prstGeom>
        </p:spPr>
        <p:txBody>
          <a:bodyPr wrap="none">
            <a:spAutoFit/>
          </a:bodyPr>
          <a:lstStyle/>
          <a:p>
            <a:r>
              <a:rPr lang="fr-FR" sz="2000" i="1" dirty="0">
                <a:solidFill>
                  <a:schemeClr val="accent1">
                    <a:lumMod val="75000"/>
                  </a:schemeClr>
                </a:solidFill>
                <a:hlinkClick r:id="rId8"/>
              </a:rPr>
              <a:t>https://api.facebook.com</a:t>
            </a:r>
            <a:endParaRPr lang="fr-FR" sz="2000" i="1" dirty="0">
              <a:solidFill>
                <a:schemeClr val="accent1">
                  <a:lumMod val="75000"/>
                </a:schemeClr>
              </a:solidFill>
            </a:endParaRPr>
          </a:p>
          <a:p>
            <a:endParaRPr lang="fr-FR" sz="2000" i="1" dirty="0">
              <a:solidFill>
                <a:schemeClr val="accent1">
                  <a:lumMod val="75000"/>
                </a:schemeClr>
              </a:solidFill>
            </a:endParaRPr>
          </a:p>
          <a:p>
            <a:endParaRPr lang="fr-FR" sz="2000" i="1" dirty="0">
              <a:solidFill>
                <a:schemeClr val="accent1">
                  <a:lumMod val="75000"/>
                </a:schemeClr>
              </a:solidFill>
            </a:endParaRPr>
          </a:p>
        </p:txBody>
      </p:sp>
      <p:sp>
        <p:nvSpPr>
          <p:cNvPr id="33" name="Rectangle 32">
            <a:extLst>
              <a:ext uri="{FF2B5EF4-FFF2-40B4-BE49-F238E27FC236}">
                <a16:creationId xmlns:a16="http://schemas.microsoft.com/office/drawing/2014/main" id="{5F76C149-58DE-4565-A502-92DC7CE4827B}"/>
              </a:ext>
            </a:extLst>
          </p:cNvPr>
          <p:cNvSpPr/>
          <p:nvPr/>
        </p:nvSpPr>
        <p:spPr>
          <a:xfrm>
            <a:off x="6262362" y="1558178"/>
            <a:ext cx="3104119" cy="707886"/>
          </a:xfrm>
          <a:prstGeom prst="rect">
            <a:avLst/>
          </a:prstGeom>
        </p:spPr>
        <p:txBody>
          <a:bodyPr wrap="none">
            <a:spAutoFit/>
          </a:bodyPr>
          <a:lstStyle/>
          <a:p>
            <a:r>
              <a:rPr lang="fr-FR" sz="2000" i="1" dirty="0">
                <a:solidFill>
                  <a:schemeClr val="accent1">
                    <a:lumMod val="75000"/>
                  </a:schemeClr>
                </a:solidFill>
                <a:hlinkClick r:id="rId9"/>
              </a:rPr>
              <a:t>https://oauth.facebook.com</a:t>
            </a:r>
            <a:endParaRPr lang="fr-FR" sz="2000" i="1" dirty="0">
              <a:solidFill>
                <a:schemeClr val="accent1">
                  <a:lumMod val="75000"/>
                </a:schemeClr>
              </a:solidFill>
            </a:endParaRPr>
          </a:p>
          <a:p>
            <a:endParaRPr lang="fr-FR" sz="2000" i="1" dirty="0">
              <a:solidFill>
                <a:schemeClr val="accent1">
                  <a:lumMod val="75000"/>
                </a:schemeClr>
              </a:solidFill>
            </a:endParaRPr>
          </a:p>
        </p:txBody>
      </p:sp>
      <p:sp>
        <p:nvSpPr>
          <p:cNvPr id="12" name="ZoneTexte 11">
            <a:extLst>
              <a:ext uri="{FF2B5EF4-FFF2-40B4-BE49-F238E27FC236}">
                <a16:creationId xmlns:a16="http://schemas.microsoft.com/office/drawing/2014/main" id="{40884E20-4D80-4B53-9890-BA79CE5B4EB6}"/>
              </a:ext>
            </a:extLst>
          </p:cNvPr>
          <p:cNvSpPr txBox="1"/>
          <p:nvPr/>
        </p:nvSpPr>
        <p:spPr>
          <a:xfrm>
            <a:off x="4905881" y="2932148"/>
            <a:ext cx="1002197" cy="415498"/>
          </a:xfrm>
          <a:prstGeom prst="rect">
            <a:avLst/>
          </a:prstGeom>
          <a:solidFill>
            <a:schemeClr val="accent2">
              <a:lumMod val="75000"/>
            </a:schemeClr>
          </a:solidFill>
        </p:spPr>
        <p:txBody>
          <a:bodyPr wrap="none" rtlCol="0">
            <a:spAutoFit/>
          </a:bodyPr>
          <a:lstStyle/>
          <a:p>
            <a:r>
              <a:rPr lang="fr-FR" sz="1050" b="1" dirty="0" err="1">
                <a:solidFill>
                  <a:schemeClr val="bg1"/>
                </a:solidFill>
              </a:rPr>
              <a:t>Access_token</a:t>
            </a:r>
            <a:br>
              <a:rPr lang="fr-FR" sz="1050" b="1" dirty="0">
                <a:solidFill>
                  <a:schemeClr val="bg1"/>
                </a:solidFill>
              </a:rPr>
            </a:br>
            <a:r>
              <a:rPr lang="fr-FR" sz="1050" b="1" dirty="0" err="1">
                <a:solidFill>
                  <a:schemeClr val="bg1"/>
                </a:solidFill>
              </a:rPr>
              <a:t>Refresh_token</a:t>
            </a:r>
            <a:endParaRPr lang="fr-FR" sz="1050" b="1" dirty="0">
              <a:solidFill>
                <a:schemeClr val="bg1"/>
              </a:solidFill>
            </a:endParaRPr>
          </a:p>
        </p:txBody>
      </p:sp>
      <p:sp>
        <p:nvSpPr>
          <p:cNvPr id="37" name="ZoneTexte 36">
            <a:extLst>
              <a:ext uri="{FF2B5EF4-FFF2-40B4-BE49-F238E27FC236}">
                <a16:creationId xmlns:a16="http://schemas.microsoft.com/office/drawing/2014/main" id="{B1492B07-5AD7-4520-B91C-1BBC81CCEE76}"/>
              </a:ext>
            </a:extLst>
          </p:cNvPr>
          <p:cNvSpPr txBox="1"/>
          <p:nvPr/>
        </p:nvSpPr>
        <p:spPr>
          <a:xfrm>
            <a:off x="4017642" y="2956002"/>
            <a:ext cx="615874" cy="253916"/>
          </a:xfrm>
          <a:prstGeom prst="rect">
            <a:avLst/>
          </a:prstGeom>
          <a:solidFill>
            <a:schemeClr val="accent6">
              <a:lumMod val="75000"/>
            </a:schemeClr>
          </a:solidFill>
        </p:spPr>
        <p:txBody>
          <a:bodyPr wrap="none" rtlCol="0">
            <a:spAutoFit/>
          </a:bodyPr>
          <a:lstStyle/>
          <a:p>
            <a:pPr algn="ctr"/>
            <a:r>
              <a:rPr lang="fr-FR" sz="1050" b="1" dirty="0" err="1">
                <a:solidFill>
                  <a:schemeClr val="bg1"/>
                </a:solidFill>
              </a:rPr>
              <a:t>ClientId</a:t>
            </a:r>
            <a:endParaRPr lang="fr-FR" sz="1050" b="1" dirty="0">
              <a:solidFill>
                <a:schemeClr val="bg1"/>
              </a:solidFill>
            </a:endParaRPr>
          </a:p>
        </p:txBody>
      </p:sp>
      <p:sp>
        <p:nvSpPr>
          <p:cNvPr id="3" name="Rectangle 2">
            <a:extLst>
              <a:ext uri="{FF2B5EF4-FFF2-40B4-BE49-F238E27FC236}">
                <a16:creationId xmlns:a16="http://schemas.microsoft.com/office/drawing/2014/main" id="{878FD800-6634-498E-94BD-CAB564F48F80}"/>
              </a:ext>
            </a:extLst>
          </p:cNvPr>
          <p:cNvSpPr/>
          <p:nvPr/>
        </p:nvSpPr>
        <p:spPr>
          <a:xfrm>
            <a:off x="172506" y="6334426"/>
            <a:ext cx="5491696" cy="369332"/>
          </a:xfrm>
          <a:prstGeom prst="rect">
            <a:avLst/>
          </a:prstGeom>
        </p:spPr>
        <p:txBody>
          <a:bodyPr wrap="none">
            <a:spAutoFit/>
          </a:bodyPr>
          <a:lstStyle/>
          <a:p>
            <a:r>
              <a:rPr lang="fr-FR" dirty="0">
                <a:hlinkClick r:id="rId10"/>
              </a:rPr>
              <a:t>https://auth0.com/docs/flows/concepts/auth-code-pkce</a:t>
            </a:r>
            <a:endParaRPr lang="fr-FR" dirty="0"/>
          </a:p>
        </p:txBody>
      </p:sp>
      <p:sp>
        <p:nvSpPr>
          <p:cNvPr id="13" name="Rectangle 12">
            <a:extLst>
              <a:ext uri="{FF2B5EF4-FFF2-40B4-BE49-F238E27FC236}">
                <a16:creationId xmlns:a16="http://schemas.microsoft.com/office/drawing/2014/main" id="{5C48492C-8863-41AC-8D2F-EC973F4A6292}"/>
              </a:ext>
            </a:extLst>
          </p:cNvPr>
          <p:cNvSpPr/>
          <p:nvPr/>
        </p:nvSpPr>
        <p:spPr>
          <a:xfrm>
            <a:off x="172506" y="828004"/>
            <a:ext cx="3827138" cy="830997"/>
          </a:xfrm>
          <a:prstGeom prst="rect">
            <a:avLst/>
          </a:prstGeom>
        </p:spPr>
        <p:txBody>
          <a:bodyPr wrap="none">
            <a:spAutoFit/>
          </a:bodyPr>
          <a:lstStyle/>
          <a:p>
            <a:r>
              <a:rPr lang="en-US" sz="2400" dirty="0">
                <a:solidFill>
                  <a:schemeClr val="accent2">
                    <a:lumMod val="75000"/>
                  </a:schemeClr>
                </a:solidFill>
                <a:latin typeface="fakt-web"/>
              </a:rPr>
              <a:t>Proof Key for Code Exchange</a:t>
            </a:r>
            <a:br>
              <a:rPr lang="en-US" sz="2400" dirty="0">
                <a:solidFill>
                  <a:schemeClr val="accent2">
                    <a:lumMod val="75000"/>
                  </a:schemeClr>
                </a:solidFill>
                <a:latin typeface="fakt-web"/>
              </a:rPr>
            </a:br>
            <a:r>
              <a:rPr lang="en-US" sz="2400" dirty="0">
                <a:solidFill>
                  <a:schemeClr val="accent2">
                    <a:lumMod val="75000"/>
                  </a:schemeClr>
                </a:solidFill>
                <a:latin typeface="fakt-web"/>
              </a:rPr>
              <a:t>Client Side</a:t>
            </a:r>
            <a:endParaRPr lang="fr-FR" sz="2400" dirty="0">
              <a:solidFill>
                <a:schemeClr val="accent2">
                  <a:lumMod val="75000"/>
                </a:schemeClr>
              </a:solidFill>
            </a:endParaRPr>
          </a:p>
        </p:txBody>
      </p:sp>
    </p:spTree>
    <p:extLst>
      <p:ext uri="{BB962C8B-B14F-4D97-AF65-F5344CB8AC3E}">
        <p14:creationId xmlns:p14="http://schemas.microsoft.com/office/powerpoint/2010/main" val="3792173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Connecteur droit 36">
            <a:extLst>
              <a:ext uri="{FF2B5EF4-FFF2-40B4-BE49-F238E27FC236}">
                <a16:creationId xmlns:a16="http://schemas.microsoft.com/office/drawing/2014/main" id="{9D181F9E-1868-4173-8B9C-52B38A182E89}"/>
              </a:ext>
            </a:extLst>
          </p:cNvPr>
          <p:cNvCxnSpPr>
            <a:cxnSpLocks/>
            <a:stCxn id="7" idx="1"/>
            <a:endCxn id="31" idx="3"/>
          </p:cNvCxnSpPr>
          <p:nvPr/>
        </p:nvCxnSpPr>
        <p:spPr>
          <a:xfrm flipH="1">
            <a:off x="3648614" y="2571417"/>
            <a:ext cx="4806926" cy="1911512"/>
          </a:xfrm>
          <a:prstGeom prst="line">
            <a:avLst/>
          </a:prstGeom>
          <a:ln w="50800">
            <a:headEnd type="oval"/>
            <a:tailEnd type="oval"/>
          </a:ln>
        </p:spPr>
        <p:style>
          <a:lnRef idx="1">
            <a:schemeClr val="accent1"/>
          </a:lnRef>
          <a:fillRef idx="0">
            <a:schemeClr val="accent1"/>
          </a:fillRef>
          <a:effectRef idx="0">
            <a:schemeClr val="accent1"/>
          </a:effectRef>
          <a:fontRef idx="minor">
            <a:schemeClr val="tx1"/>
          </a:fontRef>
        </p:style>
      </p:cxnSp>
      <p:sp>
        <p:nvSpPr>
          <p:cNvPr id="44" name="Espace réservé du contenu 2"/>
          <p:cNvSpPr txBox="1">
            <a:spLocks/>
          </p:cNvSpPr>
          <p:nvPr/>
        </p:nvSpPr>
        <p:spPr>
          <a:xfrm>
            <a:off x="2207720" y="4862991"/>
            <a:ext cx="2412962" cy="74591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400" b="1" dirty="0"/>
              <a:t>Client </a:t>
            </a:r>
            <a:br>
              <a:rPr lang="fr-FR" sz="2400" b="1" dirty="0"/>
            </a:br>
            <a:r>
              <a:rPr lang="fr-FR" sz="2400" b="1" dirty="0"/>
              <a:t>Application</a:t>
            </a:r>
            <a:endParaRPr lang="fr-FR" sz="2400" dirty="0"/>
          </a:p>
        </p:txBody>
      </p:sp>
      <p:sp>
        <p:nvSpPr>
          <p:cNvPr id="2" name="Titre 1"/>
          <p:cNvSpPr>
            <a:spLocks noGrp="1"/>
          </p:cNvSpPr>
          <p:nvPr>
            <p:ph type="title"/>
          </p:nvPr>
        </p:nvSpPr>
        <p:spPr>
          <a:xfrm>
            <a:off x="172506" y="69658"/>
            <a:ext cx="10515600" cy="717684"/>
          </a:xfrm>
        </p:spPr>
        <p:txBody>
          <a:bodyPr/>
          <a:lstStyle/>
          <a:p>
            <a:r>
              <a:rPr lang="fr-FR" dirty="0"/>
              <a:t>Flow </a:t>
            </a:r>
            <a:r>
              <a:rPr lang="fr-FR" dirty="0" err="1"/>
              <a:t>Authorization</a:t>
            </a:r>
            <a:r>
              <a:rPr lang="fr-FR" dirty="0"/>
              <a:t> Code Grant </a:t>
            </a:r>
            <a:r>
              <a:rPr lang="fr-FR" dirty="0" err="1">
                <a:solidFill>
                  <a:schemeClr val="accent2">
                    <a:lumMod val="75000"/>
                  </a:schemeClr>
                </a:solidFill>
              </a:rPr>
              <a:t>with</a:t>
            </a:r>
            <a:r>
              <a:rPr lang="fr-FR" dirty="0">
                <a:solidFill>
                  <a:schemeClr val="accent2">
                    <a:lumMod val="75000"/>
                  </a:schemeClr>
                </a:solidFill>
              </a:rPr>
              <a:t> </a:t>
            </a:r>
            <a:r>
              <a:rPr lang="fr-FR" dirty="0" err="1">
                <a:solidFill>
                  <a:schemeClr val="accent2">
                    <a:lumMod val="75000"/>
                  </a:schemeClr>
                </a:solidFill>
              </a:rPr>
              <a:t>pcke</a:t>
            </a:r>
            <a:endParaRPr lang="fr-FR" dirty="0"/>
          </a:p>
        </p:txBody>
      </p:sp>
      <p:pic>
        <p:nvPicPr>
          <p:cNvPr id="7"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8455540" y="2191355"/>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txBox="1">
            <a:spLocks/>
          </p:cNvSpPr>
          <p:nvPr/>
        </p:nvSpPr>
        <p:spPr>
          <a:xfrm>
            <a:off x="7723247" y="1248158"/>
            <a:ext cx="1997249" cy="72349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400" b="1" dirty="0" err="1"/>
              <a:t>Authorization</a:t>
            </a:r>
            <a:r>
              <a:rPr lang="fr-FR" sz="2400" b="1" dirty="0"/>
              <a:t> </a:t>
            </a:r>
            <a:br>
              <a:rPr lang="fr-FR" sz="2400" b="1" dirty="0"/>
            </a:br>
            <a:r>
              <a:rPr lang="fr-FR" sz="2400" b="1" dirty="0"/>
              <a:t>Server</a:t>
            </a:r>
            <a:endParaRPr lang="fr-FR" sz="2400" dirty="0"/>
          </a:p>
        </p:txBody>
      </p:sp>
      <p:sp>
        <p:nvSpPr>
          <p:cNvPr id="9" name="Espace réservé du contenu 2"/>
          <p:cNvSpPr txBox="1">
            <a:spLocks/>
          </p:cNvSpPr>
          <p:nvPr/>
        </p:nvSpPr>
        <p:spPr>
          <a:xfrm>
            <a:off x="7627078" y="5093059"/>
            <a:ext cx="2042822" cy="12213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400" b="1" dirty="0"/>
              <a:t>Resource Server</a:t>
            </a:r>
            <a:endParaRPr lang="fr-FR" sz="2400" dirty="0"/>
          </a:p>
        </p:txBody>
      </p:sp>
      <p:pic>
        <p:nvPicPr>
          <p:cNvPr id="10"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8455819" y="4362079"/>
            <a:ext cx="468826" cy="76012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Résultat de recherche d'images pour &quot;image ordinateur&quot;"/>
          <p:cNvPicPr>
            <a:picLocks noChangeAspect="1" noChangeArrowheads="1"/>
          </p:cNvPicPr>
          <p:nvPr/>
        </p:nvPicPr>
        <p:blipFill rotWithShape="1">
          <a:blip r:embed="rId4">
            <a:extLst>
              <a:ext uri="{28A0092B-C50C-407E-A947-70E740481C1C}">
                <a14:useLocalDpi xmlns:a14="http://schemas.microsoft.com/office/drawing/2010/main" val="0"/>
              </a:ext>
            </a:extLst>
          </a:blip>
          <a:srcRect b="12202"/>
          <a:stretch/>
        </p:blipFill>
        <p:spPr bwMode="auto">
          <a:xfrm>
            <a:off x="2892368" y="1186726"/>
            <a:ext cx="1002507" cy="880176"/>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Connecteur droit 19"/>
          <p:cNvCxnSpPr>
            <a:cxnSpLocks/>
            <a:stCxn id="7" idx="1"/>
            <a:endCxn id="17" idx="3"/>
          </p:cNvCxnSpPr>
          <p:nvPr/>
        </p:nvCxnSpPr>
        <p:spPr>
          <a:xfrm flipH="1" flipV="1">
            <a:off x="3894875" y="1626814"/>
            <a:ext cx="4560665" cy="944603"/>
          </a:xfrm>
          <a:prstGeom prst="line">
            <a:avLst/>
          </a:prstGeom>
          <a:ln w="50800">
            <a:headEnd type="oval"/>
            <a:tailEnd type="oval"/>
          </a:ln>
        </p:spPr>
        <p:style>
          <a:lnRef idx="1">
            <a:schemeClr val="accent1"/>
          </a:lnRef>
          <a:fillRef idx="0">
            <a:schemeClr val="accent1"/>
          </a:fillRef>
          <a:effectRef idx="0">
            <a:schemeClr val="accent1"/>
          </a:effectRef>
          <a:fontRef idx="minor">
            <a:schemeClr val="tx1"/>
          </a:fontRef>
        </p:style>
      </p:cxnSp>
      <p:grpSp>
        <p:nvGrpSpPr>
          <p:cNvPr id="25" name="Groupe 24"/>
          <p:cNvGrpSpPr/>
          <p:nvPr/>
        </p:nvGrpSpPr>
        <p:grpSpPr>
          <a:xfrm>
            <a:off x="9651970" y="4517800"/>
            <a:ext cx="386744" cy="467381"/>
            <a:chOff x="7629365" y="5649458"/>
            <a:chExt cx="386744" cy="467381"/>
          </a:xfrm>
        </p:grpSpPr>
        <p:pic>
          <p:nvPicPr>
            <p:cNvPr id="26"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2" descr="Résultat de recherche d'images pour &quot;image base de données&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e 27"/>
          <p:cNvGrpSpPr/>
          <p:nvPr/>
        </p:nvGrpSpPr>
        <p:grpSpPr>
          <a:xfrm>
            <a:off x="9571006" y="2347696"/>
            <a:ext cx="386744" cy="467381"/>
            <a:chOff x="7629365" y="5649458"/>
            <a:chExt cx="386744" cy="467381"/>
          </a:xfrm>
        </p:grpSpPr>
        <p:pic>
          <p:nvPicPr>
            <p:cNvPr id="29"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2" descr="Résultat de recherche d'images pour &quot;image base de données&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4" name="Connecteur droit 33"/>
          <p:cNvCxnSpPr>
            <a:cxnSpLocks/>
            <a:stCxn id="7" idx="3"/>
          </p:cNvCxnSpPr>
          <p:nvPr/>
        </p:nvCxnSpPr>
        <p:spPr>
          <a:xfrm>
            <a:off x="8924366" y="2571417"/>
            <a:ext cx="637678" cy="0"/>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6" name="Connecteur droit 35"/>
          <p:cNvCxnSpPr>
            <a:cxnSpLocks/>
            <a:stCxn id="10" idx="3"/>
            <a:endCxn id="26" idx="1"/>
          </p:cNvCxnSpPr>
          <p:nvPr/>
        </p:nvCxnSpPr>
        <p:spPr>
          <a:xfrm>
            <a:off x="8924645" y="4742141"/>
            <a:ext cx="727325" cy="198"/>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6" name="Connecteur droit 45"/>
          <p:cNvCxnSpPr>
            <a:cxnSpLocks/>
            <a:stCxn id="7" idx="2"/>
            <a:endCxn id="10" idx="0"/>
          </p:cNvCxnSpPr>
          <p:nvPr/>
        </p:nvCxnSpPr>
        <p:spPr>
          <a:xfrm>
            <a:off x="8689953" y="2951479"/>
            <a:ext cx="279" cy="1410600"/>
          </a:xfrm>
          <a:prstGeom prst="line">
            <a:avLst/>
          </a:prstGeom>
          <a:ln w="50800">
            <a:headEnd type="oval"/>
            <a:tailEnd type="oval"/>
          </a:ln>
        </p:spPr>
        <p:style>
          <a:lnRef idx="1">
            <a:schemeClr val="accent1"/>
          </a:lnRef>
          <a:fillRef idx="0">
            <a:schemeClr val="accent1"/>
          </a:fillRef>
          <a:effectRef idx="0">
            <a:schemeClr val="accent1"/>
          </a:effectRef>
          <a:fontRef idx="minor">
            <a:schemeClr val="tx1"/>
          </a:fontRef>
        </p:style>
      </p:cxnSp>
      <p:pic>
        <p:nvPicPr>
          <p:cNvPr id="50" name="Image 49"/>
          <p:cNvPicPr>
            <a:picLocks noChangeAspect="1"/>
          </p:cNvPicPr>
          <p:nvPr/>
        </p:nvPicPr>
        <p:blipFill rotWithShape="1">
          <a:blip r:embed="rId6"/>
          <a:srcRect l="26157" r="24641"/>
          <a:stretch/>
        </p:blipFill>
        <p:spPr>
          <a:xfrm>
            <a:off x="390865" y="843607"/>
            <a:ext cx="778784" cy="1582841"/>
          </a:xfrm>
          <a:prstGeom prst="rect">
            <a:avLst/>
          </a:prstGeom>
        </p:spPr>
      </p:pic>
      <p:sp>
        <p:nvSpPr>
          <p:cNvPr id="59" name="Espace réservé du contenu 2"/>
          <p:cNvSpPr txBox="1">
            <a:spLocks/>
          </p:cNvSpPr>
          <p:nvPr/>
        </p:nvSpPr>
        <p:spPr>
          <a:xfrm>
            <a:off x="-364689" y="2541700"/>
            <a:ext cx="2289891" cy="74591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400" b="1" dirty="0"/>
              <a:t>Resource </a:t>
            </a:r>
            <a:br>
              <a:rPr lang="fr-FR" sz="2400" b="1" dirty="0"/>
            </a:br>
            <a:r>
              <a:rPr lang="fr-FR" sz="2400" b="1" dirty="0" err="1"/>
              <a:t>Owner</a:t>
            </a:r>
            <a:endParaRPr lang="fr-FR" sz="2400" dirty="0"/>
          </a:p>
        </p:txBody>
      </p:sp>
      <p:cxnSp>
        <p:nvCxnSpPr>
          <p:cNvPr id="60" name="Connecteur droit 59"/>
          <p:cNvCxnSpPr>
            <a:cxnSpLocks/>
            <a:stCxn id="17" idx="1"/>
            <a:endCxn id="50" idx="3"/>
          </p:cNvCxnSpPr>
          <p:nvPr/>
        </p:nvCxnSpPr>
        <p:spPr>
          <a:xfrm flipH="1">
            <a:off x="1169649" y="1626814"/>
            <a:ext cx="1722719" cy="8214"/>
          </a:xfrm>
          <a:prstGeom prst="line">
            <a:avLst/>
          </a:prstGeom>
          <a:ln w="50800">
            <a:headEnd type="oval"/>
            <a:tailEnd type="ova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40F5BFEB-50A8-4B13-90A9-161E4F36B34C}"/>
              </a:ext>
            </a:extLst>
          </p:cNvPr>
          <p:cNvSpPr/>
          <p:nvPr/>
        </p:nvSpPr>
        <p:spPr>
          <a:xfrm>
            <a:off x="1438567" y="902594"/>
            <a:ext cx="3910109" cy="400110"/>
          </a:xfrm>
          <a:prstGeom prst="rect">
            <a:avLst/>
          </a:prstGeom>
        </p:spPr>
        <p:txBody>
          <a:bodyPr wrap="none">
            <a:spAutoFit/>
          </a:bodyPr>
          <a:lstStyle/>
          <a:p>
            <a:r>
              <a:rPr lang="fr-FR" sz="2000" i="1" dirty="0">
                <a:solidFill>
                  <a:schemeClr val="accent1">
                    <a:lumMod val="75000"/>
                  </a:schemeClr>
                </a:solidFill>
                <a:hlinkClick r:id="rId7"/>
              </a:rPr>
              <a:t>https://www.lannexe-bretignolles.fr</a:t>
            </a:r>
            <a:endParaRPr lang="fr-FR" sz="2000" i="1" dirty="0">
              <a:solidFill>
                <a:schemeClr val="accent1">
                  <a:lumMod val="75000"/>
                </a:schemeClr>
              </a:solidFill>
            </a:endParaRPr>
          </a:p>
        </p:txBody>
      </p:sp>
      <p:sp>
        <p:nvSpPr>
          <p:cNvPr id="32" name="Rectangle 31">
            <a:extLst>
              <a:ext uri="{FF2B5EF4-FFF2-40B4-BE49-F238E27FC236}">
                <a16:creationId xmlns:a16="http://schemas.microsoft.com/office/drawing/2014/main" id="{E73373DA-70C7-4F80-B193-086F1BC532FB}"/>
              </a:ext>
            </a:extLst>
          </p:cNvPr>
          <p:cNvSpPr/>
          <p:nvPr/>
        </p:nvSpPr>
        <p:spPr>
          <a:xfrm>
            <a:off x="7342449" y="5772679"/>
            <a:ext cx="2818464" cy="1015663"/>
          </a:xfrm>
          <a:prstGeom prst="rect">
            <a:avLst/>
          </a:prstGeom>
        </p:spPr>
        <p:txBody>
          <a:bodyPr wrap="none">
            <a:spAutoFit/>
          </a:bodyPr>
          <a:lstStyle/>
          <a:p>
            <a:r>
              <a:rPr lang="fr-FR" sz="2000" i="1" dirty="0">
                <a:solidFill>
                  <a:schemeClr val="accent1">
                    <a:lumMod val="75000"/>
                  </a:schemeClr>
                </a:solidFill>
                <a:hlinkClick r:id="rId8"/>
              </a:rPr>
              <a:t>https://api.facebook.com</a:t>
            </a:r>
            <a:endParaRPr lang="fr-FR" sz="2000" i="1" dirty="0">
              <a:solidFill>
                <a:schemeClr val="accent1">
                  <a:lumMod val="75000"/>
                </a:schemeClr>
              </a:solidFill>
            </a:endParaRPr>
          </a:p>
          <a:p>
            <a:endParaRPr lang="fr-FR" sz="2000" i="1" dirty="0">
              <a:solidFill>
                <a:schemeClr val="accent1">
                  <a:lumMod val="75000"/>
                </a:schemeClr>
              </a:solidFill>
            </a:endParaRPr>
          </a:p>
          <a:p>
            <a:endParaRPr lang="fr-FR" sz="2000" i="1" dirty="0">
              <a:solidFill>
                <a:schemeClr val="accent1">
                  <a:lumMod val="75000"/>
                </a:schemeClr>
              </a:solidFill>
            </a:endParaRPr>
          </a:p>
        </p:txBody>
      </p:sp>
      <p:sp>
        <p:nvSpPr>
          <p:cNvPr id="33" name="Rectangle 32">
            <a:extLst>
              <a:ext uri="{FF2B5EF4-FFF2-40B4-BE49-F238E27FC236}">
                <a16:creationId xmlns:a16="http://schemas.microsoft.com/office/drawing/2014/main" id="{5F76C149-58DE-4565-A502-92DC7CE4827B}"/>
              </a:ext>
            </a:extLst>
          </p:cNvPr>
          <p:cNvSpPr/>
          <p:nvPr/>
        </p:nvSpPr>
        <p:spPr>
          <a:xfrm>
            <a:off x="7199622" y="1778471"/>
            <a:ext cx="3104119" cy="707886"/>
          </a:xfrm>
          <a:prstGeom prst="rect">
            <a:avLst/>
          </a:prstGeom>
        </p:spPr>
        <p:txBody>
          <a:bodyPr wrap="none">
            <a:spAutoFit/>
          </a:bodyPr>
          <a:lstStyle/>
          <a:p>
            <a:r>
              <a:rPr lang="fr-FR" sz="2000" i="1" dirty="0">
                <a:solidFill>
                  <a:schemeClr val="accent1">
                    <a:lumMod val="75000"/>
                  </a:schemeClr>
                </a:solidFill>
                <a:hlinkClick r:id="rId9"/>
              </a:rPr>
              <a:t>https://oauth.facebook.com</a:t>
            </a:r>
            <a:endParaRPr lang="fr-FR" sz="2000" i="1" dirty="0">
              <a:solidFill>
                <a:schemeClr val="accent1">
                  <a:lumMod val="75000"/>
                </a:schemeClr>
              </a:solidFill>
            </a:endParaRPr>
          </a:p>
          <a:p>
            <a:endParaRPr lang="fr-FR" sz="2000" i="1" dirty="0">
              <a:solidFill>
                <a:schemeClr val="accent1">
                  <a:lumMod val="75000"/>
                </a:schemeClr>
              </a:solidFill>
            </a:endParaRPr>
          </a:p>
        </p:txBody>
      </p:sp>
      <p:pic>
        <p:nvPicPr>
          <p:cNvPr id="31" name="Picture 4" descr="Résultat de recherche d'images pour &quot;image serveur&quot;">
            <a:extLst>
              <a:ext uri="{FF2B5EF4-FFF2-40B4-BE49-F238E27FC236}">
                <a16:creationId xmlns:a16="http://schemas.microsoft.com/office/drawing/2014/main" id="{A022B1E6-32AB-4172-8EAB-6E6922BD37F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3179788" y="4102867"/>
            <a:ext cx="468826" cy="760124"/>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necteur droit 18"/>
          <p:cNvCxnSpPr>
            <a:cxnSpLocks/>
            <a:stCxn id="10" idx="1"/>
            <a:endCxn id="31" idx="3"/>
          </p:cNvCxnSpPr>
          <p:nvPr/>
        </p:nvCxnSpPr>
        <p:spPr>
          <a:xfrm flipH="1" flipV="1">
            <a:off x="3648614" y="4482929"/>
            <a:ext cx="4807205" cy="259212"/>
          </a:xfrm>
          <a:prstGeom prst="line">
            <a:avLst/>
          </a:prstGeom>
          <a:ln w="50800">
            <a:headEnd type="oval"/>
            <a:tailEnd type="oval"/>
          </a:ln>
        </p:spPr>
        <p:style>
          <a:lnRef idx="1">
            <a:schemeClr val="accent1"/>
          </a:lnRef>
          <a:fillRef idx="0">
            <a:schemeClr val="accent1"/>
          </a:fillRef>
          <a:effectRef idx="0">
            <a:schemeClr val="accent1"/>
          </a:effectRef>
          <a:fontRef idx="minor">
            <a:schemeClr val="tx1"/>
          </a:fontRef>
        </p:style>
      </p:cxnSp>
      <p:cxnSp>
        <p:nvCxnSpPr>
          <p:cNvPr id="35" name="Connecteur droit 34">
            <a:extLst>
              <a:ext uri="{FF2B5EF4-FFF2-40B4-BE49-F238E27FC236}">
                <a16:creationId xmlns:a16="http://schemas.microsoft.com/office/drawing/2014/main" id="{F35871F0-AD0E-4CB7-826C-30E1D344496C}"/>
              </a:ext>
            </a:extLst>
          </p:cNvPr>
          <p:cNvCxnSpPr>
            <a:cxnSpLocks/>
            <a:stCxn id="31" idx="0"/>
            <a:endCxn id="17" idx="2"/>
          </p:cNvCxnSpPr>
          <p:nvPr/>
        </p:nvCxnSpPr>
        <p:spPr>
          <a:xfrm flipH="1" flipV="1">
            <a:off x="3393622" y="2066902"/>
            <a:ext cx="20579" cy="2035965"/>
          </a:xfrm>
          <a:prstGeom prst="line">
            <a:avLst/>
          </a:prstGeom>
          <a:ln w="50800">
            <a:headEnd type="oval"/>
            <a:tailEnd type="ova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9E321E21-B21D-4EB0-BE8B-48AC709DEA1D}"/>
              </a:ext>
            </a:extLst>
          </p:cNvPr>
          <p:cNvSpPr/>
          <p:nvPr/>
        </p:nvSpPr>
        <p:spPr>
          <a:xfrm>
            <a:off x="2253050" y="5529700"/>
            <a:ext cx="2322302" cy="400110"/>
          </a:xfrm>
          <a:prstGeom prst="rect">
            <a:avLst/>
          </a:prstGeom>
        </p:spPr>
        <p:txBody>
          <a:bodyPr wrap="none">
            <a:spAutoFit/>
          </a:bodyPr>
          <a:lstStyle/>
          <a:p>
            <a:r>
              <a:rPr lang="fr-FR" sz="2000" i="1" dirty="0">
                <a:solidFill>
                  <a:schemeClr val="accent1">
                    <a:lumMod val="75000"/>
                  </a:schemeClr>
                </a:solidFill>
                <a:hlinkClick r:id="rId7"/>
              </a:rPr>
              <a:t>https://api.bworld.fr</a:t>
            </a:r>
            <a:endParaRPr lang="fr-FR" sz="2000" i="1" dirty="0">
              <a:solidFill>
                <a:schemeClr val="accent1">
                  <a:lumMod val="75000"/>
                </a:schemeClr>
              </a:solidFill>
            </a:endParaRPr>
          </a:p>
        </p:txBody>
      </p:sp>
      <p:sp>
        <p:nvSpPr>
          <p:cNvPr id="45" name="ZoneTexte 44">
            <a:extLst>
              <a:ext uri="{FF2B5EF4-FFF2-40B4-BE49-F238E27FC236}">
                <a16:creationId xmlns:a16="http://schemas.microsoft.com/office/drawing/2014/main" id="{7527609D-DA19-48C4-8755-A2EB0C269BDE}"/>
              </a:ext>
            </a:extLst>
          </p:cNvPr>
          <p:cNvSpPr txBox="1"/>
          <p:nvPr/>
        </p:nvSpPr>
        <p:spPr>
          <a:xfrm>
            <a:off x="3573155" y="3598352"/>
            <a:ext cx="1002197" cy="415498"/>
          </a:xfrm>
          <a:prstGeom prst="rect">
            <a:avLst/>
          </a:prstGeom>
          <a:solidFill>
            <a:schemeClr val="accent2">
              <a:lumMod val="75000"/>
            </a:schemeClr>
          </a:solidFill>
        </p:spPr>
        <p:txBody>
          <a:bodyPr wrap="none" rtlCol="0">
            <a:spAutoFit/>
          </a:bodyPr>
          <a:lstStyle/>
          <a:p>
            <a:pPr algn="ctr"/>
            <a:r>
              <a:rPr lang="fr-FR" sz="1050" b="1" dirty="0" err="1">
                <a:solidFill>
                  <a:schemeClr val="bg1"/>
                </a:solidFill>
              </a:rPr>
              <a:t>Access_token</a:t>
            </a:r>
            <a:endParaRPr lang="fr-FR" sz="1050" b="1" dirty="0">
              <a:solidFill>
                <a:schemeClr val="bg1"/>
              </a:solidFill>
            </a:endParaRPr>
          </a:p>
          <a:p>
            <a:pPr algn="ctr"/>
            <a:r>
              <a:rPr lang="fr-FR" sz="1050" b="1" dirty="0" err="1">
                <a:solidFill>
                  <a:schemeClr val="bg1"/>
                </a:solidFill>
              </a:rPr>
              <a:t>Refresh_token</a:t>
            </a:r>
            <a:endParaRPr lang="fr-FR" sz="1050" b="1" dirty="0">
              <a:solidFill>
                <a:schemeClr val="bg1"/>
              </a:solidFill>
            </a:endParaRPr>
          </a:p>
        </p:txBody>
      </p:sp>
      <p:sp>
        <p:nvSpPr>
          <p:cNvPr id="47" name="ZoneTexte 46">
            <a:extLst>
              <a:ext uri="{FF2B5EF4-FFF2-40B4-BE49-F238E27FC236}">
                <a16:creationId xmlns:a16="http://schemas.microsoft.com/office/drawing/2014/main" id="{2DF3B16C-A561-4E0A-B610-F570AB8B8C88}"/>
              </a:ext>
            </a:extLst>
          </p:cNvPr>
          <p:cNvSpPr txBox="1"/>
          <p:nvPr/>
        </p:nvSpPr>
        <p:spPr>
          <a:xfrm>
            <a:off x="2237333" y="4015619"/>
            <a:ext cx="857927" cy="415498"/>
          </a:xfrm>
          <a:prstGeom prst="rect">
            <a:avLst/>
          </a:prstGeom>
          <a:solidFill>
            <a:schemeClr val="accent6">
              <a:lumMod val="75000"/>
            </a:schemeClr>
          </a:solidFill>
        </p:spPr>
        <p:txBody>
          <a:bodyPr wrap="none" rtlCol="0">
            <a:spAutoFit/>
          </a:bodyPr>
          <a:lstStyle/>
          <a:p>
            <a:pPr algn="ctr"/>
            <a:r>
              <a:rPr lang="fr-FR" sz="1050" b="1" dirty="0" err="1">
                <a:solidFill>
                  <a:schemeClr val="bg1"/>
                </a:solidFill>
              </a:rPr>
              <a:t>ClientId</a:t>
            </a:r>
            <a:endParaRPr lang="fr-FR" sz="1050" b="1" dirty="0">
              <a:solidFill>
                <a:schemeClr val="bg1"/>
              </a:solidFill>
            </a:endParaRPr>
          </a:p>
          <a:p>
            <a:pPr algn="ctr"/>
            <a:r>
              <a:rPr lang="fr-FR" sz="1050" b="1" dirty="0" err="1">
                <a:solidFill>
                  <a:schemeClr val="bg1"/>
                </a:solidFill>
              </a:rPr>
              <a:t>ClientSecret</a:t>
            </a:r>
            <a:endParaRPr lang="fr-FR" sz="1050" b="1" dirty="0">
              <a:solidFill>
                <a:schemeClr val="bg1"/>
              </a:solidFill>
            </a:endParaRPr>
          </a:p>
        </p:txBody>
      </p:sp>
      <p:sp>
        <p:nvSpPr>
          <p:cNvPr id="39" name="Rectangle 38">
            <a:extLst>
              <a:ext uri="{FF2B5EF4-FFF2-40B4-BE49-F238E27FC236}">
                <a16:creationId xmlns:a16="http://schemas.microsoft.com/office/drawing/2014/main" id="{0FEC1FB5-CB7C-4C45-9F9F-0E010A170C16}"/>
              </a:ext>
            </a:extLst>
          </p:cNvPr>
          <p:cNvSpPr/>
          <p:nvPr/>
        </p:nvSpPr>
        <p:spPr>
          <a:xfrm>
            <a:off x="67737" y="6051583"/>
            <a:ext cx="3827138" cy="830997"/>
          </a:xfrm>
          <a:prstGeom prst="rect">
            <a:avLst/>
          </a:prstGeom>
        </p:spPr>
        <p:txBody>
          <a:bodyPr wrap="none">
            <a:spAutoFit/>
          </a:bodyPr>
          <a:lstStyle/>
          <a:p>
            <a:r>
              <a:rPr lang="en-US" sz="2400" dirty="0">
                <a:solidFill>
                  <a:schemeClr val="accent2">
                    <a:lumMod val="75000"/>
                  </a:schemeClr>
                </a:solidFill>
                <a:latin typeface="fakt-web"/>
              </a:rPr>
              <a:t>Proof Key for Code Exchange</a:t>
            </a:r>
            <a:br>
              <a:rPr lang="en-US" sz="2400" dirty="0">
                <a:solidFill>
                  <a:schemeClr val="accent2">
                    <a:lumMod val="75000"/>
                  </a:schemeClr>
                </a:solidFill>
                <a:latin typeface="fakt-web"/>
              </a:rPr>
            </a:br>
            <a:r>
              <a:rPr lang="en-US" sz="2400" dirty="0">
                <a:solidFill>
                  <a:schemeClr val="accent2">
                    <a:lumMod val="75000"/>
                  </a:schemeClr>
                </a:solidFill>
                <a:latin typeface="fakt-web"/>
              </a:rPr>
              <a:t>Server Side</a:t>
            </a:r>
            <a:endParaRPr lang="fr-FR" sz="2400" dirty="0">
              <a:solidFill>
                <a:schemeClr val="accent2">
                  <a:lumMod val="75000"/>
                </a:schemeClr>
              </a:solidFill>
            </a:endParaRPr>
          </a:p>
        </p:txBody>
      </p:sp>
    </p:spTree>
    <p:extLst>
      <p:ext uri="{BB962C8B-B14F-4D97-AF65-F5344CB8AC3E}">
        <p14:creationId xmlns:p14="http://schemas.microsoft.com/office/powerpoint/2010/main" val="3535864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Espace réservé du contenu 2"/>
          <p:cNvSpPr txBox="1">
            <a:spLocks/>
          </p:cNvSpPr>
          <p:nvPr/>
        </p:nvSpPr>
        <p:spPr>
          <a:xfrm>
            <a:off x="1515497" y="4295856"/>
            <a:ext cx="4745035" cy="11846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400" b="1" dirty="0"/>
              <a:t>Client </a:t>
            </a:r>
            <a:br>
              <a:rPr lang="fr-FR" sz="2400" b="1" dirty="0"/>
            </a:br>
            <a:r>
              <a:rPr lang="fr-FR" sz="2400" b="1" dirty="0"/>
              <a:t>Application &amp; Resource </a:t>
            </a:r>
            <a:br>
              <a:rPr lang="fr-FR" sz="2400" b="1" dirty="0"/>
            </a:br>
            <a:r>
              <a:rPr lang="fr-FR" sz="2400" b="1" dirty="0" err="1"/>
              <a:t>Owner</a:t>
            </a:r>
            <a:endParaRPr lang="fr-FR" sz="2400" dirty="0"/>
          </a:p>
          <a:p>
            <a:pPr marL="0" indent="0" algn="ctr">
              <a:buNone/>
            </a:pPr>
            <a:endParaRPr lang="fr-FR" sz="2400" dirty="0"/>
          </a:p>
        </p:txBody>
      </p:sp>
      <p:sp>
        <p:nvSpPr>
          <p:cNvPr id="2" name="Titre 1"/>
          <p:cNvSpPr>
            <a:spLocks noGrp="1"/>
          </p:cNvSpPr>
          <p:nvPr>
            <p:ph type="title"/>
          </p:nvPr>
        </p:nvSpPr>
        <p:spPr>
          <a:xfrm>
            <a:off x="172506" y="69658"/>
            <a:ext cx="10515600" cy="717684"/>
          </a:xfrm>
        </p:spPr>
        <p:txBody>
          <a:bodyPr/>
          <a:lstStyle/>
          <a:p>
            <a:r>
              <a:rPr lang="fr-FR" dirty="0"/>
              <a:t>Client </a:t>
            </a:r>
            <a:r>
              <a:rPr lang="fr-FR" dirty="0" err="1"/>
              <a:t>Credentials</a:t>
            </a:r>
            <a:r>
              <a:rPr lang="fr-FR" dirty="0"/>
              <a:t> Grant</a:t>
            </a:r>
            <a:endParaRPr lang="fr-FR" dirty="0">
              <a:solidFill>
                <a:schemeClr val="accent2">
                  <a:lumMod val="75000"/>
                </a:schemeClr>
              </a:solidFill>
            </a:endParaRPr>
          </a:p>
        </p:txBody>
      </p:sp>
      <p:pic>
        <p:nvPicPr>
          <p:cNvPr id="7"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7518280" y="1971062"/>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txBox="1">
            <a:spLocks/>
          </p:cNvSpPr>
          <p:nvPr/>
        </p:nvSpPr>
        <p:spPr>
          <a:xfrm>
            <a:off x="6785987" y="1027865"/>
            <a:ext cx="1997249" cy="72349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400" b="1" dirty="0" err="1"/>
              <a:t>Authorization</a:t>
            </a:r>
            <a:r>
              <a:rPr lang="fr-FR" sz="2400" b="1" dirty="0"/>
              <a:t> </a:t>
            </a:r>
            <a:br>
              <a:rPr lang="fr-FR" sz="2400" b="1" dirty="0"/>
            </a:br>
            <a:r>
              <a:rPr lang="fr-FR" sz="2400" b="1" dirty="0"/>
              <a:t>Server</a:t>
            </a:r>
            <a:endParaRPr lang="fr-FR" sz="2400" dirty="0"/>
          </a:p>
        </p:txBody>
      </p:sp>
      <p:sp>
        <p:nvSpPr>
          <p:cNvPr id="9" name="Espace réservé du contenu 2"/>
          <p:cNvSpPr txBox="1">
            <a:spLocks/>
          </p:cNvSpPr>
          <p:nvPr/>
        </p:nvSpPr>
        <p:spPr>
          <a:xfrm>
            <a:off x="6689818" y="4872766"/>
            <a:ext cx="2042822" cy="12213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400" b="1" dirty="0"/>
              <a:t>Resource Server</a:t>
            </a:r>
            <a:endParaRPr lang="fr-FR" sz="2400" dirty="0"/>
          </a:p>
        </p:txBody>
      </p:sp>
      <p:pic>
        <p:nvPicPr>
          <p:cNvPr id="10"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7518559" y="4141786"/>
            <a:ext cx="468826" cy="760124"/>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e 27"/>
          <p:cNvGrpSpPr/>
          <p:nvPr/>
        </p:nvGrpSpPr>
        <p:grpSpPr>
          <a:xfrm>
            <a:off x="8633746" y="2127403"/>
            <a:ext cx="386744" cy="467381"/>
            <a:chOff x="7629365" y="5649458"/>
            <a:chExt cx="386744" cy="467381"/>
          </a:xfrm>
        </p:grpSpPr>
        <p:pic>
          <p:nvPicPr>
            <p:cNvPr id="29"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2" descr="Résultat de recherche d'images pour &quot;image base de données&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4" name="Connecteur droit 33"/>
          <p:cNvCxnSpPr>
            <a:cxnSpLocks/>
            <a:stCxn id="7" idx="3"/>
          </p:cNvCxnSpPr>
          <p:nvPr/>
        </p:nvCxnSpPr>
        <p:spPr>
          <a:xfrm>
            <a:off x="7987106" y="2351124"/>
            <a:ext cx="637678" cy="0"/>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6" name="Connecteur droit 45"/>
          <p:cNvCxnSpPr>
            <a:cxnSpLocks/>
            <a:stCxn id="7" idx="2"/>
            <a:endCxn id="10" idx="0"/>
          </p:cNvCxnSpPr>
          <p:nvPr/>
        </p:nvCxnSpPr>
        <p:spPr>
          <a:xfrm>
            <a:off x="7752693" y="2731186"/>
            <a:ext cx="279" cy="1410600"/>
          </a:xfrm>
          <a:prstGeom prst="line">
            <a:avLst/>
          </a:prstGeom>
          <a:ln w="50800">
            <a:headEnd type="oval"/>
            <a:tailEnd type="oval"/>
          </a:ln>
        </p:spPr>
        <p:style>
          <a:lnRef idx="1">
            <a:schemeClr val="accent1"/>
          </a:lnRef>
          <a:fillRef idx="0">
            <a:schemeClr val="accent1"/>
          </a:fillRef>
          <a:effectRef idx="0">
            <a:schemeClr val="accent1"/>
          </a:effectRef>
          <a:fontRef idx="minor">
            <a:schemeClr val="tx1"/>
          </a:fontRef>
        </p:style>
      </p:cxnSp>
      <p:sp>
        <p:nvSpPr>
          <p:cNvPr id="59" name="Espace réservé du contenu 2"/>
          <p:cNvSpPr txBox="1">
            <a:spLocks/>
          </p:cNvSpPr>
          <p:nvPr/>
        </p:nvSpPr>
        <p:spPr>
          <a:xfrm>
            <a:off x="1423636" y="4073054"/>
            <a:ext cx="2289891" cy="7459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fr-FR" sz="2400" dirty="0"/>
          </a:p>
        </p:txBody>
      </p:sp>
      <p:sp>
        <p:nvSpPr>
          <p:cNvPr id="5" name="Rectangle 4">
            <a:extLst>
              <a:ext uri="{FF2B5EF4-FFF2-40B4-BE49-F238E27FC236}">
                <a16:creationId xmlns:a16="http://schemas.microsoft.com/office/drawing/2014/main" id="{40F5BFEB-50A8-4B13-90A9-161E4F36B34C}"/>
              </a:ext>
            </a:extLst>
          </p:cNvPr>
          <p:cNvSpPr/>
          <p:nvPr/>
        </p:nvSpPr>
        <p:spPr>
          <a:xfrm>
            <a:off x="2879912" y="5515275"/>
            <a:ext cx="2322302" cy="707886"/>
          </a:xfrm>
          <a:prstGeom prst="rect">
            <a:avLst/>
          </a:prstGeom>
        </p:spPr>
        <p:txBody>
          <a:bodyPr wrap="none">
            <a:spAutoFit/>
          </a:bodyPr>
          <a:lstStyle/>
          <a:p>
            <a:r>
              <a:rPr lang="fr-FR" sz="2000" i="1" dirty="0">
                <a:solidFill>
                  <a:schemeClr val="accent1">
                    <a:lumMod val="75000"/>
                  </a:schemeClr>
                </a:solidFill>
                <a:hlinkClick r:id="rId5"/>
              </a:rPr>
              <a:t>https://api.bworld.fr</a:t>
            </a:r>
            <a:endParaRPr lang="fr-FR" sz="2000" i="1" dirty="0">
              <a:solidFill>
                <a:schemeClr val="accent1">
                  <a:lumMod val="75000"/>
                </a:schemeClr>
              </a:solidFill>
            </a:endParaRPr>
          </a:p>
          <a:p>
            <a:endParaRPr lang="fr-FR" sz="2000" i="1" dirty="0">
              <a:solidFill>
                <a:schemeClr val="accent1">
                  <a:lumMod val="75000"/>
                </a:schemeClr>
              </a:solidFill>
            </a:endParaRPr>
          </a:p>
        </p:txBody>
      </p:sp>
      <p:sp>
        <p:nvSpPr>
          <p:cNvPr id="32" name="Rectangle 31">
            <a:extLst>
              <a:ext uri="{FF2B5EF4-FFF2-40B4-BE49-F238E27FC236}">
                <a16:creationId xmlns:a16="http://schemas.microsoft.com/office/drawing/2014/main" id="{E73373DA-70C7-4F80-B193-086F1BC532FB}"/>
              </a:ext>
            </a:extLst>
          </p:cNvPr>
          <p:cNvSpPr/>
          <p:nvPr/>
        </p:nvSpPr>
        <p:spPr>
          <a:xfrm>
            <a:off x="6073355" y="5532337"/>
            <a:ext cx="3358676" cy="400110"/>
          </a:xfrm>
          <a:prstGeom prst="rect">
            <a:avLst/>
          </a:prstGeom>
        </p:spPr>
        <p:txBody>
          <a:bodyPr wrap="none">
            <a:spAutoFit/>
          </a:bodyPr>
          <a:lstStyle/>
          <a:p>
            <a:r>
              <a:rPr lang="fr-FR" sz="2000" i="1" dirty="0">
                <a:solidFill>
                  <a:schemeClr val="accent1">
                    <a:lumMod val="75000"/>
                  </a:schemeClr>
                </a:solidFill>
                <a:hlinkClick r:id="rId6"/>
              </a:rPr>
              <a:t>https://azure.blobstorage.com</a:t>
            </a:r>
            <a:endParaRPr lang="fr-FR" sz="2000" i="1" dirty="0">
              <a:solidFill>
                <a:schemeClr val="accent1">
                  <a:lumMod val="75000"/>
                </a:schemeClr>
              </a:solidFill>
            </a:endParaRPr>
          </a:p>
        </p:txBody>
      </p:sp>
      <p:sp>
        <p:nvSpPr>
          <p:cNvPr id="33" name="Rectangle 32">
            <a:extLst>
              <a:ext uri="{FF2B5EF4-FFF2-40B4-BE49-F238E27FC236}">
                <a16:creationId xmlns:a16="http://schemas.microsoft.com/office/drawing/2014/main" id="{5F76C149-58DE-4565-A502-92DC7CE4827B}"/>
              </a:ext>
            </a:extLst>
          </p:cNvPr>
          <p:cNvSpPr/>
          <p:nvPr/>
        </p:nvSpPr>
        <p:spPr>
          <a:xfrm>
            <a:off x="6262362" y="1558178"/>
            <a:ext cx="3144130" cy="707886"/>
          </a:xfrm>
          <a:prstGeom prst="rect">
            <a:avLst/>
          </a:prstGeom>
        </p:spPr>
        <p:txBody>
          <a:bodyPr wrap="none">
            <a:spAutoFit/>
          </a:bodyPr>
          <a:lstStyle/>
          <a:p>
            <a:r>
              <a:rPr lang="fr-FR" sz="2000" i="1" dirty="0">
                <a:solidFill>
                  <a:schemeClr val="accent1">
                    <a:lumMod val="75000"/>
                  </a:schemeClr>
                </a:solidFill>
                <a:hlinkClick r:id="rId7"/>
              </a:rPr>
              <a:t>https://oauth.microsoft.com</a:t>
            </a:r>
            <a:endParaRPr lang="fr-FR" sz="2000" i="1" dirty="0">
              <a:solidFill>
                <a:schemeClr val="accent1">
                  <a:lumMod val="75000"/>
                </a:schemeClr>
              </a:solidFill>
            </a:endParaRPr>
          </a:p>
          <a:p>
            <a:endParaRPr lang="fr-FR" sz="2000" i="1" dirty="0">
              <a:solidFill>
                <a:schemeClr val="accent1">
                  <a:lumMod val="75000"/>
                </a:schemeClr>
              </a:solidFill>
            </a:endParaRPr>
          </a:p>
        </p:txBody>
      </p:sp>
      <p:pic>
        <p:nvPicPr>
          <p:cNvPr id="35" name="Picture 4" descr="Résultat de recherche d'images pour &quot;image serveur&quot;">
            <a:extLst>
              <a:ext uri="{FF2B5EF4-FFF2-40B4-BE49-F238E27FC236}">
                <a16:creationId xmlns:a16="http://schemas.microsoft.com/office/drawing/2014/main" id="{CEC9F409-F25F-4B85-866C-0B408DCC5C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3659072" y="3535732"/>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38" name="ZoneTexte 37">
            <a:extLst>
              <a:ext uri="{FF2B5EF4-FFF2-40B4-BE49-F238E27FC236}">
                <a16:creationId xmlns:a16="http://schemas.microsoft.com/office/drawing/2014/main" id="{FFE3F4FF-9A3B-406E-8783-6D3BA18A87A3}"/>
              </a:ext>
            </a:extLst>
          </p:cNvPr>
          <p:cNvSpPr txBox="1"/>
          <p:nvPr/>
        </p:nvSpPr>
        <p:spPr>
          <a:xfrm>
            <a:off x="4041063" y="3094948"/>
            <a:ext cx="1002197" cy="415498"/>
          </a:xfrm>
          <a:prstGeom prst="rect">
            <a:avLst/>
          </a:prstGeom>
          <a:solidFill>
            <a:schemeClr val="accent2">
              <a:lumMod val="75000"/>
            </a:schemeClr>
          </a:solidFill>
        </p:spPr>
        <p:txBody>
          <a:bodyPr wrap="none" rtlCol="0">
            <a:spAutoFit/>
          </a:bodyPr>
          <a:lstStyle/>
          <a:p>
            <a:pPr algn="ctr"/>
            <a:r>
              <a:rPr lang="fr-FR" sz="1050" b="1" dirty="0" err="1">
                <a:solidFill>
                  <a:schemeClr val="bg1"/>
                </a:solidFill>
              </a:rPr>
              <a:t>Access_token</a:t>
            </a:r>
            <a:endParaRPr lang="fr-FR" sz="1050" b="1" dirty="0">
              <a:solidFill>
                <a:schemeClr val="bg1"/>
              </a:solidFill>
            </a:endParaRPr>
          </a:p>
          <a:p>
            <a:pPr algn="ctr"/>
            <a:r>
              <a:rPr lang="fr-FR" sz="1050" b="1" dirty="0" err="1">
                <a:solidFill>
                  <a:schemeClr val="bg1"/>
                </a:solidFill>
              </a:rPr>
              <a:t>Refresh_token</a:t>
            </a:r>
            <a:endParaRPr lang="fr-FR" sz="1050" b="1" dirty="0">
              <a:solidFill>
                <a:schemeClr val="bg1"/>
              </a:solidFill>
            </a:endParaRPr>
          </a:p>
        </p:txBody>
      </p:sp>
      <p:sp>
        <p:nvSpPr>
          <p:cNvPr id="39" name="ZoneTexte 38">
            <a:extLst>
              <a:ext uri="{FF2B5EF4-FFF2-40B4-BE49-F238E27FC236}">
                <a16:creationId xmlns:a16="http://schemas.microsoft.com/office/drawing/2014/main" id="{DE730380-67E6-453D-B09E-1A15982430BE}"/>
              </a:ext>
            </a:extLst>
          </p:cNvPr>
          <p:cNvSpPr txBox="1"/>
          <p:nvPr/>
        </p:nvSpPr>
        <p:spPr>
          <a:xfrm>
            <a:off x="2949002" y="3087196"/>
            <a:ext cx="857927" cy="415498"/>
          </a:xfrm>
          <a:prstGeom prst="rect">
            <a:avLst/>
          </a:prstGeom>
          <a:solidFill>
            <a:schemeClr val="accent6">
              <a:lumMod val="75000"/>
            </a:schemeClr>
          </a:solidFill>
        </p:spPr>
        <p:txBody>
          <a:bodyPr wrap="none" rtlCol="0">
            <a:spAutoFit/>
          </a:bodyPr>
          <a:lstStyle/>
          <a:p>
            <a:pPr algn="ctr"/>
            <a:r>
              <a:rPr lang="fr-FR" sz="1050" b="1" dirty="0" err="1">
                <a:solidFill>
                  <a:schemeClr val="bg1"/>
                </a:solidFill>
              </a:rPr>
              <a:t>ClientId</a:t>
            </a:r>
            <a:endParaRPr lang="fr-FR" sz="1050" b="1" dirty="0">
              <a:solidFill>
                <a:schemeClr val="bg1"/>
              </a:solidFill>
            </a:endParaRPr>
          </a:p>
          <a:p>
            <a:pPr algn="ctr"/>
            <a:r>
              <a:rPr lang="fr-FR" sz="1050" b="1" dirty="0" err="1">
                <a:solidFill>
                  <a:schemeClr val="bg1"/>
                </a:solidFill>
              </a:rPr>
              <a:t>ClientSecret</a:t>
            </a:r>
            <a:endParaRPr lang="fr-FR" sz="1050" b="1" dirty="0">
              <a:solidFill>
                <a:schemeClr val="bg1"/>
              </a:solidFill>
            </a:endParaRPr>
          </a:p>
        </p:txBody>
      </p:sp>
      <p:cxnSp>
        <p:nvCxnSpPr>
          <p:cNvPr id="19" name="Connecteur droit 18"/>
          <p:cNvCxnSpPr>
            <a:cxnSpLocks/>
            <a:stCxn id="10" idx="1"/>
            <a:endCxn id="35" idx="3"/>
          </p:cNvCxnSpPr>
          <p:nvPr/>
        </p:nvCxnSpPr>
        <p:spPr>
          <a:xfrm flipH="1" flipV="1">
            <a:off x="4127898" y="3915794"/>
            <a:ext cx="3390661" cy="606054"/>
          </a:xfrm>
          <a:prstGeom prst="line">
            <a:avLst/>
          </a:prstGeom>
          <a:ln w="50800">
            <a:headEnd type="oval"/>
            <a:tailEnd type="ova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9069D41-31DC-45FC-B592-C290216E551A}"/>
              </a:ext>
            </a:extLst>
          </p:cNvPr>
          <p:cNvSpPr/>
          <p:nvPr/>
        </p:nvSpPr>
        <p:spPr>
          <a:xfrm>
            <a:off x="-47284" y="6464608"/>
            <a:ext cx="7412712" cy="369332"/>
          </a:xfrm>
          <a:prstGeom prst="rect">
            <a:avLst/>
          </a:prstGeom>
        </p:spPr>
        <p:txBody>
          <a:bodyPr wrap="square">
            <a:spAutoFit/>
          </a:bodyPr>
          <a:lstStyle/>
          <a:p>
            <a:r>
              <a:rPr lang="fr-FR" dirty="0">
                <a:hlinkClick r:id="rId8"/>
              </a:rPr>
              <a:t>https://www.oauth.com/oauth2-servers/access-tokens/client-credentials/</a:t>
            </a:r>
            <a:endParaRPr lang="fr-FR" dirty="0"/>
          </a:p>
        </p:txBody>
      </p:sp>
      <p:cxnSp>
        <p:nvCxnSpPr>
          <p:cNvPr id="40" name="Connecteur droit 39">
            <a:extLst>
              <a:ext uri="{FF2B5EF4-FFF2-40B4-BE49-F238E27FC236}">
                <a16:creationId xmlns:a16="http://schemas.microsoft.com/office/drawing/2014/main" id="{CDDADA35-891F-4737-8F0B-384A9053532E}"/>
              </a:ext>
            </a:extLst>
          </p:cNvPr>
          <p:cNvCxnSpPr>
            <a:cxnSpLocks/>
            <a:stCxn id="7" idx="1"/>
            <a:endCxn id="35" idx="3"/>
          </p:cNvCxnSpPr>
          <p:nvPr/>
        </p:nvCxnSpPr>
        <p:spPr>
          <a:xfrm flipH="1">
            <a:off x="4127898" y="2351124"/>
            <a:ext cx="3390382" cy="1564670"/>
          </a:xfrm>
          <a:prstGeom prst="line">
            <a:avLst/>
          </a:prstGeom>
          <a:ln w="50800">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615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08DC4E-EFD3-472F-BCCE-4C929BFB5646}"/>
              </a:ext>
            </a:extLst>
          </p:cNvPr>
          <p:cNvSpPr>
            <a:spLocks noGrp="1"/>
          </p:cNvSpPr>
          <p:nvPr>
            <p:ph type="title"/>
          </p:nvPr>
        </p:nvSpPr>
        <p:spPr/>
        <p:txBody>
          <a:bodyPr/>
          <a:lstStyle/>
          <a:p>
            <a:r>
              <a:rPr lang="fr-FR" dirty="0" err="1"/>
              <a:t>Oauth</a:t>
            </a:r>
            <a:r>
              <a:rPr lang="fr-FR" dirty="0"/>
              <a:t> 2.0 : </a:t>
            </a:r>
            <a:r>
              <a:rPr lang="fr-FR" dirty="0" err="1"/>
              <a:t>Problems</a:t>
            </a:r>
            <a:endParaRPr lang="fr-FR" dirty="0"/>
          </a:p>
        </p:txBody>
      </p:sp>
      <p:sp>
        <p:nvSpPr>
          <p:cNvPr id="3" name="Espace réservé du contenu 2">
            <a:extLst>
              <a:ext uri="{FF2B5EF4-FFF2-40B4-BE49-F238E27FC236}">
                <a16:creationId xmlns:a16="http://schemas.microsoft.com/office/drawing/2014/main" id="{CE6D207D-116E-4009-A6E7-DED56938AB75}"/>
              </a:ext>
            </a:extLst>
          </p:cNvPr>
          <p:cNvSpPr>
            <a:spLocks noGrp="1"/>
          </p:cNvSpPr>
          <p:nvPr>
            <p:ph idx="1"/>
          </p:nvPr>
        </p:nvSpPr>
        <p:spPr>
          <a:xfrm>
            <a:off x="838200" y="1468619"/>
            <a:ext cx="10515600" cy="5389382"/>
          </a:xfrm>
        </p:spPr>
        <p:txBody>
          <a:bodyPr>
            <a:normAutofit/>
          </a:bodyPr>
          <a:lstStyle/>
          <a:p>
            <a:pPr marL="0" indent="0">
              <a:buNone/>
            </a:pPr>
            <a:r>
              <a:rPr lang="en-US" sz="4000" dirty="0"/>
              <a:t>Technical implementations on </a:t>
            </a:r>
            <a:r>
              <a:rPr lang="en-US" sz="4000" dirty="0">
                <a:solidFill>
                  <a:srgbClr val="0070C0"/>
                </a:solidFill>
              </a:rPr>
              <a:t>authentication</a:t>
            </a:r>
            <a:r>
              <a:rPr lang="en-US" sz="4000" dirty="0"/>
              <a:t> and token exchange differs between connection providers (</a:t>
            </a:r>
            <a:r>
              <a:rPr lang="en-US" sz="4000" dirty="0" err="1"/>
              <a:t>facebook</a:t>
            </a:r>
            <a:r>
              <a:rPr lang="en-US" sz="4000" dirty="0"/>
              <a:t>, twitter, etc.)</a:t>
            </a:r>
          </a:p>
          <a:p>
            <a:pPr marL="0" indent="0">
              <a:buNone/>
            </a:pPr>
            <a:endParaRPr lang="fr-FR" sz="4000" dirty="0"/>
          </a:p>
          <a:p>
            <a:pPr marL="0" indent="0">
              <a:buNone/>
            </a:pPr>
            <a:r>
              <a:rPr lang="fr-FR" sz="4000" dirty="0"/>
              <a:t>The </a:t>
            </a:r>
            <a:r>
              <a:rPr lang="fr-FR" sz="4000" dirty="0" err="1"/>
              <a:t>way</a:t>
            </a:r>
            <a:r>
              <a:rPr lang="fr-FR" sz="4000" dirty="0"/>
              <a:t> to </a:t>
            </a:r>
            <a:r>
              <a:rPr lang="fr-FR" sz="4000" dirty="0" err="1"/>
              <a:t>retrieve</a:t>
            </a:r>
            <a:r>
              <a:rPr lang="fr-FR" sz="4000" dirty="0"/>
              <a:t> </a:t>
            </a:r>
            <a:r>
              <a:rPr lang="fr-FR" sz="4000" dirty="0">
                <a:solidFill>
                  <a:srgbClr val="0070C0"/>
                </a:solidFill>
              </a:rPr>
              <a:t>identification</a:t>
            </a:r>
            <a:r>
              <a:rPr lang="fr-FR" sz="4000" dirty="0"/>
              <a:t> informations are </a:t>
            </a:r>
            <a:r>
              <a:rPr lang="fr-FR" sz="4000" dirty="0" err="1"/>
              <a:t>differents</a:t>
            </a:r>
            <a:r>
              <a:rPr lang="fr-FR" sz="4000" dirty="0"/>
              <a:t> between </a:t>
            </a:r>
            <a:r>
              <a:rPr lang="fr-FR" sz="4000" dirty="0" err="1"/>
              <a:t>each</a:t>
            </a:r>
            <a:r>
              <a:rPr lang="fr-FR" sz="4000" dirty="0"/>
              <a:t> providers</a:t>
            </a:r>
          </a:p>
          <a:p>
            <a:pPr marL="0" indent="0">
              <a:buNone/>
            </a:pPr>
            <a:endParaRPr lang="fr-FR" sz="4000" dirty="0"/>
          </a:p>
          <a:p>
            <a:pPr marL="0" indent="0">
              <a:buNone/>
            </a:pPr>
            <a:r>
              <a:rPr lang="en-US" sz="4000" dirty="0"/>
              <a:t>Need for specific code for each supplier</a:t>
            </a:r>
            <a:endParaRPr lang="fr-FR" sz="4000" dirty="0"/>
          </a:p>
        </p:txBody>
      </p:sp>
    </p:spTree>
    <p:extLst>
      <p:ext uri="{BB962C8B-B14F-4D97-AF65-F5344CB8AC3E}">
        <p14:creationId xmlns:p14="http://schemas.microsoft.com/office/powerpoint/2010/main" val="29070582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81000" y="1935209"/>
            <a:ext cx="11430000" cy="2790825"/>
          </a:xfrm>
        </p:spPr>
        <p:txBody>
          <a:bodyPr>
            <a:normAutofit/>
          </a:bodyPr>
          <a:lstStyle/>
          <a:p>
            <a:pPr algn="ctr"/>
            <a:r>
              <a:rPr lang="en-US" sz="7200" dirty="0"/>
              <a:t>« Level up » with OpenID Connect</a:t>
            </a:r>
          </a:p>
        </p:txBody>
      </p:sp>
    </p:spTree>
    <p:extLst>
      <p:ext uri="{BB962C8B-B14F-4D97-AF65-F5344CB8AC3E}">
        <p14:creationId xmlns:p14="http://schemas.microsoft.com/office/powerpoint/2010/main" val="4077261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A07F8E58-3C76-4E8C-B138-85E6FC64655F}"/>
              </a:ext>
            </a:extLst>
          </p:cNvPr>
          <p:cNvSpPr txBox="1">
            <a:spLocks/>
          </p:cNvSpPr>
          <p:nvPr/>
        </p:nvSpPr>
        <p:spPr>
          <a:xfrm>
            <a:off x="550545" y="1744049"/>
            <a:ext cx="11090910" cy="28565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accent1">
                    <a:lumMod val="75000"/>
                  </a:schemeClr>
                </a:solidFill>
                <a:latin typeface="+mj-lt"/>
                <a:ea typeface="+mj-ea"/>
                <a:cs typeface="+mj-cs"/>
              </a:defRPr>
            </a:lvl1pPr>
          </a:lstStyle>
          <a:p>
            <a:pPr algn="ctr"/>
            <a:r>
              <a:rPr lang="fr-FR" sz="5400" dirty="0"/>
              <a:t>Open ID </a:t>
            </a:r>
            <a:r>
              <a:rPr lang="fr-FR" sz="5400" dirty="0" err="1"/>
              <a:t>Connect</a:t>
            </a:r>
            <a:r>
              <a:rPr lang="fr-FR" sz="5400" dirty="0"/>
              <a:t> </a:t>
            </a:r>
          </a:p>
          <a:p>
            <a:pPr algn="ctr"/>
            <a:r>
              <a:rPr lang="fr-FR" sz="5400" dirty="0"/>
              <a:t>= </a:t>
            </a:r>
          </a:p>
          <a:p>
            <a:pPr algn="ctr"/>
            <a:r>
              <a:rPr lang="en-US" sz="5400" dirty="0">
                <a:solidFill>
                  <a:srgbClr val="00B050"/>
                </a:solidFill>
              </a:rPr>
              <a:t>(Identity, Authentication) + OAuth 2.0 </a:t>
            </a:r>
            <a:endParaRPr lang="fr-FR" sz="5400" dirty="0"/>
          </a:p>
        </p:txBody>
      </p:sp>
    </p:spTree>
    <p:extLst>
      <p:ext uri="{BB962C8B-B14F-4D97-AF65-F5344CB8AC3E}">
        <p14:creationId xmlns:p14="http://schemas.microsoft.com/office/powerpoint/2010/main" val="965816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fontScale="90000"/>
          </a:bodyPr>
          <a:lstStyle/>
          <a:p>
            <a:pPr algn="ctr"/>
            <a:r>
              <a:rPr lang="en-US" sz="7200" dirty="0"/>
              <a:t>Understanding the concepts of identification, </a:t>
            </a:r>
            <a:r>
              <a:rPr lang="en-US" sz="7200" dirty="0" err="1"/>
              <a:t>authorisation</a:t>
            </a:r>
            <a:r>
              <a:rPr lang="en-US" sz="7200" dirty="0"/>
              <a:t> and authentication</a:t>
            </a:r>
            <a:endParaRPr lang="fr-FR" sz="7200" dirty="0"/>
          </a:p>
        </p:txBody>
      </p:sp>
    </p:spTree>
    <p:extLst>
      <p:ext uri="{BB962C8B-B14F-4D97-AF65-F5344CB8AC3E}">
        <p14:creationId xmlns:p14="http://schemas.microsoft.com/office/powerpoint/2010/main" val="8873014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2021F8-29F7-49C1-B633-7330EA6F49FA}"/>
              </a:ext>
            </a:extLst>
          </p:cNvPr>
          <p:cNvSpPr>
            <a:spLocks noGrp="1"/>
          </p:cNvSpPr>
          <p:nvPr>
            <p:ph type="title"/>
          </p:nvPr>
        </p:nvSpPr>
        <p:spPr/>
        <p:txBody>
          <a:bodyPr/>
          <a:lstStyle/>
          <a:p>
            <a:r>
              <a:rPr lang="fr-FR" dirty="0"/>
              <a:t>Open ID </a:t>
            </a:r>
            <a:r>
              <a:rPr lang="fr-FR" dirty="0" err="1"/>
              <a:t>Connect</a:t>
            </a:r>
            <a:endParaRPr lang="fr-FR" dirty="0"/>
          </a:p>
        </p:txBody>
      </p:sp>
      <p:sp>
        <p:nvSpPr>
          <p:cNvPr id="3" name="Espace réservé du contenu 2">
            <a:extLst>
              <a:ext uri="{FF2B5EF4-FFF2-40B4-BE49-F238E27FC236}">
                <a16:creationId xmlns:a16="http://schemas.microsoft.com/office/drawing/2014/main" id="{2CD50244-48DF-44EE-805A-FDD74D3539A8}"/>
              </a:ext>
            </a:extLst>
          </p:cNvPr>
          <p:cNvSpPr>
            <a:spLocks noGrp="1"/>
          </p:cNvSpPr>
          <p:nvPr>
            <p:ph idx="1"/>
          </p:nvPr>
        </p:nvSpPr>
        <p:spPr>
          <a:xfrm>
            <a:off x="838200" y="1343025"/>
            <a:ext cx="10515600" cy="5295900"/>
          </a:xfrm>
        </p:spPr>
        <p:txBody>
          <a:bodyPr>
            <a:normAutofit/>
          </a:bodyPr>
          <a:lstStyle/>
          <a:p>
            <a:pPr marL="0" indent="0">
              <a:buNone/>
            </a:pPr>
            <a:r>
              <a:rPr lang="fr-FR" dirty="0" err="1"/>
              <a:t>Standardization</a:t>
            </a:r>
            <a:r>
              <a:rPr lang="fr-FR" dirty="0"/>
              <a:t> of </a:t>
            </a:r>
            <a:r>
              <a:rPr lang="fr-FR" b="1" dirty="0"/>
              <a:t>user information</a:t>
            </a:r>
          </a:p>
          <a:p>
            <a:r>
              <a:rPr lang="fr-FR" sz="2400" dirty="0">
                <a:solidFill>
                  <a:schemeClr val="bg1">
                    <a:lumMod val="65000"/>
                  </a:schemeClr>
                </a:solidFill>
              </a:rPr>
              <a:t>An API (User Info </a:t>
            </a:r>
            <a:r>
              <a:rPr lang="fr-FR" sz="2400" dirty="0" err="1">
                <a:solidFill>
                  <a:schemeClr val="bg1">
                    <a:lumMod val="65000"/>
                  </a:schemeClr>
                </a:solidFill>
              </a:rPr>
              <a:t>endpoint</a:t>
            </a:r>
            <a:r>
              <a:rPr lang="fr-FR" sz="2400" dirty="0">
                <a:solidFill>
                  <a:schemeClr val="bg1">
                    <a:lumMod val="65000"/>
                  </a:schemeClr>
                </a:solidFill>
              </a:rPr>
              <a:t>)</a:t>
            </a:r>
          </a:p>
          <a:p>
            <a:r>
              <a:rPr lang="fr-FR" sz="2400" dirty="0">
                <a:solidFill>
                  <a:schemeClr val="bg1">
                    <a:lumMod val="65000"/>
                  </a:schemeClr>
                </a:solidFill>
              </a:rPr>
              <a:t>Use a new scope </a:t>
            </a:r>
            <a:r>
              <a:rPr lang="fr-FR" sz="2400" b="1" dirty="0">
                <a:solidFill>
                  <a:schemeClr val="bg1">
                    <a:lumMod val="65000"/>
                  </a:schemeClr>
                </a:solidFill>
              </a:rPr>
              <a:t>ID </a:t>
            </a:r>
            <a:r>
              <a:rPr lang="fr-FR" sz="2400" b="1" dirty="0" err="1">
                <a:solidFill>
                  <a:schemeClr val="bg1">
                    <a:lumMod val="65000"/>
                  </a:schemeClr>
                </a:solidFill>
              </a:rPr>
              <a:t>Token</a:t>
            </a:r>
            <a:endParaRPr lang="fr-FR" sz="2400" dirty="0">
              <a:solidFill>
                <a:schemeClr val="bg1">
                  <a:lumMod val="65000"/>
                </a:schemeClr>
              </a:solidFill>
            </a:endParaRPr>
          </a:p>
          <a:p>
            <a:pPr marL="0" indent="0">
              <a:buNone/>
            </a:pPr>
            <a:endParaRPr lang="fr-FR" dirty="0"/>
          </a:p>
          <a:p>
            <a:pPr marL="0" indent="0">
              <a:buNone/>
            </a:pPr>
            <a:r>
              <a:rPr lang="fr-FR" dirty="0" err="1"/>
              <a:t>Standardization</a:t>
            </a:r>
            <a:r>
              <a:rPr lang="fr-FR" dirty="0"/>
              <a:t> of </a:t>
            </a:r>
            <a:r>
              <a:rPr lang="fr-FR" b="1" dirty="0" err="1"/>
              <a:t>authentication</a:t>
            </a:r>
            <a:endParaRPr lang="fr-FR" b="1" dirty="0"/>
          </a:p>
          <a:p>
            <a:pPr marL="0" indent="0">
              <a:buNone/>
            </a:pPr>
            <a:endParaRPr lang="fr-FR" b="1" dirty="0"/>
          </a:p>
          <a:p>
            <a:pPr marL="0" indent="0">
              <a:buNone/>
            </a:pPr>
            <a:r>
              <a:rPr lang="en-US" dirty="0"/>
              <a:t>Managing the </a:t>
            </a:r>
            <a:r>
              <a:rPr lang="en-US" b="1" dirty="0"/>
              <a:t>SSO session </a:t>
            </a:r>
            <a:r>
              <a:rPr lang="en-US" dirty="0"/>
              <a:t>(e.g. Single Logout)</a:t>
            </a:r>
          </a:p>
          <a:p>
            <a:pPr marL="0" indent="0">
              <a:buNone/>
            </a:pPr>
            <a:endParaRPr lang="fr-FR" dirty="0"/>
          </a:p>
          <a:p>
            <a:pPr marL="0" indent="0">
              <a:buNone/>
            </a:pPr>
            <a:r>
              <a:rPr lang="en-US" b="1" dirty="0"/>
              <a:t>OpenID server discovery system </a:t>
            </a:r>
            <a:r>
              <a:rPr lang="en-US" dirty="0"/>
              <a:t>to allow customers to register on their own</a:t>
            </a:r>
            <a:endParaRPr lang="fr-FR" dirty="0"/>
          </a:p>
          <a:p>
            <a:endParaRPr lang="fr-FR" dirty="0"/>
          </a:p>
        </p:txBody>
      </p:sp>
      <p:sp>
        <p:nvSpPr>
          <p:cNvPr id="4" name="Rectangle 3">
            <a:extLst>
              <a:ext uri="{FF2B5EF4-FFF2-40B4-BE49-F238E27FC236}">
                <a16:creationId xmlns:a16="http://schemas.microsoft.com/office/drawing/2014/main" id="{BE7E9A42-7366-439C-9F6A-3E9E8E385801}"/>
              </a:ext>
            </a:extLst>
          </p:cNvPr>
          <p:cNvSpPr/>
          <p:nvPr/>
        </p:nvSpPr>
        <p:spPr>
          <a:xfrm>
            <a:off x="120534" y="6488668"/>
            <a:ext cx="4690323" cy="369332"/>
          </a:xfrm>
          <a:prstGeom prst="rect">
            <a:avLst/>
          </a:prstGeom>
        </p:spPr>
        <p:txBody>
          <a:bodyPr wrap="none">
            <a:spAutoFit/>
          </a:bodyPr>
          <a:lstStyle/>
          <a:p>
            <a:r>
              <a:rPr lang="fr-FR" dirty="0">
                <a:hlinkClick r:id="rId2"/>
              </a:rPr>
              <a:t>https://meritis.fr/techno-archi/openid-connect/</a:t>
            </a:r>
            <a:endParaRPr lang="fr-FR" dirty="0"/>
          </a:p>
        </p:txBody>
      </p:sp>
    </p:spTree>
    <p:extLst>
      <p:ext uri="{BB962C8B-B14F-4D97-AF65-F5344CB8AC3E}">
        <p14:creationId xmlns:p14="http://schemas.microsoft.com/office/powerpoint/2010/main" val="26288486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A990E1-F441-44D2-803F-70E644C69C2A}"/>
              </a:ext>
            </a:extLst>
          </p:cNvPr>
          <p:cNvSpPr>
            <a:spLocks noGrp="1"/>
          </p:cNvSpPr>
          <p:nvPr>
            <p:ph type="title"/>
          </p:nvPr>
        </p:nvSpPr>
        <p:spPr>
          <a:xfrm>
            <a:off x="838200" y="143056"/>
            <a:ext cx="10515600" cy="867597"/>
          </a:xfrm>
        </p:spPr>
        <p:txBody>
          <a:bodyPr/>
          <a:lstStyle/>
          <a:p>
            <a:r>
              <a:rPr lang="fr-FR" dirty="0" err="1"/>
              <a:t>OpenID</a:t>
            </a:r>
            <a:r>
              <a:rPr lang="fr-FR" dirty="0"/>
              <a:t> </a:t>
            </a:r>
            <a:r>
              <a:rPr lang="fr-FR" dirty="0" err="1"/>
              <a:t>Connect</a:t>
            </a:r>
            <a:r>
              <a:rPr lang="fr-FR" dirty="0"/>
              <a:t> : </a:t>
            </a:r>
            <a:r>
              <a:rPr lang="fr-FR" dirty="0" err="1"/>
              <a:t>endpoints</a:t>
            </a:r>
            <a:endParaRPr lang="fr-FR" dirty="0"/>
          </a:p>
        </p:txBody>
      </p:sp>
      <p:sp>
        <p:nvSpPr>
          <p:cNvPr id="3" name="Espace réservé du contenu 2">
            <a:extLst>
              <a:ext uri="{FF2B5EF4-FFF2-40B4-BE49-F238E27FC236}">
                <a16:creationId xmlns:a16="http://schemas.microsoft.com/office/drawing/2014/main" id="{A7B7D880-679F-4A31-9BFD-E323292F46C6}"/>
              </a:ext>
            </a:extLst>
          </p:cNvPr>
          <p:cNvSpPr>
            <a:spLocks noGrp="1"/>
          </p:cNvSpPr>
          <p:nvPr>
            <p:ph idx="1"/>
          </p:nvPr>
        </p:nvSpPr>
        <p:spPr>
          <a:xfrm>
            <a:off x="838200" y="1549667"/>
            <a:ext cx="10515600" cy="5165276"/>
          </a:xfrm>
        </p:spPr>
        <p:txBody>
          <a:bodyPr>
            <a:normAutofit/>
          </a:bodyPr>
          <a:lstStyle/>
          <a:p>
            <a:pPr marL="0" indent="0">
              <a:buNone/>
            </a:pPr>
            <a:r>
              <a:rPr lang="fr-FR" b="1" dirty="0" err="1"/>
              <a:t>authorization</a:t>
            </a:r>
            <a:r>
              <a:rPr lang="fr-FR" b="1" dirty="0"/>
              <a:t> : </a:t>
            </a:r>
            <a:r>
              <a:rPr lang="fr-FR" dirty="0"/>
              <a:t>to </a:t>
            </a:r>
            <a:r>
              <a:rPr lang="fr-FR" dirty="0" err="1"/>
              <a:t>authenticate</a:t>
            </a:r>
            <a:r>
              <a:rPr lang="fr-FR" dirty="0"/>
              <a:t> a user</a:t>
            </a:r>
          </a:p>
          <a:p>
            <a:pPr marL="0" indent="0">
              <a:buNone/>
            </a:pPr>
            <a:r>
              <a:rPr lang="fr-FR" b="1" dirty="0" err="1"/>
              <a:t>token</a:t>
            </a:r>
            <a:r>
              <a:rPr lang="fr-FR" b="1" dirty="0"/>
              <a:t> : </a:t>
            </a:r>
            <a:r>
              <a:rPr lang="en-US" dirty="0"/>
              <a:t>to request a token (access / refresh / ID)</a:t>
            </a:r>
          </a:p>
          <a:p>
            <a:pPr marL="0" indent="0">
              <a:buNone/>
            </a:pPr>
            <a:r>
              <a:rPr lang="fr-FR" b="1" dirty="0"/>
              <a:t>user info : </a:t>
            </a:r>
            <a:r>
              <a:rPr lang="en-US" dirty="0"/>
              <a:t>to retrieve information about the user (his identity, his rights)</a:t>
            </a:r>
          </a:p>
          <a:p>
            <a:pPr marL="0" indent="0">
              <a:buNone/>
            </a:pPr>
            <a:r>
              <a:rPr lang="fr-FR" b="1" dirty="0" err="1"/>
              <a:t>revocation</a:t>
            </a:r>
            <a:r>
              <a:rPr lang="fr-FR" b="1" dirty="0"/>
              <a:t> : </a:t>
            </a:r>
            <a:r>
              <a:rPr lang="en-US" dirty="0"/>
              <a:t>to remove a token (access / refresh)</a:t>
            </a:r>
          </a:p>
          <a:p>
            <a:pPr marL="0" indent="0">
              <a:buNone/>
            </a:pPr>
            <a:r>
              <a:rPr lang="fr-FR" b="1" dirty="0"/>
              <a:t>introspection:</a:t>
            </a:r>
            <a:r>
              <a:rPr lang="fr-FR" dirty="0"/>
              <a:t> </a:t>
            </a:r>
            <a:r>
              <a:rPr lang="en-US" dirty="0"/>
              <a:t>to validate a token (access / refresh)</a:t>
            </a:r>
            <a:endParaRPr lang="fr-FR" dirty="0"/>
          </a:p>
        </p:txBody>
      </p:sp>
      <p:sp>
        <p:nvSpPr>
          <p:cNvPr id="4" name="Rectangle 3">
            <a:extLst>
              <a:ext uri="{FF2B5EF4-FFF2-40B4-BE49-F238E27FC236}">
                <a16:creationId xmlns:a16="http://schemas.microsoft.com/office/drawing/2014/main" id="{AB679360-5EA1-4434-AC79-76C312844FD1}"/>
              </a:ext>
            </a:extLst>
          </p:cNvPr>
          <p:cNvSpPr/>
          <p:nvPr/>
        </p:nvSpPr>
        <p:spPr>
          <a:xfrm>
            <a:off x="120534" y="6488668"/>
            <a:ext cx="4690323" cy="369332"/>
          </a:xfrm>
          <a:prstGeom prst="rect">
            <a:avLst/>
          </a:prstGeom>
        </p:spPr>
        <p:txBody>
          <a:bodyPr wrap="none">
            <a:spAutoFit/>
          </a:bodyPr>
          <a:lstStyle/>
          <a:p>
            <a:r>
              <a:rPr lang="fr-FR" dirty="0">
                <a:hlinkClick r:id="rId2"/>
              </a:rPr>
              <a:t>https://meritis.fr/techno-archi/openid-connect/</a:t>
            </a:r>
            <a:endParaRPr lang="fr-FR" dirty="0"/>
          </a:p>
        </p:txBody>
      </p:sp>
    </p:spTree>
    <p:extLst>
      <p:ext uri="{BB962C8B-B14F-4D97-AF65-F5344CB8AC3E}">
        <p14:creationId xmlns:p14="http://schemas.microsoft.com/office/powerpoint/2010/main" val="21434162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D470CC-B0FC-45AE-B796-58C7683F5030}"/>
              </a:ext>
            </a:extLst>
          </p:cNvPr>
          <p:cNvSpPr>
            <a:spLocks noGrp="1"/>
          </p:cNvSpPr>
          <p:nvPr>
            <p:ph type="title"/>
          </p:nvPr>
        </p:nvSpPr>
        <p:spPr/>
        <p:txBody>
          <a:bodyPr/>
          <a:lstStyle/>
          <a:p>
            <a:r>
              <a:rPr lang="fr-FR" dirty="0"/>
              <a:t>Open ID </a:t>
            </a:r>
            <a:r>
              <a:rPr lang="fr-FR" dirty="0" err="1"/>
              <a:t>Connect</a:t>
            </a:r>
            <a:endParaRPr lang="fr-FR" dirty="0"/>
          </a:p>
        </p:txBody>
      </p:sp>
      <p:sp>
        <p:nvSpPr>
          <p:cNvPr id="3" name="Espace réservé du contenu 2">
            <a:extLst>
              <a:ext uri="{FF2B5EF4-FFF2-40B4-BE49-F238E27FC236}">
                <a16:creationId xmlns:a16="http://schemas.microsoft.com/office/drawing/2014/main" id="{18148B1F-4453-4C2E-9AB7-C4DE9A436B8F}"/>
              </a:ext>
            </a:extLst>
          </p:cNvPr>
          <p:cNvSpPr>
            <a:spLocks noGrp="1"/>
          </p:cNvSpPr>
          <p:nvPr>
            <p:ph idx="1"/>
          </p:nvPr>
        </p:nvSpPr>
        <p:spPr>
          <a:xfrm>
            <a:off x="838200" y="2657475"/>
            <a:ext cx="10515600" cy="3519487"/>
          </a:xfrm>
        </p:spPr>
        <p:txBody>
          <a:bodyPr>
            <a:normAutofit/>
          </a:bodyPr>
          <a:lstStyle/>
          <a:p>
            <a:pPr marL="0" indent="0" algn="ctr">
              <a:buNone/>
            </a:pPr>
            <a:r>
              <a:rPr lang="en-US" sz="4400" dirty="0"/>
              <a:t>This allows you to change provider without changing your code</a:t>
            </a:r>
            <a:endParaRPr lang="fr-FR" sz="4400" dirty="0"/>
          </a:p>
        </p:txBody>
      </p:sp>
    </p:spTree>
    <p:extLst>
      <p:ext uri="{BB962C8B-B14F-4D97-AF65-F5344CB8AC3E}">
        <p14:creationId xmlns:p14="http://schemas.microsoft.com/office/powerpoint/2010/main" val="25400328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8737F7-3638-4AF9-B663-A0C72907E04C}"/>
              </a:ext>
            </a:extLst>
          </p:cNvPr>
          <p:cNvSpPr>
            <a:spLocks noGrp="1"/>
          </p:cNvSpPr>
          <p:nvPr>
            <p:ph type="title"/>
          </p:nvPr>
        </p:nvSpPr>
        <p:spPr>
          <a:xfrm>
            <a:off x="288758" y="0"/>
            <a:ext cx="11829448" cy="1325563"/>
          </a:xfrm>
        </p:spPr>
        <p:txBody>
          <a:bodyPr/>
          <a:lstStyle/>
          <a:p>
            <a:r>
              <a:rPr lang="en-US" dirty="0"/>
              <a:t>ID Token - JWT which contains a user's identity</a:t>
            </a:r>
            <a:endParaRPr lang="fr-FR" dirty="0"/>
          </a:p>
        </p:txBody>
      </p:sp>
      <p:sp>
        <p:nvSpPr>
          <p:cNvPr id="3" name="Espace réservé du contenu 2">
            <a:extLst>
              <a:ext uri="{FF2B5EF4-FFF2-40B4-BE49-F238E27FC236}">
                <a16:creationId xmlns:a16="http://schemas.microsoft.com/office/drawing/2014/main" id="{6EAD6AFB-B52A-4CE7-B9F9-BA53AB1E49BD}"/>
              </a:ext>
            </a:extLst>
          </p:cNvPr>
          <p:cNvSpPr>
            <a:spLocks noGrp="1"/>
          </p:cNvSpPr>
          <p:nvPr>
            <p:ph idx="1"/>
          </p:nvPr>
        </p:nvSpPr>
        <p:spPr>
          <a:xfrm>
            <a:off x="838200" y="1170977"/>
            <a:ext cx="10515600" cy="5532437"/>
          </a:xfrm>
        </p:spPr>
        <p:txBody>
          <a:bodyPr>
            <a:normAutofit/>
          </a:bodyPr>
          <a:lstStyle/>
          <a:p>
            <a:pPr marL="0" indent="0">
              <a:buNone/>
            </a:pPr>
            <a:r>
              <a:rPr lang="en-US" b="1" dirty="0"/>
              <a:t>Authentication</a:t>
            </a:r>
            <a:r>
              <a:rPr lang="en-US" dirty="0"/>
              <a:t> settings: </a:t>
            </a:r>
            <a:r>
              <a:rPr lang="en-US" dirty="0">
                <a:solidFill>
                  <a:schemeClr val="bg1">
                    <a:lumMod val="65000"/>
                  </a:schemeClr>
                </a:solidFill>
              </a:rPr>
              <a:t>expiry date, date of creation, authentication date, means of control to validate token ID and Token Access.</a:t>
            </a:r>
            <a:endParaRPr lang="fr-FR" b="1" dirty="0">
              <a:solidFill>
                <a:schemeClr val="bg1">
                  <a:lumMod val="65000"/>
                </a:schemeClr>
              </a:solidFill>
            </a:endParaRPr>
          </a:p>
          <a:p>
            <a:pPr marL="0" indent="0">
              <a:buNone/>
            </a:pPr>
            <a:endParaRPr lang="fr-FR" b="1" dirty="0"/>
          </a:p>
          <a:p>
            <a:pPr marL="0" indent="0">
              <a:buNone/>
            </a:pPr>
            <a:r>
              <a:rPr lang="fr-FR" b="1" dirty="0" err="1"/>
              <a:t>User's</a:t>
            </a:r>
            <a:r>
              <a:rPr lang="fr-FR" b="1" dirty="0"/>
              <a:t> </a:t>
            </a:r>
            <a:r>
              <a:rPr lang="fr-FR" b="1" dirty="0" err="1"/>
              <a:t>accreditations</a:t>
            </a:r>
            <a:r>
              <a:rPr lang="fr-FR" b="1" dirty="0"/>
              <a:t> (</a:t>
            </a:r>
            <a:r>
              <a:rPr lang="fr-FR" b="1" dirty="0" err="1"/>
              <a:t>roles</a:t>
            </a:r>
            <a:r>
              <a:rPr lang="fr-FR" b="1" dirty="0"/>
              <a:t>, clearances)</a:t>
            </a:r>
          </a:p>
          <a:p>
            <a:pPr marL="0" indent="0">
              <a:buNone/>
            </a:pPr>
            <a:endParaRPr lang="fr-FR" dirty="0"/>
          </a:p>
          <a:p>
            <a:pPr marL="0" indent="0">
              <a:buNone/>
            </a:pPr>
            <a:r>
              <a:rPr lang="en-US" b="1" dirty="0"/>
              <a:t>User attributes (claims) associated with scopes</a:t>
            </a:r>
          </a:p>
          <a:p>
            <a:pPr lvl="1"/>
            <a:r>
              <a:rPr lang="fr-FR" b="1" dirty="0"/>
              <a:t>Standards</a:t>
            </a:r>
            <a:r>
              <a:rPr lang="fr-FR" dirty="0"/>
              <a:t> </a:t>
            </a:r>
            <a:r>
              <a:rPr lang="fr-FR" dirty="0" err="1"/>
              <a:t>attributes</a:t>
            </a:r>
            <a:r>
              <a:rPr lang="fr-FR" dirty="0"/>
              <a:t> :</a:t>
            </a:r>
          </a:p>
          <a:p>
            <a:pPr lvl="2"/>
            <a:r>
              <a:rPr lang="fr-FR" dirty="0"/>
              <a:t>scope </a:t>
            </a:r>
            <a:r>
              <a:rPr lang="fr-FR" b="1" dirty="0"/>
              <a:t>profile</a:t>
            </a:r>
            <a:r>
              <a:rPr lang="fr-FR" dirty="0"/>
              <a:t> : </a:t>
            </a:r>
            <a:r>
              <a:rPr lang="en-US" dirty="0"/>
              <a:t>name, first name, nickname, birthdate, ...</a:t>
            </a:r>
          </a:p>
          <a:p>
            <a:pPr lvl="2"/>
            <a:r>
              <a:rPr lang="fr-FR" dirty="0"/>
              <a:t>scope </a:t>
            </a:r>
            <a:r>
              <a:rPr lang="fr-FR" b="1" dirty="0"/>
              <a:t>email</a:t>
            </a:r>
            <a:r>
              <a:rPr lang="fr-FR" dirty="0"/>
              <a:t> : email, email </a:t>
            </a:r>
            <a:r>
              <a:rPr lang="fr-FR" dirty="0" err="1"/>
              <a:t>verified</a:t>
            </a:r>
            <a:endParaRPr lang="fr-FR" dirty="0"/>
          </a:p>
          <a:p>
            <a:pPr lvl="2"/>
            <a:r>
              <a:rPr lang="fr-FR" dirty="0"/>
              <a:t>scope </a:t>
            </a:r>
            <a:r>
              <a:rPr lang="fr-FR" b="1" dirty="0" err="1"/>
              <a:t>address</a:t>
            </a:r>
            <a:r>
              <a:rPr lang="fr-FR" dirty="0"/>
              <a:t> : adresse</a:t>
            </a:r>
          </a:p>
          <a:p>
            <a:pPr lvl="2"/>
            <a:r>
              <a:rPr lang="fr-FR" dirty="0"/>
              <a:t>scope </a:t>
            </a:r>
            <a:r>
              <a:rPr lang="fr-FR" b="1" dirty="0"/>
              <a:t>phone</a:t>
            </a:r>
            <a:r>
              <a:rPr lang="fr-FR" dirty="0"/>
              <a:t> : </a:t>
            </a:r>
            <a:r>
              <a:rPr lang="en-US" dirty="0"/>
              <a:t>phone number, phone number checked</a:t>
            </a:r>
            <a:endParaRPr lang="fr-FR" dirty="0"/>
          </a:p>
          <a:p>
            <a:pPr lvl="1"/>
            <a:r>
              <a:rPr lang="fr-FR" b="1" dirty="0" err="1"/>
              <a:t>Private</a:t>
            </a:r>
            <a:r>
              <a:rPr lang="fr-FR" dirty="0"/>
              <a:t> </a:t>
            </a:r>
            <a:r>
              <a:rPr lang="fr-FR" dirty="0" err="1"/>
              <a:t>attributes</a:t>
            </a:r>
            <a:r>
              <a:rPr lang="fr-FR" dirty="0"/>
              <a:t>: </a:t>
            </a:r>
            <a:r>
              <a:rPr lang="en-US" dirty="0"/>
              <a:t>attributes offered by the identity provider. It is necessary to specify them in order to avoid any collision with existing claims.</a:t>
            </a:r>
            <a:endParaRPr lang="fr-FR" dirty="0"/>
          </a:p>
          <a:p>
            <a:endParaRPr lang="fr-FR" dirty="0"/>
          </a:p>
        </p:txBody>
      </p:sp>
      <p:sp>
        <p:nvSpPr>
          <p:cNvPr id="4" name="Rectangle 3">
            <a:extLst>
              <a:ext uri="{FF2B5EF4-FFF2-40B4-BE49-F238E27FC236}">
                <a16:creationId xmlns:a16="http://schemas.microsoft.com/office/drawing/2014/main" id="{F96C43CD-9088-43D0-9F5B-C0CA9678D294}"/>
              </a:ext>
            </a:extLst>
          </p:cNvPr>
          <p:cNvSpPr/>
          <p:nvPr/>
        </p:nvSpPr>
        <p:spPr>
          <a:xfrm>
            <a:off x="84438" y="6548828"/>
            <a:ext cx="4690323" cy="369332"/>
          </a:xfrm>
          <a:prstGeom prst="rect">
            <a:avLst/>
          </a:prstGeom>
        </p:spPr>
        <p:txBody>
          <a:bodyPr wrap="none">
            <a:spAutoFit/>
          </a:bodyPr>
          <a:lstStyle/>
          <a:p>
            <a:r>
              <a:rPr lang="fr-FR" dirty="0">
                <a:hlinkClick r:id="rId2"/>
              </a:rPr>
              <a:t>https://meritis.fr/techno-archi/openid-connect/</a:t>
            </a:r>
            <a:endParaRPr lang="fr-FR" dirty="0"/>
          </a:p>
        </p:txBody>
      </p:sp>
    </p:spTree>
    <p:extLst>
      <p:ext uri="{BB962C8B-B14F-4D97-AF65-F5344CB8AC3E}">
        <p14:creationId xmlns:p14="http://schemas.microsoft.com/office/powerpoint/2010/main" val="14625596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DD5FB66-AB07-4F39-B62E-0083A067CC8E}"/>
              </a:ext>
            </a:extLst>
          </p:cNvPr>
          <p:cNvSpPr>
            <a:spLocks noGrp="1"/>
          </p:cNvSpPr>
          <p:nvPr>
            <p:ph idx="1"/>
          </p:nvPr>
        </p:nvSpPr>
        <p:spPr>
          <a:xfrm>
            <a:off x="838200" y="0"/>
            <a:ext cx="10515600" cy="6858000"/>
          </a:xfrm>
        </p:spPr>
        <p:txBody>
          <a:bodyPr>
            <a:normAutofit fontScale="77500" lnSpcReduction="20000"/>
          </a:bodyPr>
          <a:lstStyle/>
          <a:p>
            <a:pPr marL="0" indent="0">
              <a:buNone/>
            </a:pPr>
            <a:r>
              <a:rPr lang="fr-FR" dirty="0"/>
              <a:t>{</a:t>
            </a:r>
          </a:p>
          <a:p>
            <a:pPr marL="0" indent="0">
              <a:buNone/>
            </a:pPr>
            <a:r>
              <a:rPr lang="fr-FR" dirty="0"/>
              <a:t>  "</a:t>
            </a:r>
            <a:r>
              <a:rPr lang="fr-FR" dirty="0" err="1"/>
              <a:t>nbf</a:t>
            </a:r>
            <a:r>
              <a:rPr lang="fr-FR" dirty="0"/>
              <a:t>": 1585903471,</a:t>
            </a:r>
          </a:p>
          <a:p>
            <a:pPr marL="0" indent="0">
              <a:buNone/>
            </a:pPr>
            <a:r>
              <a:rPr lang="fr-FR" dirty="0"/>
              <a:t>  "</a:t>
            </a:r>
            <a:r>
              <a:rPr lang="fr-FR" dirty="0" err="1"/>
              <a:t>exp</a:t>
            </a:r>
            <a:r>
              <a:rPr lang="fr-FR" dirty="0"/>
              <a:t>": 1585903771,</a:t>
            </a:r>
          </a:p>
          <a:p>
            <a:pPr marL="0" indent="0">
              <a:buNone/>
            </a:pPr>
            <a:r>
              <a:rPr lang="fr-FR" dirty="0"/>
              <a:t>  "</a:t>
            </a:r>
            <a:r>
              <a:rPr lang="fr-FR" dirty="0" err="1"/>
              <a:t>iss</a:t>
            </a:r>
            <a:r>
              <a:rPr lang="fr-FR" dirty="0"/>
              <a:t>": "https://recprj-connect.axa.fr",</a:t>
            </a:r>
          </a:p>
          <a:p>
            <a:pPr marL="0" indent="0">
              <a:buNone/>
            </a:pPr>
            <a:r>
              <a:rPr lang="fr-FR" dirty="0"/>
              <a:t>  "</a:t>
            </a:r>
            <a:r>
              <a:rPr lang="fr-FR" dirty="0" err="1"/>
              <a:t>aud</a:t>
            </a:r>
            <a:r>
              <a:rPr lang="fr-FR" dirty="0"/>
              <a:t>": "d89af9d3-5cfb-4f49-9d6c-af979ab3c27d",</a:t>
            </a:r>
          </a:p>
          <a:p>
            <a:pPr marL="0" indent="0">
              <a:buNone/>
            </a:pPr>
            <a:r>
              <a:rPr lang="fr-FR" dirty="0"/>
              <a:t>  "</a:t>
            </a:r>
            <a:r>
              <a:rPr lang="fr-FR" dirty="0" err="1"/>
              <a:t>iat</a:t>
            </a:r>
            <a:r>
              <a:rPr lang="fr-FR" dirty="0"/>
              <a:t>": 1585903471,</a:t>
            </a:r>
          </a:p>
          <a:p>
            <a:pPr marL="0" indent="0">
              <a:buNone/>
            </a:pPr>
            <a:r>
              <a:rPr lang="fr-FR" dirty="0"/>
              <a:t>  "</a:t>
            </a:r>
            <a:r>
              <a:rPr lang="fr-FR" dirty="0" err="1"/>
              <a:t>at_hash</a:t>
            </a:r>
            <a:r>
              <a:rPr lang="fr-FR" dirty="0"/>
              <a:t>": "ljyvJqx2MI4RO9Wwsl6-KQ",</a:t>
            </a:r>
          </a:p>
          <a:p>
            <a:pPr marL="0" indent="0">
              <a:buNone/>
            </a:pPr>
            <a:r>
              <a:rPr lang="fr-FR" dirty="0"/>
              <a:t>  "</a:t>
            </a:r>
            <a:r>
              <a:rPr lang="fr-FR" dirty="0" err="1"/>
              <a:t>sid</a:t>
            </a:r>
            <a:r>
              <a:rPr lang="fr-FR" dirty="0"/>
              <a:t>": "417ffc24f2ee48a7fb9b681c957767cf",</a:t>
            </a:r>
          </a:p>
          <a:p>
            <a:pPr marL="0" indent="0">
              <a:buNone/>
            </a:pPr>
            <a:r>
              <a:rPr lang="fr-FR" dirty="0"/>
              <a:t>  "</a:t>
            </a:r>
            <a:r>
              <a:rPr lang="fr-FR" dirty="0" err="1"/>
              <a:t>sub</a:t>
            </a:r>
            <a:r>
              <a:rPr lang="fr-FR" dirty="0"/>
              <a:t>": "9730e80f-822a-45e0-8003-3768c8819ada",</a:t>
            </a:r>
          </a:p>
          <a:p>
            <a:pPr marL="0" indent="0">
              <a:buNone/>
            </a:pPr>
            <a:r>
              <a:rPr lang="fr-FR" dirty="0"/>
              <a:t>  "</a:t>
            </a:r>
            <a:r>
              <a:rPr lang="fr-FR" dirty="0" err="1"/>
              <a:t>auth_time</a:t>
            </a:r>
            <a:r>
              <a:rPr lang="fr-FR" dirty="0"/>
              <a:t>": 1585903469,</a:t>
            </a:r>
          </a:p>
          <a:p>
            <a:pPr marL="0" indent="0">
              <a:buNone/>
            </a:pPr>
            <a:r>
              <a:rPr lang="fr-FR" dirty="0"/>
              <a:t>  "</a:t>
            </a:r>
            <a:r>
              <a:rPr lang="fr-FR" dirty="0" err="1"/>
              <a:t>idp</a:t>
            </a:r>
            <a:r>
              <a:rPr lang="fr-FR" dirty="0"/>
              <a:t>": "local",</a:t>
            </a:r>
          </a:p>
          <a:p>
            <a:pPr marL="0" indent="0">
              <a:buNone/>
            </a:pPr>
            <a:r>
              <a:rPr lang="fr-FR" dirty="0"/>
              <a:t>  "</a:t>
            </a:r>
            <a:r>
              <a:rPr lang="fr-FR" dirty="0" err="1"/>
              <a:t>preferred_username</a:t>
            </a:r>
            <a:r>
              <a:rPr lang="fr-FR" dirty="0"/>
              <a:t>": "guillaume.chervet@axa.fr",</a:t>
            </a:r>
          </a:p>
          <a:p>
            <a:pPr marL="0" indent="0">
              <a:buNone/>
            </a:pPr>
            <a:r>
              <a:rPr lang="fr-FR" dirty="0"/>
              <a:t>  "email": "guillaume.chervet@axa.fr",</a:t>
            </a:r>
          </a:p>
          <a:p>
            <a:pPr marL="0" indent="0">
              <a:buNone/>
            </a:pPr>
            <a:r>
              <a:rPr lang="fr-FR" dirty="0"/>
              <a:t>  "</a:t>
            </a:r>
            <a:r>
              <a:rPr lang="fr-FR" dirty="0" err="1"/>
              <a:t>email_verified</a:t>
            </a:r>
            <a:r>
              <a:rPr lang="fr-FR" dirty="0"/>
              <a:t>": </a:t>
            </a:r>
            <a:r>
              <a:rPr lang="fr-FR" dirty="0" err="1"/>
              <a:t>true</a:t>
            </a:r>
            <a:r>
              <a:rPr lang="fr-FR" dirty="0"/>
              <a:t>,</a:t>
            </a:r>
          </a:p>
          <a:p>
            <a:pPr marL="0" indent="0">
              <a:buNone/>
            </a:pPr>
            <a:r>
              <a:rPr lang="fr-FR" dirty="0"/>
              <a:t>  "</a:t>
            </a:r>
            <a:r>
              <a:rPr lang="fr-FR" dirty="0" err="1"/>
              <a:t>name</a:t>
            </a:r>
            <a:r>
              <a:rPr lang="fr-FR" dirty="0"/>
              <a:t>": "guillaume.chervet@axa.fr",</a:t>
            </a:r>
          </a:p>
          <a:p>
            <a:pPr marL="0" indent="0">
              <a:buNone/>
            </a:pPr>
            <a:r>
              <a:rPr lang="fr-FR" dirty="0"/>
              <a:t>  "</a:t>
            </a:r>
            <a:r>
              <a:rPr lang="fr-FR" dirty="0" err="1"/>
              <a:t>amr</a:t>
            </a:r>
            <a:r>
              <a:rPr lang="fr-FR" dirty="0"/>
              <a:t>": [</a:t>
            </a:r>
          </a:p>
          <a:p>
            <a:pPr marL="0" indent="0">
              <a:buNone/>
            </a:pPr>
            <a:r>
              <a:rPr lang="fr-FR" dirty="0"/>
              <a:t>    "</a:t>
            </a:r>
            <a:r>
              <a:rPr lang="fr-FR" dirty="0" err="1"/>
              <a:t>pwd</a:t>
            </a:r>
            <a:r>
              <a:rPr lang="fr-FR" dirty="0"/>
              <a:t>"</a:t>
            </a:r>
          </a:p>
          <a:p>
            <a:pPr marL="0" indent="0">
              <a:buNone/>
            </a:pPr>
            <a:r>
              <a:rPr lang="fr-FR" dirty="0"/>
              <a:t>  ]</a:t>
            </a:r>
          </a:p>
          <a:p>
            <a:pPr marL="0" indent="0">
              <a:buNone/>
            </a:pPr>
            <a:r>
              <a:rPr lang="fr-FR" dirty="0"/>
              <a:t>}</a:t>
            </a:r>
          </a:p>
        </p:txBody>
      </p:sp>
      <p:sp>
        <p:nvSpPr>
          <p:cNvPr id="4" name="ZoneTexte 3">
            <a:extLst>
              <a:ext uri="{FF2B5EF4-FFF2-40B4-BE49-F238E27FC236}">
                <a16:creationId xmlns:a16="http://schemas.microsoft.com/office/drawing/2014/main" id="{1B2AB055-6EED-47E5-BC6D-06AD8D7E3BB3}"/>
              </a:ext>
            </a:extLst>
          </p:cNvPr>
          <p:cNvSpPr txBox="1"/>
          <p:nvPr/>
        </p:nvSpPr>
        <p:spPr>
          <a:xfrm>
            <a:off x="8758988" y="6211669"/>
            <a:ext cx="3433011" cy="646331"/>
          </a:xfrm>
          <a:prstGeom prst="rect">
            <a:avLst/>
          </a:prstGeom>
          <a:solidFill>
            <a:schemeClr val="accent5">
              <a:lumMod val="75000"/>
            </a:schemeClr>
          </a:solidFill>
          <a:ln>
            <a:noFill/>
          </a:ln>
        </p:spPr>
        <p:txBody>
          <a:bodyPr wrap="square" rtlCol="0">
            <a:spAutoFit/>
          </a:bodyPr>
          <a:lstStyle/>
          <a:p>
            <a:pPr algn="l"/>
            <a:r>
              <a:rPr lang="fr-FR" sz="3600" dirty="0" err="1">
                <a:solidFill>
                  <a:schemeClr val="bg1"/>
                </a:solidFill>
              </a:rPr>
              <a:t>id_token</a:t>
            </a:r>
            <a:r>
              <a:rPr lang="fr-FR" sz="3600" dirty="0">
                <a:solidFill>
                  <a:schemeClr val="bg1"/>
                </a:solidFill>
              </a:rPr>
              <a:t> </a:t>
            </a:r>
            <a:r>
              <a:rPr lang="fr-FR" sz="3600" dirty="0" err="1">
                <a:solidFill>
                  <a:schemeClr val="bg1"/>
                </a:solidFill>
              </a:rPr>
              <a:t>payload</a:t>
            </a:r>
            <a:endParaRPr lang="fr-FR" sz="3600" dirty="0">
              <a:solidFill>
                <a:schemeClr val="bg1"/>
              </a:solidFill>
            </a:endParaRPr>
          </a:p>
        </p:txBody>
      </p:sp>
    </p:spTree>
    <p:extLst>
      <p:ext uri="{BB962C8B-B14F-4D97-AF65-F5344CB8AC3E}">
        <p14:creationId xmlns:p14="http://schemas.microsoft.com/office/powerpoint/2010/main" val="40112393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Connecteur droit 32">
            <a:extLst>
              <a:ext uri="{FF2B5EF4-FFF2-40B4-BE49-F238E27FC236}">
                <a16:creationId xmlns:a16="http://schemas.microsoft.com/office/drawing/2014/main" id="{AFCA3376-2DAE-4751-BA7A-86A30CE45156}"/>
              </a:ext>
            </a:extLst>
          </p:cNvPr>
          <p:cNvCxnSpPr>
            <a:cxnSpLocks/>
            <a:stCxn id="35" idx="1"/>
            <a:endCxn id="56" idx="3"/>
          </p:cNvCxnSpPr>
          <p:nvPr/>
        </p:nvCxnSpPr>
        <p:spPr>
          <a:xfrm flipH="1">
            <a:off x="4505635" y="3048938"/>
            <a:ext cx="3245055" cy="1192277"/>
          </a:xfrm>
          <a:prstGeom prst="line">
            <a:avLst/>
          </a:prstGeom>
          <a:ln w="50800">
            <a:headEnd type="oval"/>
            <a:tailEnd type="oval"/>
          </a:ln>
        </p:spPr>
        <p:style>
          <a:lnRef idx="1">
            <a:schemeClr val="accent1"/>
          </a:lnRef>
          <a:fillRef idx="0">
            <a:schemeClr val="accent1"/>
          </a:fillRef>
          <a:effectRef idx="0">
            <a:schemeClr val="accent1"/>
          </a:effectRef>
          <a:fontRef idx="minor">
            <a:schemeClr val="tx1"/>
          </a:fontRef>
        </p:style>
      </p:cxnSp>
      <p:sp>
        <p:nvSpPr>
          <p:cNvPr id="34" name="Espace réservé du contenu 2">
            <a:extLst>
              <a:ext uri="{FF2B5EF4-FFF2-40B4-BE49-F238E27FC236}">
                <a16:creationId xmlns:a16="http://schemas.microsoft.com/office/drawing/2014/main" id="{BCCEBE89-0A2A-449B-8A9D-4B088B20475E}"/>
              </a:ext>
            </a:extLst>
          </p:cNvPr>
          <p:cNvSpPr txBox="1">
            <a:spLocks/>
          </p:cNvSpPr>
          <p:nvPr/>
        </p:nvSpPr>
        <p:spPr>
          <a:xfrm>
            <a:off x="3064741" y="4621277"/>
            <a:ext cx="2412962" cy="74591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400" b="1" dirty="0"/>
              <a:t>Client </a:t>
            </a:r>
            <a:br>
              <a:rPr lang="fr-FR" sz="2400" b="1" dirty="0"/>
            </a:br>
            <a:r>
              <a:rPr lang="fr-FR" sz="2400" b="1" dirty="0"/>
              <a:t>Application</a:t>
            </a:r>
            <a:endParaRPr lang="fr-FR" sz="2400" dirty="0"/>
          </a:p>
        </p:txBody>
      </p:sp>
      <p:pic>
        <p:nvPicPr>
          <p:cNvPr id="35" name="Picture 4" descr="Résultat de recherche d'images pour &quot;image serveur&quot;">
            <a:extLst>
              <a:ext uri="{FF2B5EF4-FFF2-40B4-BE49-F238E27FC236}">
                <a16:creationId xmlns:a16="http://schemas.microsoft.com/office/drawing/2014/main" id="{C4A61C3A-67ED-4EFF-B841-BF8A25CE213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7750690" y="2668876"/>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36" name="Espace réservé du contenu 2">
            <a:extLst>
              <a:ext uri="{FF2B5EF4-FFF2-40B4-BE49-F238E27FC236}">
                <a16:creationId xmlns:a16="http://schemas.microsoft.com/office/drawing/2014/main" id="{A29AB3F3-1176-469E-8F18-AF50F35A2272}"/>
              </a:ext>
            </a:extLst>
          </p:cNvPr>
          <p:cNvSpPr txBox="1">
            <a:spLocks/>
          </p:cNvSpPr>
          <p:nvPr/>
        </p:nvSpPr>
        <p:spPr>
          <a:xfrm>
            <a:off x="8192959" y="2832864"/>
            <a:ext cx="1997249" cy="72349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400" b="1" dirty="0" err="1"/>
              <a:t>Authorization</a:t>
            </a:r>
            <a:r>
              <a:rPr lang="fr-FR" sz="2400" b="1" dirty="0"/>
              <a:t> </a:t>
            </a:r>
            <a:br>
              <a:rPr lang="fr-FR" sz="2400" b="1" dirty="0"/>
            </a:br>
            <a:r>
              <a:rPr lang="fr-FR" sz="2400" b="1" dirty="0"/>
              <a:t>Server</a:t>
            </a:r>
            <a:endParaRPr lang="fr-FR" sz="2400" dirty="0"/>
          </a:p>
        </p:txBody>
      </p:sp>
      <p:sp>
        <p:nvSpPr>
          <p:cNvPr id="37" name="Espace réservé du contenu 2">
            <a:extLst>
              <a:ext uri="{FF2B5EF4-FFF2-40B4-BE49-F238E27FC236}">
                <a16:creationId xmlns:a16="http://schemas.microsoft.com/office/drawing/2014/main" id="{A4813410-7F19-4D12-923D-4229B6EF6611}"/>
              </a:ext>
            </a:extLst>
          </p:cNvPr>
          <p:cNvSpPr txBox="1">
            <a:spLocks/>
          </p:cNvSpPr>
          <p:nvPr/>
        </p:nvSpPr>
        <p:spPr>
          <a:xfrm>
            <a:off x="6922228" y="5570580"/>
            <a:ext cx="2042822" cy="12213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400" b="1" dirty="0"/>
              <a:t>Resource Server</a:t>
            </a:r>
            <a:endParaRPr lang="fr-FR" sz="2400" dirty="0"/>
          </a:p>
        </p:txBody>
      </p:sp>
      <p:pic>
        <p:nvPicPr>
          <p:cNvPr id="38" name="Picture 4" descr="Résultat de recherche d'images pour &quot;image serveur&quot;">
            <a:extLst>
              <a:ext uri="{FF2B5EF4-FFF2-40B4-BE49-F238E27FC236}">
                <a16:creationId xmlns:a16="http://schemas.microsoft.com/office/drawing/2014/main" id="{537F0638-740C-4E94-A602-C2D3A844D5F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7750969" y="4839600"/>
            <a:ext cx="468826" cy="76012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Résultat de recherche d'images pour &quot;image ordinateur&quot;">
            <a:extLst>
              <a:ext uri="{FF2B5EF4-FFF2-40B4-BE49-F238E27FC236}">
                <a16:creationId xmlns:a16="http://schemas.microsoft.com/office/drawing/2014/main" id="{32B57AFF-428F-480C-9350-5CDB87BE89A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2202"/>
          <a:stretch/>
        </p:blipFill>
        <p:spPr bwMode="auto">
          <a:xfrm>
            <a:off x="3769968" y="2621431"/>
            <a:ext cx="1002507" cy="880176"/>
          </a:xfrm>
          <a:prstGeom prst="rect">
            <a:avLst/>
          </a:prstGeom>
          <a:noFill/>
          <a:extLst>
            <a:ext uri="{909E8E84-426E-40DD-AFC4-6F175D3DCCD1}">
              <a14:hiddenFill xmlns:a14="http://schemas.microsoft.com/office/drawing/2010/main">
                <a:solidFill>
                  <a:srgbClr val="FFFFFF"/>
                </a:solidFill>
              </a14:hiddenFill>
            </a:ext>
          </a:extLst>
        </p:spPr>
      </p:pic>
      <p:cxnSp>
        <p:nvCxnSpPr>
          <p:cNvPr id="40" name="Connecteur droit 39">
            <a:extLst>
              <a:ext uri="{FF2B5EF4-FFF2-40B4-BE49-F238E27FC236}">
                <a16:creationId xmlns:a16="http://schemas.microsoft.com/office/drawing/2014/main" id="{DBFD38A3-155E-4BEB-904C-FAE0272CD29D}"/>
              </a:ext>
            </a:extLst>
          </p:cNvPr>
          <p:cNvCxnSpPr>
            <a:cxnSpLocks/>
            <a:stCxn id="35" idx="1"/>
            <a:endCxn id="39" idx="3"/>
          </p:cNvCxnSpPr>
          <p:nvPr/>
        </p:nvCxnSpPr>
        <p:spPr>
          <a:xfrm flipH="1">
            <a:off x="4772475" y="3048938"/>
            <a:ext cx="2978215" cy="12581"/>
          </a:xfrm>
          <a:prstGeom prst="line">
            <a:avLst/>
          </a:prstGeom>
          <a:ln w="50800">
            <a:headEnd type="oval"/>
            <a:tailEnd type="oval"/>
          </a:ln>
        </p:spPr>
        <p:style>
          <a:lnRef idx="1">
            <a:schemeClr val="accent1"/>
          </a:lnRef>
          <a:fillRef idx="0">
            <a:schemeClr val="accent1"/>
          </a:fillRef>
          <a:effectRef idx="0">
            <a:schemeClr val="accent1"/>
          </a:effectRef>
          <a:fontRef idx="minor">
            <a:schemeClr val="tx1"/>
          </a:fontRef>
        </p:style>
      </p:cxnSp>
      <p:cxnSp>
        <p:nvCxnSpPr>
          <p:cNvPr id="49" name="Connecteur droit 48">
            <a:extLst>
              <a:ext uri="{FF2B5EF4-FFF2-40B4-BE49-F238E27FC236}">
                <a16:creationId xmlns:a16="http://schemas.microsoft.com/office/drawing/2014/main" id="{2016BF63-FEC4-4FC9-A9DC-BD22D22F5EAF}"/>
              </a:ext>
            </a:extLst>
          </p:cNvPr>
          <p:cNvCxnSpPr>
            <a:cxnSpLocks/>
            <a:stCxn id="35" idx="2"/>
            <a:endCxn id="38" idx="0"/>
          </p:cNvCxnSpPr>
          <p:nvPr/>
        </p:nvCxnSpPr>
        <p:spPr>
          <a:xfrm>
            <a:off x="7985103" y="3429000"/>
            <a:ext cx="279" cy="1410600"/>
          </a:xfrm>
          <a:prstGeom prst="line">
            <a:avLst/>
          </a:prstGeom>
          <a:ln w="50800">
            <a:headEnd type="oval"/>
            <a:tailEnd type="oval"/>
          </a:ln>
        </p:spPr>
        <p:style>
          <a:lnRef idx="1">
            <a:schemeClr val="accent1"/>
          </a:lnRef>
          <a:fillRef idx="0">
            <a:schemeClr val="accent1"/>
          </a:fillRef>
          <a:effectRef idx="0">
            <a:schemeClr val="accent1"/>
          </a:effectRef>
          <a:fontRef idx="minor">
            <a:schemeClr val="tx1"/>
          </a:fontRef>
        </p:style>
      </p:cxnSp>
      <p:pic>
        <p:nvPicPr>
          <p:cNvPr id="50" name="Image 49">
            <a:extLst>
              <a:ext uri="{FF2B5EF4-FFF2-40B4-BE49-F238E27FC236}">
                <a16:creationId xmlns:a16="http://schemas.microsoft.com/office/drawing/2014/main" id="{1ECCA3CD-D11F-4300-A4A9-F989C11BC1AA}"/>
              </a:ext>
            </a:extLst>
          </p:cNvPr>
          <p:cNvPicPr>
            <a:picLocks noChangeAspect="1"/>
          </p:cNvPicPr>
          <p:nvPr/>
        </p:nvPicPr>
        <p:blipFill rotWithShape="1">
          <a:blip r:embed="rId5"/>
          <a:srcRect l="26157" r="24641"/>
          <a:stretch/>
        </p:blipFill>
        <p:spPr>
          <a:xfrm>
            <a:off x="1268465" y="2278312"/>
            <a:ext cx="778784" cy="1582841"/>
          </a:xfrm>
          <a:prstGeom prst="rect">
            <a:avLst/>
          </a:prstGeom>
        </p:spPr>
      </p:pic>
      <p:sp>
        <p:nvSpPr>
          <p:cNvPr id="51" name="Espace réservé du contenu 2">
            <a:extLst>
              <a:ext uri="{FF2B5EF4-FFF2-40B4-BE49-F238E27FC236}">
                <a16:creationId xmlns:a16="http://schemas.microsoft.com/office/drawing/2014/main" id="{47D40DC4-89FB-4EDB-A10A-653730F43A4D}"/>
              </a:ext>
            </a:extLst>
          </p:cNvPr>
          <p:cNvSpPr txBox="1">
            <a:spLocks/>
          </p:cNvSpPr>
          <p:nvPr/>
        </p:nvSpPr>
        <p:spPr>
          <a:xfrm>
            <a:off x="505424" y="3984433"/>
            <a:ext cx="2289891" cy="74591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400" b="1" dirty="0"/>
              <a:t>Resource </a:t>
            </a:r>
            <a:br>
              <a:rPr lang="fr-FR" sz="2400" b="1" dirty="0"/>
            </a:br>
            <a:r>
              <a:rPr lang="fr-FR" sz="2400" b="1" dirty="0" err="1"/>
              <a:t>Owner</a:t>
            </a:r>
            <a:endParaRPr lang="fr-FR" sz="2400" dirty="0"/>
          </a:p>
        </p:txBody>
      </p:sp>
      <p:cxnSp>
        <p:nvCxnSpPr>
          <p:cNvPr id="52" name="Connecteur droit 51">
            <a:extLst>
              <a:ext uri="{FF2B5EF4-FFF2-40B4-BE49-F238E27FC236}">
                <a16:creationId xmlns:a16="http://schemas.microsoft.com/office/drawing/2014/main" id="{2D524DF5-725E-4A8D-B118-CA88DB730683}"/>
              </a:ext>
            </a:extLst>
          </p:cNvPr>
          <p:cNvCxnSpPr>
            <a:cxnSpLocks/>
            <a:stCxn id="39" idx="1"/>
            <a:endCxn id="50" idx="3"/>
          </p:cNvCxnSpPr>
          <p:nvPr/>
        </p:nvCxnSpPr>
        <p:spPr>
          <a:xfrm flipH="1">
            <a:off x="2047249" y="3061519"/>
            <a:ext cx="1722719" cy="8214"/>
          </a:xfrm>
          <a:prstGeom prst="line">
            <a:avLst/>
          </a:prstGeom>
          <a:ln w="50800">
            <a:headEnd type="oval"/>
            <a:tailEnd type="oval"/>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4396FB6E-1D13-4121-BCC7-EAEC58AC6987}"/>
              </a:ext>
            </a:extLst>
          </p:cNvPr>
          <p:cNvSpPr/>
          <p:nvPr/>
        </p:nvSpPr>
        <p:spPr>
          <a:xfrm>
            <a:off x="1948075" y="2174434"/>
            <a:ext cx="3910109" cy="400110"/>
          </a:xfrm>
          <a:prstGeom prst="rect">
            <a:avLst/>
          </a:prstGeom>
        </p:spPr>
        <p:txBody>
          <a:bodyPr wrap="none">
            <a:spAutoFit/>
          </a:bodyPr>
          <a:lstStyle/>
          <a:p>
            <a:r>
              <a:rPr lang="fr-FR" sz="2000" i="1" dirty="0">
                <a:solidFill>
                  <a:schemeClr val="accent1">
                    <a:lumMod val="75000"/>
                  </a:schemeClr>
                </a:solidFill>
                <a:hlinkClick r:id="rId6"/>
              </a:rPr>
              <a:t>https://www.lannexe-bretignolles.fr</a:t>
            </a:r>
            <a:endParaRPr lang="fr-FR" sz="2000" i="1" dirty="0">
              <a:solidFill>
                <a:schemeClr val="accent1">
                  <a:lumMod val="75000"/>
                </a:schemeClr>
              </a:solidFill>
            </a:endParaRPr>
          </a:p>
        </p:txBody>
      </p:sp>
      <p:sp>
        <p:nvSpPr>
          <p:cNvPr id="54" name="Rectangle 53">
            <a:extLst>
              <a:ext uri="{FF2B5EF4-FFF2-40B4-BE49-F238E27FC236}">
                <a16:creationId xmlns:a16="http://schemas.microsoft.com/office/drawing/2014/main" id="{AA12B69D-F3A6-4345-AA79-70EF65F11E57}"/>
              </a:ext>
            </a:extLst>
          </p:cNvPr>
          <p:cNvSpPr/>
          <p:nvPr/>
        </p:nvSpPr>
        <p:spPr>
          <a:xfrm>
            <a:off x="6637599" y="6250200"/>
            <a:ext cx="2964209" cy="1015663"/>
          </a:xfrm>
          <a:prstGeom prst="rect">
            <a:avLst/>
          </a:prstGeom>
        </p:spPr>
        <p:txBody>
          <a:bodyPr wrap="none">
            <a:spAutoFit/>
          </a:bodyPr>
          <a:lstStyle/>
          <a:p>
            <a:r>
              <a:rPr lang="fr-FR" sz="2000" i="1" dirty="0">
                <a:solidFill>
                  <a:schemeClr val="accent1">
                    <a:lumMod val="75000"/>
                  </a:schemeClr>
                </a:solidFill>
                <a:hlinkClick r:id="rId7"/>
              </a:rPr>
              <a:t>https://api-client.bworld.</a:t>
            </a:r>
            <a:r>
              <a:rPr lang="fr-FR" sz="2000" i="1" dirty="0">
                <a:solidFill>
                  <a:schemeClr val="accent1">
                    <a:lumMod val="75000"/>
                  </a:schemeClr>
                </a:solidFill>
              </a:rPr>
              <a:t>fr</a:t>
            </a:r>
          </a:p>
          <a:p>
            <a:endParaRPr lang="fr-FR" sz="2000" i="1" dirty="0">
              <a:solidFill>
                <a:schemeClr val="accent1">
                  <a:lumMod val="75000"/>
                </a:schemeClr>
              </a:solidFill>
            </a:endParaRPr>
          </a:p>
          <a:p>
            <a:endParaRPr lang="fr-FR" sz="2000" i="1" dirty="0">
              <a:solidFill>
                <a:schemeClr val="accent1">
                  <a:lumMod val="75000"/>
                </a:schemeClr>
              </a:solidFill>
            </a:endParaRPr>
          </a:p>
        </p:txBody>
      </p:sp>
      <p:sp>
        <p:nvSpPr>
          <p:cNvPr id="55" name="Rectangle 54">
            <a:extLst>
              <a:ext uri="{FF2B5EF4-FFF2-40B4-BE49-F238E27FC236}">
                <a16:creationId xmlns:a16="http://schemas.microsoft.com/office/drawing/2014/main" id="{8B825F20-9778-4479-9271-2806676CF458}"/>
              </a:ext>
            </a:extLst>
          </p:cNvPr>
          <p:cNvSpPr/>
          <p:nvPr/>
        </p:nvSpPr>
        <p:spPr>
          <a:xfrm>
            <a:off x="8126406" y="3431823"/>
            <a:ext cx="2425216" cy="400110"/>
          </a:xfrm>
          <a:prstGeom prst="rect">
            <a:avLst/>
          </a:prstGeom>
        </p:spPr>
        <p:txBody>
          <a:bodyPr wrap="none">
            <a:spAutoFit/>
          </a:bodyPr>
          <a:lstStyle/>
          <a:p>
            <a:r>
              <a:rPr lang="fr-FR" sz="2000" i="1" dirty="0">
                <a:solidFill>
                  <a:schemeClr val="accent1">
                    <a:lumMod val="75000"/>
                  </a:schemeClr>
                </a:solidFill>
                <a:hlinkClick r:id="rId8"/>
              </a:rPr>
              <a:t>https://oidc.bworld.fr</a:t>
            </a:r>
            <a:endParaRPr lang="fr-FR" sz="2000" i="1" dirty="0">
              <a:solidFill>
                <a:schemeClr val="accent1">
                  <a:lumMod val="75000"/>
                </a:schemeClr>
              </a:solidFill>
            </a:endParaRPr>
          </a:p>
        </p:txBody>
      </p:sp>
      <p:pic>
        <p:nvPicPr>
          <p:cNvPr id="56" name="Picture 4" descr="Résultat de recherche d'images pour &quot;image serveur&quot;">
            <a:extLst>
              <a:ext uri="{FF2B5EF4-FFF2-40B4-BE49-F238E27FC236}">
                <a16:creationId xmlns:a16="http://schemas.microsoft.com/office/drawing/2014/main" id="{6EEC652E-8A70-4B5F-B216-8BD1D688336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4036809" y="3861153"/>
            <a:ext cx="468826" cy="760124"/>
          </a:xfrm>
          <a:prstGeom prst="rect">
            <a:avLst/>
          </a:prstGeom>
          <a:noFill/>
          <a:extLst>
            <a:ext uri="{909E8E84-426E-40DD-AFC4-6F175D3DCCD1}">
              <a14:hiddenFill xmlns:a14="http://schemas.microsoft.com/office/drawing/2010/main">
                <a:solidFill>
                  <a:srgbClr val="FFFFFF"/>
                </a:solidFill>
              </a14:hiddenFill>
            </a:ext>
          </a:extLst>
        </p:spPr>
      </p:pic>
      <p:cxnSp>
        <p:nvCxnSpPr>
          <p:cNvPr id="57" name="Connecteur droit 56">
            <a:extLst>
              <a:ext uri="{FF2B5EF4-FFF2-40B4-BE49-F238E27FC236}">
                <a16:creationId xmlns:a16="http://schemas.microsoft.com/office/drawing/2014/main" id="{A93425F9-45C3-467E-ADAC-4B710BE95515}"/>
              </a:ext>
            </a:extLst>
          </p:cNvPr>
          <p:cNvCxnSpPr>
            <a:cxnSpLocks/>
            <a:stCxn id="38" idx="1"/>
            <a:endCxn id="56" idx="3"/>
          </p:cNvCxnSpPr>
          <p:nvPr/>
        </p:nvCxnSpPr>
        <p:spPr>
          <a:xfrm flipH="1" flipV="1">
            <a:off x="4505635" y="4241215"/>
            <a:ext cx="3245334" cy="978447"/>
          </a:xfrm>
          <a:prstGeom prst="line">
            <a:avLst/>
          </a:prstGeom>
          <a:ln w="50800">
            <a:headEnd type="oval"/>
            <a:tailEnd type="oval"/>
          </a:ln>
        </p:spPr>
        <p:style>
          <a:lnRef idx="1">
            <a:schemeClr val="accent1"/>
          </a:lnRef>
          <a:fillRef idx="0">
            <a:schemeClr val="accent1"/>
          </a:fillRef>
          <a:effectRef idx="0">
            <a:schemeClr val="accent1"/>
          </a:effectRef>
          <a:fontRef idx="minor">
            <a:schemeClr val="tx1"/>
          </a:fontRef>
        </p:style>
      </p:cxnSp>
      <p:cxnSp>
        <p:nvCxnSpPr>
          <p:cNvPr id="58" name="Connecteur droit 57">
            <a:extLst>
              <a:ext uri="{FF2B5EF4-FFF2-40B4-BE49-F238E27FC236}">
                <a16:creationId xmlns:a16="http://schemas.microsoft.com/office/drawing/2014/main" id="{BCA139A9-204A-4459-A7D0-2C4CEF1FF6D3}"/>
              </a:ext>
            </a:extLst>
          </p:cNvPr>
          <p:cNvCxnSpPr>
            <a:cxnSpLocks/>
            <a:stCxn id="56" idx="0"/>
            <a:endCxn id="39" idx="2"/>
          </p:cNvCxnSpPr>
          <p:nvPr/>
        </p:nvCxnSpPr>
        <p:spPr>
          <a:xfrm flipV="1">
            <a:off x="4271222" y="3501607"/>
            <a:ext cx="0" cy="359546"/>
          </a:xfrm>
          <a:prstGeom prst="line">
            <a:avLst/>
          </a:prstGeom>
          <a:ln w="50800">
            <a:headEnd type="oval"/>
            <a:tailEnd type="oval"/>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852C5CC9-2DCC-4531-9758-980EC2753C71}"/>
              </a:ext>
            </a:extLst>
          </p:cNvPr>
          <p:cNvSpPr/>
          <p:nvPr/>
        </p:nvSpPr>
        <p:spPr>
          <a:xfrm>
            <a:off x="3155401" y="5304345"/>
            <a:ext cx="2322302" cy="400110"/>
          </a:xfrm>
          <a:prstGeom prst="rect">
            <a:avLst/>
          </a:prstGeom>
        </p:spPr>
        <p:txBody>
          <a:bodyPr wrap="none">
            <a:spAutoFit/>
          </a:bodyPr>
          <a:lstStyle/>
          <a:p>
            <a:r>
              <a:rPr lang="fr-FR" sz="2000" i="1" dirty="0">
                <a:solidFill>
                  <a:schemeClr val="accent1">
                    <a:lumMod val="75000"/>
                  </a:schemeClr>
                </a:solidFill>
                <a:hlinkClick r:id="rId6"/>
              </a:rPr>
              <a:t>https://api.bworld.fr</a:t>
            </a:r>
            <a:endParaRPr lang="fr-FR" sz="2000" i="1" dirty="0">
              <a:solidFill>
                <a:schemeClr val="accent1">
                  <a:lumMod val="75000"/>
                </a:schemeClr>
              </a:solidFill>
            </a:endParaRPr>
          </a:p>
        </p:txBody>
      </p:sp>
      <p:sp>
        <p:nvSpPr>
          <p:cNvPr id="60" name="ZoneTexte 59">
            <a:extLst>
              <a:ext uri="{FF2B5EF4-FFF2-40B4-BE49-F238E27FC236}">
                <a16:creationId xmlns:a16="http://schemas.microsoft.com/office/drawing/2014/main" id="{4E98C732-1BFA-49CB-80D7-B85F68660D4C}"/>
              </a:ext>
            </a:extLst>
          </p:cNvPr>
          <p:cNvSpPr txBox="1"/>
          <p:nvPr/>
        </p:nvSpPr>
        <p:spPr>
          <a:xfrm>
            <a:off x="4520457" y="3624950"/>
            <a:ext cx="1002197" cy="577081"/>
          </a:xfrm>
          <a:prstGeom prst="rect">
            <a:avLst/>
          </a:prstGeom>
          <a:solidFill>
            <a:schemeClr val="accent2">
              <a:lumMod val="75000"/>
            </a:schemeClr>
          </a:solidFill>
        </p:spPr>
        <p:txBody>
          <a:bodyPr wrap="none" rtlCol="0">
            <a:spAutoFit/>
          </a:bodyPr>
          <a:lstStyle/>
          <a:p>
            <a:pPr algn="ctr"/>
            <a:r>
              <a:rPr lang="fr-FR" sz="1050" b="1" dirty="0" err="1">
                <a:solidFill>
                  <a:schemeClr val="bg1"/>
                </a:solidFill>
              </a:rPr>
              <a:t>Access_token</a:t>
            </a:r>
            <a:endParaRPr lang="fr-FR" sz="1050" b="1" dirty="0">
              <a:solidFill>
                <a:schemeClr val="bg1"/>
              </a:solidFill>
            </a:endParaRPr>
          </a:p>
          <a:p>
            <a:pPr algn="ctr"/>
            <a:r>
              <a:rPr lang="fr-FR" sz="1050" b="1" dirty="0" err="1">
                <a:solidFill>
                  <a:schemeClr val="bg1"/>
                </a:solidFill>
              </a:rPr>
              <a:t>Refresh_token</a:t>
            </a:r>
            <a:br>
              <a:rPr lang="fr-FR" sz="1050" b="1" dirty="0">
                <a:solidFill>
                  <a:schemeClr val="bg1"/>
                </a:solidFill>
              </a:rPr>
            </a:br>
            <a:r>
              <a:rPr lang="fr-FR" sz="1050" b="1" dirty="0" err="1">
                <a:solidFill>
                  <a:schemeClr val="bg1"/>
                </a:solidFill>
              </a:rPr>
              <a:t>ID_token</a:t>
            </a:r>
            <a:endParaRPr lang="fr-FR" sz="1050" b="1" dirty="0">
              <a:solidFill>
                <a:schemeClr val="bg1"/>
              </a:solidFill>
            </a:endParaRPr>
          </a:p>
        </p:txBody>
      </p:sp>
      <p:sp>
        <p:nvSpPr>
          <p:cNvPr id="61" name="ZoneTexte 60">
            <a:extLst>
              <a:ext uri="{FF2B5EF4-FFF2-40B4-BE49-F238E27FC236}">
                <a16:creationId xmlns:a16="http://schemas.microsoft.com/office/drawing/2014/main" id="{120FE6F1-D87B-4E13-B0E9-8D26C9299CEA}"/>
              </a:ext>
            </a:extLst>
          </p:cNvPr>
          <p:cNvSpPr txBox="1"/>
          <p:nvPr/>
        </p:nvSpPr>
        <p:spPr>
          <a:xfrm>
            <a:off x="3299154" y="3825717"/>
            <a:ext cx="857927" cy="415498"/>
          </a:xfrm>
          <a:prstGeom prst="rect">
            <a:avLst/>
          </a:prstGeom>
          <a:solidFill>
            <a:schemeClr val="accent6">
              <a:lumMod val="75000"/>
            </a:schemeClr>
          </a:solidFill>
        </p:spPr>
        <p:txBody>
          <a:bodyPr wrap="none" rtlCol="0">
            <a:spAutoFit/>
          </a:bodyPr>
          <a:lstStyle/>
          <a:p>
            <a:pPr algn="ctr"/>
            <a:r>
              <a:rPr lang="fr-FR" sz="1050" b="1" dirty="0" err="1">
                <a:solidFill>
                  <a:schemeClr val="bg1"/>
                </a:solidFill>
              </a:rPr>
              <a:t>ClientId</a:t>
            </a:r>
            <a:endParaRPr lang="fr-FR" sz="1050" b="1" dirty="0">
              <a:solidFill>
                <a:schemeClr val="bg1"/>
              </a:solidFill>
            </a:endParaRPr>
          </a:p>
          <a:p>
            <a:pPr algn="ctr"/>
            <a:r>
              <a:rPr lang="fr-FR" sz="1050" b="1" dirty="0" err="1">
                <a:solidFill>
                  <a:schemeClr val="bg1"/>
                </a:solidFill>
              </a:rPr>
              <a:t>ClientSecret</a:t>
            </a:r>
            <a:endParaRPr lang="fr-FR" sz="1050" b="1" dirty="0">
              <a:solidFill>
                <a:schemeClr val="bg1"/>
              </a:solidFill>
            </a:endParaRPr>
          </a:p>
        </p:txBody>
      </p:sp>
      <p:pic>
        <p:nvPicPr>
          <p:cNvPr id="65" name="Picture 4" descr="Résultat de recherche d'images pour &quot;image serveur&quot;">
            <a:extLst>
              <a:ext uri="{FF2B5EF4-FFF2-40B4-BE49-F238E27FC236}">
                <a16:creationId xmlns:a16="http://schemas.microsoft.com/office/drawing/2014/main" id="{15D2BF5E-6F2D-4ECD-9866-88A3E3C641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7404786" y="1611326"/>
            <a:ext cx="275785" cy="447140"/>
          </a:xfrm>
          <a:prstGeom prst="rect">
            <a:avLst/>
          </a:prstGeom>
          <a:noFill/>
          <a:extLst>
            <a:ext uri="{909E8E84-426E-40DD-AFC4-6F175D3DCCD1}">
              <a14:hiddenFill xmlns:a14="http://schemas.microsoft.com/office/drawing/2010/main">
                <a:solidFill>
                  <a:srgbClr val="FFFFFF"/>
                </a:solidFill>
              </a14:hiddenFill>
            </a:ext>
          </a:extLst>
        </p:spPr>
      </p:pic>
      <p:sp>
        <p:nvSpPr>
          <p:cNvPr id="66" name="Espace réservé du contenu 2">
            <a:extLst>
              <a:ext uri="{FF2B5EF4-FFF2-40B4-BE49-F238E27FC236}">
                <a16:creationId xmlns:a16="http://schemas.microsoft.com/office/drawing/2014/main" id="{9FA371DD-DC0B-4CE9-A330-7ABEECC16B0F}"/>
              </a:ext>
            </a:extLst>
          </p:cNvPr>
          <p:cNvSpPr txBox="1">
            <a:spLocks/>
          </p:cNvSpPr>
          <p:nvPr/>
        </p:nvSpPr>
        <p:spPr>
          <a:xfrm>
            <a:off x="6865936" y="1315991"/>
            <a:ext cx="1353483" cy="3612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1600" dirty="0"/>
              <a:t>Google</a:t>
            </a:r>
          </a:p>
        </p:txBody>
      </p:sp>
      <p:pic>
        <p:nvPicPr>
          <p:cNvPr id="67" name="Picture 4" descr="Résultat de recherche d'images pour &quot;image serveur&quot;">
            <a:extLst>
              <a:ext uri="{FF2B5EF4-FFF2-40B4-BE49-F238E27FC236}">
                <a16:creationId xmlns:a16="http://schemas.microsoft.com/office/drawing/2014/main" id="{DBAE64F1-8A0F-4426-BDD9-1CE286B66A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8294444" y="1624974"/>
            <a:ext cx="275785" cy="447140"/>
          </a:xfrm>
          <a:prstGeom prst="rect">
            <a:avLst/>
          </a:prstGeom>
          <a:noFill/>
          <a:extLst>
            <a:ext uri="{909E8E84-426E-40DD-AFC4-6F175D3DCCD1}">
              <a14:hiddenFill xmlns:a14="http://schemas.microsoft.com/office/drawing/2010/main">
                <a:solidFill>
                  <a:srgbClr val="FFFFFF"/>
                </a:solidFill>
              </a14:hiddenFill>
            </a:ext>
          </a:extLst>
        </p:spPr>
      </p:pic>
      <p:sp>
        <p:nvSpPr>
          <p:cNvPr id="68" name="Espace réservé du contenu 2">
            <a:extLst>
              <a:ext uri="{FF2B5EF4-FFF2-40B4-BE49-F238E27FC236}">
                <a16:creationId xmlns:a16="http://schemas.microsoft.com/office/drawing/2014/main" id="{E178CDE6-2AE9-4576-9A58-266718FCEFE7}"/>
              </a:ext>
            </a:extLst>
          </p:cNvPr>
          <p:cNvSpPr txBox="1">
            <a:spLocks/>
          </p:cNvSpPr>
          <p:nvPr/>
        </p:nvSpPr>
        <p:spPr>
          <a:xfrm>
            <a:off x="7806660" y="1328267"/>
            <a:ext cx="1353483" cy="3612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1600" dirty="0"/>
              <a:t>Microsoft</a:t>
            </a:r>
          </a:p>
        </p:txBody>
      </p:sp>
      <p:cxnSp>
        <p:nvCxnSpPr>
          <p:cNvPr id="69" name="Connecteur droit 68">
            <a:extLst>
              <a:ext uri="{FF2B5EF4-FFF2-40B4-BE49-F238E27FC236}">
                <a16:creationId xmlns:a16="http://schemas.microsoft.com/office/drawing/2014/main" id="{34B10EDA-27E7-4443-98C4-152A44B96CF6}"/>
              </a:ext>
            </a:extLst>
          </p:cNvPr>
          <p:cNvCxnSpPr>
            <a:cxnSpLocks/>
            <a:stCxn id="35" idx="0"/>
            <a:endCxn id="65" idx="2"/>
          </p:cNvCxnSpPr>
          <p:nvPr/>
        </p:nvCxnSpPr>
        <p:spPr>
          <a:xfrm flipH="1" flipV="1">
            <a:off x="7542679" y="2058466"/>
            <a:ext cx="442424" cy="610410"/>
          </a:xfrm>
          <a:prstGeom prst="line">
            <a:avLst/>
          </a:prstGeom>
          <a:ln w="50800">
            <a:solidFill>
              <a:srgbClr val="7030A0"/>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73" name="Connecteur droit 72">
            <a:extLst>
              <a:ext uri="{FF2B5EF4-FFF2-40B4-BE49-F238E27FC236}">
                <a16:creationId xmlns:a16="http://schemas.microsoft.com/office/drawing/2014/main" id="{71DA4C48-F2ED-4E72-9783-CE78A072D900}"/>
              </a:ext>
            </a:extLst>
          </p:cNvPr>
          <p:cNvCxnSpPr>
            <a:cxnSpLocks/>
            <a:stCxn id="35" idx="0"/>
            <a:endCxn id="67" idx="2"/>
          </p:cNvCxnSpPr>
          <p:nvPr/>
        </p:nvCxnSpPr>
        <p:spPr>
          <a:xfrm flipV="1">
            <a:off x="7985103" y="2072114"/>
            <a:ext cx="447234" cy="596762"/>
          </a:xfrm>
          <a:prstGeom prst="line">
            <a:avLst/>
          </a:prstGeom>
          <a:ln w="50800">
            <a:solidFill>
              <a:srgbClr val="7030A0"/>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76" name="Connecteur droit 75">
            <a:extLst>
              <a:ext uri="{FF2B5EF4-FFF2-40B4-BE49-F238E27FC236}">
                <a16:creationId xmlns:a16="http://schemas.microsoft.com/office/drawing/2014/main" id="{57098C20-CEF3-4C2D-8534-1D53E489FBE1}"/>
              </a:ext>
            </a:extLst>
          </p:cNvPr>
          <p:cNvCxnSpPr>
            <a:cxnSpLocks/>
            <a:stCxn id="65" idx="1"/>
            <a:endCxn id="39" idx="3"/>
          </p:cNvCxnSpPr>
          <p:nvPr/>
        </p:nvCxnSpPr>
        <p:spPr>
          <a:xfrm flipH="1">
            <a:off x="4772475" y="1834896"/>
            <a:ext cx="2632311" cy="1226623"/>
          </a:xfrm>
          <a:prstGeom prst="line">
            <a:avLst/>
          </a:prstGeom>
          <a:ln w="50800">
            <a:headEnd type="oval"/>
            <a:tailEnd type="oval"/>
          </a:ln>
        </p:spPr>
        <p:style>
          <a:lnRef idx="1">
            <a:schemeClr val="accent1"/>
          </a:lnRef>
          <a:fillRef idx="0">
            <a:schemeClr val="accent1"/>
          </a:fillRef>
          <a:effectRef idx="0">
            <a:schemeClr val="accent1"/>
          </a:effectRef>
          <a:fontRef idx="minor">
            <a:schemeClr val="tx1"/>
          </a:fontRef>
        </p:style>
      </p:cxnSp>
      <p:pic>
        <p:nvPicPr>
          <p:cNvPr id="80" name="Picture 4" descr="Résultat de recherche d'images pour &quot;image serveur&quot;">
            <a:extLst>
              <a:ext uri="{FF2B5EF4-FFF2-40B4-BE49-F238E27FC236}">
                <a16:creationId xmlns:a16="http://schemas.microsoft.com/office/drawing/2014/main" id="{820A780E-0671-4969-8508-1F83A5C27E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9108208" y="1747806"/>
            <a:ext cx="275785" cy="447140"/>
          </a:xfrm>
          <a:prstGeom prst="rect">
            <a:avLst/>
          </a:prstGeom>
          <a:noFill/>
          <a:extLst>
            <a:ext uri="{909E8E84-426E-40DD-AFC4-6F175D3DCCD1}">
              <a14:hiddenFill xmlns:a14="http://schemas.microsoft.com/office/drawing/2010/main">
                <a:solidFill>
                  <a:srgbClr val="FFFFFF"/>
                </a:solidFill>
              </a14:hiddenFill>
            </a:ext>
          </a:extLst>
        </p:spPr>
      </p:pic>
      <p:sp>
        <p:nvSpPr>
          <p:cNvPr id="81" name="Espace réservé du contenu 2">
            <a:extLst>
              <a:ext uri="{FF2B5EF4-FFF2-40B4-BE49-F238E27FC236}">
                <a16:creationId xmlns:a16="http://schemas.microsoft.com/office/drawing/2014/main" id="{F01086DE-177D-4473-BD61-6FE66047437E}"/>
              </a:ext>
            </a:extLst>
          </p:cNvPr>
          <p:cNvSpPr txBox="1">
            <a:spLocks/>
          </p:cNvSpPr>
          <p:nvPr/>
        </p:nvSpPr>
        <p:spPr>
          <a:xfrm>
            <a:off x="8620424" y="1451099"/>
            <a:ext cx="1353483" cy="3612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1600" dirty="0"/>
              <a:t>Custom</a:t>
            </a:r>
          </a:p>
        </p:txBody>
      </p:sp>
      <p:cxnSp>
        <p:nvCxnSpPr>
          <p:cNvPr id="83" name="Connecteur droit 82">
            <a:extLst>
              <a:ext uri="{FF2B5EF4-FFF2-40B4-BE49-F238E27FC236}">
                <a16:creationId xmlns:a16="http://schemas.microsoft.com/office/drawing/2014/main" id="{867142FB-079C-4A9A-95B3-7B1915826CF7}"/>
              </a:ext>
            </a:extLst>
          </p:cNvPr>
          <p:cNvCxnSpPr>
            <a:cxnSpLocks/>
            <a:stCxn id="35" idx="0"/>
            <a:endCxn id="80" idx="2"/>
          </p:cNvCxnSpPr>
          <p:nvPr/>
        </p:nvCxnSpPr>
        <p:spPr>
          <a:xfrm flipV="1">
            <a:off x="7985103" y="2194946"/>
            <a:ext cx="1260998" cy="473930"/>
          </a:xfrm>
          <a:prstGeom prst="line">
            <a:avLst/>
          </a:prstGeom>
          <a:ln w="50800">
            <a:solidFill>
              <a:srgbClr val="7030A0"/>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41" name="Titre 1">
            <a:extLst>
              <a:ext uri="{FF2B5EF4-FFF2-40B4-BE49-F238E27FC236}">
                <a16:creationId xmlns:a16="http://schemas.microsoft.com/office/drawing/2014/main" id="{245C63A4-AF54-4668-9DCA-B954E67A2585}"/>
              </a:ext>
            </a:extLst>
          </p:cNvPr>
          <p:cNvSpPr>
            <a:spLocks noGrp="1"/>
          </p:cNvSpPr>
          <p:nvPr>
            <p:ph type="title"/>
          </p:nvPr>
        </p:nvSpPr>
        <p:spPr>
          <a:xfrm>
            <a:off x="86627" y="0"/>
            <a:ext cx="12031579" cy="1019225"/>
          </a:xfrm>
        </p:spPr>
        <p:txBody>
          <a:bodyPr>
            <a:normAutofit/>
          </a:bodyPr>
          <a:lstStyle/>
          <a:p>
            <a:pPr algn="ctr"/>
            <a:r>
              <a:rPr lang="en-US" dirty="0"/>
              <a:t>OpenID connect lets you make the federation</a:t>
            </a:r>
            <a:endParaRPr lang="fr-FR" dirty="0"/>
          </a:p>
        </p:txBody>
      </p:sp>
    </p:spTree>
    <p:extLst>
      <p:ext uri="{BB962C8B-B14F-4D97-AF65-F5344CB8AC3E}">
        <p14:creationId xmlns:p14="http://schemas.microsoft.com/office/powerpoint/2010/main" val="21450905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2FAAE4-3F61-42CB-9368-13B626174EC6}"/>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9E5B7501-FFBA-46F8-BB3D-0D381690B438}"/>
              </a:ext>
            </a:extLst>
          </p:cNvPr>
          <p:cNvSpPr>
            <a:spLocks noGrp="1"/>
          </p:cNvSpPr>
          <p:nvPr>
            <p:ph idx="1"/>
          </p:nvPr>
        </p:nvSpPr>
        <p:spPr/>
        <p:txBody>
          <a:bodyPr/>
          <a:lstStyle/>
          <a:p>
            <a:pPr marL="0" indent="0">
              <a:buNone/>
            </a:pPr>
            <a:endParaRPr lang="fr-FR" dirty="0"/>
          </a:p>
        </p:txBody>
      </p:sp>
      <p:sp>
        <p:nvSpPr>
          <p:cNvPr id="5" name="Titre 1">
            <a:extLst>
              <a:ext uri="{FF2B5EF4-FFF2-40B4-BE49-F238E27FC236}">
                <a16:creationId xmlns:a16="http://schemas.microsoft.com/office/drawing/2014/main" id="{9B2E9753-2C28-4D3C-8687-89CB990D362E}"/>
              </a:ext>
            </a:extLst>
          </p:cNvPr>
          <p:cNvSpPr txBox="1">
            <a:spLocks/>
          </p:cNvSpPr>
          <p:nvPr/>
        </p:nvSpPr>
        <p:spPr>
          <a:xfrm>
            <a:off x="2128755" y="1468619"/>
            <a:ext cx="8417325" cy="3891183"/>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accent1">
                    <a:lumMod val="75000"/>
                  </a:schemeClr>
                </a:solidFill>
                <a:latin typeface="+mj-lt"/>
                <a:ea typeface="+mj-ea"/>
                <a:cs typeface="+mj-cs"/>
              </a:defRPr>
            </a:lvl1pPr>
          </a:lstStyle>
          <a:p>
            <a:pPr algn="ctr"/>
            <a:r>
              <a:rPr lang="fr-FR" sz="6000" dirty="0" err="1">
                <a:solidFill>
                  <a:schemeClr val="bg1"/>
                </a:solidFill>
              </a:rPr>
              <a:t>Sample</a:t>
            </a:r>
            <a:r>
              <a:rPr lang="fr-FR" sz="6000" dirty="0">
                <a:solidFill>
                  <a:schemeClr val="bg1"/>
                </a:solidFill>
              </a:rPr>
              <a:t> </a:t>
            </a:r>
            <a:r>
              <a:rPr lang="fr-FR" sz="6000" dirty="0" err="1">
                <a:solidFill>
                  <a:schemeClr val="bg1"/>
                </a:solidFill>
              </a:rPr>
              <a:t>Authentication</a:t>
            </a:r>
            <a:r>
              <a:rPr lang="fr-FR" sz="6000" dirty="0">
                <a:solidFill>
                  <a:schemeClr val="bg1"/>
                </a:solidFill>
              </a:rPr>
              <a:t> </a:t>
            </a:r>
            <a:r>
              <a:rPr lang="fr-FR" sz="6000" dirty="0" err="1">
                <a:solidFill>
                  <a:schemeClr val="bg1"/>
                </a:solidFill>
              </a:rPr>
              <a:t>with</a:t>
            </a:r>
            <a:r>
              <a:rPr lang="fr-FR" sz="6000" dirty="0">
                <a:solidFill>
                  <a:schemeClr val="bg1"/>
                </a:solidFill>
              </a:rPr>
              <a:t> </a:t>
            </a:r>
            <a:r>
              <a:rPr lang="fr-FR" sz="6000" dirty="0" err="1">
                <a:solidFill>
                  <a:schemeClr val="bg1"/>
                </a:solidFill>
              </a:rPr>
              <a:t>Authorization</a:t>
            </a:r>
            <a:r>
              <a:rPr lang="fr-FR" sz="6000" dirty="0">
                <a:solidFill>
                  <a:schemeClr val="bg1"/>
                </a:solidFill>
              </a:rPr>
              <a:t> Code Grant </a:t>
            </a:r>
            <a:r>
              <a:rPr lang="fr-FR" sz="6000" dirty="0" err="1">
                <a:solidFill>
                  <a:schemeClr val="bg1"/>
                </a:solidFill>
              </a:rPr>
              <a:t>with</a:t>
            </a:r>
            <a:r>
              <a:rPr lang="fr-FR" sz="6000" dirty="0">
                <a:solidFill>
                  <a:schemeClr val="bg1"/>
                </a:solidFill>
              </a:rPr>
              <a:t> </a:t>
            </a:r>
            <a:r>
              <a:rPr lang="fr-FR" sz="6000" dirty="0" err="1">
                <a:solidFill>
                  <a:schemeClr val="bg1"/>
                </a:solidFill>
              </a:rPr>
              <a:t>pcke</a:t>
            </a:r>
            <a:endParaRPr lang="fr-FR" sz="6000" dirty="0">
              <a:solidFill>
                <a:schemeClr val="bg1"/>
              </a:solidFill>
            </a:endParaRPr>
          </a:p>
        </p:txBody>
      </p:sp>
    </p:spTree>
    <p:extLst>
      <p:ext uri="{BB962C8B-B14F-4D97-AF65-F5344CB8AC3E}">
        <p14:creationId xmlns:p14="http://schemas.microsoft.com/office/powerpoint/2010/main" val="29403950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Espace réservé du contenu 2"/>
          <p:cNvSpPr txBox="1">
            <a:spLocks/>
          </p:cNvSpPr>
          <p:nvPr/>
        </p:nvSpPr>
        <p:spPr>
          <a:xfrm>
            <a:off x="2207720" y="4862991"/>
            <a:ext cx="2412962" cy="74591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400" b="1" dirty="0"/>
              <a:t>Client </a:t>
            </a:r>
            <a:br>
              <a:rPr lang="fr-FR" sz="2400" b="1" dirty="0"/>
            </a:br>
            <a:r>
              <a:rPr lang="fr-FR" sz="2400" b="1" dirty="0"/>
              <a:t>Application</a:t>
            </a:r>
            <a:endParaRPr lang="fr-FR" sz="2400" dirty="0"/>
          </a:p>
        </p:txBody>
      </p:sp>
      <p:pic>
        <p:nvPicPr>
          <p:cNvPr id="7"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8455540" y="2191355"/>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txBox="1">
            <a:spLocks/>
          </p:cNvSpPr>
          <p:nvPr/>
        </p:nvSpPr>
        <p:spPr>
          <a:xfrm>
            <a:off x="7723247" y="1248158"/>
            <a:ext cx="1997249" cy="72349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400" b="1" dirty="0" err="1"/>
              <a:t>Authorization</a:t>
            </a:r>
            <a:r>
              <a:rPr lang="fr-FR" sz="2400" b="1" dirty="0"/>
              <a:t> </a:t>
            </a:r>
            <a:br>
              <a:rPr lang="fr-FR" sz="2400" b="1" dirty="0"/>
            </a:br>
            <a:r>
              <a:rPr lang="fr-FR" sz="2400" b="1" dirty="0"/>
              <a:t>Server</a:t>
            </a:r>
            <a:endParaRPr lang="fr-FR" sz="2400" dirty="0"/>
          </a:p>
        </p:txBody>
      </p:sp>
      <p:sp>
        <p:nvSpPr>
          <p:cNvPr id="9" name="Espace réservé du contenu 2"/>
          <p:cNvSpPr txBox="1">
            <a:spLocks/>
          </p:cNvSpPr>
          <p:nvPr/>
        </p:nvSpPr>
        <p:spPr>
          <a:xfrm>
            <a:off x="7627078" y="5093059"/>
            <a:ext cx="2042822" cy="12213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400" b="1" dirty="0"/>
              <a:t>Resource Server</a:t>
            </a:r>
            <a:endParaRPr lang="fr-FR" sz="2400" dirty="0"/>
          </a:p>
        </p:txBody>
      </p:sp>
      <p:pic>
        <p:nvPicPr>
          <p:cNvPr id="10"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8455819" y="4362079"/>
            <a:ext cx="468826" cy="76012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Résultat de recherche d'images pour &quot;image ordinateur&quot;"/>
          <p:cNvPicPr>
            <a:picLocks noChangeAspect="1" noChangeArrowheads="1"/>
          </p:cNvPicPr>
          <p:nvPr/>
        </p:nvPicPr>
        <p:blipFill rotWithShape="1">
          <a:blip r:embed="rId4">
            <a:extLst>
              <a:ext uri="{28A0092B-C50C-407E-A947-70E740481C1C}">
                <a14:useLocalDpi xmlns:a14="http://schemas.microsoft.com/office/drawing/2010/main" val="0"/>
              </a:ext>
            </a:extLst>
          </a:blip>
          <a:srcRect b="12202"/>
          <a:stretch/>
        </p:blipFill>
        <p:spPr bwMode="auto">
          <a:xfrm>
            <a:off x="2892368" y="1186726"/>
            <a:ext cx="1002507" cy="880176"/>
          </a:xfrm>
          <a:prstGeom prst="rect">
            <a:avLst/>
          </a:prstGeom>
          <a:noFill/>
          <a:extLst>
            <a:ext uri="{909E8E84-426E-40DD-AFC4-6F175D3DCCD1}">
              <a14:hiddenFill xmlns:a14="http://schemas.microsoft.com/office/drawing/2010/main">
                <a:solidFill>
                  <a:srgbClr val="FFFFFF"/>
                </a:solidFill>
              </a14:hiddenFill>
            </a:ext>
          </a:extLst>
        </p:spPr>
      </p:pic>
      <p:pic>
        <p:nvPicPr>
          <p:cNvPr id="50" name="Image 49"/>
          <p:cNvPicPr>
            <a:picLocks noChangeAspect="1"/>
          </p:cNvPicPr>
          <p:nvPr/>
        </p:nvPicPr>
        <p:blipFill rotWithShape="1">
          <a:blip r:embed="rId5"/>
          <a:srcRect l="26157" r="24641"/>
          <a:stretch/>
        </p:blipFill>
        <p:spPr>
          <a:xfrm>
            <a:off x="478490" y="598510"/>
            <a:ext cx="398500" cy="809933"/>
          </a:xfrm>
          <a:prstGeom prst="rect">
            <a:avLst/>
          </a:prstGeom>
        </p:spPr>
      </p:pic>
      <p:sp>
        <p:nvSpPr>
          <p:cNvPr id="59" name="Espace réservé du contenu 2"/>
          <p:cNvSpPr txBox="1">
            <a:spLocks/>
          </p:cNvSpPr>
          <p:nvPr/>
        </p:nvSpPr>
        <p:spPr>
          <a:xfrm>
            <a:off x="-467205" y="1416613"/>
            <a:ext cx="2289891" cy="68005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Resource </a:t>
            </a:r>
            <a:br>
              <a:rPr lang="fr-FR" b="1" dirty="0"/>
            </a:br>
            <a:r>
              <a:rPr lang="fr-FR" b="1" dirty="0" err="1"/>
              <a:t>Owner</a:t>
            </a:r>
            <a:endParaRPr lang="fr-FR" dirty="0"/>
          </a:p>
        </p:txBody>
      </p:sp>
      <p:sp>
        <p:nvSpPr>
          <p:cNvPr id="5" name="Rectangle 4">
            <a:extLst>
              <a:ext uri="{FF2B5EF4-FFF2-40B4-BE49-F238E27FC236}">
                <a16:creationId xmlns:a16="http://schemas.microsoft.com/office/drawing/2014/main" id="{40F5BFEB-50A8-4B13-90A9-161E4F36B34C}"/>
              </a:ext>
            </a:extLst>
          </p:cNvPr>
          <p:cNvSpPr/>
          <p:nvPr/>
        </p:nvSpPr>
        <p:spPr>
          <a:xfrm>
            <a:off x="2892368" y="641033"/>
            <a:ext cx="3910109" cy="400110"/>
          </a:xfrm>
          <a:prstGeom prst="rect">
            <a:avLst/>
          </a:prstGeom>
        </p:spPr>
        <p:txBody>
          <a:bodyPr wrap="none">
            <a:spAutoFit/>
          </a:bodyPr>
          <a:lstStyle/>
          <a:p>
            <a:r>
              <a:rPr lang="fr-FR" sz="2000" i="1" dirty="0">
                <a:solidFill>
                  <a:schemeClr val="accent1">
                    <a:lumMod val="75000"/>
                  </a:schemeClr>
                </a:solidFill>
                <a:hlinkClick r:id="rId6"/>
              </a:rPr>
              <a:t>https://www.lannexe-bretignolles.fr</a:t>
            </a:r>
            <a:endParaRPr lang="fr-FR" sz="2000" i="1" dirty="0">
              <a:solidFill>
                <a:schemeClr val="accent1">
                  <a:lumMod val="75000"/>
                </a:schemeClr>
              </a:solidFill>
            </a:endParaRPr>
          </a:p>
        </p:txBody>
      </p:sp>
      <p:sp>
        <p:nvSpPr>
          <p:cNvPr id="32" name="Rectangle 31">
            <a:extLst>
              <a:ext uri="{FF2B5EF4-FFF2-40B4-BE49-F238E27FC236}">
                <a16:creationId xmlns:a16="http://schemas.microsoft.com/office/drawing/2014/main" id="{E73373DA-70C7-4F80-B193-086F1BC532FB}"/>
              </a:ext>
            </a:extLst>
          </p:cNvPr>
          <p:cNvSpPr/>
          <p:nvPr/>
        </p:nvSpPr>
        <p:spPr>
          <a:xfrm>
            <a:off x="7342449" y="5772679"/>
            <a:ext cx="2818464" cy="1015663"/>
          </a:xfrm>
          <a:prstGeom prst="rect">
            <a:avLst/>
          </a:prstGeom>
        </p:spPr>
        <p:txBody>
          <a:bodyPr wrap="none">
            <a:spAutoFit/>
          </a:bodyPr>
          <a:lstStyle/>
          <a:p>
            <a:r>
              <a:rPr lang="fr-FR" sz="2000" i="1" dirty="0">
                <a:solidFill>
                  <a:schemeClr val="accent1">
                    <a:lumMod val="75000"/>
                  </a:schemeClr>
                </a:solidFill>
                <a:hlinkClick r:id="rId7"/>
              </a:rPr>
              <a:t>https://api.facebook.com</a:t>
            </a:r>
            <a:endParaRPr lang="fr-FR" sz="2000" i="1" dirty="0">
              <a:solidFill>
                <a:schemeClr val="accent1">
                  <a:lumMod val="75000"/>
                </a:schemeClr>
              </a:solidFill>
            </a:endParaRPr>
          </a:p>
          <a:p>
            <a:endParaRPr lang="fr-FR" sz="2000" i="1" dirty="0">
              <a:solidFill>
                <a:schemeClr val="accent1">
                  <a:lumMod val="75000"/>
                </a:schemeClr>
              </a:solidFill>
            </a:endParaRPr>
          </a:p>
          <a:p>
            <a:endParaRPr lang="fr-FR" sz="2000" i="1" dirty="0">
              <a:solidFill>
                <a:schemeClr val="accent1">
                  <a:lumMod val="75000"/>
                </a:schemeClr>
              </a:solidFill>
            </a:endParaRPr>
          </a:p>
        </p:txBody>
      </p:sp>
      <p:sp>
        <p:nvSpPr>
          <p:cNvPr id="33" name="Rectangle 32">
            <a:extLst>
              <a:ext uri="{FF2B5EF4-FFF2-40B4-BE49-F238E27FC236}">
                <a16:creationId xmlns:a16="http://schemas.microsoft.com/office/drawing/2014/main" id="{5F76C149-58DE-4565-A502-92DC7CE4827B}"/>
              </a:ext>
            </a:extLst>
          </p:cNvPr>
          <p:cNvSpPr/>
          <p:nvPr/>
        </p:nvSpPr>
        <p:spPr>
          <a:xfrm>
            <a:off x="7199622" y="1778471"/>
            <a:ext cx="3104119" cy="707886"/>
          </a:xfrm>
          <a:prstGeom prst="rect">
            <a:avLst/>
          </a:prstGeom>
        </p:spPr>
        <p:txBody>
          <a:bodyPr wrap="none">
            <a:spAutoFit/>
          </a:bodyPr>
          <a:lstStyle/>
          <a:p>
            <a:r>
              <a:rPr lang="fr-FR" sz="2000" i="1" dirty="0">
                <a:solidFill>
                  <a:schemeClr val="accent1">
                    <a:lumMod val="75000"/>
                  </a:schemeClr>
                </a:solidFill>
                <a:hlinkClick r:id="rId8"/>
              </a:rPr>
              <a:t>https://oauth.facebook.com</a:t>
            </a:r>
            <a:endParaRPr lang="fr-FR" sz="2000" i="1" dirty="0">
              <a:solidFill>
                <a:schemeClr val="accent1">
                  <a:lumMod val="75000"/>
                </a:schemeClr>
              </a:solidFill>
            </a:endParaRPr>
          </a:p>
          <a:p>
            <a:endParaRPr lang="fr-FR" sz="2000" i="1" dirty="0">
              <a:solidFill>
                <a:schemeClr val="accent1">
                  <a:lumMod val="75000"/>
                </a:schemeClr>
              </a:solidFill>
            </a:endParaRPr>
          </a:p>
        </p:txBody>
      </p:sp>
      <p:pic>
        <p:nvPicPr>
          <p:cNvPr id="31" name="Picture 4" descr="Résultat de recherche d'images pour &quot;image serveur&quot;">
            <a:extLst>
              <a:ext uri="{FF2B5EF4-FFF2-40B4-BE49-F238E27FC236}">
                <a16:creationId xmlns:a16="http://schemas.microsoft.com/office/drawing/2014/main" id="{A022B1E6-32AB-4172-8EAB-6E6922BD37F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3179788" y="4102867"/>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9E321E21-B21D-4EB0-BE8B-48AC709DEA1D}"/>
              </a:ext>
            </a:extLst>
          </p:cNvPr>
          <p:cNvSpPr/>
          <p:nvPr/>
        </p:nvSpPr>
        <p:spPr>
          <a:xfrm>
            <a:off x="2355798" y="5572624"/>
            <a:ext cx="2322302" cy="400110"/>
          </a:xfrm>
          <a:prstGeom prst="rect">
            <a:avLst/>
          </a:prstGeom>
        </p:spPr>
        <p:txBody>
          <a:bodyPr wrap="none">
            <a:spAutoFit/>
          </a:bodyPr>
          <a:lstStyle/>
          <a:p>
            <a:r>
              <a:rPr lang="fr-FR" sz="2000" i="1" dirty="0">
                <a:solidFill>
                  <a:schemeClr val="accent1">
                    <a:lumMod val="75000"/>
                  </a:schemeClr>
                </a:solidFill>
                <a:hlinkClick r:id="rId6"/>
              </a:rPr>
              <a:t>https://api.bworld.fr</a:t>
            </a:r>
            <a:endParaRPr lang="fr-FR" sz="2000" i="1" dirty="0">
              <a:solidFill>
                <a:schemeClr val="accent1">
                  <a:lumMod val="75000"/>
                </a:schemeClr>
              </a:solidFill>
            </a:endParaRPr>
          </a:p>
        </p:txBody>
      </p:sp>
      <p:cxnSp>
        <p:nvCxnSpPr>
          <p:cNvPr id="38" name="Connecteur droit 37">
            <a:extLst>
              <a:ext uri="{FF2B5EF4-FFF2-40B4-BE49-F238E27FC236}">
                <a16:creationId xmlns:a16="http://schemas.microsoft.com/office/drawing/2014/main" id="{6D8D9253-875D-445C-89F0-0FC3BB024198}"/>
              </a:ext>
            </a:extLst>
          </p:cNvPr>
          <p:cNvCxnSpPr>
            <a:cxnSpLocks/>
          </p:cNvCxnSpPr>
          <p:nvPr/>
        </p:nvCxnSpPr>
        <p:spPr>
          <a:xfrm flipH="1" flipV="1">
            <a:off x="1145406" y="1337913"/>
            <a:ext cx="1559293" cy="440558"/>
          </a:xfrm>
          <a:prstGeom prst="line">
            <a:avLst/>
          </a:prstGeom>
          <a:ln w="50800">
            <a:solidFill>
              <a:schemeClr val="accent1">
                <a:lumMod val="50000"/>
              </a:schemeClr>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51" name="Titre 1">
            <a:extLst>
              <a:ext uri="{FF2B5EF4-FFF2-40B4-BE49-F238E27FC236}">
                <a16:creationId xmlns:a16="http://schemas.microsoft.com/office/drawing/2014/main" id="{0CCCE780-6AA2-4B4B-A53E-437ED7AE3CC3}"/>
              </a:ext>
            </a:extLst>
          </p:cNvPr>
          <p:cNvSpPr txBox="1">
            <a:spLocks/>
          </p:cNvSpPr>
          <p:nvPr/>
        </p:nvSpPr>
        <p:spPr>
          <a:xfrm>
            <a:off x="7347" y="4652133"/>
            <a:ext cx="2200373" cy="2202591"/>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accent1">
                    <a:lumMod val="75000"/>
                  </a:schemeClr>
                </a:solidFill>
                <a:latin typeface="+mj-lt"/>
                <a:ea typeface="+mj-ea"/>
                <a:cs typeface="+mj-cs"/>
              </a:defRPr>
            </a:lvl1pPr>
          </a:lstStyle>
          <a:p>
            <a:r>
              <a:rPr lang="fr-FR" sz="2400" dirty="0" err="1">
                <a:solidFill>
                  <a:schemeClr val="bg1"/>
                </a:solidFill>
              </a:rPr>
              <a:t>Sample</a:t>
            </a:r>
            <a:r>
              <a:rPr lang="fr-FR" sz="2400" dirty="0">
                <a:solidFill>
                  <a:schemeClr val="bg1"/>
                </a:solidFill>
              </a:rPr>
              <a:t> </a:t>
            </a:r>
            <a:r>
              <a:rPr lang="fr-FR" sz="2400" dirty="0" err="1">
                <a:solidFill>
                  <a:schemeClr val="bg1"/>
                </a:solidFill>
              </a:rPr>
              <a:t>Authentication</a:t>
            </a:r>
            <a:r>
              <a:rPr lang="fr-FR" sz="2400" dirty="0">
                <a:solidFill>
                  <a:schemeClr val="bg1"/>
                </a:solidFill>
              </a:rPr>
              <a:t> </a:t>
            </a:r>
            <a:r>
              <a:rPr lang="fr-FR" sz="2400" dirty="0" err="1">
                <a:solidFill>
                  <a:schemeClr val="bg1"/>
                </a:solidFill>
              </a:rPr>
              <a:t>with</a:t>
            </a:r>
            <a:r>
              <a:rPr lang="fr-FR" sz="2400" dirty="0">
                <a:solidFill>
                  <a:schemeClr val="bg1"/>
                </a:solidFill>
              </a:rPr>
              <a:t> </a:t>
            </a:r>
            <a:r>
              <a:rPr lang="fr-FR" sz="2400" dirty="0" err="1">
                <a:solidFill>
                  <a:schemeClr val="bg1"/>
                </a:solidFill>
              </a:rPr>
              <a:t>Authorization</a:t>
            </a:r>
            <a:r>
              <a:rPr lang="fr-FR" sz="2400" dirty="0">
                <a:solidFill>
                  <a:schemeClr val="bg1"/>
                </a:solidFill>
              </a:rPr>
              <a:t> Code Grant</a:t>
            </a:r>
          </a:p>
          <a:p>
            <a:r>
              <a:rPr lang="fr-FR" sz="2400" dirty="0" err="1">
                <a:solidFill>
                  <a:schemeClr val="bg1"/>
                </a:solidFill>
              </a:rPr>
              <a:t>with</a:t>
            </a:r>
            <a:r>
              <a:rPr lang="fr-FR" sz="2400" dirty="0">
                <a:solidFill>
                  <a:schemeClr val="bg1"/>
                </a:solidFill>
              </a:rPr>
              <a:t> </a:t>
            </a:r>
            <a:r>
              <a:rPr lang="fr-FR" sz="2400" dirty="0" err="1">
                <a:solidFill>
                  <a:schemeClr val="bg1"/>
                </a:solidFill>
              </a:rPr>
              <a:t>pcke</a:t>
            </a:r>
            <a:endParaRPr lang="fr-FR" sz="2400" dirty="0">
              <a:solidFill>
                <a:schemeClr val="bg1"/>
              </a:solidFill>
            </a:endParaRPr>
          </a:p>
        </p:txBody>
      </p:sp>
      <p:pic>
        <p:nvPicPr>
          <p:cNvPr id="6" name="Image 5">
            <a:extLst>
              <a:ext uri="{FF2B5EF4-FFF2-40B4-BE49-F238E27FC236}">
                <a16:creationId xmlns:a16="http://schemas.microsoft.com/office/drawing/2014/main" id="{5E0735E9-BEB1-461B-B350-80BA4D8BF271}"/>
              </a:ext>
            </a:extLst>
          </p:cNvPr>
          <p:cNvPicPr>
            <a:picLocks noChangeAspect="1"/>
          </p:cNvPicPr>
          <p:nvPr/>
        </p:nvPicPr>
        <p:blipFill>
          <a:blip r:embed="rId9"/>
          <a:stretch>
            <a:fillRect/>
          </a:stretch>
        </p:blipFill>
        <p:spPr>
          <a:xfrm>
            <a:off x="1555047" y="497087"/>
            <a:ext cx="891925" cy="880176"/>
          </a:xfrm>
          <a:prstGeom prst="rect">
            <a:avLst/>
          </a:prstGeom>
        </p:spPr>
      </p:pic>
      <p:sp>
        <p:nvSpPr>
          <p:cNvPr id="11" name="Ellipse 10">
            <a:extLst>
              <a:ext uri="{FF2B5EF4-FFF2-40B4-BE49-F238E27FC236}">
                <a16:creationId xmlns:a16="http://schemas.microsoft.com/office/drawing/2014/main" id="{AAC038B7-7C91-4F27-9002-4744B0D3C381}"/>
              </a:ext>
            </a:extLst>
          </p:cNvPr>
          <p:cNvSpPr/>
          <p:nvPr/>
        </p:nvSpPr>
        <p:spPr>
          <a:xfrm>
            <a:off x="1553625" y="1786641"/>
            <a:ext cx="742853" cy="70788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1</a:t>
            </a:r>
          </a:p>
        </p:txBody>
      </p:sp>
      <p:sp>
        <p:nvSpPr>
          <p:cNvPr id="35" name="ZoneTexte 34">
            <a:extLst>
              <a:ext uri="{FF2B5EF4-FFF2-40B4-BE49-F238E27FC236}">
                <a16:creationId xmlns:a16="http://schemas.microsoft.com/office/drawing/2014/main" id="{58A111D8-B5E9-4C47-8194-2140DD9C2A78}"/>
              </a:ext>
            </a:extLst>
          </p:cNvPr>
          <p:cNvSpPr txBox="1"/>
          <p:nvPr/>
        </p:nvSpPr>
        <p:spPr>
          <a:xfrm>
            <a:off x="951409" y="147717"/>
            <a:ext cx="2099199" cy="276999"/>
          </a:xfrm>
          <a:prstGeom prst="rect">
            <a:avLst/>
          </a:prstGeom>
          <a:solidFill>
            <a:schemeClr val="accent1">
              <a:lumMod val="75000"/>
            </a:schemeClr>
          </a:solidFill>
        </p:spPr>
        <p:txBody>
          <a:bodyPr wrap="square" rtlCol="0">
            <a:spAutoFit/>
          </a:bodyPr>
          <a:lstStyle/>
          <a:p>
            <a:r>
              <a:rPr lang="fr-FR" sz="1200" b="1" i="1" dirty="0">
                <a:solidFill>
                  <a:schemeClr val="bg1"/>
                </a:solidFill>
              </a:rPr>
              <a:t>Clique sur le bouton </a:t>
            </a:r>
            <a:r>
              <a:rPr lang="fr-FR" sz="1200" b="1" i="1" dirty="0" err="1">
                <a:solidFill>
                  <a:schemeClr val="bg1"/>
                </a:solidFill>
              </a:rPr>
              <a:t>facebook</a:t>
            </a:r>
            <a:endParaRPr lang="fr-FR" sz="1200" i="1" dirty="0">
              <a:solidFill>
                <a:schemeClr val="bg1"/>
              </a:solidFill>
            </a:endParaRPr>
          </a:p>
        </p:txBody>
      </p:sp>
      <p:sp>
        <p:nvSpPr>
          <p:cNvPr id="20" name="Titre 1">
            <a:extLst>
              <a:ext uri="{FF2B5EF4-FFF2-40B4-BE49-F238E27FC236}">
                <a16:creationId xmlns:a16="http://schemas.microsoft.com/office/drawing/2014/main" id="{173A0582-C856-493D-A026-7A963534B445}"/>
              </a:ext>
            </a:extLst>
          </p:cNvPr>
          <p:cNvSpPr txBox="1">
            <a:spLocks/>
          </p:cNvSpPr>
          <p:nvPr/>
        </p:nvSpPr>
        <p:spPr>
          <a:xfrm>
            <a:off x="7347" y="4655409"/>
            <a:ext cx="2200373" cy="2202591"/>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accent1">
                    <a:lumMod val="75000"/>
                  </a:schemeClr>
                </a:solidFill>
                <a:latin typeface="+mj-lt"/>
                <a:ea typeface="+mj-ea"/>
                <a:cs typeface="+mj-cs"/>
              </a:defRPr>
            </a:lvl1pPr>
          </a:lstStyle>
          <a:p>
            <a:r>
              <a:rPr lang="fr-FR" sz="2400" dirty="0" err="1">
                <a:solidFill>
                  <a:schemeClr val="bg1"/>
                </a:solidFill>
              </a:rPr>
              <a:t>Sample</a:t>
            </a:r>
            <a:r>
              <a:rPr lang="fr-FR" sz="2400" dirty="0">
                <a:solidFill>
                  <a:schemeClr val="bg1"/>
                </a:solidFill>
              </a:rPr>
              <a:t> </a:t>
            </a:r>
            <a:r>
              <a:rPr lang="fr-FR" sz="2400" dirty="0" err="1">
                <a:solidFill>
                  <a:schemeClr val="bg1"/>
                </a:solidFill>
              </a:rPr>
              <a:t>Authentication</a:t>
            </a:r>
            <a:r>
              <a:rPr lang="fr-FR" sz="2400" dirty="0">
                <a:solidFill>
                  <a:schemeClr val="bg1"/>
                </a:solidFill>
              </a:rPr>
              <a:t> </a:t>
            </a:r>
            <a:r>
              <a:rPr lang="fr-FR" sz="2400" dirty="0" err="1">
                <a:solidFill>
                  <a:schemeClr val="bg1"/>
                </a:solidFill>
              </a:rPr>
              <a:t>with</a:t>
            </a:r>
            <a:r>
              <a:rPr lang="fr-FR" sz="2400" dirty="0">
                <a:solidFill>
                  <a:schemeClr val="bg1"/>
                </a:solidFill>
              </a:rPr>
              <a:t> </a:t>
            </a:r>
            <a:r>
              <a:rPr lang="fr-FR" sz="2400" dirty="0" err="1">
                <a:solidFill>
                  <a:schemeClr val="bg1"/>
                </a:solidFill>
              </a:rPr>
              <a:t>Authorization</a:t>
            </a:r>
            <a:r>
              <a:rPr lang="fr-FR" sz="2400" dirty="0">
                <a:solidFill>
                  <a:schemeClr val="bg1"/>
                </a:solidFill>
              </a:rPr>
              <a:t> Code Grant</a:t>
            </a:r>
          </a:p>
          <a:p>
            <a:r>
              <a:rPr lang="fr-FR" sz="2400" dirty="0" err="1">
                <a:solidFill>
                  <a:schemeClr val="bg1"/>
                </a:solidFill>
              </a:rPr>
              <a:t>with</a:t>
            </a:r>
            <a:r>
              <a:rPr lang="fr-FR" sz="2400" dirty="0">
                <a:solidFill>
                  <a:schemeClr val="bg1"/>
                </a:solidFill>
              </a:rPr>
              <a:t> </a:t>
            </a:r>
            <a:r>
              <a:rPr lang="fr-FR" sz="2400" dirty="0" err="1">
                <a:solidFill>
                  <a:schemeClr val="bg1"/>
                </a:solidFill>
              </a:rPr>
              <a:t>pcke</a:t>
            </a:r>
            <a:endParaRPr lang="fr-FR" sz="2400" dirty="0">
              <a:solidFill>
                <a:schemeClr val="bg1"/>
              </a:solidFill>
            </a:endParaRPr>
          </a:p>
        </p:txBody>
      </p:sp>
    </p:spTree>
    <p:extLst>
      <p:ext uri="{BB962C8B-B14F-4D97-AF65-F5344CB8AC3E}">
        <p14:creationId xmlns:p14="http://schemas.microsoft.com/office/powerpoint/2010/main" val="27523773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Espace réservé du contenu 2"/>
          <p:cNvSpPr txBox="1">
            <a:spLocks/>
          </p:cNvSpPr>
          <p:nvPr/>
        </p:nvSpPr>
        <p:spPr>
          <a:xfrm>
            <a:off x="2207720" y="4862991"/>
            <a:ext cx="2412962" cy="74591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400" b="1" dirty="0"/>
              <a:t>Client </a:t>
            </a:r>
            <a:br>
              <a:rPr lang="fr-FR" sz="2400" b="1" dirty="0"/>
            </a:br>
            <a:r>
              <a:rPr lang="fr-FR" sz="2400" b="1" dirty="0"/>
              <a:t>Application</a:t>
            </a:r>
            <a:endParaRPr lang="fr-FR" sz="2400" dirty="0"/>
          </a:p>
        </p:txBody>
      </p:sp>
      <p:sp>
        <p:nvSpPr>
          <p:cNvPr id="2" name="Titre 1"/>
          <p:cNvSpPr>
            <a:spLocks noGrp="1"/>
          </p:cNvSpPr>
          <p:nvPr>
            <p:ph type="title"/>
          </p:nvPr>
        </p:nvSpPr>
        <p:spPr>
          <a:xfrm>
            <a:off x="7347" y="4652133"/>
            <a:ext cx="2200373" cy="2202591"/>
          </a:xfrm>
          <a:solidFill>
            <a:schemeClr val="accent2">
              <a:lumMod val="75000"/>
            </a:schemeClr>
          </a:solidFill>
        </p:spPr>
        <p:txBody>
          <a:bodyPr>
            <a:normAutofit/>
          </a:bodyPr>
          <a:lstStyle/>
          <a:p>
            <a:r>
              <a:rPr lang="fr-FR" sz="2400" dirty="0" err="1">
                <a:solidFill>
                  <a:schemeClr val="bg1"/>
                </a:solidFill>
              </a:rPr>
              <a:t>Sample</a:t>
            </a:r>
            <a:r>
              <a:rPr lang="fr-FR" sz="2400" dirty="0">
                <a:solidFill>
                  <a:schemeClr val="bg1"/>
                </a:solidFill>
              </a:rPr>
              <a:t> </a:t>
            </a:r>
            <a:r>
              <a:rPr lang="fr-FR" sz="2400" dirty="0" err="1">
                <a:solidFill>
                  <a:schemeClr val="bg1"/>
                </a:solidFill>
              </a:rPr>
              <a:t>Authentication</a:t>
            </a:r>
            <a:r>
              <a:rPr lang="fr-FR" sz="2400" dirty="0">
                <a:solidFill>
                  <a:schemeClr val="bg1"/>
                </a:solidFill>
              </a:rPr>
              <a:t> </a:t>
            </a:r>
            <a:r>
              <a:rPr lang="fr-FR" sz="2400" dirty="0" err="1">
                <a:solidFill>
                  <a:schemeClr val="bg1"/>
                </a:solidFill>
              </a:rPr>
              <a:t>with</a:t>
            </a:r>
            <a:r>
              <a:rPr lang="fr-FR" sz="2400" dirty="0">
                <a:solidFill>
                  <a:schemeClr val="bg1"/>
                </a:solidFill>
              </a:rPr>
              <a:t> </a:t>
            </a:r>
            <a:r>
              <a:rPr lang="fr-FR" sz="2400" dirty="0" err="1">
                <a:solidFill>
                  <a:schemeClr val="bg1"/>
                </a:solidFill>
              </a:rPr>
              <a:t>Authorization</a:t>
            </a:r>
            <a:r>
              <a:rPr lang="fr-FR" sz="2400" dirty="0">
                <a:solidFill>
                  <a:schemeClr val="bg1"/>
                </a:solidFill>
              </a:rPr>
              <a:t> Code Grant</a:t>
            </a:r>
            <a:br>
              <a:rPr lang="fr-FR" sz="2400" dirty="0">
                <a:solidFill>
                  <a:schemeClr val="bg1"/>
                </a:solidFill>
              </a:rPr>
            </a:br>
            <a:r>
              <a:rPr lang="fr-FR" sz="2400" dirty="0" err="1">
                <a:solidFill>
                  <a:schemeClr val="bg1"/>
                </a:solidFill>
              </a:rPr>
              <a:t>with</a:t>
            </a:r>
            <a:r>
              <a:rPr lang="fr-FR" sz="2400" dirty="0">
                <a:solidFill>
                  <a:schemeClr val="bg1"/>
                </a:solidFill>
              </a:rPr>
              <a:t> </a:t>
            </a:r>
            <a:r>
              <a:rPr lang="fr-FR" sz="2400" dirty="0" err="1">
                <a:solidFill>
                  <a:schemeClr val="bg1"/>
                </a:solidFill>
              </a:rPr>
              <a:t>pcke</a:t>
            </a:r>
            <a:endParaRPr lang="fr-FR" sz="2400" dirty="0">
              <a:solidFill>
                <a:schemeClr val="bg1"/>
              </a:solidFill>
            </a:endParaRPr>
          </a:p>
        </p:txBody>
      </p:sp>
      <p:pic>
        <p:nvPicPr>
          <p:cNvPr id="7"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8455540" y="2191355"/>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txBox="1">
            <a:spLocks/>
          </p:cNvSpPr>
          <p:nvPr/>
        </p:nvSpPr>
        <p:spPr>
          <a:xfrm>
            <a:off x="7723247" y="1248158"/>
            <a:ext cx="1997249" cy="72349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400" b="1" dirty="0" err="1"/>
              <a:t>Authorization</a:t>
            </a:r>
            <a:r>
              <a:rPr lang="fr-FR" sz="2400" b="1" dirty="0"/>
              <a:t> </a:t>
            </a:r>
            <a:br>
              <a:rPr lang="fr-FR" sz="2400" b="1" dirty="0"/>
            </a:br>
            <a:r>
              <a:rPr lang="fr-FR" sz="2400" b="1" dirty="0"/>
              <a:t>Server</a:t>
            </a:r>
            <a:endParaRPr lang="fr-FR" sz="2400" dirty="0"/>
          </a:p>
        </p:txBody>
      </p:sp>
      <p:sp>
        <p:nvSpPr>
          <p:cNvPr id="9" name="Espace réservé du contenu 2"/>
          <p:cNvSpPr txBox="1">
            <a:spLocks/>
          </p:cNvSpPr>
          <p:nvPr/>
        </p:nvSpPr>
        <p:spPr>
          <a:xfrm>
            <a:off x="7627078" y="5093059"/>
            <a:ext cx="2042822" cy="12213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400" b="1" dirty="0"/>
              <a:t>Resource Server</a:t>
            </a:r>
            <a:endParaRPr lang="fr-FR" sz="2400" dirty="0"/>
          </a:p>
        </p:txBody>
      </p:sp>
      <p:pic>
        <p:nvPicPr>
          <p:cNvPr id="10"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8455819" y="4362079"/>
            <a:ext cx="468826" cy="76012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Résultat de recherche d'images pour &quot;image ordinateur&quot;"/>
          <p:cNvPicPr>
            <a:picLocks noChangeAspect="1" noChangeArrowheads="1"/>
          </p:cNvPicPr>
          <p:nvPr/>
        </p:nvPicPr>
        <p:blipFill rotWithShape="1">
          <a:blip r:embed="rId4">
            <a:extLst>
              <a:ext uri="{28A0092B-C50C-407E-A947-70E740481C1C}">
                <a14:useLocalDpi xmlns:a14="http://schemas.microsoft.com/office/drawing/2010/main" val="0"/>
              </a:ext>
            </a:extLst>
          </a:blip>
          <a:srcRect b="12202"/>
          <a:stretch/>
        </p:blipFill>
        <p:spPr bwMode="auto">
          <a:xfrm>
            <a:off x="2892368" y="1186726"/>
            <a:ext cx="1002507" cy="880176"/>
          </a:xfrm>
          <a:prstGeom prst="rect">
            <a:avLst/>
          </a:prstGeom>
          <a:noFill/>
          <a:extLst>
            <a:ext uri="{909E8E84-426E-40DD-AFC4-6F175D3DCCD1}">
              <a14:hiddenFill xmlns:a14="http://schemas.microsoft.com/office/drawing/2010/main">
                <a:solidFill>
                  <a:srgbClr val="FFFFFF"/>
                </a:solidFill>
              </a14:hiddenFill>
            </a:ext>
          </a:extLst>
        </p:spPr>
      </p:pic>
      <p:pic>
        <p:nvPicPr>
          <p:cNvPr id="50" name="Image 49"/>
          <p:cNvPicPr>
            <a:picLocks noChangeAspect="1"/>
          </p:cNvPicPr>
          <p:nvPr/>
        </p:nvPicPr>
        <p:blipFill rotWithShape="1">
          <a:blip r:embed="rId5"/>
          <a:srcRect l="26157" r="24641"/>
          <a:stretch/>
        </p:blipFill>
        <p:spPr>
          <a:xfrm>
            <a:off x="478490" y="598510"/>
            <a:ext cx="398500" cy="809933"/>
          </a:xfrm>
          <a:prstGeom prst="rect">
            <a:avLst/>
          </a:prstGeom>
        </p:spPr>
      </p:pic>
      <p:sp>
        <p:nvSpPr>
          <p:cNvPr id="59" name="Espace réservé du contenu 2"/>
          <p:cNvSpPr txBox="1">
            <a:spLocks/>
          </p:cNvSpPr>
          <p:nvPr/>
        </p:nvSpPr>
        <p:spPr>
          <a:xfrm>
            <a:off x="-467205" y="1416613"/>
            <a:ext cx="2289891" cy="68005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Resource </a:t>
            </a:r>
            <a:br>
              <a:rPr lang="fr-FR" b="1" dirty="0"/>
            </a:br>
            <a:r>
              <a:rPr lang="fr-FR" b="1" dirty="0" err="1"/>
              <a:t>Owner</a:t>
            </a:r>
            <a:endParaRPr lang="fr-FR" dirty="0"/>
          </a:p>
        </p:txBody>
      </p:sp>
      <p:sp>
        <p:nvSpPr>
          <p:cNvPr id="5" name="Rectangle 4">
            <a:extLst>
              <a:ext uri="{FF2B5EF4-FFF2-40B4-BE49-F238E27FC236}">
                <a16:creationId xmlns:a16="http://schemas.microsoft.com/office/drawing/2014/main" id="{40F5BFEB-50A8-4B13-90A9-161E4F36B34C}"/>
              </a:ext>
            </a:extLst>
          </p:cNvPr>
          <p:cNvSpPr/>
          <p:nvPr/>
        </p:nvSpPr>
        <p:spPr>
          <a:xfrm>
            <a:off x="1438567" y="902594"/>
            <a:ext cx="3910109" cy="400110"/>
          </a:xfrm>
          <a:prstGeom prst="rect">
            <a:avLst/>
          </a:prstGeom>
        </p:spPr>
        <p:txBody>
          <a:bodyPr wrap="none">
            <a:spAutoFit/>
          </a:bodyPr>
          <a:lstStyle/>
          <a:p>
            <a:r>
              <a:rPr lang="fr-FR" sz="2000" i="1" dirty="0">
                <a:solidFill>
                  <a:schemeClr val="accent1">
                    <a:lumMod val="75000"/>
                  </a:schemeClr>
                </a:solidFill>
                <a:hlinkClick r:id="rId6"/>
              </a:rPr>
              <a:t>https://www.lannexe-bretignolles.fr</a:t>
            </a:r>
            <a:endParaRPr lang="fr-FR" sz="2000" i="1" dirty="0">
              <a:solidFill>
                <a:schemeClr val="accent1">
                  <a:lumMod val="75000"/>
                </a:schemeClr>
              </a:solidFill>
            </a:endParaRPr>
          </a:p>
        </p:txBody>
      </p:sp>
      <p:sp>
        <p:nvSpPr>
          <p:cNvPr id="32" name="Rectangle 31">
            <a:extLst>
              <a:ext uri="{FF2B5EF4-FFF2-40B4-BE49-F238E27FC236}">
                <a16:creationId xmlns:a16="http://schemas.microsoft.com/office/drawing/2014/main" id="{E73373DA-70C7-4F80-B193-086F1BC532FB}"/>
              </a:ext>
            </a:extLst>
          </p:cNvPr>
          <p:cNvSpPr/>
          <p:nvPr/>
        </p:nvSpPr>
        <p:spPr>
          <a:xfrm>
            <a:off x="7342449" y="5772679"/>
            <a:ext cx="2818464" cy="1015663"/>
          </a:xfrm>
          <a:prstGeom prst="rect">
            <a:avLst/>
          </a:prstGeom>
        </p:spPr>
        <p:txBody>
          <a:bodyPr wrap="none">
            <a:spAutoFit/>
          </a:bodyPr>
          <a:lstStyle/>
          <a:p>
            <a:r>
              <a:rPr lang="fr-FR" sz="2000" i="1" dirty="0">
                <a:solidFill>
                  <a:schemeClr val="accent1">
                    <a:lumMod val="75000"/>
                  </a:schemeClr>
                </a:solidFill>
                <a:hlinkClick r:id="rId7"/>
              </a:rPr>
              <a:t>https://api.facebook.com</a:t>
            </a:r>
            <a:endParaRPr lang="fr-FR" sz="2000" i="1" dirty="0">
              <a:solidFill>
                <a:schemeClr val="accent1">
                  <a:lumMod val="75000"/>
                </a:schemeClr>
              </a:solidFill>
            </a:endParaRPr>
          </a:p>
          <a:p>
            <a:endParaRPr lang="fr-FR" sz="2000" i="1" dirty="0">
              <a:solidFill>
                <a:schemeClr val="accent1">
                  <a:lumMod val="75000"/>
                </a:schemeClr>
              </a:solidFill>
            </a:endParaRPr>
          </a:p>
          <a:p>
            <a:endParaRPr lang="fr-FR" sz="2000" i="1" dirty="0">
              <a:solidFill>
                <a:schemeClr val="accent1">
                  <a:lumMod val="75000"/>
                </a:schemeClr>
              </a:solidFill>
            </a:endParaRPr>
          </a:p>
        </p:txBody>
      </p:sp>
      <p:sp>
        <p:nvSpPr>
          <p:cNvPr id="33" name="Rectangle 32">
            <a:extLst>
              <a:ext uri="{FF2B5EF4-FFF2-40B4-BE49-F238E27FC236}">
                <a16:creationId xmlns:a16="http://schemas.microsoft.com/office/drawing/2014/main" id="{5F76C149-58DE-4565-A502-92DC7CE4827B}"/>
              </a:ext>
            </a:extLst>
          </p:cNvPr>
          <p:cNvSpPr/>
          <p:nvPr/>
        </p:nvSpPr>
        <p:spPr>
          <a:xfrm>
            <a:off x="7199622" y="1778471"/>
            <a:ext cx="3104119" cy="707886"/>
          </a:xfrm>
          <a:prstGeom prst="rect">
            <a:avLst/>
          </a:prstGeom>
        </p:spPr>
        <p:txBody>
          <a:bodyPr wrap="none">
            <a:spAutoFit/>
          </a:bodyPr>
          <a:lstStyle/>
          <a:p>
            <a:r>
              <a:rPr lang="fr-FR" sz="2000" i="1" dirty="0">
                <a:solidFill>
                  <a:schemeClr val="accent1">
                    <a:lumMod val="75000"/>
                  </a:schemeClr>
                </a:solidFill>
                <a:hlinkClick r:id="rId8"/>
              </a:rPr>
              <a:t>https://oauth.facebook.com</a:t>
            </a:r>
            <a:endParaRPr lang="fr-FR" sz="2000" i="1" dirty="0">
              <a:solidFill>
                <a:schemeClr val="accent1">
                  <a:lumMod val="75000"/>
                </a:schemeClr>
              </a:solidFill>
            </a:endParaRPr>
          </a:p>
          <a:p>
            <a:endParaRPr lang="fr-FR" sz="2000" i="1" dirty="0">
              <a:solidFill>
                <a:schemeClr val="accent1">
                  <a:lumMod val="75000"/>
                </a:schemeClr>
              </a:solidFill>
            </a:endParaRPr>
          </a:p>
        </p:txBody>
      </p:sp>
      <p:pic>
        <p:nvPicPr>
          <p:cNvPr id="31" name="Picture 4" descr="Résultat de recherche d'images pour &quot;image serveur&quot;">
            <a:extLst>
              <a:ext uri="{FF2B5EF4-FFF2-40B4-BE49-F238E27FC236}">
                <a16:creationId xmlns:a16="http://schemas.microsoft.com/office/drawing/2014/main" id="{A022B1E6-32AB-4172-8EAB-6E6922BD37F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3179788" y="4102867"/>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9E321E21-B21D-4EB0-BE8B-48AC709DEA1D}"/>
              </a:ext>
            </a:extLst>
          </p:cNvPr>
          <p:cNvSpPr/>
          <p:nvPr/>
        </p:nvSpPr>
        <p:spPr>
          <a:xfrm>
            <a:off x="2338229" y="5419347"/>
            <a:ext cx="2322302" cy="400110"/>
          </a:xfrm>
          <a:prstGeom prst="rect">
            <a:avLst/>
          </a:prstGeom>
        </p:spPr>
        <p:txBody>
          <a:bodyPr wrap="none">
            <a:spAutoFit/>
          </a:bodyPr>
          <a:lstStyle/>
          <a:p>
            <a:r>
              <a:rPr lang="fr-FR" sz="2000" i="1" dirty="0">
                <a:solidFill>
                  <a:schemeClr val="accent1">
                    <a:lumMod val="75000"/>
                  </a:schemeClr>
                </a:solidFill>
                <a:hlinkClick r:id="rId6"/>
              </a:rPr>
              <a:t>https://api.bworld.fr</a:t>
            </a:r>
            <a:endParaRPr lang="fr-FR" sz="2000" i="1" dirty="0">
              <a:solidFill>
                <a:schemeClr val="accent1">
                  <a:lumMod val="75000"/>
                </a:schemeClr>
              </a:solidFill>
            </a:endParaRPr>
          </a:p>
        </p:txBody>
      </p:sp>
      <p:cxnSp>
        <p:nvCxnSpPr>
          <p:cNvPr id="38" name="Connecteur droit 37">
            <a:extLst>
              <a:ext uri="{FF2B5EF4-FFF2-40B4-BE49-F238E27FC236}">
                <a16:creationId xmlns:a16="http://schemas.microsoft.com/office/drawing/2014/main" id="{6D8D9253-875D-445C-89F0-0FC3BB024198}"/>
              </a:ext>
            </a:extLst>
          </p:cNvPr>
          <p:cNvCxnSpPr>
            <a:cxnSpLocks/>
          </p:cNvCxnSpPr>
          <p:nvPr/>
        </p:nvCxnSpPr>
        <p:spPr>
          <a:xfrm flipH="1" flipV="1">
            <a:off x="3271409" y="2096667"/>
            <a:ext cx="20579" cy="2035965"/>
          </a:xfrm>
          <a:prstGeom prst="line">
            <a:avLst/>
          </a:prstGeom>
          <a:ln w="50800">
            <a:solidFill>
              <a:schemeClr val="accent1">
                <a:lumMod val="50000"/>
              </a:schemeClr>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39" name="ZoneTexte 38">
            <a:extLst>
              <a:ext uri="{FF2B5EF4-FFF2-40B4-BE49-F238E27FC236}">
                <a16:creationId xmlns:a16="http://schemas.microsoft.com/office/drawing/2014/main" id="{1E6DFB83-CBA2-483B-9F95-FD6A8938D670}"/>
              </a:ext>
            </a:extLst>
          </p:cNvPr>
          <p:cNvSpPr txBox="1"/>
          <p:nvPr/>
        </p:nvSpPr>
        <p:spPr>
          <a:xfrm>
            <a:off x="79039" y="2154494"/>
            <a:ext cx="3071267" cy="646331"/>
          </a:xfrm>
          <a:prstGeom prst="rect">
            <a:avLst/>
          </a:prstGeom>
          <a:solidFill>
            <a:schemeClr val="accent1">
              <a:lumMod val="75000"/>
            </a:schemeClr>
          </a:solidFill>
        </p:spPr>
        <p:txBody>
          <a:bodyPr wrap="square" rtlCol="0">
            <a:spAutoFit/>
          </a:bodyPr>
          <a:lstStyle/>
          <a:p>
            <a:r>
              <a:rPr lang="fr-FR" sz="1200" b="1" i="1" dirty="0">
                <a:solidFill>
                  <a:schemeClr val="bg1"/>
                </a:solidFill>
              </a:rPr>
              <a:t>POST</a:t>
            </a:r>
            <a:r>
              <a:rPr lang="fr-FR" sz="1200" i="1" dirty="0">
                <a:solidFill>
                  <a:schemeClr val="bg1"/>
                </a:solidFill>
              </a:rPr>
              <a:t>  https://api.bworld.fr/Account/ExternalLogin HTTP/1.1</a:t>
            </a:r>
          </a:p>
        </p:txBody>
      </p:sp>
      <p:cxnSp>
        <p:nvCxnSpPr>
          <p:cNvPr id="40" name="Connecteur droit 39">
            <a:extLst>
              <a:ext uri="{FF2B5EF4-FFF2-40B4-BE49-F238E27FC236}">
                <a16:creationId xmlns:a16="http://schemas.microsoft.com/office/drawing/2014/main" id="{E953087A-4B59-4BBD-9DCC-FE97E7B9C068}"/>
              </a:ext>
            </a:extLst>
          </p:cNvPr>
          <p:cNvCxnSpPr>
            <a:cxnSpLocks/>
          </p:cNvCxnSpPr>
          <p:nvPr/>
        </p:nvCxnSpPr>
        <p:spPr>
          <a:xfrm>
            <a:off x="3419573" y="2020229"/>
            <a:ext cx="17883" cy="2057378"/>
          </a:xfrm>
          <a:prstGeom prst="line">
            <a:avLst/>
          </a:prstGeom>
          <a:ln w="50800">
            <a:solidFill>
              <a:schemeClr val="accent6">
                <a:lumMod val="50000"/>
              </a:schemeClr>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42" name="ZoneTexte 41">
            <a:extLst>
              <a:ext uri="{FF2B5EF4-FFF2-40B4-BE49-F238E27FC236}">
                <a16:creationId xmlns:a16="http://schemas.microsoft.com/office/drawing/2014/main" id="{898850F5-0A30-47B8-9B9A-61BFEED06924}"/>
              </a:ext>
            </a:extLst>
          </p:cNvPr>
          <p:cNvSpPr txBox="1"/>
          <p:nvPr/>
        </p:nvSpPr>
        <p:spPr>
          <a:xfrm>
            <a:off x="3819193" y="2620430"/>
            <a:ext cx="4486097" cy="1754326"/>
          </a:xfrm>
          <a:prstGeom prst="rect">
            <a:avLst/>
          </a:prstGeom>
          <a:solidFill>
            <a:schemeClr val="accent6">
              <a:lumMod val="50000"/>
            </a:schemeClr>
          </a:solidFill>
        </p:spPr>
        <p:txBody>
          <a:bodyPr wrap="square" rtlCol="0">
            <a:spAutoFit/>
          </a:bodyPr>
          <a:lstStyle/>
          <a:p>
            <a:r>
              <a:rPr lang="fr-FR" sz="1200" b="1" i="1" dirty="0">
                <a:solidFill>
                  <a:schemeClr val="bg1"/>
                </a:solidFill>
              </a:rPr>
              <a:t>HTTP/1.1 302</a:t>
            </a:r>
            <a:br>
              <a:rPr lang="fr-FR" sz="1200" i="1" dirty="0">
                <a:solidFill>
                  <a:schemeClr val="bg1"/>
                </a:solidFill>
              </a:rPr>
            </a:br>
            <a:r>
              <a:rPr lang="fr-FR" sz="1200" i="1" dirty="0">
                <a:solidFill>
                  <a:schemeClr val="bg1"/>
                </a:solidFill>
              </a:rPr>
              <a:t>Location: https://www.facebook.com/v4.0/dialog/oauth?</a:t>
            </a:r>
            <a:br>
              <a:rPr lang="fr-FR" sz="1200" i="1" dirty="0">
                <a:solidFill>
                  <a:schemeClr val="bg1"/>
                </a:solidFill>
              </a:rPr>
            </a:br>
            <a:r>
              <a:rPr lang="fr-FR" sz="1200" i="1" dirty="0" err="1">
                <a:solidFill>
                  <a:srgbClr val="FFCCFF"/>
                </a:solidFill>
              </a:rPr>
              <a:t>client_id</a:t>
            </a:r>
            <a:r>
              <a:rPr lang="fr-FR" sz="1200" i="1" dirty="0">
                <a:solidFill>
                  <a:schemeClr val="bg1"/>
                </a:solidFill>
              </a:rPr>
              <a:t>=544589308979814&amp;</a:t>
            </a:r>
            <a:br>
              <a:rPr lang="fr-FR" sz="1200" i="1" dirty="0">
                <a:solidFill>
                  <a:schemeClr val="bg1"/>
                </a:solidFill>
              </a:rPr>
            </a:br>
            <a:r>
              <a:rPr lang="fr-FR" sz="1200" i="1" dirty="0">
                <a:solidFill>
                  <a:srgbClr val="FFCCFF"/>
                </a:solidFill>
              </a:rPr>
              <a:t>scope</a:t>
            </a:r>
            <a:r>
              <a:rPr lang="fr-FR" sz="1200" i="1" dirty="0">
                <a:solidFill>
                  <a:schemeClr val="bg1"/>
                </a:solidFill>
              </a:rPr>
              <a:t>=email&amp;</a:t>
            </a:r>
            <a:br>
              <a:rPr lang="fr-FR" sz="1200" i="1" dirty="0">
                <a:solidFill>
                  <a:schemeClr val="bg1"/>
                </a:solidFill>
              </a:rPr>
            </a:br>
            <a:r>
              <a:rPr lang="fr-FR" sz="1200" i="1" dirty="0" err="1">
                <a:solidFill>
                  <a:srgbClr val="FFCCFF"/>
                </a:solidFill>
              </a:rPr>
              <a:t>response_type</a:t>
            </a:r>
            <a:r>
              <a:rPr lang="fr-FR" sz="1200" i="1" dirty="0">
                <a:solidFill>
                  <a:schemeClr val="bg1"/>
                </a:solidFill>
              </a:rPr>
              <a:t>=code&amp;</a:t>
            </a:r>
            <a:br>
              <a:rPr lang="fr-FR" sz="1200" i="1" dirty="0">
                <a:solidFill>
                  <a:schemeClr val="bg1"/>
                </a:solidFill>
              </a:rPr>
            </a:br>
            <a:r>
              <a:rPr lang="fr-FR" sz="1200" i="1" dirty="0" err="1">
                <a:solidFill>
                  <a:srgbClr val="FFCCFF"/>
                </a:solidFill>
              </a:rPr>
              <a:t>redirect_uri</a:t>
            </a:r>
            <a:r>
              <a:rPr lang="fr-FR" sz="1200" i="1" dirty="0">
                <a:solidFill>
                  <a:schemeClr val="bg1"/>
                </a:solidFill>
              </a:rPr>
              <a:t>=https%3A%2F%2Fwww.bworld.fr%2Fsignin-facebook&amp;</a:t>
            </a:r>
            <a:br>
              <a:rPr lang="fr-FR" sz="1200" i="1" dirty="0">
                <a:solidFill>
                  <a:schemeClr val="bg1"/>
                </a:solidFill>
              </a:rPr>
            </a:br>
            <a:r>
              <a:rPr lang="fr-FR" sz="1200" i="1" dirty="0">
                <a:solidFill>
                  <a:srgbClr val="FFCCFF"/>
                </a:solidFill>
              </a:rPr>
              <a:t>state</a:t>
            </a:r>
            <a:r>
              <a:rPr lang="fr-FR" sz="1200" i="1" dirty="0">
                <a:solidFill>
                  <a:schemeClr val="bg1"/>
                </a:solidFill>
              </a:rPr>
              <a:t>=CfDJ8MPoTDZA24VEgPmXITG&amp;</a:t>
            </a:r>
            <a:br>
              <a:rPr lang="fr-FR" sz="1200" i="1" dirty="0">
                <a:solidFill>
                  <a:schemeClr val="bg1"/>
                </a:solidFill>
              </a:rPr>
            </a:br>
            <a:r>
              <a:rPr lang="fr-FR" sz="1200" i="1" dirty="0" err="1">
                <a:solidFill>
                  <a:srgbClr val="FFCCFF"/>
                </a:solidFill>
              </a:rPr>
              <a:t>code_challenge</a:t>
            </a:r>
            <a:r>
              <a:rPr lang="fr-FR" sz="1200" i="1" dirty="0">
                <a:solidFill>
                  <a:schemeClr val="bg1"/>
                </a:solidFill>
              </a:rPr>
              <a:t>=KLLZPDJNIOQM?&amp;</a:t>
            </a:r>
            <a:br>
              <a:rPr lang="fr-FR" sz="1200" i="1" dirty="0">
                <a:solidFill>
                  <a:schemeClr val="bg1"/>
                </a:solidFill>
              </a:rPr>
            </a:br>
            <a:r>
              <a:rPr lang="fr-FR" sz="1200" i="1" dirty="0" err="1">
                <a:solidFill>
                  <a:srgbClr val="FFCCFF"/>
                </a:solidFill>
              </a:rPr>
              <a:t>code_challenge_method</a:t>
            </a:r>
            <a:r>
              <a:rPr lang="fr-FR" sz="1200" i="1" dirty="0">
                <a:solidFill>
                  <a:schemeClr val="bg1"/>
                </a:solidFill>
              </a:rPr>
              <a:t>=S256</a:t>
            </a:r>
          </a:p>
        </p:txBody>
      </p:sp>
      <p:sp>
        <p:nvSpPr>
          <p:cNvPr id="35" name="Ellipse 34">
            <a:extLst>
              <a:ext uri="{FF2B5EF4-FFF2-40B4-BE49-F238E27FC236}">
                <a16:creationId xmlns:a16="http://schemas.microsoft.com/office/drawing/2014/main" id="{513534A0-5B0D-494D-87B0-E5337915FDE9}"/>
              </a:ext>
            </a:extLst>
          </p:cNvPr>
          <p:cNvSpPr/>
          <p:nvPr/>
        </p:nvSpPr>
        <p:spPr>
          <a:xfrm>
            <a:off x="2111319" y="1374656"/>
            <a:ext cx="742853" cy="70788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2</a:t>
            </a:r>
          </a:p>
        </p:txBody>
      </p:sp>
      <p:sp>
        <p:nvSpPr>
          <p:cNvPr id="37" name="Ellipse 36">
            <a:extLst>
              <a:ext uri="{FF2B5EF4-FFF2-40B4-BE49-F238E27FC236}">
                <a16:creationId xmlns:a16="http://schemas.microsoft.com/office/drawing/2014/main" id="{A6845AB1-3493-4A48-899B-45E72A6ECF20}"/>
              </a:ext>
            </a:extLst>
          </p:cNvPr>
          <p:cNvSpPr/>
          <p:nvPr/>
        </p:nvSpPr>
        <p:spPr>
          <a:xfrm>
            <a:off x="5592750" y="4273498"/>
            <a:ext cx="742853" cy="707886"/>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4</a:t>
            </a:r>
          </a:p>
        </p:txBody>
      </p:sp>
      <p:sp>
        <p:nvSpPr>
          <p:cNvPr id="43" name="ZoneTexte 42">
            <a:extLst>
              <a:ext uri="{FF2B5EF4-FFF2-40B4-BE49-F238E27FC236}">
                <a16:creationId xmlns:a16="http://schemas.microsoft.com/office/drawing/2014/main" id="{C5DD4E0C-CD31-4414-913C-F0CDC0D29DF2}"/>
              </a:ext>
            </a:extLst>
          </p:cNvPr>
          <p:cNvSpPr txBox="1"/>
          <p:nvPr/>
        </p:nvSpPr>
        <p:spPr>
          <a:xfrm>
            <a:off x="2399194" y="5893850"/>
            <a:ext cx="2949482" cy="830997"/>
          </a:xfrm>
          <a:prstGeom prst="rect">
            <a:avLst/>
          </a:prstGeom>
          <a:solidFill>
            <a:schemeClr val="accent2">
              <a:lumMod val="75000"/>
            </a:schemeClr>
          </a:solidFill>
        </p:spPr>
        <p:txBody>
          <a:bodyPr wrap="square" rtlCol="0">
            <a:spAutoFit/>
          </a:bodyPr>
          <a:lstStyle/>
          <a:p>
            <a:r>
              <a:rPr lang="fr-FR" sz="1200" b="1" i="1" dirty="0" err="1">
                <a:solidFill>
                  <a:schemeClr val="bg1"/>
                </a:solidFill>
              </a:rPr>
              <a:t>Create</a:t>
            </a:r>
            <a:r>
              <a:rPr lang="fr-FR" sz="1200" b="1" i="1" dirty="0">
                <a:solidFill>
                  <a:schemeClr val="bg1"/>
                </a:solidFill>
              </a:rPr>
              <a:t> a </a:t>
            </a:r>
            <a:r>
              <a:rPr lang="fr-FR" sz="1200" b="1" i="1" dirty="0" err="1">
                <a:solidFill>
                  <a:srgbClr val="FFCCFF"/>
                </a:solidFill>
              </a:rPr>
              <a:t>code_verifier</a:t>
            </a:r>
            <a:r>
              <a:rPr lang="fr-FR" sz="1200" b="1" i="1" dirty="0">
                <a:solidFill>
                  <a:srgbClr val="FFCCFF"/>
                </a:solidFill>
              </a:rPr>
              <a:t> </a:t>
            </a:r>
            <a:r>
              <a:rPr lang="fr-FR" sz="1200" b="1" i="1" dirty="0">
                <a:solidFill>
                  <a:schemeClr val="bg1"/>
                </a:solidFill>
              </a:rPr>
              <a:t>and </a:t>
            </a:r>
            <a:r>
              <a:rPr lang="fr-FR" sz="1200" b="1" i="1" dirty="0" err="1">
                <a:solidFill>
                  <a:schemeClr val="bg1"/>
                </a:solidFill>
              </a:rPr>
              <a:t>generate</a:t>
            </a:r>
            <a:r>
              <a:rPr lang="fr-FR" sz="1200" b="1" i="1" dirty="0">
                <a:solidFill>
                  <a:schemeClr val="bg1"/>
                </a:solidFill>
              </a:rPr>
              <a:t> </a:t>
            </a:r>
            <a:r>
              <a:rPr lang="fr-FR" sz="1200" b="1" i="1" dirty="0" err="1">
                <a:solidFill>
                  <a:schemeClr val="bg1"/>
                </a:solidFill>
              </a:rPr>
              <a:t>from</a:t>
            </a:r>
            <a:r>
              <a:rPr lang="fr-FR" sz="1200" b="1" i="1" dirty="0">
                <a:solidFill>
                  <a:schemeClr val="bg1"/>
                </a:solidFill>
              </a:rPr>
              <a:t> </a:t>
            </a:r>
            <a:r>
              <a:rPr lang="fr-FR" sz="1200" b="1" i="1" dirty="0" err="1">
                <a:solidFill>
                  <a:schemeClr val="bg1"/>
                </a:solidFill>
              </a:rPr>
              <a:t>it</a:t>
            </a:r>
            <a:r>
              <a:rPr lang="fr-FR" sz="1200" b="1" i="1" dirty="0">
                <a:solidFill>
                  <a:schemeClr val="bg1"/>
                </a:solidFill>
              </a:rPr>
              <a:t> a </a:t>
            </a:r>
            <a:r>
              <a:rPr lang="fr-FR" sz="1200" b="1" i="1" dirty="0" err="1">
                <a:solidFill>
                  <a:srgbClr val="FFCCFF"/>
                </a:solidFill>
              </a:rPr>
              <a:t>code_challenge</a:t>
            </a:r>
            <a:endParaRPr lang="fr-FR" sz="1200" b="1" i="1" dirty="0">
              <a:solidFill>
                <a:srgbClr val="FFCCFF"/>
              </a:solidFill>
            </a:endParaRPr>
          </a:p>
          <a:p>
            <a:endParaRPr lang="fr-FR" sz="1200" b="1" i="1" dirty="0">
              <a:solidFill>
                <a:srgbClr val="FFCCFF"/>
              </a:solidFill>
            </a:endParaRPr>
          </a:p>
          <a:p>
            <a:r>
              <a:rPr lang="fr-FR" sz="1200" b="1" i="1" dirty="0">
                <a:solidFill>
                  <a:schemeClr val="bg1"/>
                </a:solidFill>
              </a:rPr>
              <a:t>HASH(</a:t>
            </a:r>
            <a:r>
              <a:rPr lang="fr-FR" sz="1200" b="1" i="1" dirty="0" err="1">
                <a:solidFill>
                  <a:srgbClr val="FFCCFF"/>
                </a:solidFill>
              </a:rPr>
              <a:t>code_verifier</a:t>
            </a:r>
            <a:r>
              <a:rPr lang="fr-FR" sz="1200" b="1" i="1" dirty="0">
                <a:solidFill>
                  <a:schemeClr val="bg1"/>
                </a:solidFill>
              </a:rPr>
              <a:t>)</a:t>
            </a:r>
            <a:r>
              <a:rPr lang="fr-FR" sz="1200" b="1" i="1" dirty="0">
                <a:solidFill>
                  <a:srgbClr val="FFCCFF"/>
                </a:solidFill>
              </a:rPr>
              <a:t> </a:t>
            </a:r>
            <a:r>
              <a:rPr lang="fr-FR" sz="1200" b="1" i="1" dirty="0">
                <a:solidFill>
                  <a:schemeClr val="bg1"/>
                </a:solidFill>
              </a:rPr>
              <a:t>=</a:t>
            </a:r>
            <a:r>
              <a:rPr lang="fr-FR" sz="1200" b="1" i="1" dirty="0">
                <a:solidFill>
                  <a:srgbClr val="FFCCFF"/>
                </a:solidFill>
              </a:rPr>
              <a:t> </a:t>
            </a:r>
            <a:r>
              <a:rPr lang="fr-FR" sz="1200" b="1" i="1" dirty="0" err="1">
                <a:solidFill>
                  <a:srgbClr val="FFCCFF"/>
                </a:solidFill>
              </a:rPr>
              <a:t>code_challenge</a:t>
            </a:r>
            <a:endParaRPr lang="fr-FR" sz="1200" i="1" dirty="0">
              <a:solidFill>
                <a:schemeClr val="bg1"/>
              </a:solidFill>
            </a:endParaRPr>
          </a:p>
        </p:txBody>
      </p:sp>
      <p:sp>
        <p:nvSpPr>
          <p:cNvPr id="45" name="Ellipse 44">
            <a:extLst>
              <a:ext uri="{FF2B5EF4-FFF2-40B4-BE49-F238E27FC236}">
                <a16:creationId xmlns:a16="http://schemas.microsoft.com/office/drawing/2014/main" id="{1A8729BC-9F3E-4DDF-8FD7-E4719FE19350}"/>
              </a:ext>
            </a:extLst>
          </p:cNvPr>
          <p:cNvSpPr/>
          <p:nvPr/>
        </p:nvSpPr>
        <p:spPr>
          <a:xfrm>
            <a:off x="5592749" y="5893850"/>
            <a:ext cx="742853" cy="70788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3</a:t>
            </a:r>
          </a:p>
        </p:txBody>
      </p:sp>
    </p:spTree>
    <p:extLst>
      <p:ext uri="{BB962C8B-B14F-4D97-AF65-F5344CB8AC3E}">
        <p14:creationId xmlns:p14="http://schemas.microsoft.com/office/powerpoint/2010/main" val="25116513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Ellipse 44">
            <a:extLst>
              <a:ext uri="{FF2B5EF4-FFF2-40B4-BE49-F238E27FC236}">
                <a16:creationId xmlns:a16="http://schemas.microsoft.com/office/drawing/2014/main" id="{22863FD9-310B-46E0-B43B-4A5D6EAC9207}"/>
              </a:ext>
            </a:extLst>
          </p:cNvPr>
          <p:cNvSpPr/>
          <p:nvPr/>
        </p:nvSpPr>
        <p:spPr>
          <a:xfrm>
            <a:off x="2992009" y="2243593"/>
            <a:ext cx="742853" cy="70788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5</a:t>
            </a:r>
          </a:p>
        </p:txBody>
      </p:sp>
      <p:sp>
        <p:nvSpPr>
          <p:cNvPr id="44" name="Espace réservé du contenu 2"/>
          <p:cNvSpPr txBox="1">
            <a:spLocks/>
          </p:cNvSpPr>
          <p:nvPr/>
        </p:nvSpPr>
        <p:spPr>
          <a:xfrm>
            <a:off x="2207720" y="4862991"/>
            <a:ext cx="2412962" cy="74591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400" b="1" dirty="0"/>
              <a:t>Client </a:t>
            </a:r>
            <a:br>
              <a:rPr lang="fr-FR" sz="2400" b="1" dirty="0"/>
            </a:br>
            <a:r>
              <a:rPr lang="fr-FR" sz="2400" b="1" dirty="0"/>
              <a:t>Application</a:t>
            </a:r>
            <a:endParaRPr lang="fr-FR" sz="2400" dirty="0"/>
          </a:p>
        </p:txBody>
      </p:sp>
      <p:pic>
        <p:nvPicPr>
          <p:cNvPr id="7"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8455540" y="2191355"/>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txBox="1">
            <a:spLocks/>
          </p:cNvSpPr>
          <p:nvPr/>
        </p:nvSpPr>
        <p:spPr>
          <a:xfrm>
            <a:off x="7723247" y="1248158"/>
            <a:ext cx="1997249" cy="72349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400" b="1" dirty="0" err="1"/>
              <a:t>Authorization</a:t>
            </a:r>
            <a:r>
              <a:rPr lang="fr-FR" sz="2400" b="1" dirty="0"/>
              <a:t> </a:t>
            </a:r>
            <a:br>
              <a:rPr lang="fr-FR" sz="2400" b="1" dirty="0"/>
            </a:br>
            <a:r>
              <a:rPr lang="fr-FR" sz="2400" b="1" dirty="0"/>
              <a:t>Server</a:t>
            </a:r>
            <a:endParaRPr lang="fr-FR" sz="2400" dirty="0"/>
          </a:p>
        </p:txBody>
      </p:sp>
      <p:sp>
        <p:nvSpPr>
          <p:cNvPr id="9" name="Espace réservé du contenu 2"/>
          <p:cNvSpPr txBox="1">
            <a:spLocks/>
          </p:cNvSpPr>
          <p:nvPr/>
        </p:nvSpPr>
        <p:spPr>
          <a:xfrm>
            <a:off x="7627078" y="5093059"/>
            <a:ext cx="2042822" cy="12213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400" b="1" dirty="0"/>
              <a:t>Resource Server</a:t>
            </a:r>
            <a:endParaRPr lang="fr-FR" sz="2400" dirty="0"/>
          </a:p>
        </p:txBody>
      </p:sp>
      <p:pic>
        <p:nvPicPr>
          <p:cNvPr id="10"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8455819" y="4362079"/>
            <a:ext cx="468826" cy="76012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Résultat de recherche d'images pour &quot;image ordinateur&quot;"/>
          <p:cNvPicPr>
            <a:picLocks noChangeAspect="1" noChangeArrowheads="1"/>
          </p:cNvPicPr>
          <p:nvPr/>
        </p:nvPicPr>
        <p:blipFill rotWithShape="1">
          <a:blip r:embed="rId4">
            <a:extLst>
              <a:ext uri="{28A0092B-C50C-407E-A947-70E740481C1C}">
                <a14:useLocalDpi xmlns:a14="http://schemas.microsoft.com/office/drawing/2010/main" val="0"/>
              </a:ext>
            </a:extLst>
          </a:blip>
          <a:srcRect b="12202"/>
          <a:stretch/>
        </p:blipFill>
        <p:spPr bwMode="auto">
          <a:xfrm>
            <a:off x="2892368" y="1186726"/>
            <a:ext cx="1002507" cy="880176"/>
          </a:xfrm>
          <a:prstGeom prst="rect">
            <a:avLst/>
          </a:prstGeom>
          <a:noFill/>
          <a:extLst>
            <a:ext uri="{909E8E84-426E-40DD-AFC4-6F175D3DCCD1}">
              <a14:hiddenFill xmlns:a14="http://schemas.microsoft.com/office/drawing/2010/main">
                <a:solidFill>
                  <a:srgbClr val="FFFFFF"/>
                </a:solidFill>
              </a14:hiddenFill>
            </a:ext>
          </a:extLst>
        </p:spPr>
      </p:pic>
      <p:pic>
        <p:nvPicPr>
          <p:cNvPr id="50" name="Image 49"/>
          <p:cNvPicPr>
            <a:picLocks noChangeAspect="1"/>
          </p:cNvPicPr>
          <p:nvPr/>
        </p:nvPicPr>
        <p:blipFill rotWithShape="1">
          <a:blip r:embed="rId5"/>
          <a:srcRect l="26157" r="24641"/>
          <a:stretch/>
        </p:blipFill>
        <p:spPr>
          <a:xfrm>
            <a:off x="478490" y="598510"/>
            <a:ext cx="398500" cy="809933"/>
          </a:xfrm>
          <a:prstGeom prst="rect">
            <a:avLst/>
          </a:prstGeom>
        </p:spPr>
      </p:pic>
      <p:sp>
        <p:nvSpPr>
          <p:cNvPr id="59" name="Espace réservé du contenu 2"/>
          <p:cNvSpPr txBox="1">
            <a:spLocks/>
          </p:cNvSpPr>
          <p:nvPr/>
        </p:nvSpPr>
        <p:spPr>
          <a:xfrm>
            <a:off x="-467205" y="1416613"/>
            <a:ext cx="2289891" cy="68005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Resource </a:t>
            </a:r>
            <a:br>
              <a:rPr lang="fr-FR" b="1" dirty="0"/>
            </a:br>
            <a:r>
              <a:rPr lang="fr-FR" b="1" dirty="0" err="1"/>
              <a:t>Owner</a:t>
            </a:r>
            <a:endParaRPr lang="fr-FR" dirty="0"/>
          </a:p>
        </p:txBody>
      </p:sp>
      <p:sp>
        <p:nvSpPr>
          <p:cNvPr id="5" name="Rectangle 4">
            <a:extLst>
              <a:ext uri="{FF2B5EF4-FFF2-40B4-BE49-F238E27FC236}">
                <a16:creationId xmlns:a16="http://schemas.microsoft.com/office/drawing/2014/main" id="{40F5BFEB-50A8-4B13-90A9-161E4F36B34C}"/>
              </a:ext>
            </a:extLst>
          </p:cNvPr>
          <p:cNvSpPr/>
          <p:nvPr/>
        </p:nvSpPr>
        <p:spPr>
          <a:xfrm>
            <a:off x="1438567" y="902594"/>
            <a:ext cx="3910109" cy="400110"/>
          </a:xfrm>
          <a:prstGeom prst="rect">
            <a:avLst/>
          </a:prstGeom>
        </p:spPr>
        <p:txBody>
          <a:bodyPr wrap="none">
            <a:spAutoFit/>
          </a:bodyPr>
          <a:lstStyle/>
          <a:p>
            <a:r>
              <a:rPr lang="fr-FR" sz="2000" i="1" dirty="0">
                <a:solidFill>
                  <a:schemeClr val="accent1">
                    <a:lumMod val="75000"/>
                  </a:schemeClr>
                </a:solidFill>
                <a:hlinkClick r:id="rId6"/>
              </a:rPr>
              <a:t>https://www.lannexe-bretignolles.fr</a:t>
            </a:r>
            <a:endParaRPr lang="fr-FR" sz="2000" i="1" dirty="0">
              <a:solidFill>
                <a:schemeClr val="accent1">
                  <a:lumMod val="75000"/>
                </a:schemeClr>
              </a:solidFill>
            </a:endParaRPr>
          </a:p>
        </p:txBody>
      </p:sp>
      <p:sp>
        <p:nvSpPr>
          <p:cNvPr id="32" name="Rectangle 31">
            <a:extLst>
              <a:ext uri="{FF2B5EF4-FFF2-40B4-BE49-F238E27FC236}">
                <a16:creationId xmlns:a16="http://schemas.microsoft.com/office/drawing/2014/main" id="{E73373DA-70C7-4F80-B193-086F1BC532FB}"/>
              </a:ext>
            </a:extLst>
          </p:cNvPr>
          <p:cNvSpPr/>
          <p:nvPr/>
        </p:nvSpPr>
        <p:spPr>
          <a:xfrm>
            <a:off x="7342449" y="5772679"/>
            <a:ext cx="2818464" cy="1015663"/>
          </a:xfrm>
          <a:prstGeom prst="rect">
            <a:avLst/>
          </a:prstGeom>
        </p:spPr>
        <p:txBody>
          <a:bodyPr wrap="none">
            <a:spAutoFit/>
          </a:bodyPr>
          <a:lstStyle/>
          <a:p>
            <a:r>
              <a:rPr lang="fr-FR" sz="2000" i="1" dirty="0">
                <a:solidFill>
                  <a:schemeClr val="accent1">
                    <a:lumMod val="75000"/>
                  </a:schemeClr>
                </a:solidFill>
                <a:hlinkClick r:id="rId7"/>
              </a:rPr>
              <a:t>https://api.facebook.com</a:t>
            </a:r>
            <a:endParaRPr lang="fr-FR" sz="2000" i="1" dirty="0">
              <a:solidFill>
                <a:schemeClr val="accent1">
                  <a:lumMod val="75000"/>
                </a:schemeClr>
              </a:solidFill>
            </a:endParaRPr>
          </a:p>
          <a:p>
            <a:endParaRPr lang="fr-FR" sz="2000" i="1" dirty="0">
              <a:solidFill>
                <a:schemeClr val="accent1">
                  <a:lumMod val="75000"/>
                </a:schemeClr>
              </a:solidFill>
            </a:endParaRPr>
          </a:p>
          <a:p>
            <a:endParaRPr lang="fr-FR" sz="2000" i="1" dirty="0">
              <a:solidFill>
                <a:schemeClr val="accent1">
                  <a:lumMod val="75000"/>
                </a:schemeClr>
              </a:solidFill>
            </a:endParaRPr>
          </a:p>
        </p:txBody>
      </p:sp>
      <p:sp>
        <p:nvSpPr>
          <p:cNvPr id="33" name="Rectangle 32">
            <a:extLst>
              <a:ext uri="{FF2B5EF4-FFF2-40B4-BE49-F238E27FC236}">
                <a16:creationId xmlns:a16="http://schemas.microsoft.com/office/drawing/2014/main" id="{5F76C149-58DE-4565-A502-92DC7CE4827B}"/>
              </a:ext>
            </a:extLst>
          </p:cNvPr>
          <p:cNvSpPr/>
          <p:nvPr/>
        </p:nvSpPr>
        <p:spPr>
          <a:xfrm>
            <a:off x="7199622" y="1778471"/>
            <a:ext cx="3104119" cy="707886"/>
          </a:xfrm>
          <a:prstGeom prst="rect">
            <a:avLst/>
          </a:prstGeom>
        </p:spPr>
        <p:txBody>
          <a:bodyPr wrap="none">
            <a:spAutoFit/>
          </a:bodyPr>
          <a:lstStyle/>
          <a:p>
            <a:r>
              <a:rPr lang="fr-FR" sz="2000" i="1" dirty="0">
                <a:solidFill>
                  <a:schemeClr val="accent1">
                    <a:lumMod val="75000"/>
                  </a:schemeClr>
                </a:solidFill>
                <a:hlinkClick r:id="rId8"/>
              </a:rPr>
              <a:t>https://oauth.facebook.com</a:t>
            </a:r>
            <a:endParaRPr lang="fr-FR" sz="2000" i="1" dirty="0">
              <a:solidFill>
                <a:schemeClr val="accent1">
                  <a:lumMod val="75000"/>
                </a:schemeClr>
              </a:solidFill>
            </a:endParaRPr>
          </a:p>
          <a:p>
            <a:endParaRPr lang="fr-FR" sz="2000" i="1" dirty="0">
              <a:solidFill>
                <a:schemeClr val="accent1">
                  <a:lumMod val="75000"/>
                </a:schemeClr>
              </a:solidFill>
            </a:endParaRPr>
          </a:p>
        </p:txBody>
      </p:sp>
      <p:pic>
        <p:nvPicPr>
          <p:cNvPr id="31" name="Picture 4" descr="Résultat de recherche d'images pour &quot;image serveur&quot;">
            <a:extLst>
              <a:ext uri="{FF2B5EF4-FFF2-40B4-BE49-F238E27FC236}">
                <a16:creationId xmlns:a16="http://schemas.microsoft.com/office/drawing/2014/main" id="{A022B1E6-32AB-4172-8EAB-6E6922BD37F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3179788" y="4102867"/>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9E321E21-B21D-4EB0-BE8B-48AC709DEA1D}"/>
              </a:ext>
            </a:extLst>
          </p:cNvPr>
          <p:cNvSpPr/>
          <p:nvPr/>
        </p:nvSpPr>
        <p:spPr>
          <a:xfrm>
            <a:off x="2298380" y="5555296"/>
            <a:ext cx="2322302" cy="400110"/>
          </a:xfrm>
          <a:prstGeom prst="rect">
            <a:avLst/>
          </a:prstGeom>
        </p:spPr>
        <p:txBody>
          <a:bodyPr wrap="none">
            <a:spAutoFit/>
          </a:bodyPr>
          <a:lstStyle/>
          <a:p>
            <a:r>
              <a:rPr lang="fr-FR" sz="2000" i="1" dirty="0">
                <a:solidFill>
                  <a:schemeClr val="accent1">
                    <a:lumMod val="75000"/>
                  </a:schemeClr>
                </a:solidFill>
                <a:hlinkClick r:id="rId6"/>
              </a:rPr>
              <a:t>https://api.bworld.fr</a:t>
            </a:r>
            <a:endParaRPr lang="fr-FR" sz="2000" i="1" dirty="0">
              <a:solidFill>
                <a:schemeClr val="accent1">
                  <a:lumMod val="75000"/>
                </a:schemeClr>
              </a:solidFill>
            </a:endParaRPr>
          </a:p>
        </p:txBody>
      </p:sp>
      <p:cxnSp>
        <p:nvCxnSpPr>
          <p:cNvPr id="38" name="Connecteur droit 37">
            <a:extLst>
              <a:ext uri="{FF2B5EF4-FFF2-40B4-BE49-F238E27FC236}">
                <a16:creationId xmlns:a16="http://schemas.microsoft.com/office/drawing/2014/main" id="{6D8D9253-875D-445C-89F0-0FC3BB024198}"/>
              </a:ext>
            </a:extLst>
          </p:cNvPr>
          <p:cNvCxnSpPr>
            <a:cxnSpLocks/>
          </p:cNvCxnSpPr>
          <p:nvPr/>
        </p:nvCxnSpPr>
        <p:spPr>
          <a:xfrm flipH="1" flipV="1">
            <a:off x="4036557" y="1971653"/>
            <a:ext cx="4277301" cy="679620"/>
          </a:xfrm>
          <a:prstGeom prst="line">
            <a:avLst/>
          </a:prstGeom>
          <a:ln w="50800">
            <a:solidFill>
              <a:schemeClr val="accent1">
                <a:lumMod val="50000"/>
              </a:schemeClr>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39" name="ZoneTexte 38">
            <a:extLst>
              <a:ext uri="{FF2B5EF4-FFF2-40B4-BE49-F238E27FC236}">
                <a16:creationId xmlns:a16="http://schemas.microsoft.com/office/drawing/2014/main" id="{1E6DFB83-CBA2-483B-9F95-FD6A8938D670}"/>
              </a:ext>
            </a:extLst>
          </p:cNvPr>
          <p:cNvSpPr txBox="1"/>
          <p:nvPr/>
        </p:nvSpPr>
        <p:spPr>
          <a:xfrm>
            <a:off x="3821110" y="2651273"/>
            <a:ext cx="3592960" cy="1938992"/>
          </a:xfrm>
          <a:prstGeom prst="rect">
            <a:avLst/>
          </a:prstGeom>
          <a:solidFill>
            <a:schemeClr val="accent1">
              <a:lumMod val="75000"/>
            </a:schemeClr>
          </a:solidFill>
        </p:spPr>
        <p:txBody>
          <a:bodyPr wrap="square" rtlCol="0">
            <a:spAutoFit/>
          </a:bodyPr>
          <a:lstStyle/>
          <a:p>
            <a:r>
              <a:rPr lang="fr-FR" sz="1200" b="1" i="1" dirty="0">
                <a:solidFill>
                  <a:schemeClr val="bg1"/>
                </a:solidFill>
              </a:rPr>
              <a:t>HTTP/1.1 GET </a:t>
            </a:r>
            <a:r>
              <a:rPr lang="fr-FR" sz="1200" i="1" dirty="0">
                <a:solidFill>
                  <a:schemeClr val="bg1"/>
                </a:solidFill>
              </a:rPr>
              <a:t>https://www.facebook.com/v4.0/dialog/oauth?</a:t>
            </a:r>
            <a:br>
              <a:rPr lang="fr-FR" sz="1200" i="1" dirty="0">
                <a:solidFill>
                  <a:schemeClr val="bg1"/>
                </a:solidFill>
              </a:rPr>
            </a:br>
            <a:r>
              <a:rPr lang="fr-FR" sz="1200" i="1" dirty="0" err="1">
                <a:solidFill>
                  <a:srgbClr val="FFCCFF"/>
                </a:solidFill>
              </a:rPr>
              <a:t>client_id</a:t>
            </a:r>
            <a:r>
              <a:rPr lang="fr-FR" sz="1200" i="1" dirty="0">
                <a:solidFill>
                  <a:schemeClr val="bg1"/>
                </a:solidFill>
              </a:rPr>
              <a:t>=544589308979814&amp;</a:t>
            </a:r>
            <a:br>
              <a:rPr lang="fr-FR" sz="1200" i="1" dirty="0">
                <a:solidFill>
                  <a:schemeClr val="bg1"/>
                </a:solidFill>
              </a:rPr>
            </a:br>
            <a:r>
              <a:rPr lang="fr-FR" sz="1200" i="1" dirty="0">
                <a:solidFill>
                  <a:srgbClr val="FFCCFF"/>
                </a:solidFill>
              </a:rPr>
              <a:t>scope</a:t>
            </a:r>
            <a:r>
              <a:rPr lang="fr-FR" sz="1200" i="1" dirty="0">
                <a:solidFill>
                  <a:schemeClr val="bg1"/>
                </a:solidFill>
              </a:rPr>
              <a:t>=email&amp;</a:t>
            </a:r>
            <a:br>
              <a:rPr lang="fr-FR" sz="1200" i="1" dirty="0">
                <a:solidFill>
                  <a:schemeClr val="bg1"/>
                </a:solidFill>
              </a:rPr>
            </a:br>
            <a:r>
              <a:rPr lang="fr-FR" sz="1200" i="1" dirty="0" err="1">
                <a:solidFill>
                  <a:srgbClr val="FFCCFF"/>
                </a:solidFill>
              </a:rPr>
              <a:t>response_type</a:t>
            </a:r>
            <a:r>
              <a:rPr lang="fr-FR" sz="1200" i="1" dirty="0">
                <a:solidFill>
                  <a:schemeClr val="bg1"/>
                </a:solidFill>
              </a:rPr>
              <a:t>=code&amp;</a:t>
            </a:r>
            <a:br>
              <a:rPr lang="fr-FR" sz="1200" i="1" dirty="0">
                <a:solidFill>
                  <a:schemeClr val="bg1"/>
                </a:solidFill>
              </a:rPr>
            </a:br>
            <a:r>
              <a:rPr lang="fr-FR" sz="1200" i="1" dirty="0" err="1">
                <a:solidFill>
                  <a:srgbClr val="FFCCFF"/>
                </a:solidFill>
              </a:rPr>
              <a:t>redirect_uri</a:t>
            </a:r>
            <a:r>
              <a:rPr lang="fr-FR" sz="1200" i="1" dirty="0">
                <a:solidFill>
                  <a:schemeClr val="bg1"/>
                </a:solidFill>
              </a:rPr>
              <a:t>=https%3A%2F%2Fwww.bworld.fr%2Fsignin-facebook&amp;</a:t>
            </a:r>
            <a:br>
              <a:rPr lang="fr-FR" sz="1200" i="1" dirty="0">
                <a:solidFill>
                  <a:schemeClr val="bg1"/>
                </a:solidFill>
              </a:rPr>
            </a:br>
            <a:r>
              <a:rPr lang="fr-FR" sz="1200" i="1" dirty="0">
                <a:solidFill>
                  <a:srgbClr val="FFCCFF"/>
                </a:solidFill>
              </a:rPr>
              <a:t>state</a:t>
            </a:r>
            <a:r>
              <a:rPr lang="fr-FR" sz="1200" i="1" dirty="0">
                <a:solidFill>
                  <a:schemeClr val="bg1"/>
                </a:solidFill>
              </a:rPr>
              <a:t>=CfDJ8MPoTDZA24VEgPmXITG&amp;</a:t>
            </a:r>
            <a:br>
              <a:rPr lang="fr-FR" sz="1200" i="1" dirty="0">
                <a:solidFill>
                  <a:schemeClr val="bg1"/>
                </a:solidFill>
              </a:rPr>
            </a:br>
            <a:r>
              <a:rPr lang="fr-FR" sz="1200" i="1" dirty="0" err="1">
                <a:solidFill>
                  <a:srgbClr val="FFCCFF"/>
                </a:solidFill>
              </a:rPr>
              <a:t>code_challenge</a:t>
            </a:r>
            <a:r>
              <a:rPr lang="fr-FR" sz="1200" i="1" dirty="0">
                <a:solidFill>
                  <a:schemeClr val="bg1"/>
                </a:solidFill>
              </a:rPr>
              <a:t>=KLLZPDJNIOQM?&amp;</a:t>
            </a:r>
            <a:br>
              <a:rPr lang="fr-FR" sz="1200" i="1" dirty="0">
                <a:solidFill>
                  <a:schemeClr val="bg1"/>
                </a:solidFill>
              </a:rPr>
            </a:br>
            <a:r>
              <a:rPr lang="fr-FR" sz="1200" i="1" dirty="0" err="1">
                <a:solidFill>
                  <a:srgbClr val="FFCCFF"/>
                </a:solidFill>
              </a:rPr>
              <a:t>code_challenge_method</a:t>
            </a:r>
            <a:r>
              <a:rPr lang="fr-FR" sz="1200" i="1" dirty="0">
                <a:solidFill>
                  <a:schemeClr val="bg1"/>
                </a:solidFill>
              </a:rPr>
              <a:t>=S256</a:t>
            </a:r>
          </a:p>
        </p:txBody>
      </p:sp>
      <p:cxnSp>
        <p:nvCxnSpPr>
          <p:cNvPr id="40" name="Connecteur droit 39">
            <a:extLst>
              <a:ext uri="{FF2B5EF4-FFF2-40B4-BE49-F238E27FC236}">
                <a16:creationId xmlns:a16="http://schemas.microsoft.com/office/drawing/2014/main" id="{E953087A-4B59-4BBD-9DCC-FE97E7B9C068}"/>
              </a:ext>
            </a:extLst>
          </p:cNvPr>
          <p:cNvCxnSpPr>
            <a:cxnSpLocks/>
          </p:cNvCxnSpPr>
          <p:nvPr/>
        </p:nvCxnSpPr>
        <p:spPr>
          <a:xfrm>
            <a:off x="3928592" y="1812970"/>
            <a:ext cx="4385266" cy="693067"/>
          </a:xfrm>
          <a:prstGeom prst="line">
            <a:avLst/>
          </a:prstGeom>
          <a:ln w="50800">
            <a:solidFill>
              <a:schemeClr val="accent6">
                <a:lumMod val="50000"/>
              </a:schemeClr>
            </a:solidFill>
            <a:headEnd type="triangle"/>
            <a:tailEnd type="oval"/>
          </a:ln>
        </p:spPr>
        <p:style>
          <a:lnRef idx="1">
            <a:schemeClr val="accent1"/>
          </a:lnRef>
          <a:fillRef idx="0">
            <a:schemeClr val="accent1"/>
          </a:fillRef>
          <a:effectRef idx="0">
            <a:schemeClr val="accent1"/>
          </a:effectRef>
          <a:fontRef idx="minor">
            <a:schemeClr val="tx1"/>
          </a:fontRef>
        </p:style>
      </p:cxnSp>
      <p:pic>
        <p:nvPicPr>
          <p:cNvPr id="14" name="Image 13">
            <a:extLst>
              <a:ext uri="{FF2B5EF4-FFF2-40B4-BE49-F238E27FC236}">
                <a16:creationId xmlns:a16="http://schemas.microsoft.com/office/drawing/2014/main" id="{A60076B6-51B7-4029-951C-30C7D97F5A8A}"/>
              </a:ext>
            </a:extLst>
          </p:cNvPr>
          <p:cNvPicPr>
            <a:picLocks noChangeAspect="1"/>
          </p:cNvPicPr>
          <p:nvPr/>
        </p:nvPicPr>
        <p:blipFill>
          <a:blip r:embed="rId9"/>
          <a:stretch>
            <a:fillRect/>
          </a:stretch>
        </p:blipFill>
        <p:spPr>
          <a:xfrm>
            <a:off x="5428653" y="401993"/>
            <a:ext cx="1572396" cy="1393845"/>
          </a:xfrm>
          <a:prstGeom prst="rect">
            <a:avLst/>
          </a:prstGeom>
        </p:spPr>
      </p:pic>
      <p:sp>
        <p:nvSpPr>
          <p:cNvPr id="42" name="Titre 1">
            <a:extLst>
              <a:ext uri="{FF2B5EF4-FFF2-40B4-BE49-F238E27FC236}">
                <a16:creationId xmlns:a16="http://schemas.microsoft.com/office/drawing/2014/main" id="{EF498A85-9564-42F0-A4EA-FF534A045227}"/>
              </a:ext>
            </a:extLst>
          </p:cNvPr>
          <p:cNvSpPr txBox="1">
            <a:spLocks/>
          </p:cNvSpPr>
          <p:nvPr/>
        </p:nvSpPr>
        <p:spPr>
          <a:xfrm>
            <a:off x="7347" y="4652133"/>
            <a:ext cx="2200373" cy="2202591"/>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accent1">
                    <a:lumMod val="75000"/>
                  </a:schemeClr>
                </a:solidFill>
                <a:latin typeface="+mj-lt"/>
                <a:ea typeface="+mj-ea"/>
                <a:cs typeface="+mj-cs"/>
              </a:defRPr>
            </a:lvl1pPr>
          </a:lstStyle>
          <a:p>
            <a:r>
              <a:rPr lang="fr-FR" sz="2400" dirty="0" err="1">
                <a:solidFill>
                  <a:schemeClr val="bg1"/>
                </a:solidFill>
              </a:rPr>
              <a:t>Sample</a:t>
            </a:r>
            <a:r>
              <a:rPr lang="fr-FR" sz="2400" dirty="0">
                <a:solidFill>
                  <a:schemeClr val="bg1"/>
                </a:solidFill>
              </a:rPr>
              <a:t> </a:t>
            </a:r>
            <a:r>
              <a:rPr lang="fr-FR" sz="2400" dirty="0" err="1">
                <a:solidFill>
                  <a:schemeClr val="bg1"/>
                </a:solidFill>
              </a:rPr>
              <a:t>Authentication</a:t>
            </a:r>
            <a:r>
              <a:rPr lang="fr-FR" sz="2400" dirty="0">
                <a:solidFill>
                  <a:schemeClr val="bg1"/>
                </a:solidFill>
              </a:rPr>
              <a:t> </a:t>
            </a:r>
            <a:r>
              <a:rPr lang="fr-FR" sz="2400" dirty="0" err="1">
                <a:solidFill>
                  <a:schemeClr val="bg1"/>
                </a:solidFill>
              </a:rPr>
              <a:t>with</a:t>
            </a:r>
            <a:r>
              <a:rPr lang="fr-FR" sz="2400" dirty="0">
                <a:solidFill>
                  <a:schemeClr val="bg1"/>
                </a:solidFill>
              </a:rPr>
              <a:t> </a:t>
            </a:r>
            <a:r>
              <a:rPr lang="fr-FR" sz="2400" dirty="0" err="1">
                <a:solidFill>
                  <a:schemeClr val="bg1"/>
                </a:solidFill>
              </a:rPr>
              <a:t>Authorization</a:t>
            </a:r>
            <a:r>
              <a:rPr lang="fr-FR" sz="2400" dirty="0">
                <a:solidFill>
                  <a:schemeClr val="bg1"/>
                </a:solidFill>
              </a:rPr>
              <a:t> Code Grant</a:t>
            </a:r>
          </a:p>
          <a:p>
            <a:r>
              <a:rPr lang="fr-FR" sz="2400" dirty="0" err="1">
                <a:solidFill>
                  <a:schemeClr val="bg1"/>
                </a:solidFill>
              </a:rPr>
              <a:t>with</a:t>
            </a:r>
            <a:r>
              <a:rPr lang="fr-FR" sz="2400" dirty="0">
                <a:solidFill>
                  <a:schemeClr val="bg1"/>
                </a:solidFill>
              </a:rPr>
              <a:t> </a:t>
            </a:r>
            <a:r>
              <a:rPr lang="fr-FR" sz="2400" dirty="0" err="1">
                <a:solidFill>
                  <a:schemeClr val="bg1"/>
                </a:solidFill>
              </a:rPr>
              <a:t>pcke</a:t>
            </a:r>
            <a:endParaRPr lang="fr-FR" sz="2400" dirty="0">
              <a:solidFill>
                <a:schemeClr val="bg1"/>
              </a:solidFill>
            </a:endParaRPr>
          </a:p>
        </p:txBody>
      </p:sp>
      <p:sp>
        <p:nvSpPr>
          <p:cNvPr id="43" name="Ellipse 42">
            <a:extLst>
              <a:ext uri="{FF2B5EF4-FFF2-40B4-BE49-F238E27FC236}">
                <a16:creationId xmlns:a16="http://schemas.microsoft.com/office/drawing/2014/main" id="{D0FF12B3-E51D-4AAD-A02B-3A614B8102F9}"/>
              </a:ext>
            </a:extLst>
          </p:cNvPr>
          <p:cNvSpPr/>
          <p:nvPr/>
        </p:nvSpPr>
        <p:spPr>
          <a:xfrm>
            <a:off x="7098006" y="705139"/>
            <a:ext cx="742853" cy="707886"/>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7</a:t>
            </a:r>
          </a:p>
        </p:txBody>
      </p:sp>
      <p:sp>
        <p:nvSpPr>
          <p:cNvPr id="35" name="ZoneTexte 34">
            <a:extLst>
              <a:ext uri="{FF2B5EF4-FFF2-40B4-BE49-F238E27FC236}">
                <a16:creationId xmlns:a16="http://schemas.microsoft.com/office/drawing/2014/main" id="{7B3C71C7-C5BB-423F-96C0-EE02A2DAD6AE}"/>
              </a:ext>
            </a:extLst>
          </p:cNvPr>
          <p:cNvSpPr txBox="1"/>
          <p:nvPr/>
        </p:nvSpPr>
        <p:spPr>
          <a:xfrm>
            <a:off x="9080054" y="2471800"/>
            <a:ext cx="2042822" cy="646331"/>
          </a:xfrm>
          <a:prstGeom prst="rect">
            <a:avLst/>
          </a:prstGeom>
          <a:solidFill>
            <a:schemeClr val="accent2">
              <a:lumMod val="75000"/>
            </a:schemeClr>
          </a:solidFill>
        </p:spPr>
        <p:txBody>
          <a:bodyPr wrap="square" rtlCol="0">
            <a:spAutoFit/>
          </a:bodyPr>
          <a:lstStyle/>
          <a:p>
            <a:r>
              <a:rPr lang="fr-FR" sz="1200" b="1" i="1" dirty="0">
                <a:solidFill>
                  <a:schemeClr val="bg1"/>
                </a:solidFill>
              </a:rPr>
              <a:t>Save the </a:t>
            </a:r>
            <a:r>
              <a:rPr lang="fr-FR" sz="1200" b="1" i="1" dirty="0" err="1">
                <a:solidFill>
                  <a:srgbClr val="FFCCFF"/>
                </a:solidFill>
              </a:rPr>
              <a:t>code_challenge</a:t>
            </a:r>
            <a:br>
              <a:rPr lang="fr-FR" sz="1200" b="1" i="1" dirty="0">
                <a:solidFill>
                  <a:srgbClr val="FFCCFF"/>
                </a:solidFill>
              </a:rPr>
            </a:br>
            <a:r>
              <a:rPr lang="fr-FR" sz="1200" b="1" i="1" dirty="0">
                <a:solidFill>
                  <a:schemeClr val="bg1"/>
                </a:solidFill>
              </a:rPr>
              <a:t>and the </a:t>
            </a:r>
            <a:r>
              <a:rPr lang="fr-FR" sz="1200" b="1" i="1" dirty="0" err="1">
                <a:solidFill>
                  <a:srgbClr val="FFCCFF"/>
                </a:solidFill>
              </a:rPr>
              <a:t>code_challenge_method</a:t>
            </a:r>
            <a:endParaRPr lang="fr-FR" sz="1200" b="1" i="1" dirty="0">
              <a:solidFill>
                <a:srgbClr val="FFCCFF"/>
              </a:solidFill>
            </a:endParaRPr>
          </a:p>
        </p:txBody>
      </p:sp>
      <p:sp>
        <p:nvSpPr>
          <p:cNvPr id="37" name="Ellipse 36">
            <a:extLst>
              <a:ext uri="{FF2B5EF4-FFF2-40B4-BE49-F238E27FC236}">
                <a16:creationId xmlns:a16="http://schemas.microsoft.com/office/drawing/2014/main" id="{2E2F58A7-E85F-4C3D-A357-FDD6E5B3199F}"/>
              </a:ext>
            </a:extLst>
          </p:cNvPr>
          <p:cNvSpPr/>
          <p:nvPr/>
        </p:nvSpPr>
        <p:spPr>
          <a:xfrm>
            <a:off x="11213461" y="2348689"/>
            <a:ext cx="742853" cy="70788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6</a:t>
            </a:r>
          </a:p>
        </p:txBody>
      </p:sp>
    </p:spTree>
    <p:extLst>
      <p:ext uri="{BB962C8B-B14F-4D97-AF65-F5344CB8AC3E}">
        <p14:creationId xmlns:p14="http://schemas.microsoft.com/office/powerpoint/2010/main" val="1051312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745F84B-4B68-4F11-AFC7-7F7D370A61CB}"/>
              </a:ext>
            </a:extLst>
          </p:cNvPr>
          <p:cNvSpPr>
            <a:spLocks noGrp="1"/>
          </p:cNvSpPr>
          <p:nvPr>
            <p:ph idx="1"/>
          </p:nvPr>
        </p:nvSpPr>
        <p:spPr>
          <a:xfrm>
            <a:off x="463732" y="679269"/>
            <a:ext cx="11229504" cy="5408884"/>
          </a:xfrm>
        </p:spPr>
        <p:txBody>
          <a:bodyPr>
            <a:normAutofit/>
          </a:bodyPr>
          <a:lstStyle/>
          <a:p>
            <a:pPr marL="0" indent="0" fontAlgn="base">
              <a:buNone/>
            </a:pPr>
            <a:r>
              <a:rPr lang="fr-FR" sz="4000" b="1" dirty="0"/>
              <a:t>Identification</a:t>
            </a:r>
            <a:r>
              <a:rPr lang="fr-FR" sz="4000" dirty="0"/>
              <a:t>: </a:t>
            </a:r>
            <a:r>
              <a:rPr lang="fr-FR" sz="4000" dirty="0" err="1"/>
              <a:t>Who</a:t>
            </a:r>
            <a:r>
              <a:rPr lang="fr-FR" sz="4000" dirty="0"/>
              <a:t> are </a:t>
            </a:r>
            <a:r>
              <a:rPr lang="fr-FR" sz="4000" dirty="0" err="1"/>
              <a:t>you</a:t>
            </a:r>
            <a:r>
              <a:rPr lang="fr-FR" sz="4000" dirty="0"/>
              <a:t>? </a:t>
            </a:r>
            <a:r>
              <a:rPr lang="en-US" dirty="0">
                <a:solidFill>
                  <a:schemeClr val="accent1">
                    <a:lumMod val="75000"/>
                  </a:schemeClr>
                </a:solidFill>
              </a:rPr>
              <a:t>Example: Login</a:t>
            </a:r>
            <a:br>
              <a:rPr lang="en-US" dirty="0">
                <a:solidFill>
                  <a:schemeClr val="accent1">
                    <a:lumMod val="75000"/>
                  </a:schemeClr>
                </a:solidFill>
              </a:rPr>
            </a:br>
            <a:r>
              <a:rPr lang="en-US" dirty="0">
                <a:solidFill>
                  <a:schemeClr val="accent1">
                    <a:lumMod val="75000"/>
                  </a:schemeClr>
                </a:solidFill>
              </a:rPr>
              <a:t>Who can be authenticated? A human, a machine </a:t>
            </a:r>
          </a:p>
          <a:p>
            <a:pPr marL="0" indent="0" fontAlgn="base">
              <a:buNone/>
            </a:pPr>
            <a:r>
              <a:rPr lang="fr-FR" dirty="0">
                <a:solidFill>
                  <a:schemeClr val="accent1">
                    <a:lumMod val="75000"/>
                  </a:schemeClr>
                </a:solidFill>
              </a:rPr>
              <a:t> </a:t>
            </a:r>
            <a:endParaRPr lang="fr-FR" sz="4000" dirty="0"/>
          </a:p>
          <a:p>
            <a:pPr marL="0" indent="0" fontAlgn="base">
              <a:buNone/>
            </a:pPr>
            <a:r>
              <a:rPr lang="en-US" sz="4000" b="1" dirty="0"/>
              <a:t>Authentication: </a:t>
            </a:r>
            <a:r>
              <a:rPr lang="en-US" sz="4000" dirty="0"/>
              <a:t>Are you really that person/machine?</a:t>
            </a:r>
            <a:r>
              <a:rPr lang="en-US" sz="4000" b="1" dirty="0"/>
              <a:t> </a:t>
            </a:r>
            <a:r>
              <a:rPr lang="fr-FR" dirty="0">
                <a:solidFill>
                  <a:schemeClr val="accent1">
                    <a:lumMod val="75000"/>
                  </a:schemeClr>
                </a:solidFill>
              </a:rPr>
              <a:t>Exemple : </a:t>
            </a:r>
            <a:r>
              <a:rPr lang="fr-FR" dirty="0" err="1">
                <a:solidFill>
                  <a:schemeClr val="accent1">
                    <a:lumMod val="75000"/>
                  </a:schemeClr>
                </a:solidFill>
              </a:rPr>
              <a:t>password</a:t>
            </a:r>
            <a:endParaRPr lang="fr-FR" sz="4000" dirty="0">
              <a:solidFill>
                <a:schemeClr val="accent1">
                  <a:lumMod val="75000"/>
                </a:schemeClr>
              </a:solidFill>
            </a:endParaRPr>
          </a:p>
          <a:p>
            <a:pPr marL="0" indent="0" fontAlgn="base">
              <a:buNone/>
            </a:pPr>
            <a:endParaRPr lang="fr-FR" sz="4000" dirty="0"/>
          </a:p>
          <a:p>
            <a:pPr marL="0" indent="0" fontAlgn="base">
              <a:buNone/>
            </a:pPr>
            <a:r>
              <a:rPr lang="en-US" sz="4000" b="1" dirty="0"/>
              <a:t>Authorization: </a:t>
            </a:r>
            <a:r>
              <a:rPr lang="en-US" sz="4000" dirty="0"/>
              <a:t>Does this person/machine have the right to access this resource?</a:t>
            </a:r>
            <a:endParaRPr lang="fr-FR" sz="4000" dirty="0"/>
          </a:p>
        </p:txBody>
      </p:sp>
    </p:spTree>
    <p:extLst>
      <p:ext uri="{BB962C8B-B14F-4D97-AF65-F5344CB8AC3E}">
        <p14:creationId xmlns:p14="http://schemas.microsoft.com/office/powerpoint/2010/main" val="22256135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Ellipse 53">
            <a:extLst>
              <a:ext uri="{FF2B5EF4-FFF2-40B4-BE49-F238E27FC236}">
                <a16:creationId xmlns:a16="http://schemas.microsoft.com/office/drawing/2014/main" id="{194BF175-60DA-4571-A3FB-AE989F4157AF}"/>
              </a:ext>
            </a:extLst>
          </p:cNvPr>
          <p:cNvSpPr/>
          <p:nvPr/>
        </p:nvSpPr>
        <p:spPr>
          <a:xfrm>
            <a:off x="443235" y="2088887"/>
            <a:ext cx="742853" cy="707886"/>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9</a:t>
            </a:r>
          </a:p>
        </p:txBody>
      </p:sp>
      <p:sp>
        <p:nvSpPr>
          <p:cNvPr id="44" name="Espace réservé du contenu 2"/>
          <p:cNvSpPr txBox="1">
            <a:spLocks/>
          </p:cNvSpPr>
          <p:nvPr/>
        </p:nvSpPr>
        <p:spPr>
          <a:xfrm>
            <a:off x="2207720" y="4862991"/>
            <a:ext cx="2412962" cy="74591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400" b="1" dirty="0"/>
              <a:t>Client </a:t>
            </a:r>
            <a:br>
              <a:rPr lang="fr-FR" sz="2400" b="1" dirty="0"/>
            </a:br>
            <a:r>
              <a:rPr lang="fr-FR" sz="2400" b="1" dirty="0"/>
              <a:t>Application</a:t>
            </a:r>
            <a:endParaRPr lang="fr-FR" sz="2400" dirty="0"/>
          </a:p>
        </p:txBody>
      </p:sp>
      <p:pic>
        <p:nvPicPr>
          <p:cNvPr id="7"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8455540" y="2191355"/>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txBox="1">
            <a:spLocks/>
          </p:cNvSpPr>
          <p:nvPr/>
        </p:nvSpPr>
        <p:spPr>
          <a:xfrm>
            <a:off x="7723247" y="1248158"/>
            <a:ext cx="1997249" cy="72349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400" b="1" dirty="0" err="1"/>
              <a:t>Authorization</a:t>
            </a:r>
            <a:r>
              <a:rPr lang="fr-FR" sz="2400" b="1" dirty="0"/>
              <a:t> </a:t>
            </a:r>
            <a:br>
              <a:rPr lang="fr-FR" sz="2400" b="1" dirty="0"/>
            </a:br>
            <a:r>
              <a:rPr lang="fr-FR" sz="2400" b="1" dirty="0"/>
              <a:t>Server</a:t>
            </a:r>
            <a:endParaRPr lang="fr-FR" sz="2400" dirty="0"/>
          </a:p>
        </p:txBody>
      </p:sp>
      <p:sp>
        <p:nvSpPr>
          <p:cNvPr id="9" name="Espace réservé du contenu 2"/>
          <p:cNvSpPr txBox="1">
            <a:spLocks/>
          </p:cNvSpPr>
          <p:nvPr/>
        </p:nvSpPr>
        <p:spPr>
          <a:xfrm>
            <a:off x="7627078" y="5093059"/>
            <a:ext cx="2042822" cy="12213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400" b="1" dirty="0"/>
              <a:t>Resource Server</a:t>
            </a:r>
            <a:endParaRPr lang="fr-FR" sz="2400" dirty="0"/>
          </a:p>
        </p:txBody>
      </p:sp>
      <p:pic>
        <p:nvPicPr>
          <p:cNvPr id="10"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8455819" y="4362079"/>
            <a:ext cx="468826" cy="76012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Résultat de recherche d'images pour &quot;image ordinateur&quot;"/>
          <p:cNvPicPr>
            <a:picLocks noChangeAspect="1" noChangeArrowheads="1"/>
          </p:cNvPicPr>
          <p:nvPr/>
        </p:nvPicPr>
        <p:blipFill rotWithShape="1">
          <a:blip r:embed="rId4">
            <a:extLst>
              <a:ext uri="{28A0092B-C50C-407E-A947-70E740481C1C}">
                <a14:useLocalDpi xmlns:a14="http://schemas.microsoft.com/office/drawing/2010/main" val="0"/>
              </a:ext>
            </a:extLst>
          </a:blip>
          <a:srcRect b="12202"/>
          <a:stretch/>
        </p:blipFill>
        <p:spPr bwMode="auto">
          <a:xfrm>
            <a:off x="2892368" y="1186726"/>
            <a:ext cx="1002507" cy="880176"/>
          </a:xfrm>
          <a:prstGeom prst="rect">
            <a:avLst/>
          </a:prstGeom>
          <a:noFill/>
          <a:extLst>
            <a:ext uri="{909E8E84-426E-40DD-AFC4-6F175D3DCCD1}">
              <a14:hiddenFill xmlns:a14="http://schemas.microsoft.com/office/drawing/2010/main">
                <a:solidFill>
                  <a:srgbClr val="FFFFFF"/>
                </a:solidFill>
              </a14:hiddenFill>
            </a:ext>
          </a:extLst>
        </p:spPr>
      </p:pic>
      <p:pic>
        <p:nvPicPr>
          <p:cNvPr id="50" name="Image 49"/>
          <p:cNvPicPr>
            <a:picLocks noChangeAspect="1"/>
          </p:cNvPicPr>
          <p:nvPr/>
        </p:nvPicPr>
        <p:blipFill rotWithShape="1">
          <a:blip r:embed="rId5"/>
          <a:srcRect l="26157" r="24641"/>
          <a:stretch/>
        </p:blipFill>
        <p:spPr>
          <a:xfrm>
            <a:off x="478490" y="598510"/>
            <a:ext cx="398500" cy="809933"/>
          </a:xfrm>
          <a:prstGeom prst="rect">
            <a:avLst/>
          </a:prstGeom>
        </p:spPr>
      </p:pic>
      <p:sp>
        <p:nvSpPr>
          <p:cNvPr id="59" name="Espace réservé du contenu 2"/>
          <p:cNvSpPr txBox="1">
            <a:spLocks/>
          </p:cNvSpPr>
          <p:nvPr/>
        </p:nvSpPr>
        <p:spPr>
          <a:xfrm>
            <a:off x="-467205" y="1416613"/>
            <a:ext cx="2289891" cy="68005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Resource </a:t>
            </a:r>
            <a:br>
              <a:rPr lang="fr-FR" b="1" dirty="0"/>
            </a:br>
            <a:r>
              <a:rPr lang="fr-FR" b="1" dirty="0" err="1"/>
              <a:t>Owner</a:t>
            </a:r>
            <a:endParaRPr lang="fr-FR" dirty="0"/>
          </a:p>
        </p:txBody>
      </p:sp>
      <p:sp>
        <p:nvSpPr>
          <p:cNvPr id="5" name="Rectangle 4">
            <a:extLst>
              <a:ext uri="{FF2B5EF4-FFF2-40B4-BE49-F238E27FC236}">
                <a16:creationId xmlns:a16="http://schemas.microsoft.com/office/drawing/2014/main" id="{40F5BFEB-50A8-4B13-90A9-161E4F36B34C}"/>
              </a:ext>
            </a:extLst>
          </p:cNvPr>
          <p:cNvSpPr/>
          <p:nvPr/>
        </p:nvSpPr>
        <p:spPr>
          <a:xfrm>
            <a:off x="2892368" y="641033"/>
            <a:ext cx="3910109" cy="400110"/>
          </a:xfrm>
          <a:prstGeom prst="rect">
            <a:avLst/>
          </a:prstGeom>
        </p:spPr>
        <p:txBody>
          <a:bodyPr wrap="none">
            <a:spAutoFit/>
          </a:bodyPr>
          <a:lstStyle/>
          <a:p>
            <a:r>
              <a:rPr lang="fr-FR" sz="2000" i="1" dirty="0">
                <a:solidFill>
                  <a:schemeClr val="accent1">
                    <a:lumMod val="75000"/>
                  </a:schemeClr>
                </a:solidFill>
                <a:hlinkClick r:id="rId6"/>
              </a:rPr>
              <a:t>https://www.lannexe-bretignolles.fr</a:t>
            </a:r>
            <a:endParaRPr lang="fr-FR" sz="2000" i="1" dirty="0">
              <a:solidFill>
                <a:schemeClr val="accent1">
                  <a:lumMod val="75000"/>
                </a:schemeClr>
              </a:solidFill>
            </a:endParaRPr>
          </a:p>
        </p:txBody>
      </p:sp>
      <p:sp>
        <p:nvSpPr>
          <p:cNvPr id="32" name="Rectangle 31">
            <a:extLst>
              <a:ext uri="{FF2B5EF4-FFF2-40B4-BE49-F238E27FC236}">
                <a16:creationId xmlns:a16="http://schemas.microsoft.com/office/drawing/2014/main" id="{E73373DA-70C7-4F80-B193-086F1BC532FB}"/>
              </a:ext>
            </a:extLst>
          </p:cNvPr>
          <p:cNvSpPr/>
          <p:nvPr/>
        </p:nvSpPr>
        <p:spPr>
          <a:xfrm>
            <a:off x="7342449" y="5772679"/>
            <a:ext cx="2818464" cy="1015663"/>
          </a:xfrm>
          <a:prstGeom prst="rect">
            <a:avLst/>
          </a:prstGeom>
        </p:spPr>
        <p:txBody>
          <a:bodyPr wrap="none">
            <a:spAutoFit/>
          </a:bodyPr>
          <a:lstStyle/>
          <a:p>
            <a:r>
              <a:rPr lang="fr-FR" sz="2000" i="1" dirty="0">
                <a:solidFill>
                  <a:schemeClr val="accent1">
                    <a:lumMod val="75000"/>
                  </a:schemeClr>
                </a:solidFill>
                <a:hlinkClick r:id="rId7"/>
              </a:rPr>
              <a:t>https://api.facebook.com</a:t>
            </a:r>
            <a:endParaRPr lang="fr-FR" sz="2000" i="1" dirty="0">
              <a:solidFill>
                <a:schemeClr val="accent1">
                  <a:lumMod val="75000"/>
                </a:schemeClr>
              </a:solidFill>
            </a:endParaRPr>
          </a:p>
          <a:p>
            <a:endParaRPr lang="fr-FR" sz="2000" i="1" dirty="0">
              <a:solidFill>
                <a:schemeClr val="accent1">
                  <a:lumMod val="75000"/>
                </a:schemeClr>
              </a:solidFill>
            </a:endParaRPr>
          </a:p>
          <a:p>
            <a:endParaRPr lang="fr-FR" sz="2000" i="1" dirty="0">
              <a:solidFill>
                <a:schemeClr val="accent1">
                  <a:lumMod val="75000"/>
                </a:schemeClr>
              </a:solidFill>
            </a:endParaRPr>
          </a:p>
        </p:txBody>
      </p:sp>
      <p:sp>
        <p:nvSpPr>
          <p:cNvPr id="33" name="Rectangle 32">
            <a:extLst>
              <a:ext uri="{FF2B5EF4-FFF2-40B4-BE49-F238E27FC236}">
                <a16:creationId xmlns:a16="http://schemas.microsoft.com/office/drawing/2014/main" id="{5F76C149-58DE-4565-A502-92DC7CE4827B}"/>
              </a:ext>
            </a:extLst>
          </p:cNvPr>
          <p:cNvSpPr/>
          <p:nvPr/>
        </p:nvSpPr>
        <p:spPr>
          <a:xfrm>
            <a:off x="7199622" y="1778471"/>
            <a:ext cx="3104119" cy="707886"/>
          </a:xfrm>
          <a:prstGeom prst="rect">
            <a:avLst/>
          </a:prstGeom>
        </p:spPr>
        <p:txBody>
          <a:bodyPr wrap="none">
            <a:spAutoFit/>
          </a:bodyPr>
          <a:lstStyle/>
          <a:p>
            <a:r>
              <a:rPr lang="fr-FR" sz="2000" i="1" dirty="0">
                <a:solidFill>
                  <a:schemeClr val="accent1">
                    <a:lumMod val="75000"/>
                  </a:schemeClr>
                </a:solidFill>
                <a:hlinkClick r:id="rId8"/>
              </a:rPr>
              <a:t>https://oauth.facebook.com</a:t>
            </a:r>
            <a:endParaRPr lang="fr-FR" sz="2000" i="1" dirty="0">
              <a:solidFill>
                <a:schemeClr val="accent1">
                  <a:lumMod val="75000"/>
                </a:schemeClr>
              </a:solidFill>
            </a:endParaRPr>
          </a:p>
          <a:p>
            <a:endParaRPr lang="fr-FR" sz="2000" i="1" dirty="0">
              <a:solidFill>
                <a:schemeClr val="accent1">
                  <a:lumMod val="75000"/>
                </a:schemeClr>
              </a:solidFill>
            </a:endParaRPr>
          </a:p>
        </p:txBody>
      </p:sp>
      <p:pic>
        <p:nvPicPr>
          <p:cNvPr id="31" name="Picture 4" descr="Résultat de recherche d'images pour &quot;image serveur&quot;">
            <a:extLst>
              <a:ext uri="{FF2B5EF4-FFF2-40B4-BE49-F238E27FC236}">
                <a16:creationId xmlns:a16="http://schemas.microsoft.com/office/drawing/2014/main" id="{A022B1E6-32AB-4172-8EAB-6E6922BD37F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3179788" y="4102867"/>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9E321E21-B21D-4EB0-BE8B-48AC709DEA1D}"/>
              </a:ext>
            </a:extLst>
          </p:cNvPr>
          <p:cNvSpPr/>
          <p:nvPr/>
        </p:nvSpPr>
        <p:spPr>
          <a:xfrm>
            <a:off x="2355798" y="5572624"/>
            <a:ext cx="2322302" cy="400110"/>
          </a:xfrm>
          <a:prstGeom prst="rect">
            <a:avLst/>
          </a:prstGeom>
        </p:spPr>
        <p:txBody>
          <a:bodyPr wrap="none">
            <a:spAutoFit/>
          </a:bodyPr>
          <a:lstStyle/>
          <a:p>
            <a:r>
              <a:rPr lang="fr-FR" sz="2000" i="1" dirty="0">
                <a:solidFill>
                  <a:schemeClr val="accent1">
                    <a:lumMod val="75000"/>
                  </a:schemeClr>
                </a:solidFill>
                <a:hlinkClick r:id="rId6"/>
              </a:rPr>
              <a:t>https://api.bworld.fr</a:t>
            </a:r>
            <a:endParaRPr lang="fr-FR" sz="2000" i="1" dirty="0">
              <a:solidFill>
                <a:schemeClr val="accent1">
                  <a:lumMod val="75000"/>
                </a:schemeClr>
              </a:solidFill>
            </a:endParaRPr>
          </a:p>
        </p:txBody>
      </p:sp>
      <p:cxnSp>
        <p:nvCxnSpPr>
          <p:cNvPr id="38" name="Connecteur droit 37">
            <a:extLst>
              <a:ext uri="{FF2B5EF4-FFF2-40B4-BE49-F238E27FC236}">
                <a16:creationId xmlns:a16="http://schemas.microsoft.com/office/drawing/2014/main" id="{6D8D9253-875D-445C-89F0-0FC3BB024198}"/>
              </a:ext>
            </a:extLst>
          </p:cNvPr>
          <p:cNvCxnSpPr>
            <a:cxnSpLocks/>
          </p:cNvCxnSpPr>
          <p:nvPr/>
        </p:nvCxnSpPr>
        <p:spPr>
          <a:xfrm>
            <a:off x="1042468" y="1248158"/>
            <a:ext cx="1739233" cy="345299"/>
          </a:xfrm>
          <a:prstGeom prst="line">
            <a:avLst/>
          </a:prstGeom>
          <a:ln w="50800">
            <a:solidFill>
              <a:schemeClr val="accent1">
                <a:lumMod val="50000"/>
              </a:schemeClr>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40" name="Connecteur droit 39">
            <a:extLst>
              <a:ext uri="{FF2B5EF4-FFF2-40B4-BE49-F238E27FC236}">
                <a16:creationId xmlns:a16="http://schemas.microsoft.com/office/drawing/2014/main" id="{E953087A-4B59-4BBD-9DCC-FE97E7B9C068}"/>
              </a:ext>
            </a:extLst>
          </p:cNvPr>
          <p:cNvCxnSpPr>
            <a:cxnSpLocks/>
          </p:cNvCxnSpPr>
          <p:nvPr/>
        </p:nvCxnSpPr>
        <p:spPr>
          <a:xfrm flipH="1" flipV="1">
            <a:off x="1097280" y="1408443"/>
            <a:ext cx="1795089" cy="370028"/>
          </a:xfrm>
          <a:prstGeom prst="line">
            <a:avLst/>
          </a:prstGeom>
          <a:ln w="50800">
            <a:solidFill>
              <a:schemeClr val="accent6">
                <a:lumMod val="50000"/>
              </a:schemeClr>
            </a:solidFill>
            <a:headEnd type="triangle"/>
            <a:tailEnd type="oval"/>
          </a:ln>
        </p:spPr>
        <p:style>
          <a:lnRef idx="1">
            <a:schemeClr val="accent1"/>
          </a:lnRef>
          <a:fillRef idx="0">
            <a:schemeClr val="accent1"/>
          </a:fillRef>
          <a:effectRef idx="0">
            <a:schemeClr val="accent1"/>
          </a:effectRef>
          <a:fontRef idx="minor">
            <a:schemeClr val="tx1"/>
          </a:fontRef>
        </p:style>
      </p:cxnSp>
      <p:pic>
        <p:nvPicPr>
          <p:cNvPr id="14" name="Image 13">
            <a:extLst>
              <a:ext uri="{FF2B5EF4-FFF2-40B4-BE49-F238E27FC236}">
                <a16:creationId xmlns:a16="http://schemas.microsoft.com/office/drawing/2014/main" id="{A60076B6-51B7-4029-951C-30C7D97F5A8A}"/>
              </a:ext>
            </a:extLst>
          </p:cNvPr>
          <p:cNvPicPr>
            <a:picLocks noChangeAspect="1"/>
          </p:cNvPicPr>
          <p:nvPr/>
        </p:nvPicPr>
        <p:blipFill>
          <a:blip r:embed="rId9"/>
          <a:stretch>
            <a:fillRect/>
          </a:stretch>
        </p:blipFill>
        <p:spPr>
          <a:xfrm>
            <a:off x="1376633" y="191824"/>
            <a:ext cx="1016092" cy="900711"/>
          </a:xfrm>
          <a:prstGeom prst="rect">
            <a:avLst/>
          </a:prstGeom>
        </p:spPr>
      </p:pic>
      <p:sp>
        <p:nvSpPr>
          <p:cNvPr id="51" name="Titre 1">
            <a:extLst>
              <a:ext uri="{FF2B5EF4-FFF2-40B4-BE49-F238E27FC236}">
                <a16:creationId xmlns:a16="http://schemas.microsoft.com/office/drawing/2014/main" id="{0CCCE780-6AA2-4B4B-A53E-437ED7AE3CC3}"/>
              </a:ext>
            </a:extLst>
          </p:cNvPr>
          <p:cNvSpPr txBox="1">
            <a:spLocks/>
          </p:cNvSpPr>
          <p:nvPr/>
        </p:nvSpPr>
        <p:spPr>
          <a:xfrm>
            <a:off x="7347" y="4652133"/>
            <a:ext cx="2200373" cy="2202591"/>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accent1">
                    <a:lumMod val="75000"/>
                  </a:schemeClr>
                </a:solidFill>
                <a:latin typeface="+mj-lt"/>
                <a:ea typeface="+mj-ea"/>
                <a:cs typeface="+mj-cs"/>
              </a:defRPr>
            </a:lvl1pPr>
          </a:lstStyle>
          <a:p>
            <a:r>
              <a:rPr lang="fr-FR" sz="2400" dirty="0" err="1">
                <a:solidFill>
                  <a:schemeClr val="bg1"/>
                </a:solidFill>
              </a:rPr>
              <a:t>Sample</a:t>
            </a:r>
            <a:r>
              <a:rPr lang="fr-FR" sz="2400" dirty="0">
                <a:solidFill>
                  <a:schemeClr val="bg1"/>
                </a:solidFill>
              </a:rPr>
              <a:t> </a:t>
            </a:r>
            <a:r>
              <a:rPr lang="fr-FR" sz="2400" dirty="0" err="1">
                <a:solidFill>
                  <a:schemeClr val="bg1"/>
                </a:solidFill>
              </a:rPr>
              <a:t>Authentication</a:t>
            </a:r>
            <a:r>
              <a:rPr lang="fr-FR" sz="2400" dirty="0">
                <a:solidFill>
                  <a:schemeClr val="bg1"/>
                </a:solidFill>
              </a:rPr>
              <a:t> </a:t>
            </a:r>
            <a:r>
              <a:rPr lang="fr-FR" sz="2400" dirty="0" err="1">
                <a:solidFill>
                  <a:schemeClr val="bg1"/>
                </a:solidFill>
              </a:rPr>
              <a:t>with</a:t>
            </a:r>
            <a:r>
              <a:rPr lang="fr-FR" sz="2400" dirty="0">
                <a:solidFill>
                  <a:schemeClr val="bg1"/>
                </a:solidFill>
              </a:rPr>
              <a:t> </a:t>
            </a:r>
            <a:r>
              <a:rPr lang="fr-FR" sz="2400" dirty="0" err="1">
                <a:solidFill>
                  <a:schemeClr val="bg1"/>
                </a:solidFill>
              </a:rPr>
              <a:t>Authorization</a:t>
            </a:r>
            <a:r>
              <a:rPr lang="fr-FR" sz="2400" dirty="0">
                <a:solidFill>
                  <a:schemeClr val="bg1"/>
                </a:solidFill>
              </a:rPr>
              <a:t> Code Grant</a:t>
            </a:r>
          </a:p>
          <a:p>
            <a:r>
              <a:rPr lang="fr-FR" sz="2400" dirty="0" err="1">
                <a:solidFill>
                  <a:schemeClr val="bg1"/>
                </a:solidFill>
              </a:rPr>
              <a:t>with</a:t>
            </a:r>
            <a:r>
              <a:rPr lang="fr-FR" sz="2400" dirty="0">
                <a:solidFill>
                  <a:schemeClr val="bg1"/>
                </a:solidFill>
              </a:rPr>
              <a:t> </a:t>
            </a:r>
            <a:r>
              <a:rPr lang="fr-FR" sz="2400" dirty="0" err="1">
                <a:solidFill>
                  <a:schemeClr val="bg1"/>
                </a:solidFill>
              </a:rPr>
              <a:t>pcke</a:t>
            </a:r>
            <a:endParaRPr lang="fr-FR" sz="2400" dirty="0">
              <a:solidFill>
                <a:schemeClr val="bg1"/>
              </a:solidFill>
            </a:endParaRPr>
          </a:p>
        </p:txBody>
      </p:sp>
      <p:sp>
        <p:nvSpPr>
          <p:cNvPr id="52" name="ZoneTexte 51">
            <a:extLst>
              <a:ext uri="{FF2B5EF4-FFF2-40B4-BE49-F238E27FC236}">
                <a16:creationId xmlns:a16="http://schemas.microsoft.com/office/drawing/2014/main" id="{7FB0E264-C371-4967-B720-AB1788A48E60}"/>
              </a:ext>
            </a:extLst>
          </p:cNvPr>
          <p:cNvSpPr txBox="1"/>
          <p:nvPr/>
        </p:nvSpPr>
        <p:spPr>
          <a:xfrm>
            <a:off x="1248416" y="2183082"/>
            <a:ext cx="1610548" cy="461665"/>
          </a:xfrm>
          <a:prstGeom prst="rect">
            <a:avLst/>
          </a:prstGeom>
          <a:solidFill>
            <a:schemeClr val="accent6">
              <a:lumMod val="50000"/>
            </a:schemeClr>
          </a:solidFill>
        </p:spPr>
        <p:txBody>
          <a:bodyPr wrap="square" rtlCol="0">
            <a:spAutoFit/>
          </a:bodyPr>
          <a:lstStyle/>
          <a:p>
            <a:r>
              <a:rPr lang="fr-FR" sz="1200" b="1" i="1" dirty="0">
                <a:solidFill>
                  <a:schemeClr val="bg1"/>
                </a:solidFill>
              </a:rPr>
              <a:t>Enter </a:t>
            </a:r>
            <a:r>
              <a:rPr lang="fr-FR" sz="1200" b="1" i="1" dirty="0" err="1">
                <a:solidFill>
                  <a:schemeClr val="bg1"/>
                </a:solidFill>
              </a:rPr>
              <a:t>login+password</a:t>
            </a:r>
            <a:r>
              <a:rPr lang="fr-FR" sz="1200" b="1" i="1" dirty="0">
                <a:solidFill>
                  <a:schemeClr val="bg1"/>
                </a:solidFill>
              </a:rPr>
              <a:t> </a:t>
            </a:r>
            <a:r>
              <a:rPr lang="fr-FR" sz="1200" b="1" i="1" dirty="0" err="1">
                <a:solidFill>
                  <a:schemeClr val="bg1"/>
                </a:solidFill>
              </a:rPr>
              <a:t>then</a:t>
            </a:r>
            <a:r>
              <a:rPr lang="fr-FR" sz="1200" b="1" i="1" dirty="0">
                <a:solidFill>
                  <a:schemeClr val="bg1"/>
                </a:solidFill>
              </a:rPr>
              <a:t> </a:t>
            </a:r>
            <a:r>
              <a:rPr lang="fr-FR" sz="1200" b="1" i="1" dirty="0" err="1">
                <a:solidFill>
                  <a:schemeClr val="bg1"/>
                </a:solidFill>
              </a:rPr>
              <a:t>submit</a:t>
            </a:r>
            <a:endParaRPr lang="fr-FR" sz="1200" i="1" dirty="0">
              <a:solidFill>
                <a:schemeClr val="bg1"/>
              </a:solidFill>
            </a:endParaRPr>
          </a:p>
        </p:txBody>
      </p:sp>
      <p:sp>
        <p:nvSpPr>
          <p:cNvPr id="53" name="Ellipse 52">
            <a:extLst>
              <a:ext uri="{FF2B5EF4-FFF2-40B4-BE49-F238E27FC236}">
                <a16:creationId xmlns:a16="http://schemas.microsoft.com/office/drawing/2014/main" id="{4ECE5C23-06FD-4F02-8B9F-09AC7F5F0173}"/>
              </a:ext>
            </a:extLst>
          </p:cNvPr>
          <p:cNvSpPr/>
          <p:nvPr/>
        </p:nvSpPr>
        <p:spPr>
          <a:xfrm>
            <a:off x="2487537" y="-33448"/>
            <a:ext cx="742853" cy="70788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8</a:t>
            </a:r>
          </a:p>
        </p:txBody>
      </p:sp>
    </p:spTree>
    <p:extLst>
      <p:ext uri="{BB962C8B-B14F-4D97-AF65-F5344CB8AC3E}">
        <p14:creationId xmlns:p14="http://schemas.microsoft.com/office/powerpoint/2010/main" val="27283160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Espace réservé du contenu 2"/>
          <p:cNvSpPr txBox="1">
            <a:spLocks/>
          </p:cNvSpPr>
          <p:nvPr/>
        </p:nvSpPr>
        <p:spPr>
          <a:xfrm>
            <a:off x="2207720" y="4862991"/>
            <a:ext cx="2412962" cy="74591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400" b="1" dirty="0"/>
              <a:t>Client </a:t>
            </a:r>
            <a:br>
              <a:rPr lang="fr-FR" sz="2400" b="1" dirty="0"/>
            </a:br>
            <a:r>
              <a:rPr lang="fr-FR" sz="2400" b="1" dirty="0"/>
              <a:t>Application</a:t>
            </a:r>
            <a:endParaRPr lang="fr-FR" sz="2400" dirty="0"/>
          </a:p>
        </p:txBody>
      </p:sp>
      <p:pic>
        <p:nvPicPr>
          <p:cNvPr id="7"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8455540" y="2191355"/>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txBox="1">
            <a:spLocks/>
          </p:cNvSpPr>
          <p:nvPr/>
        </p:nvSpPr>
        <p:spPr>
          <a:xfrm>
            <a:off x="7723247" y="1248158"/>
            <a:ext cx="1997249" cy="72349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400" b="1" dirty="0" err="1"/>
              <a:t>Authorization</a:t>
            </a:r>
            <a:r>
              <a:rPr lang="fr-FR" sz="2400" b="1" dirty="0"/>
              <a:t> </a:t>
            </a:r>
            <a:br>
              <a:rPr lang="fr-FR" sz="2400" b="1" dirty="0"/>
            </a:br>
            <a:r>
              <a:rPr lang="fr-FR" sz="2400" b="1" dirty="0"/>
              <a:t>Server</a:t>
            </a:r>
            <a:endParaRPr lang="fr-FR" sz="2400" dirty="0"/>
          </a:p>
        </p:txBody>
      </p:sp>
      <p:sp>
        <p:nvSpPr>
          <p:cNvPr id="9" name="Espace réservé du contenu 2"/>
          <p:cNvSpPr txBox="1">
            <a:spLocks/>
          </p:cNvSpPr>
          <p:nvPr/>
        </p:nvSpPr>
        <p:spPr>
          <a:xfrm>
            <a:off x="7627078" y="5093059"/>
            <a:ext cx="2042822" cy="12213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400" b="1" dirty="0"/>
              <a:t>Resource Server</a:t>
            </a:r>
            <a:endParaRPr lang="fr-FR" sz="2400" dirty="0"/>
          </a:p>
        </p:txBody>
      </p:sp>
      <p:pic>
        <p:nvPicPr>
          <p:cNvPr id="10"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8455819" y="4362079"/>
            <a:ext cx="468826" cy="76012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Résultat de recherche d'images pour &quot;image ordinateur&quot;"/>
          <p:cNvPicPr>
            <a:picLocks noChangeAspect="1" noChangeArrowheads="1"/>
          </p:cNvPicPr>
          <p:nvPr/>
        </p:nvPicPr>
        <p:blipFill rotWithShape="1">
          <a:blip r:embed="rId4">
            <a:extLst>
              <a:ext uri="{28A0092B-C50C-407E-A947-70E740481C1C}">
                <a14:useLocalDpi xmlns:a14="http://schemas.microsoft.com/office/drawing/2010/main" val="0"/>
              </a:ext>
            </a:extLst>
          </a:blip>
          <a:srcRect b="12202"/>
          <a:stretch/>
        </p:blipFill>
        <p:spPr bwMode="auto">
          <a:xfrm>
            <a:off x="2892368" y="1186726"/>
            <a:ext cx="1002507" cy="880176"/>
          </a:xfrm>
          <a:prstGeom prst="rect">
            <a:avLst/>
          </a:prstGeom>
          <a:noFill/>
          <a:extLst>
            <a:ext uri="{909E8E84-426E-40DD-AFC4-6F175D3DCCD1}">
              <a14:hiddenFill xmlns:a14="http://schemas.microsoft.com/office/drawing/2010/main">
                <a:solidFill>
                  <a:srgbClr val="FFFFFF"/>
                </a:solidFill>
              </a14:hiddenFill>
            </a:ext>
          </a:extLst>
        </p:spPr>
      </p:pic>
      <p:pic>
        <p:nvPicPr>
          <p:cNvPr id="50" name="Image 49"/>
          <p:cNvPicPr>
            <a:picLocks noChangeAspect="1"/>
          </p:cNvPicPr>
          <p:nvPr/>
        </p:nvPicPr>
        <p:blipFill rotWithShape="1">
          <a:blip r:embed="rId5"/>
          <a:srcRect l="26157" r="24641"/>
          <a:stretch/>
        </p:blipFill>
        <p:spPr>
          <a:xfrm>
            <a:off x="478490" y="598510"/>
            <a:ext cx="398500" cy="809933"/>
          </a:xfrm>
          <a:prstGeom prst="rect">
            <a:avLst/>
          </a:prstGeom>
        </p:spPr>
      </p:pic>
      <p:sp>
        <p:nvSpPr>
          <p:cNvPr id="59" name="Espace réservé du contenu 2"/>
          <p:cNvSpPr txBox="1">
            <a:spLocks/>
          </p:cNvSpPr>
          <p:nvPr/>
        </p:nvSpPr>
        <p:spPr>
          <a:xfrm>
            <a:off x="-467205" y="1416613"/>
            <a:ext cx="2289891" cy="68005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Resource </a:t>
            </a:r>
            <a:br>
              <a:rPr lang="fr-FR" b="1" dirty="0"/>
            </a:br>
            <a:r>
              <a:rPr lang="fr-FR" b="1" dirty="0" err="1"/>
              <a:t>Owner</a:t>
            </a:r>
            <a:endParaRPr lang="fr-FR" dirty="0"/>
          </a:p>
        </p:txBody>
      </p:sp>
      <p:sp>
        <p:nvSpPr>
          <p:cNvPr id="5" name="Rectangle 4">
            <a:extLst>
              <a:ext uri="{FF2B5EF4-FFF2-40B4-BE49-F238E27FC236}">
                <a16:creationId xmlns:a16="http://schemas.microsoft.com/office/drawing/2014/main" id="{40F5BFEB-50A8-4B13-90A9-161E4F36B34C}"/>
              </a:ext>
            </a:extLst>
          </p:cNvPr>
          <p:cNvSpPr/>
          <p:nvPr/>
        </p:nvSpPr>
        <p:spPr>
          <a:xfrm>
            <a:off x="1438567" y="902594"/>
            <a:ext cx="3910109" cy="400110"/>
          </a:xfrm>
          <a:prstGeom prst="rect">
            <a:avLst/>
          </a:prstGeom>
        </p:spPr>
        <p:txBody>
          <a:bodyPr wrap="none">
            <a:spAutoFit/>
          </a:bodyPr>
          <a:lstStyle/>
          <a:p>
            <a:r>
              <a:rPr lang="fr-FR" sz="2000" i="1" dirty="0">
                <a:solidFill>
                  <a:schemeClr val="accent1">
                    <a:lumMod val="75000"/>
                  </a:schemeClr>
                </a:solidFill>
                <a:hlinkClick r:id="rId6"/>
              </a:rPr>
              <a:t>https://www.lannexe-bretignolles.fr</a:t>
            </a:r>
            <a:endParaRPr lang="fr-FR" sz="2000" i="1" dirty="0">
              <a:solidFill>
                <a:schemeClr val="accent1">
                  <a:lumMod val="75000"/>
                </a:schemeClr>
              </a:solidFill>
            </a:endParaRPr>
          </a:p>
        </p:txBody>
      </p:sp>
      <p:sp>
        <p:nvSpPr>
          <p:cNvPr id="32" name="Rectangle 31">
            <a:extLst>
              <a:ext uri="{FF2B5EF4-FFF2-40B4-BE49-F238E27FC236}">
                <a16:creationId xmlns:a16="http://schemas.microsoft.com/office/drawing/2014/main" id="{E73373DA-70C7-4F80-B193-086F1BC532FB}"/>
              </a:ext>
            </a:extLst>
          </p:cNvPr>
          <p:cNvSpPr/>
          <p:nvPr/>
        </p:nvSpPr>
        <p:spPr>
          <a:xfrm>
            <a:off x="7342449" y="5772679"/>
            <a:ext cx="2818464" cy="1015663"/>
          </a:xfrm>
          <a:prstGeom prst="rect">
            <a:avLst/>
          </a:prstGeom>
        </p:spPr>
        <p:txBody>
          <a:bodyPr wrap="none">
            <a:spAutoFit/>
          </a:bodyPr>
          <a:lstStyle/>
          <a:p>
            <a:r>
              <a:rPr lang="fr-FR" sz="2000" i="1" dirty="0">
                <a:solidFill>
                  <a:schemeClr val="accent1">
                    <a:lumMod val="75000"/>
                  </a:schemeClr>
                </a:solidFill>
                <a:hlinkClick r:id="rId7"/>
              </a:rPr>
              <a:t>https://api.facebook.com</a:t>
            </a:r>
            <a:endParaRPr lang="fr-FR" sz="2000" i="1" dirty="0">
              <a:solidFill>
                <a:schemeClr val="accent1">
                  <a:lumMod val="75000"/>
                </a:schemeClr>
              </a:solidFill>
            </a:endParaRPr>
          </a:p>
          <a:p>
            <a:endParaRPr lang="fr-FR" sz="2000" i="1" dirty="0">
              <a:solidFill>
                <a:schemeClr val="accent1">
                  <a:lumMod val="75000"/>
                </a:schemeClr>
              </a:solidFill>
            </a:endParaRPr>
          </a:p>
          <a:p>
            <a:endParaRPr lang="fr-FR" sz="2000" i="1" dirty="0">
              <a:solidFill>
                <a:schemeClr val="accent1">
                  <a:lumMod val="75000"/>
                </a:schemeClr>
              </a:solidFill>
            </a:endParaRPr>
          </a:p>
        </p:txBody>
      </p:sp>
      <p:sp>
        <p:nvSpPr>
          <p:cNvPr id="33" name="Rectangle 32">
            <a:extLst>
              <a:ext uri="{FF2B5EF4-FFF2-40B4-BE49-F238E27FC236}">
                <a16:creationId xmlns:a16="http://schemas.microsoft.com/office/drawing/2014/main" id="{5F76C149-58DE-4565-A502-92DC7CE4827B}"/>
              </a:ext>
            </a:extLst>
          </p:cNvPr>
          <p:cNvSpPr/>
          <p:nvPr/>
        </p:nvSpPr>
        <p:spPr>
          <a:xfrm>
            <a:off x="7199622" y="1778471"/>
            <a:ext cx="3104119" cy="707886"/>
          </a:xfrm>
          <a:prstGeom prst="rect">
            <a:avLst/>
          </a:prstGeom>
        </p:spPr>
        <p:txBody>
          <a:bodyPr wrap="none">
            <a:spAutoFit/>
          </a:bodyPr>
          <a:lstStyle/>
          <a:p>
            <a:r>
              <a:rPr lang="fr-FR" sz="2000" i="1" dirty="0">
                <a:solidFill>
                  <a:schemeClr val="accent1">
                    <a:lumMod val="75000"/>
                  </a:schemeClr>
                </a:solidFill>
                <a:hlinkClick r:id="rId8"/>
              </a:rPr>
              <a:t>https://oauth.facebook.com</a:t>
            </a:r>
            <a:endParaRPr lang="fr-FR" sz="2000" i="1" dirty="0">
              <a:solidFill>
                <a:schemeClr val="accent1">
                  <a:lumMod val="75000"/>
                </a:schemeClr>
              </a:solidFill>
            </a:endParaRPr>
          </a:p>
          <a:p>
            <a:endParaRPr lang="fr-FR" sz="2000" i="1" dirty="0">
              <a:solidFill>
                <a:schemeClr val="accent1">
                  <a:lumMod val="75000"/>
                </a:schemeClr>
              </a:solidFill>
            </a:endParaRPr>
          </a:p>
        </p:txBody>
      </p:sp>
      <p:pic>
        <p:nvPicPr>
          <p:cNvPr id="31" name="Picture 4" descr="Résultat de recherche d'images pour &quot;image serveur&quot;">
            <a:extLst>
              <a:ext uri="{FF2B5EF4-FFF2-40B4-BE49-F238E27FC236}">
                <a16:creationId xmlns:a16="http://schemas.microsoft.com/office/drawing/2014/main" id="{A022B1E6-32AB-4172-8EAB-6E6922BD37F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3179788" y="4102867"/>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9E321E21-B21D-4EB0-BE8B-48AC709DEA1D}"/>
              </a:ext>
            </a:extLst>
          </p:cNvPr>
          <p:cNvSpPr/>
          <p:nvPr/>
        </p:nvSpPr>
        <p:spPr>
          <a:xfrm>
            <a:off x="2253050" y="5541879"/>
            <a:ext cx="2322302" cy="400110"/>
          </a:xfrm>
          <a:prstGeom prst="rect">
            <a:avLst/>
          </a:prstGeom>
        </p:spPr>
        <p:txBody>
          <a:bodyPr wrap="none">
            <a:spAutoFit/>
          </a:bodyPr>
          <a:lstStyle/>
          <a:p>
            <a:r>
              <a:rPr lang="fr-FR" sz="2000" i="1" dirty="0">
                <a:solidFill>
                  <a:schemeClr val="accent1">
                    <a:lumMod val="75000"/>
                  </a:schemeClr>
                </a:solidFill>
                <a:hlinkClick r:id="rId6"/>
              </a:rPr>
              <a:t>https://api.bworld.fr</a:t>
            </a:r>
            <a:endParaRPr lang="fr-FR" sz="2000" i="1" dirty="0">
              <a:solidFill>
                <a:schemeClr val="accent1">
                  <a:lumMod val="75000"/>
                </a:schemeClr>
              </a:solidFill>
            </a:endParaRPr>
          </a:p>
        </p:txBody>
      </p:sp>
      <p:cxnSp>
        <p:nvCxnSpPr>
          <p:cNvPr id="38" name="Connecteur droit 37">
            <a:extLst>
              <a:ext uri="{FF2B5EF4-FFF2-40B4-BE49-F238E27FC236}">
                <a16:creationId xmlns:a16="http://schemas.microsoft.com/office/drawing/2014/main" id="{6D8D9253-875D-445C-89F0-0FC3BB024198}"/>
              </a:ext>
            </a:extLst>
          </p:cNvPr>
          <p:cNvCxnSpPr>
            <a:cxnSpLocks/>
          </p:cNvCxnSpPr>
          <p:nvPr/>
        </p:nvCxnSpPr>
        <p:spPr>
          <a:xfrm flipH="1" flipV="1">
            <a:off x="4030018" y="1971653"/>
            <a:ext cx="4283841" cy="679620"/>
          </a:xfrm>
          <a:prstGeom prst="line">
            <a:avLst/>
          </a:prstGeom>
          <a:ln w="50800">
            <a:solidFill>
              <a:schemeClr val="accent1">
                <a:lumMod val="50000"/>
              </a:schemeClr>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39" name="ZoneTexte 38">
            <a:extLst>
              <a:ext uri="{FF2B5EF4-FFF2-40B4-BE49-F238E27FC236}">
                <a16:creationId xmlns:a16="http://schemas.microsoft.com/office/drawing/2014/main" id="{1E6DFB83-CBA2-483B-9F95-FD6A8938D670}"/>
              </a:ext>
            </a:extLst>
          </p:cNvPr>
          <p:cNvSpPr txBox="1"/>
          <p:nvPr/>
        </p:nvSpPr>
        <p:spPr>
          <a:xfrm>
            <a:off x="4030018" y="2699219"/>
            <a:ext cx="3592960" cy="830997"/>
          </a:xfrm>
          <a:prstGeom prst="rect">
            <a:avLst/>
          </a:prstGeom>
          <a:solidFill>
            <a:schemeClr val="accent1">
              <a:lumMod val="75000"/>
            </a:schemeClr>
          </a:solidFill>
        </p:spPr>
        <p:txBody>
          <a:bodyPr wrap="square" rtlCol="0">
            <a:spAutoFit/>
          </a:bodyPr>
          <a:lstStyle/>
          <a:p>
            <a:r>
              <a:rPr lang="fr-FR" sz="1200" b="1" i="1">
                <a:solidFill>
                  <a:schemeClr val="bg1"/>
                </a:solidFill>
              </a:rPr>
              <a:t>POST </a:t>
            </a:r>
            <a:r>
              <a:rPr lang="fr-FR" sz="1200" i="1" dirty="0">
                <a:solidFill>
                  <a:schemeClr val="bg1"/>
                </a:solidFill>
              </a:rPr>
              <a:t>https://www.facebook.com/login/device-based/regular/login/?login_attempt=1&amp;...</a:t>
            </a:r>
          </a:p>
          <a:p>
            <a:r>
              <a:rPr lang="fr-FR" sz="1200" i="1" dirty="0">
                <a:solidFill>
                  <a:schemeClr val="bg1"/>
                </a:solidFill>
              </a:rPr>
              <a:t>Custom to </a:t>
            </a:r>
            <a:r>
              <a:rPr lang="fr-FR" sz="1200" i="1" dirty="0" err="1">
                <a:solidFill>
                  <a:schemeClr val="bg1"/>
                </a:solidFill>
              </a:rPr>
              <a:t>facebook</a:t>
            </a:r>
            <a:endParaRPr lang="fr-FR" sz="1200" i="1" dirty="0">
              <a:solidFill>
                <a:schemeClr val="bg1"/>
              </a:solidFill>
            </a:endParaRPr>
          </a:p>
          <a:p>
            <a:r>
              <a:rPr lang="fr-FR" sz="1200" b="1" i="1" dirty="0">
                <a:solidFill>
                  <a:schemeClr val="bg1"/>
                </a:solidFill>
              </a:rPr>
              <a:t>HTTP/1.1</a:t>
            </a:r>
            <a:endParaRPr lang="fr-FR" sz="1200" i="1" dirty="0">
              <a:solidFill>
                <a:schemeClr val="bg1"/>
              </a:solidFill>
            </a:endParaRPr>
          </a:p>
        </p:txBody>
      </p:sp>
      <p:cxnSp>
        <p:nvCxnSpPr>
          <p:cNvPr id="40" name="Connecteur droit 39">
            <a:extLst>
              <a:ext uri="{FF2B5EF4-FFF2-40B4-BE49-F238E27FC236}">
                <a16:creationId xmlns:a16="http://schemas.microsoft.com/office/drawing/2014/main" id="{E953087A-4B59-4BBD-9DCC-FE97E7B9C068}"/>
              </a:ext>
            </a:extLst>
          </p:cNvPr>
          <p:cNvCxnSpPr>
            <a:cxnSpLocks/>
          </p:cNvCxnSpPr>
          <p:nvPr/>
        </p:nvCxnSpPr>
        <p:spPr>
          <a:xfrm>
            <a:off x="4025126" y="1818752"/>
            <a:ext cx="4286264" cy="690465"/>
          </a:xfrm>
          <a:prstGeom prst="line">
            <a:avLst/>
          </a:prstGeom>
          <a:ln w="50800">
            <a:solidFill>
              <a:schemeClr val="accent6">
                <a:lumMod val="50000"/>
              </a:schemeClr>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35" name="ZoneTexte 34">
            <a:extLst>
              <a:ext uri="{FF2B5EF4-FFF2-40B4-BE49-F238E27FC236}">
                <a16:creationId xmlns:a16="http://schemas.microsoft.com/office/drawing/2014/main" id="{262014A5-2AB7-4B90-A984-CF21EE947724}"/>
              </a:ext>
            </a:extLst>
          </p:cNvPr>
          <p:cNvSpPr txBox="1"/>
          <p:nvPr/>
        </p:nvSpPr>
        <p:spPr>
          <a:xfrm>
            <a:off x="4438269" y="314272"/>
            <a:ext cx="4486097" cy="646331"/>
          </a:xfrm>
          <a:prstGeom prst="rect">
            <a:avLst/>
          </a:prstGeom>
          <a:solidFill>
            <a:schemeClr val="accent6">
              <a:lumMod val="50000"/>
            </a:schemeClr>
          </a:solidFill>
        </p:spPr>
        <p:txBody>
          <a:bodyPr wrap="square" rtlCol="0">
            <a:spAutoFit/>
          </a:bodyPr>
          <a:lstStyle/>
          <a:p>
            <a:r>
              <a:rPr lang="fr-FR" sz="1200" b="1" i="1" dirty="0">
                <a:solidFill>
                  <a:schemeClr val="bg1"/>
                </a:solidFill>
              </a:rPr>
              <a:t>HTTP/1.1 302</a:t>
            </a:r>
            <a:br>
              <a:rPr lang="fr-FR" sz="1200" i="1" dirty="0">
                <a:solidFill>
                  <a:schemeClr val="bg1"/>
                </a:solidFill>
              </a:rPr>
            </a:br>
            <a:r>
              <a:rPr lang="fr-FR" sz="1200" i="1" dirty="0">
                <a:solidFill>
                  <a:schemeClr val="bg1"/>
                </a:solidFill>
              </a:rPr>
              <a:t>Location: https://api.bworld.fr/signin-facebook?code=AQDrl_zwxGyc5zSGic64PAOVk3Xdzxf1XTY2CfAh9</a:t>
            </a:r>
          </a:p>
        </p:txBody>
      </p:sp>
      <p:sp>
        <p:nvSpPr>
          <p:cNvPr id="42" name="Titre 1">
            <a:extLst>
              <a:ext uri="{FF2B5EF4-FFF2-40B4-BE49-F238E27FC236}">
                <a16:creationId xmlns:a16="http://schemas.microsoft.com/office/drawing/2014/main" id="{C37C10E2-607D-4793-B82E-F6C9A24351A9}"/>
              </a:ext>
            </a:extLst>
          </p:cNvPr>
          <p:cNvSpPr txBox="1">
            <a:spLocks/>
          </p:cNvSpPr>
          <p:nvPr/>
        </p:nvSpPr>
        <p:spPr>
          <a:xfrm>
            <a:off x="7347" y="4652133"/>
            <a:ext cx="2200373" cy="2202591"/>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accent1">
                    <a:lumMod val="75000"/>
                  </a:schemeClr>
                </a:solidFill>
                <a:latin typeface="+mj-lt"/>
                <a:ea typeface="+mj-ea"/>
                <a:cs typeface="+mj-cs"/>
              </a:defRPr>
            </a:lvl1pPr>
          </a:lstStyle>
          <a:p>
            <a:r>
              <a:rPr lang="fr-FR" sz="2400" dirty="0" err="1">
                <a:solidFill>
                  <a:schemeClr val="bg1"/>
                </a:solidFill>
              </a:rPr>
              <a:t>Sample</a:t>
            </a:r>
            <a:r>
              <a:rPr lang="fr-FR" sz="2400" dirty="0">
                <a:solidFill>
                  <a:schemeClr val="bg1"/>
                </a:solidFill>
              </a:rPr>
              <a:t> </a:t>
            </a:r>
            <a:r>
              <a:rPr lang="fr-FR" sz="2400" dirty="0" err="1">
                <a:solidFill>
                  <a:schemeClr val="bg1"/>
                </a:solidFill>
              </a:rPr>
              <a:t>Authentication</a:t>
            </a:r>
            <a:r>
              <a:rPr lang="fr-FR" sz="2400" dirty="0">
                <a:solidFill>
                  <a:schemeClr val="bg1"/>
                </a:solidFill>
              </a:rPr>
              <a:t> </a:t>
            </a:r>
            <a:r>
              <a:rPr lang="fr-FR" sz="2400" dirty="0" err="1">
                <a:solidFill>
                  <a:schemeClr val="bg1"/>
                </a:solidFill>
              </a:rPr>
              <a:t>with</a:t>
            </a:r>
            <a:r>
              <a:rPr lang="fr-FR" sz="2400" dirty="0">
                <a:solidFill>
                  <a:schemeClr val="bg1"/>
                </a:solidFill>
              </a:rPr>
              <a:t> </a:t>
            </a:r>
            <a:r>
              <a:rPr lang="fr-FR" sz="2400" dirty="0" err="1">
                <a:solidFill>
                  <a:schemeClr val="bg1"/>
                </a:solidFill>
              </a:rPr>
              <a:t>Authorization</a:t>
            </a:r>
            <a:r>
              <a:rPr lang="fr-FR" sz="2400" dirty="0">
                <a:solidFill>
                  <a:schemeClr val="bg1"/>
                </a:solidFill>
              </a:rPr>
              <a:t> Code Grant</a:t>
            </a:r>
          </a:p>
          <a:p>
            <a:r>
              <a:rPr lang="fr-FR" sz="2400" dirty="0" err="1">
                <a:solidFill>
                  <a:schemeClr val="bg1"/>
                </a:solidFill>
              </a:rPr>
              <a:t>with</a:t>
            </a:r>
            <a:r>
              <a:rPr lang="fr-FR" sz="2400" dirty="0">
                <a:solidFill>
                  <a:schemeClr val="bg1"/>
                </a:solidFill>
              </a:rPr>
              <a:t> </a:t>
            </a:r>
            <a:r>
              <a:rPr lang="fr-FR" sz="2400" dirty="0" err="1">
                <a:solidFill>
                  <a:schemeClr val="bg1"/>
                </a:solidFill>
              </a:rPr>
              <a:t>pcke</a:t>
            </a:r>
            <a:endParaRPr lang="fr-FR" sz="2400" dirty="0">
              <a:solidFill>
                <a:schemeClr val="bg1"/>
              </a:solidFill>
            </a:endParaRPr>
          </a:p>
        </p:txBody>
      </p:sp>
      <p:sp>
        <p:nvSpPr>
          <p:cNvPr id="43" name="Ellipse 42">
            <a:extLst>
              <a:ext uri="{FF2B5EF4-FFF2-40B4-BE49-F238E27FC236}">
                <a16:creationId xmlns:a16="http://schemas.microsoft.com/office/drawing/2014/main" id="{5FB070A3-A3E0-4C8D-A8D7-5DC1508D6D73}"/>
              </a:ext>
            </a:extLst>
          </p:cNvPr>
          <p:cNvSpPr/>
          <p:nvPr/>
        </p:nvSpPr>
        <p:spPr>
          <a:xfrm>
            <a:off x="3445844" y="148684"/>
            <a:ext cx="867838" cy="809933"/>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11</a:t>
            </a:r>
          </a:p>
        </p:txBody>
      </p:sp>
      <p:sp>
        <p:nvSpPr>
          <p:cNvPr id="45" name="Ellipse 44">
            <a:extLst>
              <a:ext uri="{FF2B5EF4-FFF2-40B4-BE49-F238E27FC236}">
                <a16:creationId xmlns:a16="http://schemas.microsoft.com/office/drawing/2014/main" id="{F137BE63-D9CB-43CB-AC55-FBCE72406BE3}"/>
              </a:ext>
            </a:extLst>
          </p:cNvPr>
          <p:cNvSpPr/>
          <p:nvPr/>
        </p:nvSpPr>
        <p:spPr>
          <a:xfrm>
            <a:off x="3041584" y="2556614"/>
            <a:ext cx="900672" cy="88017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10</a:t>
            </a:r>
          </a:p>
        </p:txBody>
      </p:sp>
    </p:spTree>
    <p:extLst>
      <p:ext uri="{BB962C8B-B14F-4D97-AF65-F5344CB8AC3E}">
        <p14:creationId xmlns:p14="http://schemas.microsoft.com/office/powerpoint/2010/main" val="10182403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Espace réservé du contenu 2"/>
          <p:cNvSpPr txBox="1">
            <a:spLocks/>
          </p:cNvSpPr>
          <p:nvPr/>
        </p:nvSpPr>
        <p:spPr>
          <a:xfrm>
            <a:off x="2207720" y="4862991"/>
            <a:ext cx="2412962" cy="74591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400" b="1" dirty="0"/>
              <a:t>Client </a:t>
            </a:r>
            <a:br>
              <a:rPr lang="fr-FR" sz="2400" b="1" dirty="0"/>
            </a:br>
            <a:r>
              <a:rPr lang="fr-FR" sz="2400" b="1" dirty="0"/>
              <a:t>Application</a:t>
            </a:r>
            <a:endParaRPr lang="fr-FR" sz="2400" dirty="0"/>
          </a:p>
        </p:txBody>
      </p:sp>
      <p:pic>
        <p:nvPicPr>
          <p:cNvPr id="7"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8455540" y="2191355"/>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txBox="1">
            <a:spLocks/>
          </p:cNvSpPr>
          <p:nvPr/>
        </p:nvSpPr>
        <p:spPr>
          <a:xfrm>
            <a:off x="7723247" y="1248158"/>
            <a:ext cx="1997249" cy="72349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400" b="1" dirty="0" err="1"/>
              <a:t>Authorization</a:t>
            </a:r>
            <a:r>
              <a:rPr lang="fr-FR" sz="2400" b="1" dirty="0"/>
              <a:t> </a:t>
            </a:r>
            <a:br>
              <a:rPr lang="fr-FR" sz="2400" b="1" dirty="0"/>
            </a:br>
            <a:r>
              <a:rPr lang="fr-FR" sz="2400" b="1" dirty="0"/>
              <a:t>Server</a:t>
            </a:r>
            <a:endParaRPr lang="fr-FR" sz="2400" dirty="0"/>
          </a:p>
        </p:txBody>
      </p:sp>
      <p:sp>
        <p:nvSpPr>
          <p:cNvPr id="9" name="Espace réservé du contenu 2"/>
          <p:cNvSpPr txBox="1">
            <a:spLocks/>
          </p:cNvSpPr>
          <p:nvPr/>
        </p:nvSpPr>
        <p:spPr>
          <a:xfrm>
            <a:off x="7627078" y="5093059"/>
            <a:ext cx="2042822" cy="12213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400" b="1" dirty="0"/>
              <a:t>Resource Server</a:t>
            </a:r>
            <a:endParaRPr lang="fr-FR" sz="2400" dirty="0"/>
          </a:p>
        </p:txBody>
      </p:sp>
      <p:pic>
        <p:nvPicPr>
          <p:cNvPr id="10"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8455819" y="4362079"/>
            <a:ext cx="468826" cy="76012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Résultat de recherche d'images pour &quot;image ordinateur&quot;"/>
          <p:cNvPicPr>
            <a:picLocks noChangeAspect="1" noChangeArrowheads="1"/>
          </p:cNvPicPr>
          <p:nvPr/>
        </p:nvPicPr>
        <p:blipFill rotWithShape="1">
          <a:blip r:embed="rId4">
            <a:extLst>
              <a:ext uri="{28A0092B-C50C-407E-A947-70E740481C1C}">
                <a14:useLocalDpi xmlns:a14="http://schemas.microsoft.com/office/drawing/2010/main" val="0"/>
              </a:ext>
            </a:extLst>
          </a:blip>
          <a:srcRect b="12202"/>
          <a:stretch/>
        </p:blipFill>
        <p:spPr bwMode="auto">
          <a:xfrm>
            <a:off x="2892368" y="1186726"/>
            <a:ext cx="1002507" cy="880176"/>
          </a:xfrm>
          <a:prstGeom prst="rect">
            <a:avLst/>
          </a:prstGeom>
          <a:noFill/>
          <a:extLst>
            <a:ext uri="{909E8E84-426E-40DD-AFC4-6F175D3DCCD1}">
              <a14:hiddenFill xmlns:a14="http://schemas.microsoft.com/office/drawing/2010/main">
                <a:solidFill>
                  <a:srgbClr val="FFFFFF"/>
                </a:solidFill>
              </a14:hiddenFill>
            </a:ext>
          </a:extLst>
        </p:spPr>
      </p:pic>
      <p:pic>
        <p:nvPicPr>
          <p:cNvPr id="50" name="Image 49"/>
          <p:cNvPicPr>
            <a:picLocks noChangeAspect="1"/>
          </p:cNvPicPr>
          <p:nvPr/>
        </p:nvPicPr>
        <p:blipFill rotWithShape="1">
          <a:blip r:embed="rId5"/>
          <a:srcRect l="26157" r="24641"/>
          <a:stretch/>
        </p:blipFill>
        <p:spPr>
          <a:xfrm>
            <a:off x="478490" y="598510"/>
            <a:ext cx="398500" cy="809933"/>
          </a:xfrm>
          <a:prstGeom prst="rect">
            <a:avLst/>
          </a:prstGeom>
        </p:spPr>
      </p:pic>
      <p:sp>
        <p:nvSpPr>
          <p:cNvPr id="59" name="Espace réservé du contenu 2"/>
          <p:cNvSpPr txBox="1">
            <a:spLocks/>
          </p:cNvSpPr>
          <p:nvPr/>
        </p:nvSpPr>
        <p:spPr>
          <a:xfrm>
            <a:off x="-467205" y="1416613"/>
            <a:ext cx="2289891" cy="68005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Resource </a:t>
            </a:r>
            <a:br>
              <a:rPr lang="fr-FR" b="1" dirty="0"/>
            </a:br>
            <a:r>
              <a:rPr lang="fr-FR" b="1" dirty="0" err="1"/>
              <a:t>Owner</a:t>
            </a:r>
            <a:endParaRPr lang="fr-FR" dirty="0"/>
          </a:p>
        </p:txBody>
      </p:sp>
      <p:sp>
        <p:nvSpPr>
          <p:cNvPr id="5" name="Rectangle 4">
            <a:extLst>
              <a:ext uri="{FF2B5EF4-FFF2-40B4-BE49-F238E27FC236}">
                <a16:creationId xmlns:a16="http://schemas.microsoft.com/office/drawing/2014/main" id="{40F5BFEB-50A8-4B13-90A9-161E4F36B34C}"/>
              </a:ext>
            </a:extLst>
          </p:cNvPr>
          <p:cNvSpPr/>
          <p:nvPr/>
        </p:nvSpPr>
        <p:spPr>
          <a:xfrm>
            <a:off x="1438567" y="902594"/>
            <a:ext cx="3910109" cy="400110"/>
          </a:xfrm>
          <a:prstGeom prst="rect">
            <a:avLst/>
          </a:prstGeom>
        </p:spPr>
        <p:txBody>
          <a:bodyPr wrap="none">
            <a:spAutoFit/>
          </a:bodyPr>
          <a:lstStyle/>
          <a:p>
            <a:r>
              <a:rPr lang="fr-FR" sz="2000" i="1" dirty="0">
                <a:solidFill>
                  <a:schemeClr val="accent1">
                    <a:lumMod val="75000"/>
                  </a:schemeClr>
                </a:solidFill>
                <a:hlinkClick r:id="rId6"/>
              </a:rPr>
              <a:t>https://www.lannexe-bretignolles.fr</a:t>
            </a:r>
            <a:endParaRPr lang="fr-FR" sz="2000" i="1" dirty="0">
              <a:solidFill>
                <a:schemeClr val="accent1">
                  <a:lumMod val="75000"/>
                </a:schemeClr>
              </a:solidFill>
            </a:endParaRPr>
          </a:p>
        </p:txBody>
      </p:sp>
      <p:sp>
        <p:nvSpPr>
          <p:cNvPr id="32" name="Rectangle 31">
            <a:extLst>
              <a:ext uri="{FF2B5EF4-FFF2-40B4-BE49-F238E27FC236}">
                <a16:creationId xmlns:a16="http://schemas.microsoft.com/office/drawing/2014/main" id="{E73373DA-70C7-4F80-B193-086F1BC532FB}"/>
              </a:ext>
            </a:extLst>
          </p:cNvPr>
          <p:cNvSpPr/>
          <p:nvPr/>
        </p:nvSpPr>
        <p:spPr>
          <a:xfrm>
            <a:off x="7342449" y="5772679"/>
            <a:ext cx="2818464" cy="1015663"/>
          </a:xfrm>
          <a:prstGeom prst="rect">
            <a:avLst/>
          </a:prstGeom>
        </p:spPr>
        <p:txBody>
          <a:bodyPr wrap="none">
            <a:spAutoFit/>
          </a:bodyPr>
          <a:lstStyle/>
          <a:p>
            <a:r>
              <a:rPr lang="fr-FR" sz="2000" i="1" dirty="0">
                <a:solidFill>
                  <a:schemeClr val="accent1">
                    <a:lumMod val="75000"/>
                  </a:schemeClr>
                </a:solidFill>
                <a:hlinkClick r:id="rId7"/>
              </a:rPr>
              <a:t>https://api.facebook.com</a:t>
            </a:r>
            <a:endParaRPr lang="fr-FR" sz="2000" i="1" dirty="0">
              <a:solidFill>
                <a:schemeClr val="accent1">
                  <a:lumMod val="75000"/>
                </a:schemeClr>
              </a:solidFill>
            </a:endParaRPr>
          </a:p>
          <a:p>
            <a:endParaRPr lang="fr-FR" sz="2000" i="1" dirty="0">
              <a:solidFill>
                <a:schemeClr val="accent1">
                  <a:lumMod val="75000"/>
                </a:schemeClr>
              </a:solidFill>
            </a:endParaRPr>
          </a:p>
          <a:p>
            <a:endParaRPr lang="fr-FR" sz="2000" i="1" dirty="0">
              <a:solidFill>
                <a:schemeClr val="accent1">
                  <a:lumMod val="75000"/>
                </a:schemeClr>
              </a:solidFill>
            </a:endParaRPr>
          </a:p>
        </p:txBody>
      </p:sp>
      <p:sp>
        <p:nvSpPr>
          <p:cNvPr id="33" name="Rectangle 32">
            <a:extLst>
              <a:ext uri="{FF2B5EF4-FFF2-40B4-BE49-F238E27FC236}">
                <a16:creationId xmlns:a16="http://schemas.microsoft.com/office/drawing/2014/main" id="{5F76C149-58DE-4565-A502-92DC7CE4827B}"/>
              </a:ext>
            </a:extLst>
          </p:cNvPr>
          <p:cNvSpPr/>
          <p:nvPr/>
        </p:nvSpPr>
        <p:spPr>
          <a:xfrm>
            <a:off x="7199622" y="1778471"/>
            <a:ext cx="3104119" cy="707886"/>
          </a:xfrm>
          <a:prstGeom prst="rect">
            <a:avLst/>
          </a:prstGeom>
        </p:spPr>
        <p:txBody>
          <a:bodyPr wrap="none">
            <a:spAutoFit/>
          </a:bodyPr>
          <a:lstStyle/>
          <a:p>
            <a:r>
              <a:rPr lang="fr-FR" sz="2000" i="1" dirty="0">
                <a:solidFill>
                  <a:schemeClr val="accent1">
                    <a:lumMod val="75000"/>
                  </a:schemeClr>
                </a:solidFill>
                <a:hlinkClick r:id="rId8"/>
              </a:rPr>
              <a:t>https://oauth.facebook.com</a:t>
            </a:r>
            <a:endParaRPr lang="fr-FR" sz="2000" i="1" dirty="0">
              <a:solidFill>
                <a:schemeClr val="accent1">
                  <a:lumMod val="75000"/>
                </a:schemeClr>
              </a:solidFill>
            </a:endParaRPr>
          </a:p>
          <a:p>
            <a:endParaRPr lang="fr-FR" sz="2000" i="1" dirty="0">
              <a:solidFill>
                <a:schemeClr val="accent1">
                  <a:lumMod val="75000"/>
                </a:schemeClr>
              </a:solidFill>
            </a:endParaRPr>
          </a:p>
        </p:txBody>
      </p:sp>
      <p:pic>
        <p:nvPicPr>
          <p:cNvPr id="31" name="Picture 4" descr="Résultat de recherche d'images pour &quot;image serveur&quot;">
            <a:extLst>
              <a:ext uri="{FF2B5EF4-FFF2-40B4-BE49-F238E27FC236}">
                <a16:creationId xmlns:a16="http://schemas.microsoft.com/office/drawing/2014/main" id="{A022B1E6-32AB-4172-8EAB-6E6922BD37F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3179788" y="4102867"/>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9E321E21-B21D-4EB0-BE8B-48AC709DEA1D}"/>
              </a:ext>
            </a:extLst>
          </p:cNvPr>
          <p:cNvSpPr/>
          <p:nvPr/>
        </p:nvSpPr>
        <p:spPr>
          <a:xfrm>
            <a:off x="2253050" y="5555296"/>
            <a:ext cx="2322302" cy="400110"/>
          </a:xfrm>
          <a:prstGeom prst="rect">
            <a:avLst/>
          </a:prstGeom>
        </p:spPr>
        <p:txBody>
          <a:bodyPr wrap="none">
            <a:spAutoFit/>
          </a:bodyPr>
          <a:lstStyle/>
          <a:p>
            <a:r>
              <a:rPr lang="fr-FR" sz="2000" i="1" dirty="0">
                <a:solidFill>
                  <a:schemeClr val="accent1">
                    <a:lumMod val="75000"/>
                  </a:schemeClr>
                </a:solidFill>
                <a:hlinkClick r:id="rId6"/>
              </a:rPr>
              <a:t>https://api.bworld.fr</a:t>
            </a:r>
            <a:endParaRPr lang="fr-FR" sz="2000" i="1" dirty="0">
              <a:solidFill>
                <a:schemeClr val="accent1">
                  <a:lumMod val="75000"/>
                </a:schemeClr>
              </a:solidFill>
            </a:endParaRPr>
          </a:p>
        </p:txBody>
      </p:sp>
      <p:cxnSp>
        <p:nvCxnSpPr>
          <p:cNvPr id="38" name="Connecteur droit 37">
            <a:extLst>
              <a:ext uri="{FF2B5EF4-FFF2-40B4-BE49-F238E27FC236}">
                <a16:creationId xmlns:a16="http://schemas.microsoft.com/office/drawing/2014/main" id="{6D8D9253-875D-445C-89F0-0FC3BB024198}"/>
              </a:ext>
            </a:extLst>
          </p:cNvPr>
          <p:cNvCxnSpPr>
            <a:cxnSpLocks/>
          </p:cNvCxnSpPr>
          <p:nvPr/>
        </p:nvCxnSpPr>
        <p:spPr>
          <a:xfrm flipH="1" flipV="1">
            <a:off x="3210882" y="2191355"/>
            <a:ext cx="1" cy="1878205"/>
          </a:xfrm>
          <a:prstGeom prst="line">
            <a:avLst/>
          </a:prstGeom>
          <a:ln w="50800">
            <a:solidFill>
              <a:schemeClr val="accent1">
                <a:lumMod val="50000"/>
              </a:schemeClr>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39" name="ZoneTexte 38">
            <a:extLst>
              <a:ext uri="{FF2B5EF4-FFF2-40B4-BE49-F238E27FC236}">
                <a16:creationId xmlns:a16="http://schemas.microsoft.com/office/drawing/2014/main" id="{1E6DFB83-CBA2-483B-9F95-FD6A8938D670}"/>
              </a:ext>
            </a:extLst>
          </p:cNvPr>
          <p:cNvSpPr txBox="1"/>
          <p:nvPr/>
        </p:nvSpPr>
        <p:spPr>
          <a:xfrm>
            <a:off x="256098" y="2219090"/>
            <a:ext cx="2836704" cy="646331"/>
          </a:xfrm>
          <a:prstGeom prst="rect">
            <a:avLst/>
          </a:prstGeom>
          <a:solidFill>
            <a:schemeClr val="accent1">
              <a:lumMod val="75000"/>
            </a:schemeClr>
          </a:solidFill>
        </p:spPr>
        <p:txBody>
          <a:bodyPr wrap="square" rtlCol="0">
            <a:spAutoFit/>
          </a:bodyPr>
          <a:lstStyle/>
          <a:p>
            <a:r>
              <a:rPr lang="fr-FR" sz="1200" b="1" i="1" dirty="0">
                <a:solidFill>
                  <a:schemeClr val="bg1"/>
                </a:solidFill>
              </a:rPr>
              <a:t>GET </a:t>
            </a:r>
            <a:r>
              <a:rPr lang="fr-FR" sz="1200" i="1" dirty="0">
                <a:solidFill>
                  <a:schemeClr val="bg1"/>
                </a:solidFill>
              </a:rPr>
              <a:t>https://api.bworld.fr/signin-facebook?code=AQDrl_zwxGyc5zSG</a:t>
            </a:r>
            <a:br>
              <a:rPr lang="fr-FR" sz="1200" i="1" dirty="0">
                <a:solidFill>
                  <a:schemeClr val="bg1"/>
                </a:solidFill>
              </a:rPr>
            </a:br>
            <a:r>
              <a:rPr lang="fr-FR" sz="1200" b="1" i="1" dirty="0">
                <a:solidFill>
                  <a:schemeClr val="bg1"/>
                </a:solidFill>
              </a:rPr>
              <a:t>HTTP/1.1</a:t>
            </a:r>
            <a:endParaRPr lang="fr-FR" sz="1200" i="1" dirty="0">
              <a:solidFill>
                <a:schemeClr val="bg1"/>
              </a:solidFill>
            </a:endParaRPr>
          </a:p>
        </p:txBody>
      </p:sp>
      <p:sp>
        <p:nvSpPr>
          <p:cNvPr id="35" name="Titre 1">
            <a:extLst>
              <a:ext uri="{FF2B5EF4-FFF2-40B4-BE49-F238E27FC236}">
                <a16:creationId xmlns:a16="http://schemas.microsoft.com/office/drawing/2014/main" id="{BB33E616-5AB2-4D59-A7E6-B6A210AE9887}"/>
              </a:ext>
            </a:extLst>
          </p:cNvPr>
          <p:cNvSpPr>
            <a:spLocks noGrp="1"/>
          </p:cNvSpPr>
          <p:nvPr>
            <p:ph type="title"/>
          </p:nvPr>
        </p:nvSpPr>
        <p:spPr>
          <a:xfrm>
            <a:off x="7347" y="4652133"/>
            <a:ext cx="2200373" cy="2202591"/>
          </a:xfrm>
          <a:solidFill>
            <a:schemeClr val="accent2">
              <a:lumMod val="75000"/>
            </a:schemeClr>
          </a:solidFill>
        </p:spPr>
        <p:txBody>
          <a:bodyPr>
            <a:normAutofit/>
          </a:bodyPr>
          <a:lstStyle/>
          <a:p>
            <a:r>
              <a:rPr lang="fr-FR" sz="2400" dirty="0" err="1">
                <a:solidFill>
                  <a:schemeClr val="bg1"/>
                </a:solidFill>
              </a:rPr>
              <a:t>Authentication</a:t>
            </a:r>
            <a:r>
              <a:rPr lang="fr-FR" sz="2400" dirty="0">
                <a:solidFill>
                  <a:schemeClr val="bg1"/>
                </a:solidFill>
              </a:rPr>
              <a:t> </a:t>
            </a:r>
            <a:r>
              <a:rPr lang="fr-FR" sz="2400" dirty="0" err="1">
                <a:solidFill>
                  <a:schemeClr val="bg1"/>
                </a:solidFill>
              </a:rPr>
              <a:t>with</a:t>
            </a:r>
            <a:r>
              <a:rPr lang="fr-FR" sz="2400" dirty="0">
                <a:solidFill>
                  <a:schemeClr val="bg1"/>
                </a:solidFill>
              </a:rPr>
              <a:t> </a:t>
            </a:r>
            <a:r>
              <a:rPr lang="fr-FR" sz="2400" dirty="0" err="1">
                <a:solidFill>
                  <a:schemeClr val="bg1"/>
                </a:solidFill>
              </a:rPr>
              <a:t>Authorization</a:t>
            </a:r>
            <a:r>
              <a:rPr lang="fr-FR" sz="2400" dirty="0">
                <a:solidFill>
                  <a:schemeClr val="bg1"/>
                </a:solidFill>
              </a:rPr>
              <a:t> Code Grant</a:t>
            </a:r>
          </a:p>
        </p:txBody>
      </p:sp>
      <p:sp>
        <p:nvSpPr>
          <p:cNvPr id="40" name="Ellipse 39">
            <a:extLst>
              <a:ext uri="{FF2B5EF4-FFF2-40B4-BE49-F238E27FC236}">
                <a16:creationId xmlns:a16="http://schemas.microsoft.com/office/drawing/2014/main" id="{428E0D53-3A97-4597-80C1-9D15A88F8103}"/>
              </a:ext>
            </a:extLst>
          </p:cNvPr>
          <p:cNvSpPr/>
          <p:nvPr/>
        </p:nvSpPr>
        <p:spPr>
          <a:xfrm>
            <a:off x="959857" y="2961225"/>
            <a:ext cx="871650" cy="88017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12</a:t>
            </a:r>
          </a:p>
        </p:txBody>
      </p:sp>
    </p:spTree>
    <p:extLst>
      <p:ext uri="{BB962C8B-B14F-4D97-AF65-F5344CB8AC3E}">
        <p14:creationId xmlns:p14="http://schemas.microsoft.com/office/powerpoint/2010/main" val="12870367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Ellipse 41">
            <a:extLst>
              <a:ext uri="{FF2B5EF4-FFF2-40B4-BE49-F238E27FC236}">
                <a16:creationId xmlns:a16="http://schemas.microsoft.com/office/drawing/2014/main" id="{49F03B2F-96D6-4B4A-A695-309E711B245C}"/>
              </a:ext>
            </a:extLst>
          </p:cNvPr>
          <p:cNvSpPr/>
          <p:nvPr/>
        </p:nvSpPr>
        <p:spPr>
          <a:xfrm>
            <a:off x="4712166" y="5743567"/>
            <a:ext cx="871650" cy="88017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13</a:t>
            </a:r>
          </a:p>
        </p:txBody>
      </p:sp>
      <p:sp>
        <p:nvSpPr>
          <p:cNvPr id="43" name="Ellipse 42">
            <a:extLst>
              <a:ext uri="{FF2B5EF4-FFF2-40B4-BE49-F238E27FC236}">
                <a16:creationId xmlns:a16="http://schemas.microsoft.com/office/drawing/2014/main" id="{2996E59D-0EAE-4189-9079-E6945962B242}"/>
              </a:ext>
            </a:extLst>
          </p:cNvPr>
          <p:cNvSpPr/>
          <p:nvPr/>
        </p:nvSpPr>
        <p:spPr>
          <a:xfrm>
            <a:off x="2837566" y="2513560"/>
            <a:ext cx="871650" cy="880176"/>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15</a:t>
            </a:r>
          </a:p>
        </p:txBody>
      </p:sp>
      <p:sp>
        <p:nvSpPr>
          <p:cNvPr id="44" name="Espace réservé du contenu 2"/>
          <p:cNvSpPr txBox="1">
            <a:spLocks/>
          </p:cNvSpPr>
          <p:nvPr/>
        </p:nvSpPr>
        <p:spPr>
          <a:xfrm>
            <a:off x="2207720" y="4862991"/>
            <a:ext cx="2412962" cy="74591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400" b="1" dirty="0"/>
              <a:t>Client </a:t>
            </a:r>
            <a:br>
              <a:rPr lang="fr-FR" sz="2400" b="1" dirty="0"/>
            </a:br>
            <a:r>
              <a:rPr lang="fr-FR" sz="2400" b="1" dirty="0"/>
              <a:t>Application</a:t>
            </a:r>
            <a:endParaRPr lang="fr-FR" sz="2400" dirty="0"/>
          </a:p>
        </p:txBody>
      </p:sp>
      <p:pic>
        <p:nvPicPr>
          <p:cNvPr id="7"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8455540" y="2191355"/>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txBox="1">
            <a:spLocks/>
          </p:cNvSpPr>
          <p:nvPr/>
        </p:nvSpPr>
        <p:spPr>
          <a:xfrm>
            <a:off x="7723247" y="1248158"/>
            <a:ext cx="1997249" cy="72349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400" b="1" dirty="0" err="1"/>
              <a:t>Authorization</a:t>
            </a:r>
            <a:r>
              <a:rPr lang="fr-FR" sz="2400" b="1" dirty="0"/>
              <a:t> </a:t>
            </a:r>
            <a:br>
              <a:rPr lang="fr-FR" sz="2400" b="1" dirty="0"/>
            </a:br>
            <a:r>
              <a:rPr lang="fr-FR" sz="2400" b="1" dirty="0"/>
              <a:t>Server</a:t>
            </a:r>
            <a:endParaRPr lang="fr-FR" sz="2400" dirty="0"/>
          </a:p>
        </p:txBody>
      </p:sp>
      <p:sp>
        <p:nvSpPr>
          <p:cNvPr id="9" name="Espace réservé du contenu 2"/>
          <p:cNvSpPr txBox="1">
            <a:spLocks/>
          </p:cNvSpPr>
          <p:nvPr/>
        </p:nvSpPr>
        <p:spPr>
          <a:xfrm>
            <a:off x="7627078" y="5093059"/>
            <a:ext cx="2042822" cy="12213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400" b="1" dirty="0"/>
              <a:t>Resource Server</a:t>
            </a:r>
            <a:endParaRPr lang="fr-FR" sz="2400" dirty="0"/>
          </a:p>
        </p:txBody>
      </p:sp>
      <p:pic>
        <p:nvPicPr>
          <p:cNvPr id="10"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8455819" y="4362079"/>
            <a:ext cx="468826" cy="76012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Résultat de recherche d'images pour &quot;image ordinateur&quot;"/>
          <p:cNvPicPr>
            <a:picLocks noChangeAspect="1" noChangeArrowheads="1"/>
          </p:cNvPicPr>
          <p:nvPr/>
        </p:nvPicPr>
        <p:blipFill rotWithShape="1">
          <a:blip r:embed="rId4">
            <a:extLst>
              <a:ext uri="{28A0092B-C50C-407E-A947-70E740481C1C}">
                <a14:useLocalDpi xmlns:a14="http://schemas.microsoft.com/office/drawing/2010/main" val="0"/>
              </a:ext>
            </a:extLst>
          </a:blip>
          <a:srcRect b="12202"/>
          <a:stretch/>
        </p:blipFill>
        <p:spPr bwMode="auto">
          <a:xfrm>
            <a:off x="2892368" y="1186726"/>
            <a:ext cx="1002507" cy="880176"/>
          </a:xfrm>
          <a:prstGeom prst="rect">
            <a:avLst/>
          </a:prstGeom>
          <a:noFill/>
          <a:extLst>
            <a:ext uri="{909E8E84-426E-40DD-AFC4-6F175D3DCCD1}">
              <a14:hiddenFill xmlns:a14="http://schemas.microsoft.com/office/drawing/2010/main">
                <a:solidFill>
                  <a:srgbClr val="FFFFFF"/>
                </a:solidFill>
              </a14:hiddenFill>
            </a:ext>
          </a:extLst>
        </p:spPr>
      </p:pic>
      <p:pic>
        <p:nvPicPr>
          <p:cNvPr id="50" name="Image 49"/>
          <p:cNvPicPr>
            <a:picLocks noChangeAspect="1"/>
          </p:cNvPicPr>
          <p:nvPr/>
        </p:nvPicPr>
        <p:blipFill rotWithShape="1">
          <a:blip r:embed="rId5"/>
          <a:srcRect l="26157" r="24641"/>
          <a:stretch/>
        </p:blipFill>
        <p:spPr>
          <a:xfrm>
            <a:off x="478490" y="598510"/>
            <a:ext cx="398500" cy="809933"/>
          </a:xfrm>
          <a:prstGeom prst="rect">
            <a:avLst/>
          </a:prstGeom>
        </p:spPr>
      </p:pic>
      <p:sp>
        <p:nvSpPr>
          <p:cNvPr id="59" name="Espace réservé du contenu 2"/>
          <p:cNvSpPr txBox="1">
            <a:spLocks/>
          </p:cNvSpPr>
          <p:nvPr/>
        </p:nvSpPr>
        <p:spPr>
          <a:xfrm>
            <a:off x="-467205" y="1416613"/>
            <a:ext cx="2289891" cy="68005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Resource </a:t>
            </a:r>
            <a:br>
              <a:rPr lang="fr-FR" b="1" dirty="0"/>
            </a:br>
            <a:r>
              <a:rPr lang="fr-FR" b="1" dirty="0" err="1"/>
              <a:t>Owner</a:t>
            </a:r>
            <a:endParaRPr lang="fr-FR" dirty="0"/>
          </a:p>
        </p:txBody>
      </p:sp>
      <p:sp>
        <p:nvSpPr>
          <p:cNvPr id="5" name="Rectangle 4">
            <a:extLst>
              <a:ext uri="{FF2B5EF4-FFF2-40B4-BE49-F238E27FC236}">
                <a16:creationId xmlns:a16="http://schemas.microsoft.com/office/drawing/2014/main" id="{40F5BFEB-50A8-4B13-90A9-161E4F36B34C}"/>
              </a:ext>
            </a:extLst>
          </p:cNvPr>
          <p:cNvSpPr/>
          <p:nvPr/>
        </p:nvSpPr>
        <p:spPr>
          <a:xfrm>
            <a:off x="1438566" y="803421"/>
            <a:ext cx="3910109" cy="400110"/>
          </a:xfrm>
          <a:prstGeom prst="rect">
            <a:avLst/>
          </a:prstGeom>
        </p:spPr>
        <p:txBody>
          <a:bodyPr wrap="none">
            <a:spAutoFit/>
          </a:bodyPr>
          <a:lstStyle/>
          <a:p>
            <a:r>
              <a:rPr lang="fr-FR" sz="2000" i="1" dirty="0">
                <a:solidFill>
                  <a:schemeClr val="accent1">
                    <a:lumMod val="75000"/>
                  </a:schemeClr>
                </a:solidFill>
                <a:hlinkClick r:id="rId6"/>
              </a:rPr>
              <a:t>https://www.lannexe-bretignolles.fr</a:t>
            </a:r>
            <a:endParaRPr lang="fr-FR" sz="2000" i="1" dirty="0">
              <a:solidFill>
                <a:schemeClr val="accent1">
                  <a:lumMod val="75000"/>
                </a:schemeClr>
              </a:solidFill>
            </a:endParaRPr>
          </a:p>
        </p:txBody>
      </p:sp>
      <p:sp>
        <p:nvSpPr>
          <p:cNvPr id="32" name="Rectangle 31">
            <a:extLst>
              <a:ext uri="{FF2B5EF4-FFF2-40B4-BE49-F238E27FC236}">
                <a16:creationId xmlns:a16="http://schemas.microsoft.com/office/drawing/2014/main" id="{E73373DA-70C7-4F80-B193-086F1BC532FB}"/>
              </a:ext>
            </a:extLst>
          </p:cNvPr>
          <p:cNvSpPr/>
          <p:nvPr/>
        </p:nvSpPr>
        <p:spPr>
          <a:xfrm>
            <a:off x="7342449" y="5772679"/>
            <a:ext cx="2818464" cy="1015663"/>
          </a:xfrm>
          <a:prstGeom prst="rect">
            <a:avLst/>
          </a:prstGeom>
        </p:spPr>
        <p:txBody>
          <a:bodyPr wrap="none">
            <a:spAutoFit/>
          </a:bodyPr>
          <a:lstStyle/>
          <a:p>
            <a:r>
              <a:rPr lang="fr-FR" sz="2000" i="1" dirty="0">
                <a:solidFill>
                  <a:schemeClr val="accent1">
                    <a:lumMod val="75000"/>
                  </a:schemeClr>
                </a:solidFill>
                <a:hlinkClick r:id="rId7"/>
              </a:rPr>
              <a:t>https://api.facebook.com</a:t>
            </a:r>
            <a:endParaRPr lang="fr-FR" sz="2000" i="1" dirty="0">
              <a:solidFill>
                <a:schemeClr val="accent1">
                  <a:lumMod val="75000"/>
                </a:schemeClr>
              </a:solidFill>
            </a:endParaRPr>
          </a:p>
          <a:p>
            <a:endParaRPr lang="fr-FR" sz="2000" i="1" dirty="0">
              <a:solidFill>
                <a:schemeClr val="accent1">
                  <a:lumMod val="75000"/>
                </a:schemeClr>
              </a:solidFill>
            </a:endParaRPr>
          </a:p>
          <a:p>
            <a:endParaRPr lang="fr-FR" sz="2000" i="1" dirty="0">
              <a:solidFill>
                <a:schemeClr val="accent1">
                  <a:lumMod val="75000"/>
                </a:schemeClr>
              </a:solidFill>
            </a:endParaRPr>
          </a:p>
        </p:txBody>
      </p:sp>
      <p:sp>
        <p:nvSpPr>
          <p:cNvPr id="33" name="Rectangle 32">
            <a:extLst>
              <a:ext uri="{FF2B5EF4-FFF2-40B4-BE49-F238E27FC236}">
                <a16:creationId xmlns:a16="http://schemas.microsoft.com/office/drawing/2014/main" id="{5F76C149-58DE-4565-A502-92DC7CE4827B}"/>
              </a:ext>
            </a:extLst>
          </p:cNvPr>
          <p:cNvSpPr/>
          <p:nvPr/>
        </p:nvSpPr>
        <p:spPr>
          <a:xfrm>
            <a:off x="7199622" y="1778471"/>
            <a:ext cx="3104119" cy="400110"/>
          </a:xfrm>
          <a:prstGeom prst="rect">
            <a:avLst/>
          </a:prstGeom>
        </p:spPr>
        <p:txBody>
          <a:bodyPr wrap="none">
            <a:spAutoFit/>
          </a:bodyPr>
          <a:lstStyle/>
          <a:p>
            <a:r>
              <a:rPr lang="fr-FR" sz="2000" i="1" dirty="0">
                <a:solidFill>
                  <a:schemeClr val="accent1">
                    <a:lumMod val="75000"/>
                  </a:schemeClr>
                </a:solidFill>
                <a:hlinkClick r:id="rId8"/>
              </a:rPr>
              <a:t>https://oauth.facebook.com</a:t>
            </a:r>
            <a:endParaRPr lang="fr-FR" sz="2000" i="1" dirty="0">
              <a:solidFill>
                <a:schemeClr val="accent1">
                  <a:lumMod val="75000"/>
                </a:schemeClr>
              </a:solidFill>
            </a:endParaRPr>
          </a:p>
        </p:txBody>
      </p:sp>
      <p:pic>
        <p:nvPicPr>
          <p:cNvPr id="31" name="Picture 4" descr="Résultat de recherche d'images pour &quot;image serveur&quot;">
            <a:extLst>
              <a:ext uri="{FF2B5EF4-FFF2-40B4-BE49-F238E27FC236}">
                <a16:creationId xmlns:a16="http://schemas.microsoft.com/office/drawing/2014/main" id="{A022B1E6-32AB-4172-8EAB-6E6922BD37F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3179788" y="4102867"/>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9E321E21-B21D-4EB0-BE8B-48AC709DEA1D}"/>
              </a:ext>
            </a:extLst>
          </p:cNvPr>
          <p:cNvSpPr/>
          <p:nvPr/>
        </p:nvSpPr>
        <p:spPr>
          <a:xfrm>
            <a:off x="2272203" y="5572624"/>
            <a:ext cx="2322302" cy="400110"/>
          </a:xfrm>
          <a:prstGeom prst="rect">
            <a:avLst/>
          </a:prstGeom>
        </p:spPr>
        <p:txBody>
          <a:bodyPr wrap="none">
            <a:spAutoFit/>
          </a:bodyPr>
          <a:lstStyle/>
          <a:p>
            <a:r>
              <a:rPr lang="fr-FR" sz="2000" i="1" dirty="0">
                <a:solidFill>
                  <a:schemeClr val="accent1">
                    <a:lumMod val="75000"/>
                  </a:schemeClr>
                </a:solidFill>
                <a:hlinkClick r:id="rId6"/>
              </a:rPr>
              <a:t>https://api.bworld.fr</a:t>
            </a:r>
            <a:endParaRPr lang="fr-FR" sz="2000" i="1" dirty="0">
              <a:solidFill>
                <a:schemeClr val="accent1">
                  <a:lumMod val="75000"/>
                </a:schemeClr>
              </a:solidFill>
            </a:endParaRPr>
          </a:p>
        </p:txBody>
      </p:sp>
      <p:cxnSp>
        <p:nvCxnSpPr>
          <p:cNvPr id="38" name="Connecteur droit 37">
            <a:extLst>
              <a:ext uri="{FF2B5EF4-FFF2-40B4-BE49-F238E27FC236}">
                <a16:creationId xmlns:a16="http://schemas.microsoft.com/office/drawing/2014/main" id="{6D8D9253-875D-445C-89F0-0FC3BB024198}"/>
              </a:ext>
            </a:extLst>
          </p:cNvPr>
          <p:cNvCxnSpPr>
            <a:cxnSpLocks/>
          </p:cNvCxnSpPr>
          <p:nvPr/>
        </p:nvCxnSpPr>
        <p:spPr>
          <a:xfrm flipH="1">
            <a:off x="3894875" y="3031118"/>
            <a:ext cx="4643336" cy="1340526"/>
          </a:xfrm>
          <a:prstGeom prst="line">
            <a:avLst/>
          </a:prstGeom>
          <a:ln w="50800">
            <a:solidFill>
              <a:schemeClr val="accent1">
                <a:lumMod val="50000"/>
              </a:schemeClr>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39" name="ZoneTexte 38">
            <a:extLst>
              <a:ext uri="{FF2B5EF4-FFF2-40B4-BE49-F238E27FC236}">
                <a16:creationId xmlns:a16="http://schemas.microsoft.com/office/drawing/2014/main" id="{1E6DFB83-CBA2-483B-9F95-FD6A8938D670}"/>
              </a:ext>
            </a:extLst>
          </p:cNvPr>
          <p:cNvSpPr txBox="1"/>
          <p:nvPr/>
        </p:nvSpPr>
        <p:spPr>
          <a:xfrm>
            <a:off x="4594505" y="4256696"/>
            <a:ext cx="3474880" cy="1384995"/>
          </a:xfrm>
          <a:prstGeom prst="rect">
            <a:avLst/>
          </a:prstGeom>
          <a:solidFill>
            <a:schemeClr val="accent1">
              <a:lumMod val="75000"/>
            </a:schemeClr>
          </a:solidFill>
        </p:spPr>
        <p:txBody>
          <a:bodyPr wrap="square" rtlCol="0">
            <a:spAutoFit/>
          </a:bodyPr>
          <a:lstStyle/>
          <a:p>
            <a:r>
              <a:rPr lang="fr-FR" sz="1200" b="1" i="1" dirty="0">
                <a:solidFill>
                  <a:schemeClr val="bg1"/>
                </a:solidFill>
              </a:rPr>
              <a:t>POST </a:t>
            </a:r>
            <a:r>
              <a:rPr lang="fr-FR" sz="1200" i="1" dirty="0">
                <a:solidFill>
                  <a:schemeClr val="bg1"/>
                </a:solidFill>
              </a:rPr>
              <a:t>https://oauth.facebook.com</a:t>
            </a:r>
            <a:br>
              <a:rPr lang="fr-FR" sz="1200" i="1" dirty="0">
                <a:solidFill>
                  <a:schemeClr val="bg1"/>
                </a:solidFill>
              </a:rPr>
            </a:br>
            <a:r>
              <a:rPr lang="fr-FR" sz="1200" b="1" i="1" dirty="0">
                <a:solidFill>
                  <a:schemeClr val="bg1"/>
                </a:solidFill>
              </a:rPr>
              <a:t>HTTP/1.1</a:t>
            </a:r>
            <a:br>
              <a:rPr lang="fr-FR" sz="1200" b="1" i="1" dirty="0">
                <a:solidFill>
                  <a:schemeClr val="bg1"/>
                </a:solidFill>
              </a:rPr>
            </a:br>
            <a:r>
              <a:rPr lang="en-US" sz="1200" i="1" dirty="0">
                <a:solidFill>
                  <a:schemeClr val="bg1"/>
                </a:solidFill>
              </a:rPr>
              <a:t>Content-Type: application/x-www-form-</a:t>
            </a:r>
            <a:r>
              <a:rPr lang="en-US" sz="1200" i="1" dirty="0" err="1">
                <a:solidFill>
                  <a:schemeClr val="bg1"/>
                </a:solidFill>
              </a:rPr>
              <a:t>urlencoded</a:t>
            </a:r>
            <a:endParaRPr lang="en-US" sz="1200" i="1" dirty="0">
              <a:solidFill>
                <a:schemeClr val="bg1"/>
              </a:solidFill>
            </a:endParaRPr>
          </a:p>
          <a:p>
            <a:r>
              <a:rPr lang="en-US" sz="1200" i="1" dirty="0">
                <a:solidFill>
                  <a:schemeClr val="bg1"/>
                </a:solidFill>
              </a:rPr>
              <a:t>Authorization: Basic czZCaGRSa3F0Mz</a:t>
            </a:r>
          </a:p>
          <a:p>
            <a:r>
              <a:rPr lang="en-US" sz="1200" i="1" dirty="0" err="1">
                <a:solidFill>
                  <a:srgbClr val="FFCCFF"/>
                </a:solidFill>
              </a:rPr>
              <a:t>grant_type</a:t>
            </a:r>
            <a:r>
              <a:rPr lang="en-US" sz="1200" i="1" dirty="0">
                <a:solidFill>
                  <a:schemeClr val="bg1"/>
                </a:solidFill>
              </a:rPr>
              <a:t>=</a:t>
            </a:r>
            <a:r>
              <a:rPr lang="en-US" sz="1200" i="1" dirty="0" err="1">
                <a:solidFill>
                  <a:schemeClr val="bg1"/>
                </a:solidFill>
              </a:rPr>
              <a:t>authorization_code</a:t>
            </a:r>
            <a:br>
              <a:rPr lang="en-US" sz="1200" i="1" dirty="0">
                <a:solidFill>
                  <a:schemeClr val="bg1"/>
                </a:solidFill>
              </a:rPr>
            </a:br>
            <a:r>
              <a:rPr lang="en-US" sz="1200" i="1" dirty="0">
                <a:solidFill>
                  <a:srgbClr val="FFCCFF"/>
                </a:solidFill>
              </a:rPr>
              <a:t>code</a:t>
            </a:r>
            <a:r>
              <a:rPr lang="en-US" sz="1200" i="1" dirty="0">
                <a:solidFill>
                  <a:schemeClr val="bg1"/>
                </a:solidFill>
              </a:rPr>
              <a:t>=AQDrl_zwxGyc5zSG</a:t>
            </a:r>
          </a:p>
          <a:p>
            <a:r>
              <a:rPr lang="en-US" sz="1200" i="1" dirty="0" err="1">
                <a:solidFill>
                  <a:srgbClr val="FFCCFF"/>
                </a:solidFill>
              </a:rPr>
              <a:t>code_verifier</a:t>
            </a:r>
            <a:r>
              <a:rPr lang="en-US" sz="1200" i="1" dirty="0">
                <a:solidFill>
                  <a:schemeClr val="bg1"/>
                </a:solidFill>
              </a:rPr>
              <a:t>=P?BFCADV</a:t>
            </a:r>
          </a:p>
        </p:txBody>
      </p:sp>
      <p:cxnSp>
        <p:nvCxnSpPr>
          <p:cNvPr id="37" name="Connecteur droit 36">
            <a:extLst>
              <a:ext uri="{FF2B5EF4-FFF2-40B4-BE49-F238E27FC236}">
                <a16:creationId xmlns:a16="http://schemas.microsoft.com/office/drawing/2014/main" id="{79FBD3FF-A8C6-4ACF-AD8C-2BCF4AFE8A4E}"/>
              </a:ext>
            </a:extLst>
          </p:cNvPr>
          <p:cNvCxnSpPr>
            <a:cxnSpLocks/>
          </p:cNvCxnSpPr>
          <p:nvPr/>
        </p:nvCxnSpPr>
        <p:spPr>
          <a:xfrm flipV="1">
            <a:off x="3782181" y="2951479"/>
            <a:ext cx="4527429" cy="1316648"/>
          </a:xfrm>
          <a:prstGeom prst="line">
            <a:avLst/>
          </a:prstGeom>
          <a:ln w="50800">
            <a:solidFill>
              <a:schemeClr val="accent6">
                <a:lumMod val="50000"/>
              </a:schemeClr>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35" name="ZoneTexte 34">
            <a:extLst>
              <a:ext uri="{FF2B5EF4-FFF2-40B4-BE49-F238E27FC236}">
                <a16:creationId xmlns:a16="http://schemas.microsoft.com/office/drawing/2014/main" id="{262014A5-2AB7-4B90-A984-CF21EE947724}"/>
              </a:ext>
            </a:extLst>
          </p:cNvPr>
          <p:cNvSpPr txBox="1"/>
          <p:nvPr/>
        </p:nvSpPr>
        <p:spPr>
          <a:xfrm>
            <a:off x="3807112" y="2628313"/>
            <a:ext cx="3141852" cy="646331"/>
          </a:xfrm>
          <a:prstGeom prst="rect">
            <a:avLst/>
          </a:prstGeom>
          <a:solidFill>
            <a:schemeClr val="accent6">
              <a:lumMod val="50000"/>
            </a:schemeClr>
          </a:solidFill>
        </p:spPr>
        <p:txBody>
          <a:bodyPr wrap="square" rtlCol="0">
            <a:spAutoFit/>
          </a:bodyPr>
          <a:lstStyle/>
          <a:p>
            <a:r>
              <a:rPr lang="fr-FR" sz="1200" b="1" i="1" dirty="0">
                <a:solidFill>
                  <a:schemeClr val="bg1"/>
                </a:solidFill>
              </a:rPr>
              <a:t>HTTP/1.1 200</a:t>
            </a:r>
            <a:br>
              <a:rPr lang="fr-FR" sz="1200" i="1" dirty="0">
                <a:solidFill>
                  <a:schemeClr val="bg1"/>
                </a:solidFill>
              </a:rPr>
            </a:br>
            <a:r>
              <a:rPr lang="en-US" sz="1200" i="1" dirty="0" err="1">
                <a:solidFill>
                  <a:srgbClr val="FFCCFF"/>
                </a:solidFill>
              </a:rPr>
              <a:t>Access_Token</a:t>
            </a:r>
            <a:r>
              <a:rPr lang="en-US" sz="1200" i="1" dirty="0">
                <a:solidFill>
                  <a:schemeClr val="bg1"/>
                </a:solidFill>
              </a:rPr>
              <a:t>: </a:t>
            </a:r>
            <a:r>
              <a:rPr lang="en-US" sz="1200" i="1" dirty="0" err="1">
                <a:solidFill>
                  <a:schemeClr val="bg1"/>
                </a:solidFill>
              </a:rPr>
              <a:t>jkljkjLSJKL</a:t>
            </a:r>
            <a:endParaRPr lang="en-US" sz="1200" i="1" dirty="0">
              <a:solidFill>
                <a:schemeClr val="bg1"/>
              </a:solidFill>
            </a:endParaRPr>
          </a:p>
          <a:p>
            <a:r>
              <a:rPr lang="en-US" sz="1200" i="1" dirty="0" err="1">
                <a:solidFill>
                  <a:srgbClr val="FFCCFF"/>
                </a:solidFill>
              </a:rPr>
              <a:t>Refresh_Token</a:t>
            </a:r>
            <a:r>
              <a:rPr lang="en-US" sz="1200" i="1" dirty="0">
                <a:solidFill>
                  <a:schemeClr val="bg1"/>
                </a:solidFill>
              </a:rPr>
              <a:t>: </a:t>
            </a:r>
            <a:r>
              <a:rPr lang="en-US" sz="1200" i="1" dirty="0" err="1">
                <a:solidFill>
                  <a:schemeClr val="bg1"/>
                </a:solidFill>
              </a:rPr>
              <a:t>mljhjhPbbdazkb</a:t>
            </a:r>
            <a:endParaRPr lang="en-US" sz="1200" i="1" dirty="0">
              <a:solidFill>
                <a:schemeClr val="bg1"/>
              </a:solidFill>
            </a:endParaRPr>
          </a:p>
        </p:txBody>
      </p:sp>
      <p:sp>
        <p:nvSpPr>
          <p:cNvPr id="40" name="Titre 1">
            <a:extLst>
              <a:ext uri="{FF2B5EF4-FFF2-40B4-BE49-F238E27FC236}">
                <a16:creationId xmlns:a16="http://schemas.microsoft.com/office/drawing/2014/main" id="{F98C5603-AB8B-4ECF-B61C-EC83E1337239}"/>
              </a:ext>
            </a:extLst>
          </p:cNvPr>
          <p:cNvSpPr>
            <a:spLocks noGrp="1"/>
          </p:cNvSpPr>
          <p:nvPr>
            <p:ph type="title"/>
          </p:nvPr>
        </p:nvSpPr>
        <p:spPr>
          <a:xfrm>
            <a:off x="7347" y="4652133"/>
            <a:ext cx="2200373" cy="2202591"/>
          </a:xfrm>
          <a:solidFill>
            <a:schemeClr val="accent2">
              <a:lumMod val="75000"/>
            </a:schemeClr>
          </a:solidFill>
        </p:spPr>
        <p:txBody>
          <a:bodyPr>
            <a:normAutofit/>
          </a:bodyPr>
          <a:lstStyle/>
          <a:p>
            <a:r>
              <a:rPr lang="fr-FR" sz="2400" dirty="0" err="1">
                <a:solidFill>
                  <a:schemeClr val="bg1"/>
                </a:solidFill>
              </a:rPr>
              <a:t>Sample</a:t>
            </a:r>
            <a:r>
              <a:rPr lang="fr-FR" sz="2400" dirty="0">
                <a:solidFill>
                  <a:schemeClr val="bg1"/>
                </a:solidFill>
              </a:rPr>
              <a:t> </a:t>
            </a:r>
            <a:r>
              <a:rPr lang="fr-FR" sz="2400" dirty="0" err="1">
                <a:solidFill>
                  <a:schemeClr val="bg1"/>
                </a:solidFill>
              </a:rPr>
              <a:t>Authentication</a:t>
            </a:r>
            <a:r>
              <a:rPr lang="fr-FR" sz="2400" dirty="0">
                <a:solidFill>
                  <a:schemeClr val="bg1"/>
                </a:solidFill>
              </a:rPr>
              <a:t> </a:t>
            </a:r>
            <a:r>
              <a:rPr lang="fr-FR" sz="2400" dirty="0" err="1">
                <a:solidFill>
                  <a:schemeClr val="bg1"/>
                </a:solidFill>
              </a:rPr>
              <a:t>with</a:t>
            </a:r>
            <a:r>
              <a:rPr lang="fr-FR" sz="2400" dirty="0">
                <a:solidFill>
                  <a:schemeClr val="bg1"/>
                </a:solidFill>
              </a:rPr>
              <a:t> </a:t>
            </a:r>
            <a:r>
              <a:rPr lang="fr-FR" sz="2400" dirty="0" err="1">
                <a:solidFill>
                  <a:schemeClr val="bg1"/>
                </a:solidFill>
              </a:rPr>
              <a:t>Authorization</a:t>
            </a:r>
            <a:r>
              <a:rPr lang="fr-FR" sz="2400" dirty="0">
                <a:solidFill>
                  <a:schemeClr val="bg1"/>
                </a:solidFill>
              </a:rPr>
              <a:t> Code Grant</a:t>
            </a:r>
            <a:br>
              <a:rPr lang="fr-FR" sz="2400" dirty="0">
                <a:solidFill>
                  <a:schemeClr val="bg1"/>
                </a:solidFill>
              </a:rPr>
            </a:br>
            <a:r>
              <a:rPr lang="fr-FR" sz="2400" dirty="0" err="1">
                <a:solidFill>
                  <a:schemeClr val="bg1"/>
                </a:solidFill>
              </a:rPr>
              <a:t>with</a:t>
            </a:r>
            <a:r>
              <a:rPr lang="fr-FR" sz="2400" dirty="0">
                <a:solidFill>
                  <a:schemeClr val="bg1"/>
                </a:solidFill>
              </a:rPr>
              <a:t> </a:t>
            </a:r>
            <a:r>
              <a:rPr lang="fr-FR" sz="2400" dirty="0" err="1">
                <a:solidFill>
                  <a:schemeClr val="bg1"/>
                </a:solidFill>
              </a:rPr>
              <a:t>pcke</a:t>
            </a:r>
            <a:endParaRPr lang="fr-FR" sz="2400" dirty="0">
              <a:solidFill>
                <a:schemeClr val="bg1"/>
              </a:solidFill>
            </a:endParaRPr>
          </a:p>
        </p:txBody>
      </p:sp>
      <p:sp>
        <p:nvSpPr>
          <p:cNvPr id="45" name="ZoneTexte 44">
            <a:extLst>
              <a:ext uri="{FF2B5EF4-FFF2-40B4-BE49-F238E27FC236}">
                <a16:creationId xmlns:a16="http://schemas.microsoft.com/office/drawing/2014/main" id="{2ED43C21-3734-4D52-A2D6-5C63F524C81B}"/>
              </a:ext>
            </a:extLst>
          </p:cNvPr>
          <p:cNvSpPr txBox="1"/>
          <p:nvPr/>
        </p:nvSpPr>
        <p:spPr>
          <a:xfrm>
            <a:off x="2022872" y="3865319"/>
            <a:ext cx="1002197" cy="577081"/>
          </a:xfrm>
          <a:prstGeom prst="rect">
            <a:avLst/>
          </a:prstGeom>
          <a:solidFill>
            <a:schemeClr val="accent2">
              <a:lumMod val="75000"/>
            </a:schemeClr>
          </a:solidFill>
        </p:spPr>
        <p:txBody>
          <a:bodyPr wrap="none" rtlCol="0">
            <a:spAutoFit/>
          </a:bodyPr>
          <a:lstStyle/>
          <a:p>
            <a:pPr algn="ctr"/>
            <a:r>
              <a:rPr lang="fr-FR" sz="1050" b="1" dirty="0">
                <a:solidFill>
                  <a:schemeClr val="bg1"/>
                </a:solidFill>
              </a:rPr>
              <a:t>Sauvegarde</a:t>
            </a:r>
          </a:p>
          <a:p>
            <a:pPr algn="ctr"/>
            <a:r>
              <a:rPr lang="fr-FR" sz="1050" b="1" dirty="0" err="1">
                <a:solidFill>
                  <a:schemeClr val="bg1"/>
                </a:solidFill>
              </a:rPr>
              <a:t>Access_token</a:t>
            </a:r>
            <a:endParaRPr lang="fr-FR" sz="1050" b="1" dirty="0">
              <a:solidFill>
                <a:schemeClr val="bg1"/>
              </a:solidFill>
            </a:endParaRPr>
          </a:p>
          <a:p>
            <a:pPr algn="ctr"/>
            <a:r>
              <a:rPr lang="fr-FR" sz="1050" b="1" dirty="0" err="1">
                <a:solidFill>
                  <a:schemeClr val="bg1"/>
                </a:solidFill>
              </a:rPr>
              <a:t>Refresh_token</a:t>
            </a:r>
            <a:endParaRPr lang="fr-FR" sz="1050" b="1" dirty="0">
              <a:solidFill>
                <a:schemeClr val="bg1"/>
              </a:solidFill>
            </a:endParaRPr>
          </a:p>
        </p:txBody>
      </p:sp>
      <p:sp>
        <p:nvSpPr>
          <p:cNvPr id="46" name="ZoneTexte 45">
            <a:extLst>
              <a:ext uri="{FF2B5EF4-FFF2-40B4-BE49-F238E27FC236}">
                <a16:creationId xmlns:a16="http://schemas.microsoft.com/office/drawing/2014/main" id="{4D17EEE3-944F-4557-9139-BE73CDBA652A}"/>
              </a:ext>
            </a:extLst>
          </p:cNvPr>
          <p:cNvSpPr txBox="1"/>
          <p:nvPr/>
        </p:nvSpPr>
        <p:spPr>
          <a:xfrm>
            <a:off x="9178767" y="2216448"/>
            <a:ext cx="2818464" cy="830997"/>
          </a:xfrm>
          <a:prstGeom prst="rect">
            <a:avLst/>
          </a:prstGeom>
          <a:solidFill>
            <a:schemeClr val="accent2">
              <a:lumMod val="75000"/>
            </a:schemeClr>
          </a:solidFill>
        </p:spPr>
        <p:txBody>
          <a:bodyPr wrap="square" rtlCol="0">
            <a:spAutoFit/>
          </a:bodyPr>
          <a:lstStyle/>
          <a:p>
            <a:r>
              <a:rPr lang="fr-FR" sz="1200" b="1" i="1" dirty="0">
                <a:solidFill>
                  <a:schemeClr val="bg1"/>
                </a:solidFill>
              </a:rPr>
              <a:t>Server has </a:t>
            </a:r>
            <a:r>
              <a:rPr lang="fr-FR" sz="1200" b="1" i="1" dirty="0" err="1">
                <a:solidFill>
                  <a:schemeClr val="bg1"/>
                </a:solidFill>
              </a:rPr>
              <a:t>saved</a:t>
            </a:r>
            <a:r>
              <a:rPr lang="fr-FR" sz="1200" b="1" i="1" dirty="0">
                <a:solidFill>
                  <a:schemeClr val="bg1"/>
                </a:solidFill>
              </a:rPr>
              <a:t> </a:t>
            </a:r>
            <a:r>
              <a:rPr lang="fr-FR" sz="1200" b="1" i="1" dirty="0" err="1">
                <a:solidFill>
                  <a:srgbClr val="FFCCFF"/>
                </a:solidFill>
              </a:rPr>
              <a:t>code_challenge</a:t>
            </a:r>
            <a:r>
              <a:rPr lang="fr-FR" sz="1200" b="1" i="1" dirty="0">
                <a:solidFill>
                  <a:schemeClr val="bg1"/>
                </a:solidFill>
              </a:rPr>
              <a:t> and check </a:t>
            </a:r>
            <a:r>
              <a:rPr lang="fr-FR" sz="1200" b="1" i="1" dirty="0">
                <a:solidFill>
                  <a:srgbClr val="FFCCFF"/>
                </a:solidFill>
              </a:rPr>
              <a:t>code </a:t>
            </a:r>
            <a:r>
              <a:rPr lang="fr-FR" sz="1200" b="1" i="1" dirty="0">
                <a:solidFill>
                  <a:schemeClr val="bg1"/>
                </a:solidFill>
              </a:rPr>
              <a:t>and the </a:t>
            </a:r>
            <a:r>
              <a:rPr lang="fr-FR" sz="1200" b="1" i="1" dirty="0" err="1">
                <a:solidFill>
                  <a:srgbClr val="FFCCFF"/>
                </a:solidFill>
              </a:rPr>
              <a:t>code_verifier</a:t>
            </a:r>
            <a:endParaRPr lang="fr-FR" sz="1200" b="1" i="1" dirty="0">
              <a:solidFill>
                <a:srgbClr val="FFCCFF"/>
              </a:solidFill>
            </a:endParaRPr>
          </a:p>
          <a:p>
            <a:endParaRPr lang="fr-FR" sz="1200" b="1" i="1" dirty="0">
              <a:solidFill>
                <a:srgbClr val="FFCCFF"/>
              </a:solidFill>
            </a:endParaRPr>
          </a:p>
          <a:p>
            <a:r>
              <a:rPr lang="fr-FR" sz="1200" b="1" i="1" dirty="0">
                <a:solidFill>
                  <a:schemeClr val="bg1"/>
                </a:solidFill>
              </a:rPr>
              <a:t>HASH(</a:t>
            </a:r>
            <a:r>
              <a:rPr lang="fr-FR" sz="1200" b="1" i="1" dirty="0" err="1">
                <a:solidFill>
                  <a:srgbClr val="FFCCFF"/>
                </a:solidFill>
              </a:rPr>
              <a:t>code_verifier</a:t>
            </a:r>
            <a:r>
              <a:rPr lang="fr-FR" sz="1200" b="1" i="1" dirty="0">
                <a:solidFill>
                  <a:schemeClr val="bg1"/>
                </a:solidFill>
              </a:rPr>
              <a:t>)</a:t>
            </a:r>
            <a:r>
              <a:rPr lang="fr-FR" sz="1200" b="1" i="1" dirty="0">
                <a:solidFill>
                  <a:srgbClr val="FFCCFF"/>
                </a:solidFill>
              </a:rPr>
              <a:t> </a:t>
            </a:r>
            <a:r>
              <a:rPr lang="fr-FR" sz="1200" b="1" i="1" dirty="0">
                <a:solidFill>
                  <a:schemeClr val="bg1"/>
                </a:solidFill>
              </a:rPr>
              <a:t>=</a:t>
            </a:r>
            <a:r>
              <a:rPr lang="fr-FR" sz="1200" b="1" i="1" dirty="0">
                <a:solidFill>
                  <a:srgbClr val="FFCCFF"/>
                </a:solidFill>
              </a:rPr>
              <a:t> </a:t>
            </a:r>
            <a:r>
              <a:rPr lang="fr-FR" sz="1200" b="1" i="1" dirty="0" err="1">
                <a:solidFill>
                  <a:srgbClr val="FFCCFF"/>
                </a:solidFill>
              </a:rPr>
              <a:t>code_challenge</a:t>
            </a:r>
            <a:endParaRPr lang="fr-FR" sz="1200" i="1" dirty="0">
              <a:solidFill>
                <a:schemeClr val="bg1"/>
              </a:solidFill>
            </a:endParaRPr>
          </a:p>
        </p:txBody>
      </p:sp>
      <p:sp>
        <p:nvSpPr>
          <p:cNvPr id="47" name="Ellipse 46">
            <a:extLst>
              <a:ext uri="{FF2B5EF4-FFF2-40B4-BE49-F238E27FC236}">
                <a16:creationId xmlns:a16="http://schemas.microsoft.com/office/drawing/2014/main" id="{EC3DB6EA-5BD0-47D3-B169-2EE838ACB18E}"/>
              </a:ext>
            </a:extLst>
          </p:cNvPr>
          <p:cNvSpPr/>
          <p:nvPr/>
        </p:nvSpPr>
        <p:spPr>
          <a:xfrm>
            <a:off x="10137540" y="3428999"/>
            <a:ext cx="864136" cy="83912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14</a:t>
            </a:r>
          </a:p>
        </p:txBody>
      </p:sp>
      <p:sp>
        <p:nvSpPr>
          <p:cNvPr id="26" name="Ellipse 25">
            <a:extLst>
              <a:ext uri="{FF2B5EF4-FFF2-40B4-BE49-F238E27FC236}">
                <a16:creationId xmlns:a16="http://schemas.microsoft.com/office/drawing/2014/main" id="{B99BD2D6-1237-4D20-8050-1B312A100CB3}"/>
              </a:ext>
            </a:extLst>
          </p:cNvPr>
          <p:cNvSpPr/>
          <p:nvPr/>
        </p:nvSpPr>
        <p:spPr>
          <a:xfrm>
            <a:off x="1025169" y="3658843"/>
            <a:ext cx="864136" cy="83912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16</a:t>
            </a:r>
          </a:p>
        </p:txBody>
      </p:sp>
    </p:spTree>
    <p:extLst>
      <p:ext uri="{BB962C8B-B14F-4D97-AF65-F5344CB8AC3E}">
        <p14:creationId xmlns:p14="http://schemas.microsoft.com/office/powerpoint/2010/main" val="28922702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Espace réservé du contenu 2"/>
          <p:cNvSpPr txBox="1">
            <a:spLocks/>
          </p:cNvSpPr>
          <p:nvPr/>
        </p:nvSpPr>
        <p:spPr>
          <a:xfrm>
            <a:off x="2207720" y="4862991"/>
            <a:ext cx="2412962" cy="74591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400" b="1" dirty="0"/>
              <a:t>Client </a:t>
            </a:r>
            <a:br>
              <a:rPr lang="fr-FR" sz="2400" b="1" dirty="0"/>
            </a:br>
            <a:r>
              <a:rPr lang="fr-FR" sz="2400" b="1" dirty="0"/>
              <a:t>Application</a:t>
            </a:r>
            <a:endParaRPr lang="fr-FR" sz="2400" dirty="0"/>
          </a:p>
        </p:txBody>
      </p:sp>
      <p:pic>
        <p:nvPicPr>
          <p:cNvPr id="7"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8455540" y="2191355"/>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txBox="1">
            <a:spLocks/>
          </p:cNvSpPr>
          <p:nvPr/>
        </p:nvSpPr>
        <p:spPr>
          <a:xfrm>
            <a:off x="7723247" y="1248158"/>
            <a:ext cx="1997249" cy="72349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400" b="1" dirty="0" err="1"/>
              <a:t>Authorization</a:t>
            </a:r>
            <a:r>
              <a:rPr lang="fr-FR" sz="2400" b="1" dirty="0"/>
              <a:t> </a:t>
            </a:r>
            <a:br>
              <a:rPr lang="fr-FR" sz="2400" b="1" dirty="0"/>
            </a:br>
            <a:r>
              <a:rPr lang="fr-FR" sz="2400" b="1" dirty="0"/>
              <a:t>Server</a:t>
            </a:r>
            <a:endParaRPr lang="fr-FR" sz="2400" dirty="0"/>
          </a:p>
        </p:txBody>
      </p:sp>
      <p:sp>
        <p:nvSpPr>
          <p:cNvPr id="9" name="Espace réservé du contenu 2"/>
          <p:cNvSpPr txBox="1">
            <a:spLocks/>
          </p:cNvSpPr>
          <p:nvPr/>
        </p:nvSpPr>
        <p:spPr>
          <a:xfrm>
            <a:off x="7627078" y="5093059"/>
            <a:ext cx="2042822" cy="12213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400" b="1" dirty="0"/>
              <a:t>Resource Server</a:t>
            </a:r>
            <a:endParaRPr lang="fr-FR" sz="2400" dirty="0"/>
          </a:p>
        </p:txBody>
      </p:sp>
      <p:pic>
        <p:nvPicPr>
          <p:cNvPr id="10"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8455819" y="4362079"/>
            <a:ext cx="468826" cy="76012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Résultat de recherche d'images pour &quot;image ordinateur&quot;"/>
          <p:cNvPicPr>
            <a:picLocks noChangeAspect="1" noChangeArrowheads="1"/>
          </p:cNvPicPr>
          <p:nvPr/>
        </p:nvPicPr>
        <p:blipFill rotWithShape="1">
          <a:blip r:embed="rId4">
            <a:extLst>
              <a:ext uri="{28A0092B-C50C-407E-A947-70E740481C1C}">
                <a14:useLocalDpi xmlns:a14="http://schemas.microsoft.com/office/drawing/2010/main" val="0"/>
              </a:ext>
            </a:extLst>
          </a:blip>
          <a:srcRect b="12202"/>
          <a:stretch/>
        </p:blipFill>
        <p:spPr bwMode="auto">
          <a:xfrm>
            <a:off x="2892368" y="1186726"/>
            <a:ext cx="1002507" cy="880176"/>
          </a:xfrm>
          <a:prstGeom prst="rect">
            <a:avLst/>
          </a:prstGeom>
          <a:noFill/>
          <a:extLst>
            <a:ext uri="{909E8E84-426E-40DD-AFC4-6F175D3DCCD1}">
              <a14:hiddenFill xmlns:a14="http://schemas.microsoft.com/office/drawing/2010/main">
                <a:solidFill>
                  <a:srgbClr val="FFFFFF"/>
                </a:solidFill>
              </a14:hiddenFill>
            </a:ext>
          </a:extLst>
        </p:spPr>
      </p:pic>
      <p:pic>
        <p:nvPicPr>
          <p:cNvPr id="50" name="Image 49"/>
          <p:cNvPicPr>
            <a:picLocks noChangeAspect="1"/>
          </p:cNvPicPr>
          <p:nvPr/>
        </p:nvPicPr>
        <p:blipFill rotWithShape="1">
          <a:blip r:embed="rId5"/>
          <a:srcRect l="26157" r="24641"/>
          <a:stretch/>
        </p:blipFill>
        <p:spPr>
          <a:xfrm>
            <a:off x="478490" y="598510"/>
            <a:ext cx="398500" cy="809933"/>
          </a:xfrm>
          <a:prstGeom prst="rect">
            <a:avLst/>
          </a:prstGeom>
        </p:spPr>
      </p:pic>
      <p:sp>
        <p:nvSpPr>
          <p:cNvPr id="59" name="Espace réservé du contenu 2"/>
          <p:cNvSpPr txBox="1">
            <a:spLocks/>
          </p:cNvSpPr>
          <p:nvPr/>
        </p:nvSpPr>
        <p:spPr>
          <a:xfrm>
            <a:off x="-467205" y="1416613"/>
            <a:ext cx="2289891" cy="68005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Resource </a:t>
            </a:r>
            <a:br>
              <a:rPr lang="fr-FR" b="1" dirty="0"/>
            </a:br>
            <a:r>
              <a:rPr lang="fr-FR" b="1" dirty="0" err="1"/>
              <a:t>Owner</a:t>
            </a:r>
            <a:endParaRPr lang="fr-FR" dirty="0"/>
          </a:p>
        </p:txBody>
      </p:sp>
      <p:sp>
        <p:nvSpPr>
          <p:cNvPr id="5" name="Rectangle 4">
            <a:extLst>
              <a:ext uri="{FF2B5EF4-FFF2-40B4-BE49-F238E27FC236}">
                <a16:creationId xmlns:a16="http://schemas.microsoft.com/office/drawing/2014/main" id="{40F5BFEB-50A8-4B13-90A9-161E4F36B34C}"/>
              </a:ext>
            </a:extLst>
          </p:cNvPr>
          <p:cNvSpPr/>
          <p:nvPr/>
        </p:nvSpPr>
        <p:spPr>
          <a:xfrm>
            <a:off x="1438567" y="902594"/>
            <a:ext cx="3910109" cy="400110"/>
          </a:xfrm>
          <a:prstGeom prst="rect">
            <a:avLst/>
          </a:prstGeom>
        </p:spPr>
        <p:txBody>
          <a:bodyPr wrap="none">
            <a:spAutoFit/>
          </a:bodyPr>
          <a:lstStyle/>
          <a:p>
            <a:r>
              <a:rPr lang="fr-FR" sz="2000" i="1" dirty="0">
                <a:solidFill>
                  <a:schemeClr val="accent1">
                    <a:lumMod val="75000"/>
                  </a:schemeClr>
                </a:solidFill>
                <a:hlinkClick r:id="rId6"/>
              </a:rPr>
              <a:t>https://www.lannexe-bretignolles.fr</a:t>
            </a:r>
            <a:endParaRPr lang="fr-FR" sz="2000" i="1" dirty="0">
              <a:solidFill>
                <a:schemeClr val="accent1">
                  <a:lumMod val="75000"/>
                </a:schemeClr>
              </a:solidFill>
            </a:endParaRPr>
          </a:p>
        </p:txBody>
      </p:sp>
      <p:sp>
        <p:nvSpPr>
          <p:cNvPr id="32" name="Rectangle 31">
            <a:extLst>
              <a:ext uri="{FF2B5EF4-FFF2-40B4-BE49-F238E27FC236}">
                <a16:creationId xmlns:a16="http://schemas.microsoft.com/office/drawing/2014/main" id="{E73373DA-70C7-4F80-B193-086F1BC532FB}"/>
              </a:ext>
            </a:extLst>
          </p:cNvPr>
          <p:cNvSpPr/>
          <p:nvPr/>
        </p:nvSpPr>
        <p:spPr>
          <a:xfrm>
            <a:off x="7342449" y="5772679"/>
            <a:ext cx="2818464" cy="1015663"/>
          </a:xfrm>
          <a:prstGeom prst="rect">
            <a:avLst/>
          </a:prstGeom>
        </p:spPr>
        <p:txBody>
          <a:bodyPr wrap="none">
            <a:spAutoFit/>
          </a:bodyPr>
          <a:lstStyle/>
          <a:p>
            <a:r>
              <a:rPr lang="fr-FR" sz="2000" i="1" dirty="0">
                <a:solidFill>
                  <a:schemeClr val="accent1">
                    <a:lumMod val="75000"/>
                  </a:schemeClr>
                </a:solidFill>
                <a:hlinkClick r:id="rId7"/>
              </a:rPr>
              <a:t>https://api.facebook.com</a:t>
            </a:r>
            <a:endParaRPr lang="fr-FR" sz="2000" i="1" dirty="0">
              <a:solidFill>
                <a:schemeClr val="accent1">
                  <a:lumMod val="75000"/>
                </a:schemeClr>
              </a:solidFill>
            </a:endParaRPr>
          </a:p>
          <a:p>
            <a:endParaRPr lang="fr-FR" sz="2000" i="1" dirty="0">
              <a:solidFill>
                <a:schemeClr val="accent1">
                  <a:lumMod val="75000"/>
                </a:schemeClr>
              </a:solidFill>
            </a:endParaRPr>
          </a:p>
          <a:p>
            <a:endParaRPr lang="fr-FR" sz="2000" i="1" dirty="0">
              <a:solidFill>
                <a:schemeClr val="accent1">
                  <a:lumMod val="75000"/>
                </a:schemeClr>
              </a:solidFill>
            </a:endParaRPr>
          </a:p>
        </p:txBody>
      </p:sp>
      <p:sp>
        <p:nvSpPr>
          <p:cNvPr id="33" name="Rectangle 32">
            <a:extLst>
              <a:ext uri="{FF2B5EF4-FFF2-40B4-BE49-F238E27FC236}">
                <a16:creationId xmlns:a16="http://schemas.microsoft.com/office/drawing/2014/main" id="{5F76C149-58DE-4565-A502-92DC7CE4827B}"/>
              </a:ext>
            </a:extLst>
          </p:cNvPr>
          <p:cNvSpPr/>
          <p:nvPr/>
        </p:nvSpPr>
        <p:spPr>
          <a:xfrm>
            <a:off x="7199622" y="1778471"/>
            <a:ext cx="3104119" cy="707886"/>
          </a:xfrm>
          <a:prstGeom prst="rect">
            <a:avLst/>
          </a:prstGeom>
        </p:spPr>
        <p:txBody>
          <a:bodyPr wrap="none">
            <a:spAutoFit/>
          </a:bodyPr>
          <a:lstStyle/>
          <a:p>
            <a:r>
              <a:rPr lang="fr-FR" sz="2000" i="1" dirty="0">
                <a:solidFill>
                  <a:schemeClr val="accent1">
                    <a:lumMod val="75000"/>
                  </a:schemeClr>
                </a:solidFill>
                <a:hlinkClick r:id="rId8"/>
              </a:rPr>
              <a:t>https://oauth.facebook.com</a:t>
            </a:r>
            <a:endParaRPr lang="fr-FR" sz="2000" i="1" dirty="0">
              <a:solidFill>
                <a:schemeClr val="accent1">
                  <a:lumMod val="75000"/>
                </a:schemeClr>
              </a:solidFill>
            </a:endParaRPr>
          </a:p>
          <a:p>
            <a:endParaRPr lang="fr-FR" sz="2000" i="1" dirty="0">
              <a:solidFill>
                <a:schemeClr val="accent1">
                  <a:lumMod val="75000"/>
                </a:schemeClr>
              </a:solidFill>
            </a:endParaRPr>
          </a:p>
        </p:txBody>
      </p:sp>
      <p:pic>
        <p:nvPicPr>
          <p:cNvPr id="31" name="Picture 4" descr="Résultat de recherche d'images pour &quot;image serveur&quot;">
            <a:extLst>
              <a:ext uri="{FF2B5EF4-FFF2-40B4-BE49-F238E27FC236}">
                <a16:creationId xmlns:a16="http://schemas.microsoft.com/office/drawing/2014/main" id="{A022B1E6-32AB-4172-8EAB-6E6922BD37F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3179788" y="4102867"/>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9E321E21-B21D-4EB0-BE8B-48AC709DEA1D}"/>
              </a:ext>
            </a:extLst>
          </p:cNvPr>
          <p:cNvSpPr/>
          <p:nvPr/>
        </p:nvSpPr>
        <p:spPr>
          <a:xfrm>
            <a:off x="2253050" y="5540927"/>
            <a:ext cx="2322302" cy="400110"/>
          </a:xfrm>
          <a:prstGeom prst="rect">
            <a:avLst/>
          </a:prstGeom>
        </p:spPr>
        <p:txBody>
          <a:bodyPr wrap="none">
            <a:spAutoFit/>
          </a:bodyPr>
          <a:lstStyle/>
          <a:p>
            <a:r>
              <a:rPr lang="fr-FR" sz="2000" i="1" dirty="0">
                <a:solidFill>
                  <a:schemeClr val="accent1">
                    <a:lumMod val="75000"/>
                  </a:schemeClr>
                </a:solidFill>
                <a:hlinkClick r:id="rId6"/>
              </a:rPr>
              <a:t>https://api.bworld.fr</a:t>
            </a:r>
            <a:endParaRPr lang="fr-FR" sz="2000" i="1" dirty="0">
              <a:solidFill>
                <a:schemeClr val="accent1">
                  <a:lumMod val="75000"/>
                </a:schemeClr>
              </a:solidFill>
            </a:endParaRPr>
          </a:p>
        </p:txBody>
      </p:sp>
      <p:cxnSp>
        <p:nvCxnSpPr>
          <p:cNvPr id="35" name="Connecteur droit 34">
            <a:extLst>
              <a:ext uri="{FF2B5EF4-FFF2-40B4-BE49-F238E27FC236}">
                <a16:creationId xmlns:a16="http://schemas.microsoft.com/office/drawing/2014/main" id="{076B6765-5C0E-4454-AACE-93A61569865E}"/>
              </a:ext>
            </a:extLst>
          </p:cNvPr>
          <p:cNvCxnSpPr>
            <a:cxnSpLocks/>
            <a:stCxn id="17" idx="2"/>
            <a:endCxn id="31" idx="0"/>
          </p:cNvCxnSpPr>
          <p:nvPr/>
        </p:nvCxnSpPr>
        <p:spPr>
          <a:xfrm>
            <a:off x="3393622" y="2066902"/>
            <a:ext cx="20579" cy="2035965"/>
          </a:xfrm>
          <a:prstGeom prst="line">
            <a:avLst/>
          </a:prstGeom>
          <a:ln w="50800">
            <a:solidFill>
              <a:schemeClr val="accent6">
                <a:lumMod val="50000"/>
              </a:schemeClr>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37" name="ZoneTexte 36">
            <a:extLst>
              <a:ext uri="{FF2B5EF4-FFF2-40B4-BE49-F238E27FC236}">
                <a16:creationId xmlns:a16="http://schemas.microsoft.com/office/drawing/2014/main" id="{B78B667C-7F9B-4549-8516-828F96D8D614}"/>
              </a:ext>
            </a:extLst>
          </p:cNvPr>
          <p:cNvSpPr txBox="1"/>
          <p:nvPr/>
        </p:nvSpPr>
        <p:spPr>
          <a:xfrm>
            <a:off x="3522157" y="3337372"/>
            <a:ext cx="3141852" cy="646331"/>
          </a:xfrm>
          <a:prstGeom prst="rect">
            <a:avLst/>
          </a:prstGeom>
          <a:solidFill>
            <a:schemeClr val="accent6">
              <a:lumMod val="50000"/>
            </a:schemeClr>
          </a:solidFill>
        </p:spPr>
        <p:txBody>
          <a:bodyPr wrap="square" rtlCol="0">
            <a:spAutoFit/>
          </a:bodyPr>
          <a:lstStyle/>
          <a:p>
            <a:r>
              <a:rPr lang="fr-FR" sz="1200" b="1" i="1" dirty="0">
                <a:solidFill>
                  <a:schemeClr val="bg1"/>
                </a:solidFill>
              </a:rPr>
              <a:t>HTTP/1.1 200 OK</a:t>
            </a:r>
            <a:br>
              <a:rPr lang="fr-FR" sz="1200" i="1" dirty="0">
                <a:solidFill>
                  <a:schemeClr val="bg1"/>
                </a:solidFill>
              </a:rPr>
            </a:br>
            <a:r>
              <a:rPr lang="fr-FR" sz="1200" i="1" dirty="0">
                <a:solidFill>
                  <a:schemeClr val="bg1"/>
                </a:solidFill>
              </a:rPr>
              <a:t>Custom JWT for session </a:t>
            </a:r>
            <a:r>
              <a:rPr lang="fr-FR" sz="1200" i="1" dirty="0" err="1">
                <a:solidFill>
                  <a:schemeClr val="bg1"/>
                </a:solidFill>
              </a:rPr>
              <a:t>between</a:t>
            </a:r>
            <a:r>
              <a:rPr lang="fr-FR" sz="1200" i="1" dirty="0">
                <a:solidFill>
                  <a:schemeClr val="bg1"/>
                </a:solidFill>
              </a:rPr>
              <a:t> browser and</a:t>
            </a:r>
            <a:br>
              <a:rPr lang="fr-FR" sz="1200" i="1" dirty="0">
                <a:solidFill>
                  <a:schemeClr val="bg1"/>
                </a:solidFill>
              </a:rPr>
            </a:br>
            <a:r>
              <a:rPr lang="fr-FR" sz="1200" i="1" dirty="0">
                <a:solidFill>
                  <a:schemeClr val="bg1"/>
                </a:solidFill>
              </a:rPr>
              <a:t>Client Application</a:t>
            </a:r>
          </a:p>
        </p:txBody>
      </p:sp>
      <p:sp>
        <p:nvSpPr>
          <p:cNvPr id="38" name="Titre 1">
            <a:extLst>
              <a:ext uri="{FF2B5EF4-FFF2-40B4-BE49-F238E27FC236}">
                <a16:creationId xmlns:a16="http://schemas.microsoft.com/office/drawing/2014/main" id="{A2CAB9D5-CB05-4F6A-AE06-721D9334EFA7}"/>
              </a:ext>
            </a:extLst>
          </p:cNvPr>
          <p:cNvSpPr>
            <a:spLocks noGrp="1"/>
          </p:cNvSpPr>
          <p:nvPr>
            <p:ph type="title"/>
          </p:nvPr>
        </p:nvSpPr>
        <p:spPr>
          <a:xfrm>
            <a:off x="7347" y="4652133"/>
            <a:ext cx="2200373" cy="2202591"/>
          </a:xfrm>
          <a:solidFill>
            <a:schemeClr val="accent2">
              <a:lumMod val="75000"/>
            </a:schemeClr>
          </a:solidFill>
        </p:spPr>
        <p:txBody>
          <a:bodyPr>
            <a:normAutofit/>
          </a:bodyPr>
          <a:lstStyle/>
          <a:p>
            <a:r>
              <a:rPr lang="fr-FR" sz="2400" dirty="0" err="1">
                <a:solidFill>
                  <a:schemeClr val="bg1"/>
                </a:solidFill>
              </a:rPr>
              <a:t>Sample</a:t>
            </a:r>
            <a:r>
              <a:rPr lang="fr-FR" sz="2400" dirty="0">
                <a:solidFill>
                  <a:schemeClr val="bg1"/>
                </a:solidFill>
              </a:rPr>
              <a:t> </a:t>
            </a:r>
            <a:r>
              <a:rPr lang="fr-FR" sz="2400" dirty="0" err="1">
                <a:solidFill>
                  <a:schemeClr val="bg1"/>
                </a:solidFill>
              </a:rPr>
              <a:t>Authentication</a:t>
            </a:r>
            <a:r>
              <a:rPr lang="fr-FR" sz="2400" dirty="0">
                <a:solidFill>
                  <a:schemeClr val="bg1"/>
                </a:solidFill>
              </a:rPr>
              <a:t> </a:t>
            </a:r>
            <a:r>
              <a:rPr lang="fr-FR" sz="2400" dirty="0" err="1">
                <a:solidFill>
                  <a:schemeClr val="bg1"/>
                </a:solidFill>
              </a:rPr>
              <a:t>with</a:t>
            </a:r>
            <a:r>
              <a:rPr lang="fr-FR" sz="2400" dirty="0">
                <a:solidFill>
                  <a:schemeClr val="bg1"/>
                </a:solidFill>
              </a:rPr>
              <a:t> </a:t>
            </a:r>
            <a:r>
              <a:rPr lang="fr-FR" sz="2400" dirty="0" err="1">
                <a:solidFill>
                  <a:schemeClr val="bg1"/>
                </a:solidFill>
              </a:rPr>
              <a:t>Authorization</a:t>
            </a:r>
            <a:r>
              <a:rPr lang="fr-FR" sz="2400" dirty="0">
                <a:solidFill>
                  <a:schemeClr val="bg1"/>
                </a:solidFill>
              </a:rPr>
              <a:t> Code Grant</a:t>
            </a:r>
            <a:br>
              <a:rPr lang="fr-FR" sz="2400" dirty="0">
                <a:solidFill>
                  <a:schemeClr val="bg1"/>
                </a:solidFill>
              </a:rPr>
            </a:br>
            <a:r>
              <a:rPr lang="fr-FR" sz="2400" dirty="0" err="1">
                <a:solidFill>
                  <a:schemeClr val="bg1"/>
                </a:solidFill>
              </a:rPr>
              <a:t>with</a:t>
            </a:r>
            <a:r>
              <a:rPr lang="fr-FR" sz="2400" dirty="0">
                <a:solidFill>
                  <a:schemeClr val="bg1"/>
                </a:solidFill>
              </a:rPr>
              <a:t> </a:t>
            </a:r>
            <a:r>
              <a:rPr lang="fr-FR" sz="2400" dirty="0" err="1">
                <a:solidFill>
                  <a:schemeClr val="bg1"/>
                </a:solidFill>
              </a:rPr>
              <a:t>pcke</a:t>
            </a:r>
            <a:endParaRPr lang="fr-FR" sz="2400" dirty="0">
              <a:solidFill>
                <a:schemeClr val="bg1"/>
              </a:solidFill>
            </a:endParaRPr>
          </a:p>
        </p:txBody>
      </p:sp>
      <p:sp>
        <p:nvSpPr>
          <p:cNvPr id="39" name="Ellipse 38">
            <a:extLst>
              <a:ext uri="{FF2B5EF4-FFF2-40B4-BE49-F238E27FC236}">
                <a16:creationId xmlns:a16="http://schemas.microsoft.com/office/drawing/2014/main" id="{4A451952-DCB3-460A-BA9D-D4DD764D86BC}"/>
              </a:ext>
            </a:extLst>
          </p:cNvPr>
          <p:cNvSpPr/>
          <p:nvPr/>
        </p:nvSpPr>
        <p:spPr>
          <a:xfrm>
            <a:off x="4675599" y="2338032"/>
            <a:ext cx="871650" cy="880176"/>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17</a:t>
            </a:r>
          </a:p>
        </p:txBody>
      </p:sp>
    </p:spTree>
    <p:extLst>
      <p:ext uri="{BB962C8B-B14F-4D97-AF65-F5344CB8AC3E}">
        <p14:creationId xmlns:p14="http://schemas.microsoft.com/office/powerpoint/2010/main" val="32859727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Ellipse 53">
            <a:extLst>
              <a:ext uri="{FF2B5EF4-FFF2-40B4-BE49-F238E27FC236}">
                <a16:creationId xmlns:a16="http://schemas.microsoft.com/office/drawing/2014/main" id="{119BE82D-78C6-4617-A632-1574267DCA22}"/>
              </a:ext>
            </a:extLst>
          </p:cNvPr>
          <p:cNvSpPr/>
          <p:nvPr/>
        </p:nvSpPr>
        <p:spPr>
          <a:xfrm>
            <a:off x="3587152" y="2242680"/>
            <a:ext cx="871650" cy="880176"/>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4</a:t>
            </a:r>
          </a:p>
        </p:txBody>
      </p:sp>
      <p:sp>
        <p:nvSpPr>
          <p:cNvPr id="44" name="Espace réservé du contenu 2"/>
          <p:cNvSpPr txBox="1">
            <a:spLocks/>
          </p:cNvSpPr>
          <p:nvPr/>
        </p:nvSpPr>
        <p:spPr>
          <a:xfrm>
            <a:off x="2207720" y="4862991"/>
            <a:ext cx="2412962" cy="74591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400" b="1" dirty="0"/>
              <a:t>Client </a:t>
            </a:r>
            <a:br>
              <a:rPr lang="fr-FR" sz="2400" b="1" dirty="0"/>
            </a:br>
            <a:r>
              <a:rPr lang="fr-FR" sz="2400" b="1" dirty="0"/>
              <a:t>Application</a:t>
            </a:r>
            <a:endParaRPr lang="fr-FR" sz="2400" dirty="0"/>
          </a:p>
        </p:txBody>
      </p:sp>
      <p:pic>
        <p:nvPicPr>
          <p:cNvPr id="7"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8455540" y="2191355"/>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txBox="1">
            <a:spLocks/>
          </p:cNvSpPr>
          <p:nvPr/>
        </p:nvSpPr>
        <p:spPr>
          <a:xfrm>
            <a:off x="7723247" y="1248158"/>
            <a:ext cx="1997249" cy="72349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400" b="1" dirty="0" err="1"/>
              <a:t>Authorization</a:t>
            </a:r>
            <a:r>
              <a:rPr lang="fr-FR" sz="2400" b="1" dirty="0"/>
              <a:t> </a:t>
            </a:r>
            <a:br>
              <a:rPr lang="fr-FR" sz="2400" b="1" dirty="0"/>
            </a:br>
            <a:r>
              <a:rPr lang="fr-FR" sz="2400" b="1" dirty="0"/>
              <a:t>Server</a:t>
            </a:r>
            <a:endParaRPr lang="fr-FR" sz="2400" dirty="0"/>
          </a:p>
        </p:txBody>
      </p:sp>
      <p:sp>
        <p:nvSpPr>
          <p:cNvPr id="9" name="Espace réservé du contenu 2"/>
          <p:cNvSpPr txBox="1">
            <a:spLocks/>
          </p:cNvSpPr>
          <p:nvPr/>
        </p:nvSpPr>
        <p:spPr>
          <a:xfrm>
            <a:off x="7627078" y="5093059"/>
            <a:ext cx="2042822" cy="12213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400" b="1" dirty="0"/>
              <a:t>Resource Server</a:t>
            </a:r>
            <a:endParaRPr lang="fr-FR" sz="2400" dirty="0"/>
          </a:p>
        </p:txBody>
      </p:sp>
      <p:pic>
        <p:nvPicPr>
          <p:cNvPr id="10"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8455819" y="4362079"/>
            <a:ext cx="468826" cy="76012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Résultat de recherche d'images pour &quot;image ordinateur&quot;"/>
          <p:cNvPicPr>
            <a:picLocks noChangeAspect="1" noChangeArrowheads="1"/>
          </p:cNvPicPr>
          <p:nvPr/>
        </p:nvPicPr>
        <p:blipFill rotWithShape="1">
          <a:blip r:embed="rId4">
            <a:extLst>
              <a:ext uri="{28A0092B-C50C-407E-A947-70E740481C1C}">
                <a14:useLocalDpi xmlns:a14="http://schemas.microsoft.com/office/drawing/2010/main" val="0"/>
              </a:ext>
            </a:extLst>
          </a:blip>
          <a:srcRect b="12202"/>
          <a:stretch/>
        </p:blipFill>
        <p:spPr bwMode="auto">
          <a:xfrm>
            <a:off x="2892368" y="1186726"/>
            <a:ext cx="1002507" cy="880176"/>
          </a:xfrm>
          <a:prstGeom prst="rect">
            <a:avLst/>
          </a:prstGeom>
          <a:noFill/>
          <a:extLst>
            <a:ext uri="{909E8E84-426E-40DD-AFC4-6F175D3DCCD1}">
              <a14:hiddenFill xmlns:a14="http://schemas.microsoft.com/office/drawing/2010/main">
                <a:solidFill>
                  <a:srgbClr val="FFFFFF"/>
                </a:solidFill>
              </a14:hiddenFill>
            </a:ext>
          </a:extLst>
        </p:spPr>
      </p:pic>
      <p:pic>
        <p:nvPicPr>
          <p:cNvPr id="50" name="Image 49"/>
          <p:cNvPicPr>
            <a:picLocks noChangeAspect="1"/>
          </p:cNvPicPr>
          <p:nvPr/>
        </p:nvPicPr>
        <p:blipFill rotWithShape="1">
          <a:blip r:embed="rId5"/>
          <a:srcRect l="26157" r="24641"/>
          <a:stretch/>
        </p:blipFill>
        <p:spPr>
          <a:xfrm>
            <a:off x="478490" y="598510"/>
            <a:ext cx="398500" cy="809933"/>
          </a:xfrm>
          <a:prstGeom prst="rect">
            <a:avLst/>
          </a:prstGeom>
        </p:spPr>
      </p:pic>
      <p:sp>
        <p:nvSpPr>
          <p:cNvPr id="59" name="Espace réservé du contenu 2"/>
          <p:cNvSpPr txBox="1">
            <a:spLocks/>
          </p:cNvSpPr>
          <p:nvPr/>
        </p:nvSpPr>
        <p:spPr>
          <a:xfrm>
            <a:off x="-467205" y="1416613"/>
            <a:ext cx="2289891" cy="68005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Resource </a:t>
            </a:r>
            <a:br>
              <a:rPr lang="fr-FR" b="1" dirty="0"/>
            </a:br>
            <a:r>
              <a:rPr lang="fr-FR" b="1" dirty="0" err="1"/>
              <a:t>Owner</a:t>
            </a:r>
            <a:endParaRPr lang="fr-FR" dirty="0"/>
          </a:p>
        </p:txBody>
      </p:sp>
      <p:sp>
        <p:nvSpPr>
          <p:cNvPr id="5" name="Rectangle 4">
            <a:extLst>
              <a:ext uri="{FF2B5EF4-FFF2-40B4-BE49-F238E27FC236}">
                <a16:creationId xmlns:a16="http://schemas.microsoft.com/office/drawing/2014/main" id="{40F5BFEB-50A8-4B13-90A9-161E4F36B34C}"/>
              </a:ext>
            </a:extLst>
          </p:cNvPr>
          <p:cNvSpPr/>
          <p:nvPr/>
        </p:nvSpPr>
        <p:spPr>
          <a:xfrm>
            <a:off x="1438566" y="569908"/>
            <a:ext cx="3910109" cy="400110"/>
          </a:xfrm>
          <a:prstGeom prst="rect">
            <a:avLst/>
          </a:prstGeom>
        </p:spPr>
        <p:txBody>
          <a:bodyPr wrap="none">
            <a:spAutoFit/>
          </a:bodyPr>
          <a:lstStyle/>
          <a:p>
            <a:r>
              <a:rPr lang="fr-FR" sz="2000" i="1" dirty="0">
                <a:solidFill>
                  <a:schemeClr val="accent1">
                    <a:lumMod val="75000"/>
                  </a:schemeClr>
                </a:solidFill>
                <a:hlinkClick r:id="rId6"/>
              </a:rPr>
              <a:t>https://www.lannexe-bretignolles.fr</a:t>
            </a:r>
            <a:endParaRPr lang="fr-FR" sz="2000" i="1" dirty="0">
              <a:solidFill>
                <a:schemeClr val="accent1">
                  <a:lumMod val="75000"/>
                </a:schemeClr>
              </a:solidFill>
            </a:endParaRPr>
          </a:p>
        </p:txBody>
      </p:sp>
      <p:sp>
        <p:nvSpPr>
          <p:cNvPr id="32" name="Rectangle 31">
            <a:extLst>
              <a:ext uri="{FF2B5EF4-FFF2-40B4-BE49-F238E27FC236}">
                <a16:creationId xmlns:a16="http://schemas.microsoft.com/office/drawing/2014/main" id="{E73373DA-70C7-4F80-B193-086F1BC532FB}"/>
              </a:ext>
            </a:extLst>
          </p:cNvPr>
          <p:cNvSpPr/>
          <p:nvPr/>
        </p:nvSpPr>
        <p:spPr>
          <a:xfrm>
            <a:off x="7342449" y="5772679"/>
            <a:ext cx="2818464" cy="1015663"/>
          </a:xfrm>
          <a:prstGeom prst="rect">
            <a:avLst/>
          </a:prstGeom>
        </p:spPr>
        <p:txBody>
          <a:bodyPr wrap="none">
            <a:spAutoFit/>
          </a:bodyPr>
          <a:lstStyle/>
          <a:p>
            <a:r>
              <a:rPr lang="fr-FR" sz="2000" i="1" dirty="0">
                <a:solidFill>
                  <a:schemeClr val="accent1">
                    <a:lumMod val="75000"/>
                  </a:schemeClr>
                </a:solidFill>
                <a:hlinkClick r:id="rId7"/>
              </a:rPr>
              <a:t>https://api.facebook.com</a:t>
            </a:r>
            <a:endParaRPr lang="fr-FR" sz="2000" i="1" dirty="0">
              <a:solidFill>
                <a:schemeClr val="accent1">
                  <a:lumMod val="75000"/>
                </a:schemeClr>
              </a:solidFill>
            </a:endParaRPr>
          </a:p>
          <a:p>
            <a:endParaRPr lang="fr-FR" sz="2000" i="1" dirty="0">
              <a:solidFill>
                <a:schemeClr val="accent1">
                  <a:lumMod val="75000"/>
                </a:schemeClr>
              </a:solidFill>
            </a:endParaRPr>
          </a:p>
          <a:p>
            <a:endParaRPr lang="fr-FR" sz="2000" i="1" dirty="0">
              <a:solidFill>
                <a:schemeClr val="accent1">
                  <a:lumMod val="75000"/>
                </a:schemeClr>
              </a:solidFill>
            </a:endParaRPr>
          </a:p>
        </p:txBody>
      </p:sp>
      <p:sp>
        <p:nvSpPr>
          <p:cNvPr id="33" name="Rectangle 32">
            <a:extLst>
              <a:ext uri="{FF2B5EF4-FFF2-40B4-BE49-F238E27FC236}">
                <a16:creationId xmlns:a16="http://schemas.microsoft.com/office/drawing/2014/main" id="{5F76C149-58DE-4565-A502-92DC7CE4827B}"/>
              </a:ext>
            </a:extLst>
          </p:cNvPr>
          <p:cNvSpPr/>
          <p:nvPr/>
        </p:nvSpPr>
        <p:spPr>
          <a:xfrm>
            <a:off x="7199622" y="1778471"/>
            <a:ext cx="3104119" cy="707886"/>
          </a:xfrm>
          <a:prstGeom prst="rect">
            <a:avLst/>
          </a:prstGeom>
        </p:spPr>
        <p:txBody>
          <a:bodyPr wrap="none">
            <a:spAutoFit/>
          </a:bodyPr>
          <a:lstStyle/>
          <a:p>
            <a:r>
              <a:rPr lang="fr-FR" sz="2000" i="1" dirty="0">
                <a:solidFill>
                  <a:schemeClr val="accent1">
                    <a:lumMod val="75000"/>
                  </a:schemeClr>
                </a:solidFill>
                <a:hlinkClick r:id="rId8"/>
              </a:rPr>
              <a:t>https://oauth.facebook.com</a:t>
            </a:r>
            <a:endParaRPr lang="fr-FR" sz="2000" i="1" dirty="0">
              <a:solidFill>
                <a:schemeClr val="accent1">
                  <a:lumMod val="75000"/>
                </a:schemeClr>
              </a:solidFill>
            </a:endParaRPr>
          </a:p>
          <a:p>
            <a:endParaRPr lang="fr-FR" sz="2000" i="1" dirty="0">
              <a:solidFill>
                <a:schemeClr val="accent1">
                  <a:lumMod val="75000"/>
                </a:schemeClr>
              </a:solidFill>
            </a:endParaRPr>
          </a:p>
        </p:txBody>
      </p:sp>
      <p:pic>
        <p:nvPicPr>
          <p:cNvPr id="31" name="Picture 4" descr="Résultat de recherche d'images pour &quot;image serveur&quot;">
            <a:extLst>
              <a:ext uri="{FF2B5EF4-FFF2-40B4-BE49-F238E27FC236}">
                <a16:creationId xmlns:a16="http://schemas.microsoft.com/office/drawing/2014/main" id="{A022B1E6-32AB-4172-8EAB-6E6922BD37F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3179788" y="4102867"/>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9E321E21-B21D-4EB0-BE8B-48AC709DEA1D}"/>
              </a:ext>
            </a:extLst>
          </p:cNvPr>
          <p:cNvSpPr/>
          <p:nvPr/>
        </p:nvSpPr>
        <p:spPr>
          <a:xfrm>
            <a:off x="2253050" y="5540927"/>
            <a:ext cx="2322302" cy="400110"/>
          </a:xfrm>
          <a:prstGeom prst="rect">
            <a:avLst/>
          </a:prstGeom>
        </p:spPr>
        <p:txBody>
          <a:bodyPr wrap="none">
            <a:spAutoFit/>
          </a:bodyPr>
          <a:lstStyle/>
          <a:p>
            <a:r>
              <a:rPr lang="fr-FR" sz="2000" i="1" dirty="0">
                <a:solidFill>
                  <a:schemeClr val="accent1">
                    <a:lumMod val="75000"/>
                  </a:schemeClr>
                </a:solidFill>
                <a:hlinkClick r:id="rId6"/>
              </a:rPr>
              <a:t>https://api.bworld.fr</a:t>
            </a:r>
            <a:endParaRPr lang="fr-FR" sz="2000" i="1" dirty="0">
              <a:solidFill>
                <a:schemeClr val="accent1">
                  <a:lumMod val="75000"/>
                </a:schemeClr>
              </a:solidFill>
            </a:endParaRPr>
          </a:p>
        </p:txBody>
      </p:sp>
      <p:sp>
        <p:nvSpPr>
          <p:cNvPr id="38" name="Titre 1">
            <a:extLst>
              <a:ext uri="{FF2B5EF4-FFF2-40B4-BE49-F238E27FC236}">
                <a16:creationId xmlns:a16="http://schemas.microsoft.com/office/drawing/2014/main" id="{A2CAB9D5-CB05-4F6A-AE06-721D9334EFA7}"/>
              </a:ext>
            </a:extLst>
          </p:cNvPr>
          <p:cNvSpPr>
            <a:spLocks noGrp="1"/>
          </p:cNvSpPr>
          <p:nvPr>
            <p:ph type="title"/>
          </p:nvPr>
        </p:nvSpPr>
        <p:spPr>
          <a:xfrm>
            <a:off x="7347" y="4652133"/>
            <a:ext cx="2200373" cy="2202591"/>
          </a:xfrm>
          <a:solidFill>
            <a:schemeClr val="accent2">
              <a:lumMod val="75000"/>
            </a:schemeClr>
          </a:solidFill>
        </p:spPr>
        <p:txBody>
          <a:bodyPr>
            <a:normAutofit/>
          </a:bodyPr>
          <a:lstStyle/>
          <a:p>
            <a:r>
              <a:rPr lang="fr-FR" sz="2400" dirty="0" err="1">
                <a:solidFill>
                  <a:schemeClr val="bg1"/>
                </a:solidFill>
              </a:rPr>
              <a:t>Sample</a:t>
            </a:r>
            <a:r>
              <a:rPr lang="fr-FR" sz="2400" dirty="0">
                <a:solidFill>
                  <a:schemeClr val="bg1"/>
                </a:solidFill>
              </a:rPr>
              <a:t> </a:t>
            </a:r>
            <a:r>
              <a:rPr lang="fr-FR" sz="2400" dirty="0" err="1">
                <a:solidFill>
                  <a:schemeClr val="bg1"/>
                </a:solidFill>
              </a:rPr>
              <a:t>Authentication</a:t>
            </a:r>
            <a:r>
              <a:rPr lang="fr-FR" sz="2400" dirty="0">
                <a:solidFill>
                  <a:schemeClr val="bg1"/>
                </a:solidFill>
              </a:rPr>
              <a:t> </a:t>
            </a:r>
            <a:r>
              <a:rPr lang="fr-FR" sz="2400" dirty="0" err="1">
                <a:solidFill>
                  <a:schemeClr val="bg1"/>
                </a:solidFill>
              </a:rPr>
              <a:t>with</a:t>
            </a:r>
            <a:r>
              <a:rPr lang="fr-FR" sz="2400" dirty="0">
                <a:solidFill>
                  <a:schemeClr val="bg1"/>
                </a:solidFill>
              </a:rPr>
              <a:t> </a:t>
            </a:r>
            <a:r>
              <a:rPr lang="fr-FR" sz="2400" dirty="0" err="1">
                <a:solidFill>
                  <a:schemeClr val="bg1"/>
                </a:solidFill>
              </a:rPr>
              <a:t>Authorization</a:t>
            </a:r>
            <a:r>
              <a:rPr lang="fr-FR" sz="2400" dirty="0">
                <a:solidFill>
                  <a:schemeClr val="bg1"/>
                </a:solidFill>
              </a:rPr>
              <a:t> Code Grant</a:t>
            </a:r>
            <a:br>
              <a:rPr lang="fr-FR" sz="2400" dirty="0">
                <a:solidFill>
                  <a:schemeClr val="bg1"/>
                </a:solidFill>
              </a:rPr>
            </a:br>
            <a:r>
              <a:rPr lang="fr-FR" sz="2400" dirty="0" err="1">
                <a:solidFill>
                  <a:schemeClr val="bg1"/>
                </a:solidFill>
              </a:rPr>
              <a:t>with</a:t>
            </a:r>
            <a:r>
              <a:rPr lang="fr-FR" sz="2400" dirty="0">
                <a:solidFill>
                  <a:schemeClr val="bg1"/>
                </a:solidFill>
              </a:rPr>
              <a:t> </a:t>
            </a:r>
            <a:r>
              <a:rPr lang="fr-FR" sz="2400" dirty="0" err="1">
                <a:solidFill>
                  <a:schemeClr val="bg1"/>
                </a:solidFill>
              </a:rPr>
              <a:t>pcke</a:t>
            </a:r>
            <a:endParaRPr lang="fr-FR" sz="2400" dirty="0">
              <a:solidFill>
                <a:schemeClr val="bg1"/>
              </a:solidFill>
            </a:endParaRPr>
          </a:p>
        </p:txBody>
      </p:sp>
      <p:cxnSp>
        <p:nvCxnSpPr>
          <p:cNvPr id="40" name="Connecteur droit 39">
            <a:extLst>
              <a:ext uri="{FF2B5EF4-FFF2-40B4-BE49-F238E27FC236}">
                <a16:creationId xmlns:a16="http://schemas.microsoft.com/office/drawing/2014/main" id="{284B6D3A-2345-4BA1-A9C6-98A3ABFB28BD}"/>
              </a:ext>
            </a:extLst>
          </p:cNvPr>
          <p:cNvCxnSpPr>
            <a:cxnSpLocks/>
          </p:cNvCxnSpPr>
          <p:nvPr/>
        </p:nvCxnSpPr>
        <p:spPr>
          <a:xfrm flipH="1" flipV="1">
            <a:off x="3210882" y="2191355"/>
            <a:ext cx="1" cy="1878205"/>
          </a:xfrm>
          <a:prstGeom prst="line">
            <a:avLst/>
          </a:prstGeom>
          <a:ln w="50800">
            <a:solidFill>
              <a:schemeClr val="accent1">
                <a:lumMod val="50000"/>
              </a:schemeClr>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42" name="ZoneTexte 41">
            <a:extLst>
              <a:ext uri="{FF2B5EF4-FFF2-40B4-BE49-F238E27FC236}">
                <a16:creationId xmlns:a16="http://schemas.microsoft.com/office/drawing/2014/main" id="{09DF71F0-EC01-45C5-88C9-0E0E887C6BAA}"/>
              </a:ext>
            </a:extLst>
          </p:cNvPr>
          <p:cNvSpPr txBox="1"/>
          <p:nvPr/>
        </p:nvSpPr>
        <p:spPr>
          <a:xfrm>
            <a:off x="220119" y="2111169"/>
            <a:ext cx="2836704" cy="646331"/>
          </a:xfrm>
          <a:prstGeom prst="rect">
            <a:avLst/>
          </a:prstGeom>
          <a:solidFill>
            <a:schemeClr val="accent1">
              <a:lumMod val="75000"/>
            </a:schemeClr>
          </a:solidFill>
        </p:spPr>
        <p:txBody>
          <a:bodyPr wrap="square" rtlCol="0">
            <a:spAutoFit/>
          </a:bodyPr>
          <a:lstStyle/>
          <a:p>
            <a:r>
              <a:rPr lang="fr-FR" sz="1200" b="1" i="1" dirty="0">
                <a:solidFill>
                  <a:schemeClr val="bg1"/>
                </a:solidFill>
              </a:rPr>
              <a:t>GET </a:t>
            </a:r>
            <a:r>
              <a:rPr lang="fr-FR" sz="1200" i="1" dirty="0">
                <a:solidFill>
                  <a:schemeClr val="bg1"/>
                </a:solidFill>
              </a:rPr>
              <a:t>https://api.bworld.fr/userdata</a:t>
            </a:r>
            <a:br>
              <a:rPr lang="fr-FR" sz="1200" i="1" dirty="0">
                <a:solidFill>
                  <a:schemeClr val="bg1"/>
                </a:solidFill>
              </a:rPr>
            </a:br>
            <a:r>
              <a:rPr lang="fr-FR" sz="1200" i="1" dirty="0">
                <a:solidFill>
                  <a:schemeClr val="bg1"/>
                </a:solidFill>
              </a:rPr>
              <a:t>Autorisation: </a:t>
            </a:r>
            <a:r>
              <a:rPr lang="fr-FR" sz="1200" i="1" dirty="0" err="1">
                <a:solidFill>
                  <a:schemeClr val="bg1"/>
                </a:solidFill>
              </a:rPr>
              <a:t>Bearer</a:t>
            </a:r>
            <a:r>
              <a:rPr lang="fr-FR" sz="1200" i="1" dirty="0">
                <a:solidFill>
                  <a:schemeClr val="bg1"/>
                </a:solidFill>
              </a:rPr>
              <a:t> </a:t>
            </a:r>
            <a:r>
              <a:rPr lang="fr-FR" sz="1200" i="1" dirty="0" err="1">
                <a:solidFill>
                  <a:schemeClr val="bg1"/>
                </a:solidFill>
              </a:rPr>
              <a:t>CustomJWT</a:t>
            </a:r>
            <a:br>
              <a:rPr lang="fr-FR" sz="1200" i="1" dirty="0">
                <a:solidFill>
                  <a:schemeClr val="bg1"/>
                </a:solidFill>
              </a:rPr>
            </a:br>
            <a:r>
              <a:rPr lang="fr-FR" sz="1200" b="1" i="1" dirty="0">
                <a:solidFill>
                  <a:schemeClr val="bg1"/>
                </a:solidFill>
              </a:rPr>
              <a:t>HTTP/1.1</a:t>
            </a:r>
            <a:endParaRPr lang="fr-FR" sz="1200" i="1" dirty="0">
              <a:solidFill>
                <a:schemeClr val="bg1"/>
              </a:solidFill>
            </a:endParaRPr>
          </a:p>
        </p:txBody>
      </p:sp>
      <p:sp>
        <p:nvSpPr>
          <p:cNvPr id="43" name="Ellipse 42">
            <a:extLst>
              <a:ext uri="{FF2B5EF4-FFF2-40B4-BE49-F238E27FC236}">
                <a16:creationId xmlns:a16="http://schemas.microsoft.com/office/drawing/2014/main" id="{F4DDDF50-A1BE-411D-A38C-6C9C92644AC6}"/>
              </a:ext>
            </a:extLst>
          </p:cNvPr>
          <p:cNvSpPr/>
          <p:nvPr/>
        </p:nvSpPr>
        <p:spPr>
          <a:xfrm>
            <a:off x="1873298" y="1091477"/>
            <a:ext cx="871650" cy="88017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1</a:t>
            </a:r>
          </a:p>
        </p:txBody>
      </p:sp>
      <p:sp>
        <p:nvSpPr>
          <p:cNvPr id="45" name="ZoneTexte 44">
            <a:extLst>
              <a:ext uri="{FF2B5EF4-FFF2-40B4-BE49-F238E27FC236}">
                <a16:creationId xmlns:a16="http://schemas.microsoft.com/office/drawing/2014/main" id="{3710CFD9-05F6-4A64-ACF4-D9FDA0E12EB0}"/>
              </a:ext>
            </a:extLst>
          </p:cNvPr>
          <p:cNvSpPr txBox="1"/>
          <p:nvPr/>
        </p:nvSpPr>
        <p:spPr>
          <a:xfrm>
            <a:off x="4206180" y="4799037"/>
            <a:ext cx="3057235" cy="646331"/>
          </a:xfrm>
          <a:prstGeom prst="rect">
            <a:avLst/>
          </a:prstGeom>
          <a:solidFill>
            <a:schemeClr val="accent1">
              <a:lumMod val="75000"/>
            </a:schemeClr>
          </a:solidFill>
        </p:spPr>
        <p:txBody>
          <a:bodyPr wrap="square" rtlCol="0">
            <a:spAutoFit/>
          </a:bodyPr>
          <a:lstStyle/>
          <a:p>
            <a:r>
              <a:rPr lang="fr-FR" sz="1200" b="1" i="1" dirty="0">
                <a:solidFill>
                  <a:schemeClr val="bg1"/>
                </a:solidFill>
              </a:rPr>
              <a:t>GET </a:t>
            </a:r>
            <a:r>
              <a:rPr lang="fr-FR" sz="1200" i="1" dirty="0">
                <a:solidFill>
                  <a:schemeClr val="bg1"/>
                </a:solidFill>
              </a:rPr>
              <a:t>https://api.facebool.com.fr/userdata</a:t>
            </a:r>
            <a:br>
              <a:rPr lang="fr-FR" sz="1200" i="1" dirty="0">
                <a:solidFill>
                  <a:schemeClr val="bg1"/>
                </a:solidFill>
              </a:rPr>
            </a:br>
            <a:r>
              <a:rPr lang="fr-FR" sz="1200" i="1" dirty="0">
                <a:solidFill>
                  <a:schemeClr val="bg1"/>
                </a:solidFill>
              </a:rPr>
              <a:t>Autorisation: </a:t>
            </a:r>
            <a:r>
              <a:rPr lang="fr-FR" sz="1200" i="1" dirty="0" err="1">
                <a:solidFill>
                  <a:schemeClr val="bg1"/>
                </a:solidFill>
              </a:rPr>
              <a:t>Bearer</a:t>
            </a:r>
            <a:r>
              <a:rPr lang="fr-FR" sz="1200" i="1" dirty="0">
                <a:solidFill>
                  <a:schemeClr val="bg1"/>
                </a:solidFill>
              </a:rPr>
              <a:t> JWT </a:t>
            </a:r>
            <a:r>
              <a:rPr lang="fr-FR" sz="1200" i="1" dirty="0" err="1">
                <a:solidFill>
                  <a:schemeClr val="bg1"/>
                </a:solidFill>
              </a:rPr>
              <a:t>with</a:t>
            </a:r>
            <a:r>
              <a:rPr lang="fr-FR" sz="1200" i="1" dirty="0">
                <a:solidFill>
                  <a:schemeClr val="bg1"/>
                </a:solidFill>
              </a:rPr>
              <a:t> </a:t>
            </a:r>
            <a:r>
              <a:rPr lang="fr-FR" sz="1200" i="1" dirty="0" err="1">
                <a:solidFill>
                  <a:schemeClr val="bg1"/>
                </a:solidFill>
              </a:rPr>
              <a:t>Access_Token</a:t>
            </a:r>
            <a:br>
              <a:rPr lang="fr-FR" sz="1200" i="1" dirty="0">
                <a:solidFill>
                  <a:schemeClr val="bg1"/>
                </a:solidFill>
              </a:rPr>
            </a:br>
            <a:r>
              <a:rPr lang="fr-FR" sz="1200" b="1" i="1" dirty="0">
                <a:solidFill>
                  <a:schemeClr val="bg1"/>
                </a:solidFill>
              </a:rPr>
              <a:t>HTTP/1.1</a:t>
            </a:r>
            <a:endParaRPr lang="fr-FR" sz="1200" i="1" dirty="0">
              <a:solidFill>
                <a:schemeClr val="bg1"/>
              </a:solidFill>
            </a:endParaRPr>
          </a:p>
        </p:txBody>
      </p:sp>
      <p:sp>
        <p:nvSpPr>
          <p:cNvPr id="46" name="Ellipse 45">
            <a:extLst>
              <a:ext uri="{FF2B5EF4-FFF2-40B4-BE49-F238E27FC236}">
                <a16:creationId xmlns:a16="http://schemas.microsoft.com/office/drawing/2014/main" id="{98101178-1517-4E1A-AAFA-847140D9807A}"/>
              </a:ext>
            </a:extLst>
          </p:cNvPr>
          <p:cNvSpPr/>
          <p:nvPr/>
        </p:nvSpPr>
        <p:spPr>
          <a:xfrm>
            <a:off x="4615098" y="5540927"/>
            <a:ext cx="871650" cy="88017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2</a:t>
            </a:r>
          </a:p>
        </p:txBody>
      </p:sp>
      <p:cxnSp>
        <p:nvCxnSpPr>
          <p:cNvPr id="47" name="Connecteur droit 46">
            <a:extLst>
              <a:ext uri="{FF2B5EF4-FFF2-40B4-BE49-F238E27FC236}">
                <a16:creationId xmlns:a16="http://schemas.microsoft.com/office/drawing/2014/main" id="{8347DDDC-DE6B-4B2E-BC63-8402E5CC447E}"/>
              </a:ext>
            </a:extLst>
          </p:cNvPr>
          <p:cNvCxnSpPr>
            <a:cxnSpLocks/>
            <a:stCxn id="10" idx="1"/>
          </p:cNvCxnSpPr>
          <p:nvPr/>
        </p:nvCxnSpPr>
        <p:spPr>
          <a:xfrm flipH="1" flipV="1">
            <a:off x="3692495" y="4652133"/>
            <a:ext cx="4763324" cy="90008"/>
          </a:xfrm>
          <a:prstGeom prst="line">
            <a:avLst/>
          </a:prstGeom>
          <a:ln w="50800">
            <a:solidFill>
              <a:schemeClr val="accent1">
                <a:lumMod val="50000"/>
              </a:schemeClr>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48" name="Connecteur droit 47">
            <a:extLst>
              <a:ext uri="{FF2B5EF4-FFF2-40B4-BE49-F238E27FC236}">
                <a16:creationId xmlns:a16="http://schemas.microsoft.com/office/drawing/2014/main" id="{83994A5B-F536-4318-AD96-1B83EB9E6D4F}"/>
              </a:ext>
            </a:extLst>
          </p:cNvPr>
          <p:cNvCxnSpPr>
            <a:cxnSpLocks/>
            <a:stCxn id="31" idx="3"/>
          </p:cNvCxnSpPr>
          <p:nvPr/>
        </p:nvCxnSpPr>
        <p:spPr>
          <a:xfrm>
            <a:off x="3648614" y="4482929"/>
            <a:ext cx="4636429" cy="91344"/>
          </a:xfrm>
          <a:prstGeom prst="line">
            <a:avLst/>
          </a:prstGeom>
          <a:ln w="50800">
            <a:solidFill>
              <a:schemeClr val="accent6">
                <a:lumMod val="50000"/>
              </a:schemeClr>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49" name="ZoneTexte 48">
            <a:extLst>
              <a:ext uri="{FF2B5EF4-FFF2-40B4-BE49-F238E27FC236}">
                <a16:creationId xmlns:a16="http://schemas.microsoft.com/office/drawing/2014/main" id="{BF80F873-7CDF-4565-844C-BB7864BF2457}"/>
              </a:ext>
            </a:extLst>
          </p:cNvPr>
          <p:cNvSpPr txBox="1"/>
          <p:nvPr/>
        </p:nvSpPr>
        <p:spPr>
          <a:xfrm>
            <a:off x="5143191" y="3947370"/>
            <a:ext cx="3141852" cy="461665"/>
          </a:xfrm>
          <a:prstGeom prst="rect">
            <a:avLst/>
          </a:prstGeom>
          <a:solidFill>
            <a:schemeClr val="accent6">
              <a:lumMod val="50000"/>
            </a:schemeClr>
          </a:solidFill>
        </p:spPr>
        <p:txBody>
          <a:bodyPr wrap="square" rtlCol="0">
            <a:spAutoFit/>
          </a:bodyPr>
          <a:lstStyle/>
          <a:p>
            <a:r>
              <a:rPr lang="fr-FR" sz="1200" b="1" i="1" dirty="0">
                <a:solidFill>
                  <a:schemeClr val="bg1"/>
                </a:solidFill>
              </a:rPr>
              <a:t>HTTP/1.1 200 OK</a:t>
            </a:r>
            <a:br>
              <a:rPr lang="fr-FR" sz="1200" i="1" dirty="0">
                <a:solidFill>
                  <a:schemeClr val="bg1"/>
                </a:solidFill>
              </a:rPr>
            </a:br>
            <a:r>
              <a:rPr lang="fr-FR" sz="1200" i="1" dirty="0">
                <a:solidFill>
                  <a:schemeClr val="bg1"/>
                </a:solidFill>
              </a:rPr>
              <a:t>{data: ’’Guillaume </a:t>
            </a:r>
            <a:r>
              <a:rPr lang="fr-FR" sz="1200" i="1" dirty="0" err="1">
                <a:solidFill>
                  <a:schemeClr val="bg1"/>
                </a:solidFill>
              </a:rPr>
              <a:t>Chervet</a:t>
            </a:r>
            <a:r>
              <a:rPr lang="fr-FR" sz="1200" i="1" dirty="0">
                <a:solidFill>
                  <a:schemeClr val="bg1"/>
                </a:solidFill>
              </a:rPr>
              <a:t>’’}</a:t>
            </a:r>
          </a:p>
        </p:txBody>
      </p:sp>
      <p:sp>
        <p:nvSpPr>
          <p:cNvPr id="51" name="Ellipse 50">
            <a:extLst>
              <a:ext uri="{FF2B5EF4-FFF2-40B4-BE49-F238E27FC236}">
                <a16:creationId xmlns:a16="http://schemas.microsoft.com/office/drawing/2014/main" id="{A41CE67B-64DE-4AB9-A27D-723D86D3E387}"/>
              </a:ext>
            </a:extLst>
          </p:cNvPr>
          <p:cNvSpPr/>
          <p:nvPr/>
        </p:nvSpPr>
        <p:spPr>
          <a:xfrm>
            <a:off x="8424356" y="3389623"/>
            <a:ext cx="871650" cy="880176"/>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3</a:t>
            </a:r>
          </a:p>
        </p:txBody>
      </p:sp>
      <p:cxnSp>
        <p:nvCxnSpPr>
          <p:cNvPr id="52" name="Connecteur droit 51">
            <a:extLst>
              <a:ext uri="{FF2B5EF4-FFF2-40B4-BE49-F238E27FC236}">
                <a16:creationId xmlns:a16="http://schemas.microsoft.com/office/drawing/2014/main" id="{64700260-5361-45E3-8E1A-825DEB1D2125}"/>
              </a:ext>
            </a:extLst>
          </p:cNvPr>
          <p:cNvCxnSpPr>
            <a:cxnSpLocks/>
          </p:cNvCxnSpPr>
          <p:nvPr/>
        </p:nvCxnSpPr>
        <p:spPr>
          <a:xfrm>
            <a:off x="3369902" y="2175930"/>
            <a:ext cx="0" cy="1791730"/>
          </a:xfrm>
          <a:prstGeom prst="line">
            <a:avLst/>
          </a:prstGeom>
          <a:ln w="50800">
            <a:solidFill>
              <a:schemeClr val="accent6">
                <a:lumMod val="50000"/>
              </a:schemeClr>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53" name="ZoneTexte 52">
            <a:extLst>
              <a:ext uri="{FF2B5EF4-FFF2-40B4-BE49-F238E27FC236}">
                <a16:creationId xmlns:a16="http://schemas.microsoft.com/office/drawing/2014/main" id="{13BBB8BB-C7D5-4041-920A-E86D694EC518}"/>
              </a:ext>
            </a:extLst>
          </p:cNvPr>
          <p:cNvSpPr txBox="1"/>
          <p:nvPr/>
        </p:nvSpPr>
        <p:spPr>
          <a:xfrm>
            <a:off x="3509216" y="3228285"/>
            <a:ext cx="3141852" cy="461665"/>
          </a:xfrm>
          <a:prstGeom prst="rect">
            <a:avLst/>
          </a:prstGeom>
          <a:solidFill>
            <a:schemeClr val="accent6">
              <a:lumMod val="50000"/>
            </a:schemeClr>
          </a:solidFill>
        </p:spPr>
        <p:txBody>
          <a:bodyPr wrap="square" rtlCol="0">
            <a:spAutoFit/>
          </a:bodyPr>
          <a:lstStyle/>
          <a:p>
            <a:r>
              <a:rPr lang="fr-FR" sz="1200" b="1" i="1" dirty="0">
                <a:solidFill>
                  <a:schemeClr val="bg1"/>
                </a:solidFill>
              </a:rPr>
              <a:t>HTTP/1.1 200 OK</a:t>
            </a:r>
            <a:br>
              <a:rPr lang="fr-FR" sz="1200" i="1" dirty="0">
                <a:solidFill>
                  <a:schemeClr val="bg1"/>
                </a:solidFill>
              </a:rPr>
            </a:br>
            <a:r>
              <a:rPr lang="fr-FR" sz="1200" i="1" dirty="0">
                <a:solidFill>
                  <a:schemeClr val="bg1"/>
                </a:solidFill>
              </a:rPr>
              <a:t>{</a:t>
            </a:r>
            <a:r>
              <a:rPr lang="fr-FR" sz="1200" i="1" dirty="0" err="1">
                <a:solidFill>
                  <a:schemeClr val="bg1"/>
                </a:solidFill>
              </a:rPr>
              <a:t>name</a:t>
            </a:r>
            <a:r>
              <a:rPr lang="fr-FR" sz="1200" i="1" dirty="0">
                <a:solidFill>
                  <a:schemeClr val="bg1"/>
                </a:solidFill>
              </a:rPr>
              <a:t>: ’’Guillaume </a:t>
            </a:r>
            <a:r>
              <a:rPr lang="fr-FR" sz="1200" i="1" dirty="0" err="1">
                <a:solidFill>
                  <a:schemeClr val="bg1"/>
                </a:solidFill>
              </a:rPr>
              <a:t>Chervet</a:t>
            </a:r>
            <a:r>
              <a:rPr lang="fr-FR" sz="1200" i="1" dirty="0">
                <a:solidFill>
                  <a:schemeClr val="bg1"/>
                </a:solidFill>
              </a:rPr>
              <a:t>’’, </a:t>
            </a:r>
            <a:r>
              <a:rPr lang="fr-FR" sz="1200" i="1" dirty="0" err="1">
                <a:solidFill>
                  <a:schemeClr val="bg1"/>
                </a:solidFill>
              </a:rPr>
              <a:t>other</a:t>
            </a:r>
            <a:r>
              <a:rPr lang="fr-FR" sz="1200" i="1" dirty="0">
                <a:solidFill>
                  <a:schemeClr val="bg1"/>
                </a:solidFill>
              </a:rPr>
              <a:t>: …}</a:t>
            </a:r>
          </a:p>
        </p:txBody>
      </p:sp>
      <p:sp>
        <p:nvSpPr>
          <p:cNvPr id="37" name="ZoneTexte 36">
            <a:extLst>
              <a:ext uri="{FF2B5EF4-FFF2-40B4-BE49-F238E27FC236}">
                <a16:creationId xmlns:a16="http://schemas.microsoft.com/office/drawing/2014/main" id="{9420B8C3-AC89-4C54-83F9-86BD3A675F47}"/>
              </a:ext>
            </a:extLst>
          </p:cNvPr>
          <p:cNvSpPr txBox="1"/>
          <p:nvPr/>
        </p:nvSpPr>
        <p:spPr>
          <a:xfrm>
            <a:off x="1951364" y="4131206"/>
            <a:ext cx="1002197" cy="415498"/>
          </a:xfrm>
          <a:prstGeom prst="rect">
            <a:avLst/>
          </a:prstGeom>
          <a:solidFill>
            <a:schemeClr val="accent2">
              <a:lumMod val="75000"/>
            </a:schemeClr>
          </a:solidFill>
        </p:spPr>
        <p:txBody>
          <a:bodyPr wrap="none" rtlCol="0">
            <a:spAutoFit/>
          </a:bodyPr>
          <a:lstStyle/>
          <a:p>
            <a:pPr algn="ctr"/>
            <a:r>
              <a:rPr lang="fr-FR" sz="1050" b="1" dirty="0" err="1">
                <a:solidFill>
                  <a:schemeClr val="bg1"/>
                </a:solidFill>
              </a:rPr>
              <a:t>Access_token</a:t>
            </a:r>
            <a:endParaRPr lang="fr-FR" sz="1050" b="1" dirty="0">
              <a:solidFill>
                <a:schemeClr val="bg1"/>
              </a:solidFill>
            </a:endParaRPr>
          </a:p>
          <a:p>
            <a:pPr algn="ctr"/>
            <a:r>
              <a:rPr lang="fr-FR" sz="1050" b="1" dirty="0" err="1">
                <a:solidFill>
                  <a:schemeClr val="bg1"/>
                </a:solidFill>
              </a:rPr>
              <a:t>Refresh_token</a:t>
            </a:r>
            <a:endParaRPr lang="fr-FR" sz="1050" b="1" dirty="0">
              <a:solidFill>
                <a:schemeClr val="bg1"/>
              </a:solidFill>
            </a:endParaRPr>
          </a:p>
        </p:txBody>
      </p:sp>
    </p:spTree>
    <p:extLst>
      <p:ext uri="{BB962C8B-B14F-4D97-AF65-F5344CB8AC3E}">
        <p14:creationId xmlns:p14="http://schemas.microsoft.com/office/powerpoint/2010/main" val="32509958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Espace réservé du contenu 2"/>
          <p:cNvSpPr txBox="1">
            <a:spLocks/>
          </p:cNvSpPr>
          <p:nvPr/>
        </p:nvSpPr>
        <p:spPr>
          <a:xfrm>
            <a:off x="2207720" y="4862991"/>
            <a:ext cx="2412962" cy="74591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400" b="1" dirty="0"/>
              <a:t>Client </a:t>
            </a:r>
            <a:br>
              <a:rPr lang="fr-FR" sz="2400" b="1" dirty="0"/>
            </a:br>
            <a:r>
              <a:rPr lang="fr-FR" sz="2400" b="1" dirty="0"/>
              <a:t>Application</a:t>
            </a:r>
            <a:endParaRPr lang="fr-FR" sz="2400" dirty="0"/>
          </a:p>
        </p:txBody>
      </p:sp>
      <p:pic>
        <p:nvPicPr>
          <p:cNvPr id="7"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8455540" y="2191355"/>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txBox="1">
            <a:spLocks/>
          </p:cNvSpPr>
          <p:nvPr/>
        </p:nvSpPr>
        <p:spPr>
          <a:xfrm>
            <a:off x="7723247" y="1248158"/>
            <a:ext cx="1997249" cy="72349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400" b="1" dirty="0" err="1"/>
              <a:t>Authorization</a:t>
            </a:r>
            <a:r>
              <a:rPr lang="fr-FR" sz="2400" b="1" dirty="0"/>
              <a:t> </a:t>
            </a:r>
            <a:br>
              <a:rPr lang="fr-FR" sz="2400" b="1" dirty="0"/>
            </a:br>
            <a:r>
              <a:rPr lang="fr-FR" sz="2400" b="1" dirty="0"/>
              <a:t>Server</a:t>
            </a:r>
            <a:endParaRPr lang="fr-FR" sz="2400" dirty="0"/>
          </a:p>
        </p:txBody>
      </p:sp>
      <p:sp>
        <p:nvSpPr>
          <p:cNvPr id="9" name="Espace réservé du contenu 2"/>
          <p:cNvSpPr txBox="1">
            <a:spLocks/>
          </p:cNvSpPr>
          <p:nvPr/>
        </p:nvSpPr>
        <p:spPr>
          <a:xfrm>
            <a:off x="7627078" y="5093059"/>
            <a:ext cx="2042822" cy="12213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400" b="1" dirty="0"/>
              <a:t>Resource Server</a:t>
            </a:r>
            <a:endParaRPr lang="fr-FR" sz="2400" dirty="0"/>
          </a:p>
        </p:txBody>
      </p:sp>
      <p:pic>
        <p:nvPicPr>
          <p:cNvPr id="10"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8455819" y="4362079"/>
            <a:ext cx="468826" cy="76012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Résultat de recherche d'images pour &quot;image ordinateur&quot;"/>
          <p:cNvPicPr>
            <a:picLocks noChangeAspect="1" noChangeArrowheads="1"/>
          </p:cNvPicPr>
          <p:nvPr/>
        </p:nvPicPr>
        <p:blipFill rotWithShape="1">
          <a:blip r:embed="rId4">
            <a:extLst>
              <a:ext uri="{28A0092B-C50C-407E-A947-70E740481C1C}">
                <a14:useLocalDpi xmlns:a14="http://schemas.microsoft.com/office/drawing/2010/main" val="0"/>
              </a:ext>
            </a:extLst>
          </a:blip>
          <a:srcRect b="12202"/>
          <a:stretch/>
        </p:blipFill>
        <p:spPr bwMode="auto">
          <a:xfrm>
            <a:off x="2892368" y="1186726"/>
            <a:ext cx="1002507" cy="880176"/>
          </a:xfrm>
          <a:prstGeom prst="rect">
            <a:avLst/>
          </a:prstGeom>
          <a:noFill/>
          <a:extLst>
            <a:ext uri="{909E8E84-426E-40DD-AFC4-6F175D3DCCD1}">
              <a14:hiddenFill xmlns:a14="http://schemas.microsoft.com/office/drawing/2010/main">
                <a:solidFill>
                  <a:srgbClr val="FFFFFF"/>
                </a:solidFill>
              </a14:hiddenFill>
            </a:ext>
          </a:extLst>
        </p:spPr>
      </p:pic>
      <p:pic>
        <p:nvPicPr>
          <p:cNvPr id="50" name="Image 49"/>
          <p:cNvPicPr>
            <a:picLocks noChangeAspect="1"/>
          </p:cNvPicPr>
          <p:nvPr/>
        </p:nvPicPr>
        <p:blipFill rotWithShape="1">
          <a:blip r:embed="rId5"/>
          <a:srcRect l="26157" r="24641"/>
          <a:stretch/>
        </p:blipFill>
        <p:spPr>
          <a:xfrm>
            <a:off x="478490" y="598510"/>
            <a:ext cx="398500" cy="809933"/>
          </a:xfrm>
          <a:prstGeom prst="rect">
            <a:avLst/>
          </a:prstGeom>
        </p:spPr>
      </p:pic>
      <p:sp>
        <p:nvSpPr>
          <p:cNvPr id="59" name="Espace réservé du contenu 2"/>
          <p:cNvSpPr txBox="1">
            <a:spLocks/>
          </p:cNvSpPr>
          <p:nvPr/>
        </p:nvSpPr>
        <p:spPr>
          <a:xfrm>
            <a:off x="-467205" y="1416613"/>
            <a:ext cx="2289891" cy="68005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Resource </a:t>
            </a:r>
            <a:br>
              <a:rPr lang="fr-FR" b="1" dirty="0"/>
            </a:br>
            <a:r>
              <a:rPr lang="fr-FR" b="1" dirty="0" err="1"/>
              <a:t>Owner</a:t>
            </a:r>
            <a:endParaRPr lang="fr-FR" dirty="0"/>
          </a:p>
        </p:txBody>
      </p:sp>
      <p:sp>
        <p:nvSpPr>
          <p:cNvPr id="5" name="Rectangle 4">
            <a:extLst>
              <a:ext uri="{FF2B5EF4-FFF2-40B4-BE49-F238E27FC236}">
                <a16:creationId xmlns:a16="http://schemas.microsoft.com/office/drawing/2014/main" id="{40F5BFEB-50A8-4B13-90A9-161E4F36B34C}"/>
              </a:ext>
            </a:extLst>
          </p:cNvPr>
          <p:cNvSpPr/>
          <p:nvPr/>
        </p:nvSpPr>
        <p:spPr>
          <a:xfrm>
            <a:off x="2353599" y="536505"/>
            <a:ext cx="3910109" cy="400110"/>
          </a:xfrm>
          <a:prstGeom prst="rect">
            <a:avLst/>
          </a:prstGeom>
        </p:spPr>
        <p:txBody>
          <a:bodyPr wrap="none">
            <a:spAutoFit/>
          </a:bodyPr>
          <a:lstStyle/>
          <a:p>
            <a:r>
              <a:rPr lang="fr-FR" sz="2000" i="1" dirty="0">
                <a:solidFill>
                  <a:schemeClr val="accent1">
                    <a:lumMod val="75000"/>
                  </a:schemeClr>
                </a:solidFill>
                <a:hlinkClick r:id="rId6"/>
              </a:rPr>
              <a:t>https://www.lannexe-bretignolles.fr</a:t>
            </a:r>
            <a:endParaRPr lang="fr-FR" sz="2000" i="1" dirty="0">
              <a:solidFill>
                <a:schemeClr val="accent1">
                  <a:lumMod val="75000"/>
                </a:schemeClr>
              </a:solidFill>
            </a:endParaRPr>
          </a:p>
        </p:txBody>
      </p:sp>
      <p:sp>
        <p:nvSpPr>
          <p:cNvPr id="32" name="Rectangle 31">
            <a:extLst>
              <a:ext uri="{FF2B5EF4-FFF2-40B4-BE49-F238E27FC236}">
                <a16:creationId xmlns:a16="http://schemas.microsoft.com/office/drawing/2014/main" id="{E73373DA-70C7-4F80-B193-086F1BC532FB}"/>
              </a:ext>
            </a:extLst>
          </p:cNvPr>
          <p:cNvSpPr/>
          <p:nvPr/>
        </p:nvSpPr>
        <p:spPr>
          <a:xfrm>
            <a:off x="7342449" y="5772679"/>
            <a:ext cx="2818464" cy="1015663"/>
          </a:xfrm>
          <a:prstGeom prst="rect">
            <a:avLst/>
          </a:prstGeom>
        </p:spPr>
        <p:txBody>
          <a:bodyPr wrap="none">
            <a:spAutoFit/>
          </a:bodyPr>
          <a:lstStyle/>
          <a:p>
            <a:r>
              <a:rPr lang="fr-FR" sz="2000" i="1" dirty="0">
                <a:solidFill>
                  <a:schemeClr val="accent1">
                    <a:lumMod val="75000"/>
                  </a:schemeClr>
                </a:solidFill>
                <a:hlinkClick r:id="rId7"/>
              </a:rPr>
              <a:t>https://api.facebook.com</a:t>
            </a:r>
            <a:endParaRPr lang="fr-FR" sz="2000" i="1" dirty="0">
              <a:solidFill>
                <a:schemeClr val="accent1">
                  <a:lumMod val="75000"/>
                </a:schemeClr>
              </a:solidFill>
            </a:endParaRPr>
          </a:p>
          <a:p>
            <a:endParaRPr lang="fr-FR" sz="2000" i="1" dirty="0">
              <a:solidFill>
                <a:schemeClr val="accent1">
                  <a:lumMod val="75000"/>
                </a:schemeClr>
              </a:solidFill>
            </a:endParaRPr>
          </a:p>
          <a:p>
            <a:endParaRPr lang="fr-FR" sz="2000" i="1" dirty="0">
              <a:solidFill>
                <a:schemeClr val="accent1">
                  <a:lumMod val="75000"/>
                </a:schemeClr>
              </a:solidFill>
            </a:endParaRPr>
          </a:p>
        </p:txBody>
      </p:sp>
      <p:sp>
        <p:nvSpPr>
          <p:cNvPr id="33" name="Rectangle 32">
            <a:extLst>
              <a:ext uri="{FF2B5EF4-FFF2-40B4-BE49-F238E27FC236}">
                <a16:creationId xmlns:a16="http://schemas.microsoft.com/office/drawing/2014/main" id="{5F76C149-58DE-4565-A502-92DC7CE4827B}"/>
              </a:ext>
            </a:extLst>
          </p:cNvPr>
          <p:cNvSpPr/>
          <p:nvPr/>
        </p:nvSpPr>
        <p:spPr>
          <a:xfrm>
            <a:off x="7199622" y="1778471"/>
            <a:ext cx="3104119" cy="707886"/>
          </a:xfrm>
          <a:prstGeom prst="rect">
            <a:avLst/>
          </a:prstGeom>
        </p:spPr>
        <p:txBody>
          <a:bodyPr wrap="none">
            <a:spAutoFit/>
          </a:bodyPr>
          <a:lstStyle/>
          <a:p>
            <a:r>
              <a:rPr lang="fr-FR" sz="2000" i="1" dirty="0">
                <a:solidFill>
                  <a:schemeClr val="accent1">
                    <a:lumMod val="75000"/>
                  </a:schemeClr>
                </a:solidFill>
                <a:hlinkClick r:id="rId8"/>
              </a:rPr>
              <a:t>https://oauth.facebook.com</a:t>
            </a:r>
            <a:endParaRPr lang="fr-FR" sz="2000" i="1" dirty="0">
              <a:solidFill>
                <a:schemeClr val="accent1">
                  <a:lumMod val="75000"/>
                </a:schemeClr>
              </a:solidFill>
            </a:endParaRPr>
          </a:p>
          <a:p>
            <a:endParaRPr lang="fr-FR" sz="2000" i="1" dirty="0">
              <a:solidFill>
                <a:schemeClr val="accent1">
                  <a:lumMod val="75000"/>
                </a:schemeClr>
              </a:solidFill>
            </a:endParaRPr>
          </a:p>
        </p:txBody>
      </p:sp>
      <p:pic>
        <p:nvPicPr>
          <p:cNvPr id="31" name="Picture 4" descr="Résultat de recherche d'images pour &quot;image serveur&quot;">
            <a:extLst>
              <a:ext uri="{FF2B5EF4-FFF2-40B4-BE49-F238E27FC236}">
                <a16:creationId xmlns:a16="http://schemas.microsoft.com/office/drawing/2014/main" id="{A022B1E6-32AB-4172-8EAB-6E6922BD37F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3179788" y="4102867"/>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9E321E21-B21D-4EB0-BE8B-48AC709DEA1D}"/>
              </a:ext>
            </a:extLst>
          </p:cNvPr>
          <p:cNvSpPr/>
          <p:nvPr/>
        </p:nvSpPr>
        <p:spPr>
          <a:xfrm>
            <a:off x="2253050" y="5540927"/>
            <a:ext cx="2322302" cy="400110"/>
          </a:xfrm>
          <a:prstGeom prst="rect">
            <a:avLst/>
          </a:prstGeom>
        </p:spPr>
        <p:txBody>
          <a:bodyPr wrap="none">
            <a:spAutoFit/>
          </a:bodyPr>
          <a:lstStyle/>
          <a:p>
            <a:r>
              <a:rPr lang="fr-FR" sz="2000" i="1" dirty="0">
                <a:solidFill>
                  <a:schemeClr val="accent1">
                    <a:lumMod val="75000"/>
                  </a:schemeClr>
                </a:solidFill>
                <a:hlinkClick r:id="rId6"/>
              </a:rPr>
              <a:t>https://api.bworld.fr</a:t>
            </a:r>
            <a:endParaRPr lang="fr-FR" sz="2000" i="1" dirty="0">
              <a:solidFill>
                <a:schemeClr val="accent1">
                  <a:lumMod val="75000"/>
                </a:schemeClr>
              </a:solidFill>
            </a:endParaRPr>
          </a:p>
        </p:txBody>
      </p:sp>
      <p:sp>
        <p:nvSpPr>
          <p:cNvPr id="38" name="Titre 1">
            <a:extLst>
              <a:ext uri="{FF2B5EF4-FFF2-40B4-BE49-F238E27FC236}">
                <a16:creationId xmlns:a16="http://schemas.microsoft.com/office/drawing/2014/main" id="{A2CAB9D5-CB05-4F6A-AE06-721D9334EFA7}"/>
              </a:ext>
            </a:extLst>
          </p:cNvPr>
          <p:cNvSpPr>
            <a:spLocks noGrp="1"/>
          </p:cNvSpPr>
          <p:nvPr>
            <p:ph type="title"/>
          </p:nvPr>
        </p:nvSpPr>
        <p:spPr>
          <a:xfrm>
            <a:off x="7347" y="4652133"/>
            <a:ext cx="2200373" cy="2202591"/>
          </a:xfrm>
          <a:solidFill>
            <a:schemeClr val="accent2">
              <a:lumMod val="75000"/>
            </a:schemeClr>
          </a:solidFill>
        </p:spPr>
        <p:txBody>
          <a:bodyPr>
            <a:normAutofit/>
          </a:bodyPr>
          <a:lstStyle/>
          <a:p>
            <a:r>
              <a:rPr lang="fr-FR" sz="2400" dirty="0" err="1">
                <a:solidFill>
                  <a:schemeClr val="bg1"/>
                </a:solidFill>
              </a:rPr>
              <a:t>Sample</a:t>
            </a:r>
            <a:r>
              <a:rPr lang="fr-FR" sz="2400" dirty="0">
                <a:solidFill>
                  <a:schemeClr val="bg1"/>
                </a:solidFill>
              </a:rPr>
              <a:t> </a:t>
            </a:r>
            <a:r>
              <a:rPr lang="fr-FR" sz="2400" dirty="0" err="1">
                <a:solidFill>
                  <a:schemeClr val="bg1"/>
                </a:solidFill>
              </a:rPr>
              <a:t>Authentication</a:t>
            </a:r>
            <a:r>
              <a:rPr lang="fr-FR" sz="2400" dirty="0">
                <a:solidFill>
                  <a:schemeClr val="bg1"/>
                </a:solidFill>
              </a:rPr>
              <a:t> </a:t>
            </a:r>
            <a:r>
              <a:rPr lang="fr-FR" sz="2400" dirty="0" err="1">
                <a:solidFill>
                  <a:schemeClr val="bg1"/>
                </a:solidFill>
              </a:rPr>
              <a:t>with</a:t>
            </a:r>
            <a:r>
              <a:rPr lang="fr-FR" sz="2400" dirty="0">
                <a:solidFill>
                  <a:schemeClr val="bg1"/>
                </a:solidFill>
              </a:rPr>
              <a:t> </a:t>
            </a:r>
            <a:r>
              <a:rPr lang="fr-FR" sz="2400" dirty="0" err="1">
                <a:solidFill>
                  <a:schemeClr val="bg1"/>
                </a:solidFill>
              </a:rPr>
              <a:t>Authorization</a:t>
            </a:r>
            <a:r>
              <a:rPr lang="fr-FR" sz="2400" dirty="0">
                <a:solidFill>
                  <a:schemeClr val="bg1"/>
                </a:solidFill>
              </a:rPr>
              <a:t> Code Grant</a:t>
            </a:r>
            <a:br>
              <a:rPr lang="fr-FR" sz="2400" dirty="0">
                <a:solidFill>
                  <a:schemeClr val="bg1"/>
                </a:solidFill>
              </a:rPr>
            </a:br>
            <a:r>
              <a:rPr lang="fr-FR" sz="2400" dirty="0" err="1">
                <a:solidFill>
                  <a:schemeClr val="bg1"/>
                </a:solidFill>
              </a:rPr>
              <a:t>with</a:t>
            </a:r>
            <a:r>
              <a:rPr lang="fr-FR" sz="2400" dirty="0">
                <a:solidFill>
                  <a:schemeClr val="bg1"/>
                </a:solidFill>
              </a:rPr>
              <a:t> </a:t>
            </a:r>
            <a:r>
              <a:rPr lang="fr-FR" sz="2400" dirty="0" err="1">
                <a:solidFill>
                  <a:schemeClr val="bg1"/>
                </a:solidFill>
              </a:rPr>
              <a:t>pcke</a:t>
            </a:r>
            <a:endParaRPr lang="fr-FR" sz="2400" dirty="0">
              <a:solidFill>
                <a:schemeClr val="bg1"/>
              </a:solidFill>
            </a:endParaRPr>
          </a:p>
        </p:txBody>
      </p:sp>
      <p:cxnSp>
        <p:nvCxnSpPr>
          <p:cNvPr id="40" name="Connecteur droit 39">
            <a:extLst>
              <a:ext uri="{FF2B5EF4-FFF2-40B4-BE49-F238E27FC236}">
                <a16:creationId xmlns:a16="http://schemas.microsoft.com/office/drawing/2014/main" id="{284B6D3A-2345-4BA1-A9C6-98A3ABFB28BD}"/>
              </a:ext>
            </a:extLst>
          </p:cNvPr>
          <p:cNvCxnSpPr>
            <a:cxnSpLocks/>
          </p:cNvCxnSpPr>
          <p:nvPr/>
        </p:nvCxnSpPr>
        <p:spPr>
          <a:xfrm>
            <a:off x="1390191" y="1416613"/>
            <a:ext cx="1333758" cy="0"/>
          </a:xfrm>
          <a:prstGeom prst="line">
            <a:avLst/>
          </a:prstGeom>
          <a:ln w="50800">
            <a:solidFill>
              <a:schemeClr val="accent1">
                <a:lumMod val="50000"/>
              </a:schemeClr>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43" name="Ellipse 42">
            <a:extLst>
              <a:ext uri="{FF2B5EF4-FFF2-40B4-BE49-F238E27FC236}">
                <a16:creationId xmlns:a16="http://schemas.microsoft.com/office/drawing/2014/main" id="{F4DDDF50-A1BE-411D-A38C-6C9C92644AC6}"/>
              </a:ext>
            </a:extLst>
          </p:cNvPr>
          <p:cNvSpPr/>
          <p:nvPr/>
        </p:nvSpPr>
        <p:spPr>
          <a:xfrm>
            <a:off x="1655457" y="1554921"/>
            <a:ext cx="871650" cy="88017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5</a:t>
            </a:r>
          </a:p>
        </p:txBody>
      </p:sp>
      <p:pic>
        <p:nvPicPr>
          <p:cNvPr id="4" name="Image 3">
            <a:extLst>
              <a:ext uri="{FF2B5EF4-FFF2-40B4-BE49-F238E27FC236}">
                <a16:creationId xmlns:a16="http://schemas.microsoft.com/office/drawing/2014/main" id="{5B32BC17-A35E-488F-9B38-3343156B6B41}"/>
              </a:ext>
            </a:extLst>
          </p:cNvPr>
          <p:cNvPicPr>
            <a:picLocks noChangeAspect="1"/>
          </p:cNvPicPr>
          <p:nvPr/>
        </p:nvPicPr>
        <p:blipFill>
          <a:blip r:embed="rId9"/>
          <a:stretch>
            <a:fillRect/>
          </a:stretch>
        </p:blipFill>
        <p:spPr>
          <a:xfrm>
            <a:off x="1367782" y="407876"/>
            <a:ext cx="794064" cy="854594"/>
          </a:xfrm>
          <a:prstGeom prst="rect">
            <a:avLst/>
          </a:prstGeom>
        </p:spPr>
      </p:pic>
      <p:pic>
        <p:nvPicPr>
          <p:cNvPr id="1026" name="Picture 2" descr="Smiley — Wikipédia">
            <a:extLst>
              <a:ext uri="{FF2B5EF4-FFF2-40B4-BE49-F238E27FC236}">
                <a16:creationId xmlns:a16="http://schemas.microsoft.com/office/drawing/2014/main" id="{84A65D1D-89AD-4C5A-9332-A81E7A7CF20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9567" y="-143913"/>
            <a:ext cx="946462" cy="946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98577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27396" y="2766218"/>
            <a:ext cx="5552975" cy="1325563"/>
          </a:xfrm>
        </p:spPr>
        <p:txBody>
          <a:bodyPr>
            <a:normAutofit/>
          </a:bodyPr>
          <a:lstStyle/>
          <a:p>
            <a:r>
              <a:rPr lang="fr-FR" sz="8000" dirty="0"/>
              <a:t>Conclusion</a:t>
            </a:r>
          </a:p>
        </p:txBody>
      </p:sp>
    </p:spTree>
    <p:extLst>
      <p:ext uri="{BB962C8B-B14F-4D97-AF65-F5344CB8AC3E}">
        <p14:creationId xmlns:p14="http://schemas.microsoft.com/office/powerpoint/2010/main" val="32723869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A7C34C-6917-4CF3-B679-8314D3F1C7D4}"/>
              </a:ext>
            </a:extLst>
          </p:cNvPr>
          <p:cNvSpPr>
            <a:spLocks noGrp="1"/>
          </p:cNvSpPr>
          <p:nvPr>
            <p:ph type="title"/>
          </p:nvPr>
        </p:nvSpPr>
        <p:spPr/>
        <p:txBody>
          <a:bodyPr/>
          <a:lstStyle/>
          <a:p>
            <a:r>
              <a:rPr lang="fr-FR" dirty="0"/>
              <a:t>Annexes</a:t>
            </a:r>
          </a:p>
        </p:txBody>
      </p:sp>
      <p:sp>
        <p:nvSpPr>
          <p:cNvPr id="4" name="Espace réservé du numéro de diapositive 3">
            <a:extLst>
              <a:ext uri="{FF2B5EF4-FFF2-40B4-BE49-F238E27FC236}">
                <a16:creationId xmlns:a16="http://schemas.microsoft.com/office/drawing/2014/main" id="{1D66F980-00A6-455A-A110-1612548FC523}"/>
              </a:ext>
            </a:extLst>
          </p:cNvPr>
          <p:cNvSpPr>
            <a:spLocks noGrp="1"/>
          </p:cNvSpPr>
          <p:nvPr>
            <p:ph type="sldNum" sz="quarter" idx="4294967295"/>
          </p:nvPr>
        </p:nvSpPr>
        <p:spPr>
          <a:xfrm>
            <a:off x="8610600" y="6356350"/>
            <a:ext cx="2743200" cy="365125"/>
          </a:xfrm>
        </p:spPr>
        <p:txBody>
          <a:bodyPr/>
          <a:lstStyle/>
          <a:p>
            <a:fld id="{B79E4878-4BCB-449E-94CF-AE2A0F6BB533}" type="slidenum">
              <a:rPr lang="fr-FR" smtClean="0"/>
              <a:t>48</a:t>
            </a:fld>
            <a:endParaRPr lang="fr-FR"/>
          </a:p>
        </p:txBody>
      </p:sp>
      <p:sp>
        <p:nvSpPr>
          <p:cNvPr id="6" name="Espace réservé du contenu 5">
            <a:extLst>
              <a:ext uri="{FF2B5EF4-FFF2-40B4-BE49-F238E27FC236}">
                <a16:creationId xmlns:a16="http://schemas.microsoft.com/office/drawing/2014/main" id="{917C4F3C-DBBE-4E03-96C2-92E314731B7C}"/>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4114913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23689F-8E32-400E-A73A-487188E38DE7}"/>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96E1EC7E-FBCF-452E-9076-7E46FE2BCE1D}"/>
              </a:ext>
            </a:extLst>
          </p:cNvPr>
          <p:cNvSpPr>
            <a:spLocks noGrp="1"/>
          </p:cNvSpPr>
          <p:nvPr>
            <p:ph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171F998F-1276-45A9-848E-6EDEA6B19FC8}"/>
              </a:ext>
            </a:extLst>
          </p:cNvPr>
          <p:cNvSpPr>
            <a:spLocks noGrp="1"/>
          </p:cNvSpPr>
          <p:nvPr>
            <p:ph type="sldNum" sz="quarter" idx="4294967295"/>
          </p:nvPr>
        </p:nvSpPr>
        <p:spPr>
          <a:xfrm>
            <a:off x="8610600" y="6356350"/>
            <a:ext cx="2743200" cy="365125"/>
          </a:xfrm>
        </p:spPr>
        <p:txBody>
          <a:bodyPr/>
          <a:lstStyle/>
          <a:p>
            <a:fld id="{B79E4878-4BCB-449E-94CF-AE2A0F6BB533}" type="slidenum">
              <a:rPr lang="fr-FR" smtClean="0"/>
              <a:t>49</a:t>
            </a:fld>
            <a:endParaRPr lang="fr-FR"/>
          </a:p>
        </p:txBody>
      </p:sp>
      <p:pic>
        <p:nvPicPr>
          <p:cNvPr id="1026" name="Picture 2">
            <a:extLst>
              <a:ext uri="{FF2B5EF4-FFF2-40B4-BE49-F238E27FC236}">
                <a16:creationId xmlns:a16="http://schemas.microsoft.com/office/drawing/2014/main" id="{2B0003FE-BDB0-4DFD-9685-DC7E650185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7522" y="558594"/>
            <a:ext cx="9134203" cy="6167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4554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343025"/>
            <a:ext cx="10515600" cy="5257800"/>
          </a:xfrm>
        </p:spPr>
        <p:txBody>
          <a:bodyPr>
            <a:normAutofit/>
          </a:bodyPr>
          <a:lstStyle/>
          <a:p>
            <a:pPr marL="0" indent="0">
              <a:buNone/>
            </a:pPr>
            <a:r>
              <a:rPr lang="fr-FR" sz="4000" b="1" dirty="0" err="1"/>
              <a:t>Authentication</a:t>
            </a:r>
            <a:endParaRPr lang="fr-FR" sz="4000" b="1" dirty="0"/>
          </a:p>
          <a:p>
            <a:pPr marL="0" indent="0">
              <a:buNone/>
            </a:pPr>
            <a:r>
              <a:rPr lang="en-US" dirty="0">
                <a:solidFill>
                  <a:schemeClr val="accent1">
                    <a:lumMod val="75000"/>
                  </a:schemeClr>
                </a:solidFill>
              </a:rPr>
              <a:t>Response CODE </a:t>
            </a:r>
            <a:r>
              <a:rPr lang="en-US" b="1" dirty="0">
                <a:solidFill>
                  <a:srgbClr val="00B050"/>
                </a:solidFill>
              </a:rPr>
              <a:t>HTTP 401</a:t>
            </a:r>
            <a:r>
              <a:rPr lang="en-US" dirty="0">
                <a:solidFill>
                  <a:schemeClr val="accent1">
                    <a:lumMod val="75000"/>
                  </a:schemeClr>
                </a:solidFill>
              </a:rPr>
              <a:t>, if I am not authenticated and is trying to access a private resource</a:t>
            </a:r>
          </a:p>
          <a:p>
            <a:pPr marL="0" indent="0">
              <a:buNone/>
            </a:pPr>
            <a:endParaRPr lang="fr-FR" dirty="0"/>
          </a:p>
          <a:p>
            <a:pPr marL="0" indent="0">
              <a:buNone/>
            </a:pPr>
            <a:r>
              <a:rPr lang="fr-FR" sz="4000" b="1" dirty="0" err="1"/>
              <a:t>Autorization</a:t>
            </a:r>
            <a:endParaRPr lang="fr-FR" sz="4000" b="1" dirty="0"/>
          </a:p>
          <a:p>
            <a:pPr marL="0" indent="0">
              <a:buNone/>
            </a:pPr>
            <a:r>
              <a:rPr lang="fr-FR" dirty="0">
                <a:solidFill>
                  <a:schemeClr val="accent1">
                    <a:lumMod val="75000"/>
                  </a:schemeClr>
                </a:solidFill>
              </a:rPr>
              <a:t>Réponse CODE </a:t>
            </a:r>
            <a:r>
              <a:rPr lang="fr-FR" b="1" dirty="0">
                <a:solidFill>
                  <a:srgbClr val="00B050"/>
                </a:solidFill>
              </a:rPr>
              <a:t>HTTP 403</a:t>
            </a:r>
            <a:r>
              <a:rPr lang="fr-FR" dirty="0">
                <a:solidFill>
                  <a:schemeClr val="accent1">
                    <a:lumMod val="75000"/>
                  </a:schemeClr>
                </a:solidFill>
              </a:rPr>
              <a:t>, je suis authentifié mais je n’ai pas le droit d’</a:t>
            </a:r>
            <a:r>
              <a:rPr lang="fr-FR" dirty="0" err="1">
                <a:solidFill>
                  <a:schemeClr val="accent1">
                    <a:lumMod val="75000"/>
                  </a:schemeClr>
                </a:solidFill>
              </a:rPr>
              <a:t>accèder</a:t>
            </a:r>
            <a:r>
              <a:rPr lang="fr-FR" dirty="0">
                <a:solidFill>
                  <a:schemeClr val="accent1">
                    <a:lumMod val="75000"/>
                  </a:schemeClr>
                </a:solidFill>
              </a:rPr>
              <a:t> à la ressource</a:t>
            </a:r>
          </a:p>
        </p:txBody>
      </p:sp>
      <p:sp>
        <p:nvSpPr>
          <p:cNvPr id="6" name="Titre 5">
            <a:extLst>
              <a:ext uri="{FF2B5EF4-FFF2-40B4-BE49-F238E27FC236}">
                <a16:creationId xmlns:a16="http://schemas.microsoft.com/office/drawing/2014/main" id="{32BC2D0C-5C67-4DEE-8A67-867B5103EE85}"/>
              </a:ext>
            </a:extLst>
          </p:cNvPr>
          <p:cNvSpPr>
            <a:spLocks noGrp="1"/>
          </p:cNvSpPr>
          <p:nvPr>
            <p:ph type="title"/>
          </p:nvPr>
        </p:nvSpPr>
        <p:spPr/>
        <p:txBody>
          <a:bodyPr/>
          <a:lstStyle/>
          <a:p>
            <a:endParaRPr lang="fr-FR"/>
          </a:p>
        </p:txBody>
      </p:sp>
    </p:spTree>
    <p:extLst>
      <p:ext uri="{BB962C8B-B14F-4D97-AF65-F5344CB8AC3E}">
        <p14:creationId xmlns:p14="http://schemas.microsoft.com/office/powerpoint/2010/main" val="42570133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2765" y="-278294"/>
            <a:ext cx="12404035" cy="1325563"/>
          </a:xfrm>
        </p:spPr>
        <p:txBody>
          <a:bodyPr>
            <a:normAutofit/>
          </a:bodyPr>
          <a:lstStyle/>
          <a:p>
            <a:r>
              <a:rPr lang="fr-FR" dirty="0"/>
              <a:t>OAUTH2, </a:t>
            </a:r>
            <a:r>
              <a:rPr lang="fr-FR" dirty="0" err="1"/>
              <a:t>Authorization</a:t>
            </a:r>
            <a:r>
              <a:rPr lang="fr-FR" dirty="0"/>
              <a:t> Code Grant </a:t>
            </a:r>
            <a:r>
              <a:rPr lang="fr-FR" dirty="0">
                <a:solidFill>
                  <a:srgbClr val="00B050"/>
                </a:solidFill>
              </a:rPr>
              <a:t>(le plus sécurisé)</a:t>
            </a:r>
          </a:p>
        </p:txBody>
      </p:sp>
      <p:sp>
        <p:nvSpPr>
          <p:cNvPr id="3" name="Espace réservé du contenu 2"/>
          <p:cNvSpPr>
            <a:spLocks noGrp="1"/>
          </p:cNvSpPr>
          <p:nvPr>
            <p:ph idx="1"/>
          </p:nvPr>
        </p:nvSpPr>
        <p:spPr>
          <a:xfrm>
            <a:off x="6891131" y="1061240"/>
            <a:ext cx="5155096" cy="5697369"/>
          </a:xfrm>
        </p:spPr>
        <p:txBody>
          <a:bodyPr>
            <a:normAutofit fontScale="85000" lnSpcReduction="20000"/>
          </a:bodyPr>
          <a:lstStyle/>
          <a:p>
            <a:r>
              <a:rPr lang="fr-FR" dirty="0"/>
              <a:t>La méthode la plus sécurisé</a:t>
            </a:r>
          </a:p>
          <a:p>
            <a:pPr lvl="1"/>
            <a:r>
              <a:rPr lang="fr-FR" dirty="0"/>
              <a:t>Vous n’accèderez jamais au </a:t>
            </a:r>
            <a:r>
              <a:rPr lang="fr-FR" dirty="0" err="1"/>
              <a:t>token</a:t>
            </a:r>
            <a:r>
              <a:rPr lang="fr-FR" dirty="0"/>
              <a:t> d’accès, il sera stocké par le site internet (en session par exemple). </a:t>
            </a:r>
          </a:p>
          <a:p>
            <a:r>
              <a:rPr lang="fr-FR" dirty="0"/>
              <a:t>Dans ce type d’autorisation les étapes sont les suivantes :</a:t>
            </a:r>
          </a:p>
          <a:p>
            <a:pPr marL="971550" lvl="1" indent="-514350">
              <a:buFont typeface="+mj-lt"/>
              <a:buAutoNum type="arabicPeriod"/>
            </a:pPr>
            <a:r>
              <a:rPr lang="fr-FR" dirty="0"/>
              <a:t>Un site internet quelconque souhaite accéder aux informations de votre profil Google.</a:t>
            </a:r>
          </a:p>
          <a:p>
            <a:pPr marL="971550" lvl="1" indent="-514350">
              <a:buFont typeface="+mj-lt"/>
              <a:buAutoNum type="arabicPeriod"/>
            </a:pPr>
            <a:r>
              <a:rPr lang="fr-FR" dirty="0"/>
              <a:t>Vous êtes redirigé par le client (le site internet) vers le serveur d’autorisation (Google).</a:t>
            </a:r>
          </a:p>
          <a:p>
            <a:pPr marL="971550" lvl="1" indent="-514350">
              <a:buFont typeface="+mj-lt"/>
              <a:buAutoNum type="arabicPeriod"/>
            </a:pPr>
            <a:r>
              <a:rPr lang="fr-FR" dirty="0"/>
              <a:t>Si vous autorisez l’accès, le serveur d’autorisation (Google) envoie un code d’autorisation au site internet.</a:t>
            </a:r>
          </a:p>
          <a:p>
            <a:pPr marL="971550" lvl="1" indent="-514350">
              <a:buFont typeface="+mj-lt"/>
              <a:buAutoNum type="arabicPeriod"/>
            </a:pPr>
            <a:r>
              <a:rPr lang="fr-FR" dirty="0"/>
              <a:t>Ce code est échangé (entre le site internet et Google) par un </a:t>
            </a:r>
            <a:r>
              <a:rPr lang="fr-FR" dirty="0" err="1"/>
              <a:t>token</a:t>
            </a:r>
            <a:r>
              <a:rPr lang="fr-FR" dirty="0"/>
              <a:t> d’accès de façon transparente pour vous.</a:t>
            </a:r>
          </a:p>
          <a:p>
            <a:pPr marL="971550" lvl="1" indent="-514350">
              <a:buFont typeface="+mj-lt"/>
              <a:buAutoNum type="arabicPeriod"/>
            </a:pPr>
            <a:r>
              <a:rPr lang="fr-FR" dirty="0"/>
              <a:t>Le site internet peut donc maintenant utiliser ce </a:t>
            </a:r>
            <a:r>
              <a:rPr lang="fr-FR" dirty="0" err="1"/>
              <a:t>token</a:t>
            </a:r>
            <a:r>
              <a:rPr lang="fr-FR" dirty="0"/>
              <a:t> d’accès pour accéder aux données de votre profil par le serveur de ressources (Google).</a:t>
            </a:r>
          </a:p>
          <a:p>
            <a:endParaRPr lang="fr-FR" dirty="0"/>
          </a:p>
          <a:p>
            <a:pPr marL="0" indent="0">
              <a:buNone/>
            </a:pPr>
            <a:endParaRPr lang="fr-FR" dirty="0"/>
          </a:p>
        </p:txBody>
      </p:sp>
      <p:pic>
        <p:nvPicPr>
          <p:cNvPr id="21510" name="Picture 6" descr="Authorization Code Grant 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036" y="1061240"/>
            <a:ext cx="6389824" cy="5196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4109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2765" y="-278294"/>
            <a:ext cx="12404035" cy="1325563"/>
          </a:xfrm>
        </p:spPr>
        <p:txBody>
          <a:bodyPr>
            <a:normAutofit/>
          </a:bodyPr>
          <a:lstStyle/>
          <a:p>
            <a:r>
              <a:rPr lang="fr-FR" dirty="0"/>
              <a:t>OAUTH2, </a:t>
            </a:r>
            <a:r>
              <a:rPr lang="fr-FR" dirty="0" err="1"/>
              <a:t>Authorization</a:t>
            </a:r>
            <a:r>
              <a:rPr lang="fr-FR" dirty="0"/>
              <a:t> Code Grant </a:t>
            </a:r>
            <a:r>
              <a:rPr lang="fr-FR" dirty="0">
                <a:solidFill>
                  <a:srgbClr val="00B050"/>
                </a:solidFill>
              </a:rPr>
              <a:t>(le plus sécurisé)</a:t>
            </a:r>
          </a:p>
        </p:txBody>
      </p:sp>
      <p:pic>
        <p:nvPicPr>
          <p:cNvPr id="1026" name="Picture 2" descr="https://www.ibm.com/support/knowledgecenter/en/SSPREK_9.0.2/com.ibm.isam.doc/config/images/OAuth2_authcod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3480" y="1047269"/>
            <a:ext cx="6374502" cy="532735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056243" y="898844"/>
            <a:ext cx="6096000" cy="1200329"/>
          </a:xfrm>
          <a:prstGeom prst="rect">
            <a:avLst/>
          </a:prstGeom>
        </p:spPr>
        <p:txBody>
          <a:bodyPr wrap="square">
            <a:spAutoFit/>
          </a:bodyPr>
          <a:lstStyle/>
          <a:p>
            <a:r>
              <a:rPr lang="fr-FR" dirty="0">
                <a:hlinkClick r:id="rId3"/>
              </a:rPr>
              <a:t>https://www.ibm.com/support/knowledgecenter/SSPREK_9.0.2/com.ibm.isam.doc/config/concept/con_oauth20_workflow.html</a:t>
            </a:r>
            <a:endParaRPr lang="fr-FR" dirty="0"/>
          </a:p>
          <a:p>
            <a:endParaRPr lang="fr-FR" dirty="0"/>
          </a:p>
        </p:txBody>
      </p:sp>
    </p:spTree>
    <p:extLst>
      <p:ext uri="{BB962C8B-B14F-4D97-AF65-F5344CB8AC3E}">
        <p14:creationId xmlns:p14="http://schemas.microsoft.com/office/powerpoint/2010/main" val="27912892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Ellipse 41">
            <a:extLst>
              <a:ext uri="{FF2B5EF4-FFF2-40B4-BE49-F238E27FC236}">
                <a16:creationId xmlns:a16="http://schemas.microsoft.com/office/drawing/2014/main" id="{49F03B2F-96D6-4B4A-A695-309E711B245C}"/>
              </a:ext>
            </a:extLst>
          </p:cNvPr>
          <p:cNvSpPr/>
          <p:nvPr/>
        </p:nvSpPr>
        <p:spPr>
          <a:xfrm>
            <a:off x="4712166" y="5743567"/>
            <a:ext cx="871650" cy="88017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13</a:t>
            </a:r>
          </a:p>
        </p:txBody>
      </p:sp>
      <p:sp>
        <p:nvSpPr>
          <p:cNvPr id="43" name="Ellipse 42">
            <a:extLst>
              <a:ext uri="{FF2B5EF4-FFF2-40B4-BE49-F238E27FC236}">
                <a16:creationId xmlns:a16="http://schemas.microsoft.com/office/drawing/2014/main" id="{2996E59D-0EAE-4189-9079-E6945962B242}"/>
              </a:ext>
            </a:extLst>
          </p:cNvPr>
          <p:cNvSpPr/>
          <p:nvPr/>
        </p:nvSpPr>
        <p:spPr>
          <a:xfrm>
            <a:off x="2926350" y="2171085"/>
            <a:ext cx="871650" cy="880176"/>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15</a:t>
            </a:r>
          </a:p>
        </p:txBody>
      </p:sp>
      <p:sp>
        <p:nvSpPr>
          <p:cNvPr id="44" name="Espace réservé du contenu 2"/>
          <p:cNvSpPr txBox="1">
            <a:spLocks/>
          </p:cNvSpPr>
          <p:nvPr/>
        </p:nvSpPr>
        <p:spPr>
          <a:xfrm>
            <a:off x="2207720" y="4862991"/>
            <a:ext cx="2412962" cy="74591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400" b="1" dirty="0"/>
              <a:t>Client </a:t>
            </a:r>
            <a:br>
              <a:rPr lang="fr-FR" sz="2400" b="1" dirty="0"/>
            </a:br>
            <a:r>
              <a:rPr lang="fr-FR" sz="2400" b="1" dirty="0"/>
              <a:t>Application</a:t>
            </a:r>
            <a:endParaRPr lang="fr-FR" sz="2400" dirty="0"/>
          </a:p>
        </p:txBody>
      </p:sp>
      <p:pic>
        <p:nvPicPr>
          <p:cNvPr id="7"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8455540" y="2191355"/>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txBox="1">
            <a:spLocks/>
          </p:cNvSpPr>
          <p:nvPr/>
        </p:nvSpPr>
        <p:spPr>
          <a:xfrm>
            <a:off x="7723247" y="1248158"/>
            <a:ext cx="1997249" cy="72349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400" b="1" dirty="0" err="1"/>
              <a:t>Authorization</a:t>
            </a:r>
            <a:r>
              <a:rPr lang="fr-FR" sz="2400" b="1" dirty="0"/>
              <a:t> </a:t>
            </a:r>
            <a:br>
              <a:rPr lang="fr-FR" sz="2400" b="1" dirty="0"/>
            </a:br>
            <a:r>
              <a:rPr lang="fr-FR" sz="2400" b="1" dirty="0"/>
              <a:t>Server</a:t>
            </a:r>
            <a:endParaRPr lang="fr-FR" sz="2400" dirty="0"/>
          </a:p>
        </p:txBody>
      </p:sp>
      <p:sp>
        <p:nvSpPr>
          <p:cNvPr id="9" name="Espace réservé du contenu 2"/>
          <p:cNvSpPr txBox="1">
            <a:spLocks/>
          </p:cNvSpPr>
          <p:nvPr/>
        </p:nvSpPr>
        <p:spPr>
          <a:xfrm>
            <a:off x="7627078" y="5093059"/>
            <a:ext cx="2042822" cy="12213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400" b="1" dirty="0"/>
              <a:t>Resource Server</a:t>
            </a:r>
            <a:endParaRPr lang="fr-FR" sz="2400" dirty="0"/>
          </a:p>
        </p:txBody>
      </p:sp>
      <p:pic>
        <p:nvPicPr>
          <p:cNvPr id="10"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8455819" y="4362079"/>
            <a:ext cx="468826" cy="76012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Résultat de recherche d'images pour &quot;image ordinateur&quot;"/>
          <p:cNvPicPr>
            <a:picLocks noChangeAspect="1" noChangeArrowheads="1"/>
          </p:cNvPicPr>
          <p:nvPr/>
        </p:nvPicPr>
        <p:blipFill rotWithShape="1">
          <a:blip r:embed="rId4">
            <a:extLst>
              <a:ext uri="{28A0092B-C50C-407E-A947-70E740481C1C}">
                <a14:useLocalDpi xmlns:a14="http://schemas.microsoft.com/office/drawing/2010/main" val="0"/>
              </a:ext>
            </a:extLst>
          </a:blip>
          <a:srcRect b="12202"/>
          <a:stretch/>
        </p:blipFill>
        <p:spPr bwMode="auto">
          <a:xfrm>
            <a:off x="2892368" y="1186726"/>
            <a:ext cx="1002507" cy="880176"/>
          </a:xfrm>
          <a:prstGeom prst="rect">
            <a:avLst/>
          </a:prstGeom>
          <a:noFill/>
          <a:extLst>
            <a:ext uri="{909E8E84-426E-40DD-AFC4-6F175D3DCCD1}">
              <a14:hiddenFill xmlns:a14="http://schemas.microsoft.com/office/drawing/2010/main">
                <a:solidFill>
                  <a:srgbClr val="FFFFFF"/>
                </a:solidFill>
              </a14:hiddenFill>
            </a:ext>
          </a:extLst>
        </p:spPr>
      </p:pic>
      <p:pic>
        <p:nvPicPr>
          <p:cNvPr id="50" name="Image 49"/>
          <p:cNvPicPr>
            <a:picLocks noChangeAspect="1"/>
          </p:cNvPicPr>
          <p:nvPr/>
        </p:nvPicPr>
        <p:blipFill rotWithShape="1">
          <a:blip r:embed="rId5"/>
          <a:srcRect l="26157" r="24641"/>
          <a:stretch/>
        </p:blipFill>
        <p:spPr>
          <a:xfrm>
            <a:off x="478490" y="598510"/>
            <a:ext cx="398500" cy="809933"/>
          </a:xfrm>
          <a:prstGeom prst="rect">
            <a:avLst/>
          </a:prstGeom>
        </p:spPr>
      </p:pic>
      <p:sp>
        <p:nvSpPr>
          <p:cNvPr id="59" name="Espace réservé du contenu 2"/>
          <p:cNvSpPr txBox="1">
            <a:spLocks/>
          </p:cNvSpPr>
          <p:nvPr/>
        </p:nvSpPr>
        <p:spPr>
          <a:xfrm>
            <a:off x="-467205" y="1416613"/>
            <a:ext cx="2289891" cy="68005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Resource </a:t>
            </a:r>
            <a:br>
              <a:rPr lang="fr-FR" b="1" dirty="0"/>
            </a:br>
            <a:r>
              <a:rPr lang="fr-FR" b="1" dirty="0" err="1"/>
              <a:t>Owner</a:t>
            </a:r>
            <a:endParaRPr lang="fr-FR" dirty="0"/>
          </a:p>
        </p:txBody>
      </p:sp>
      <p:sp>
        <p:nvSpPr>
          <p:cNvPr id="5" name="Rectangle 4">
            <a:extLst>
              <a:ext uri="{FF2B5EF4-FFF2-40B4-BE49-F238E27FC236}">
                <a16:creationId xmlns:a16="http://schemas.microsoft.com/office/drawing/2014/main" id="{40F5BFEB-50A8-4B13-90A9-161E4F36B34C}"/>
              </a:ext>
            </a:extLst>
          </p:cNvPr>
          <p:cNvSpPr/>
          <p:nvPr/>
        </p:nvSpPr>
        <p:spPr>
          <a:xfrm>
            <a:off x="1438566" y="803421"/>
            <a:ext cx="3910109" cy="400110"/>
          </a:xfrm>
          <a:prstGeom prst="rect">
            <a:avLst/>
          </a:prstGeom>
        </p:spPr>
        <p:txBody>
          <a:bodyPr wrap="none">
            <a:spAutoFit/>
          </a:bodyPr>
          <a:lstStyle/>
          <a:p>
            <a:r>
              <a:rPr lang="fr-FR" sz="2000" i="1" dirty="0">
                <a:solidFill>
                  <a:schemeClr val="accent1">
                    <a:lumMod val="75000"/>
                  </a:schemeClr>
                </a:solidFill>
                <a:hlinkClick r:id="rId6"/>
              </a:rPr>
              <a:t>https://www.lannexe-bretignolles.fr</a:t>
            </a:r>
            <a:endParaRPr lang="fr-FR" sz="2000" i="1" dirty="0">
              <a:solidFill>
                <a:schemeClr val="accent1">
                  <a:lumMod val="75000"/>
                </a:schemeClr>
              </a:solidFill>
            </a:endParaRPr>
          </a:p>
        </p:txBody>
      </p:sp>
      <p:sp>
        <p:nvSpPr>
          <p:cNvPr id="32" name="Rectangle 31">
            <a:extLst>
              <a:ext uri="{FF2B5EF4-FFF2-40B4-BE49-F238E27FC236}">
                <a16:creationId xmlns:a16="http://schemas.microsoft.com/office/drawing/2014/main" id="{E73373DA-70C7-4F80-B193-086F1BC532FB}"/>
              </a:ext>
            </a:extLst>
          </p:cNvPr>
          <p:cNvSpPr/>
          <p:nvPr/>
        </p:nvSpPr>
        <p:spPr>
          <a:xfrm>
            <a:off x="7342449" y="5772679"/>
            <a:ext cx="2818464" cy="1015663"/>
          </a:xfrm>
          <a:prstGeom prst="rect">
            <a:avLst/>
          </a:prstGeom>
        </p:spPr>
        <p:txBody>
          <a:bodyPr wrap="none">
            <a:spAutoFit/>
          </a:bodyPr>
          <a:lstStyle/>
          <a:p>
            <a:r>
              <a:rPr lang="fr-FR" sz="2000" i="1" dirty="0">
                <a:solidFill>
                  <a:schemeClr val="accent1">
                    <a:lumMod val="75000"/>
                  </a:schemeClr>
                </a:solidFill>
                <a:hlinkClick r:id="rId7"/>
              </a:rPr>
              <a:t>https://api.facebook.com</a:t>
            </a:r>
            <a:endParaRPr lang="fr-FR" sz="2000" i="1" dirty="0">
              <a:solidFill>
                <a:schemeClr val="accent1">
                  <a:lumMod val="75000"/>
                </a:schemeClr>
              </a:solidFill>
            </a:endParaRPr>
          </a:p>
          <a:p>
            <a:endParaRPr lang="fr-FR" sz="2000" i="1" dirty="0">
              <a:solidFill>
                <a:schemeClr val="accent1">
                  <a:lumMod val="75000"/>
                </a:schemeClr>
              </a:solidFill>
            </a:endParaRPr>
          </a:p>
          <a:p>
            <a:endParaRPr lang="fr-FR" sz="2000" i="1" dirty="0">
              <a:solidFill>
                <a:schemeClr val="accent1">
                  <a:lumMod val="75000"/>
                </a:schemeClr>
              </a:solidFill>
            </a:endParaRPr>
          </a:p>
        </p:txBody>
      </p:sp>
      <p:sp>
        <p:nvSpPr>
          <p:cNvPr id="33" name="Rectangle 32">
            <a:extLst>
              <a:ext uri="{FF2B5EF4-FFF2-40B4-BE49-F238E27FC236}">
                <a16:creationId xmlns:a16="http://schemas.microsoft.com/office/drawing/2014/main" id="{5F76C149-58DE-4565-A502-92DC7CE4827B}"/>
              </a:ext>
            </a:extLst>
          </p:cNvPr>
          <p:cNvSpPr/>
          <p:nvPr/>
        </p:nvSpPr>
        <p:spPr>
          <a:xfrm>
            <a:off x="7199622" y="1778471"/>
            <a:ext cx="3104119" cy="400110"/>
          </a:xfrm>
          <a:prstGeom prst="rect">
            <a:avLst/>
          </a:prstGeom>
        </p:spPr>
        <p:txBody>
          <a:bodyPr wrap="none">
            <a:spAutoFit/>
          </a:bodyPr>
          <a:lstStyle/>
          <a:p>
            <a:r>
              <a:rPr lang="fr-FR" sz="2000" i="1" dirty="0">
                <a:solidFill>
                  <a:schemeClr val="accent1">
                    <a:lumMod val="75000"/>
                  </a:schemeClr>
                </a:solidFill>
                <a:hlinkClick r:id="rId8"/>
              </a:rPr>
              <a:t>https://oauth.facebook.com</a:t>
            </a:r>
            <a:endParaRPr lang="fr-FR" sz="2000" i="1" dirty="0">
              <a:solidFill>
                <a:schemeClr val="accent1">
                  <a:lumMod val="75000"/>
                </a:schemeClr>
              </a:solidFill>
            </a:endParaRPr>
          </a:p>
        </p:txBody>
      </p:sp>
      <p:pic>
        <p:nvPicPr>
          <p:cNvPr id="31" name="Picture 4" descr="Résultat de recherche d'images pour &quot;image serveur&quot;">
            <a:extLst>
              <a:ext uri="{FF2B5EF4-FFF2-40B4-BE49-F238E27FC236}">
                <a16:creationId xmlns:a16="http://schemas.microsoft.com/office/drawing/2014/main" id="{A022B1E6-32AB-4172-8EAB-6E6922BD37F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3179788" y="4102867"/>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9E321E21-B21D-4EB0-BE8B-48AC709DEA1D}"/>
              </a:ext>
            </a:extLst>
          </p:cNvPr>
          <p:cNvSpPr/>
          <p:nvPr/>
        </p:nvSpPr>
        <p:spPr>
          <a:xfrm>
            <a:off x="2272203" y="5572624"/>
            <a:ext cx="2322302" cy="400110"/>
          </a:xfrm>
          <a:prstGeom prst="rect">
            <a:avLst/>
          </a:prstGeom>
        </p:spPr>
        <p:txBody>
          <a:bodyPr wrap="none">
            <a:spAutoFit/>
          </a:bodyPr>
          <a:lstStyle/>
          <a:p>
            <a:r>
              <a:rPr lang="fr-FR" sz="2000" i="1" dirty="0">
                <a:solidFill>
                  <a:schemeClr val="accent1">
                    <a:lumMod val="75000"/>
                  </a:schemeClr>
                </a:solidFill>
                <a:hlinkClick r:id="rId6"/>
              </a:rPr>
              <a:t>https://api.bworld.fr</a:t>
            </a:r>
            <a:endParaRPr lang="fr-FR" sz="2000" i="1" dirty="0">
              <a:solidFill>
                <a:schemeClr val="accent1">
                  <a:lumMod val="75000"/>
                </a:schemeClr>
              </a:solidFill>
            </a:endParaRPr>
          </a:p>
        </p:txBody>
      </p:sp>
      <p:cxnSp>
        <p:nvCxnSpPr>
          <p:cNvPr id="38" name="Connecteur droit 37">
            <a:extLst>
              <a:ext uri="{FF2B5EF4-FFF2-40B4-BE49-F238E27FC236}">
                <a16:creationId xmlns:a16="http://schemas.microsoft.com/office/drawing/2014/main" id="{6D8D9253-875D-445C-89F0-0FC3BB024198}"/>
              </a:ext>
            </a:extLst>
          </p:cNvPr>
          <p:cNvCxnSpPr>
            <a:cxnSpLocks/>
          </p:cNvCxnSpPr>
          <p:nvPr/>
        </p:nvCxnSpPr>
        <p:spPr>
          <a:xfrm flipH="1">
            <a:off x="3894875" y="3031118"/>
            <a:ext cx="4643336" cy="1340526"/>
          </a:xfrm>
          <a:prstGeom prst="line">
            <a:avLst/>
          </a:prstGeom>
          <a:ln w="50800">
            <a:solidFill>
              <a:schemeClr val="accent1">
                <a:lumMod val="50000"/>
              </a:schemeClr>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39" name="ZoneTexte 38">
            <a:extLst>
              <a:ext uri="{FF2B5EF4-FFF2-40B4-BE49-F238E27FC236}">
                <a16:creationId xmlns:a16="http://schemas.microsoft.com/office/drawing/2014/main" id="{1E6DFB83-CBA2-483B-9F95-FD6A8938D670}"/>
              </a:ext>
            </a:extLst>
          </p:cNvPr>
          <p:cNvSpPr txBox="1"/>
          <p:nvPr/>
        </p:nvSpPr>
        <p:spPr>
          <a:xfrm>
            <a:off x="4594505" y="4256696"/>
            <a:ext cx="3474880" cy="1384995"/>
          </a:xfrm>
          <a:prstGeom prst="rect">
            <a:avLst/>
          </a:prstGeom>
          <a:solidFill>
            <a:schemeClr val="accent1">
              <a:lumMod val="75000"/>
            </a:schemeClr>
          </a:solidFill>
        </p:spPr>
        <p:txBody>
          <a:bodyPr wrap="square" rtlCol="0">
            <a:spAutoFit/>
          </a:bodyPr>
          <a:lstStyle/>
          <a:p>
            <a:r>
              <a:rPr lang="fr-FR" sz="1200" b="1" i="1" dirty="0">
                <a:solidFill>
                  <a:schemeClr val="bg1"/>
                </a:solidFill>
              </a:rPr>
              <a:t>POST </a:t>
            </a:r>
            <a:r>
              <a:rPr lang="fr-FR" sz="1200" i="1" dirty="0">
                <a:solidFill>
                  <a:schemeClr val="bg1"/>
                </a:solidFill>
              </a:rPr>
              <a:t>https://oauth.facebook.com/token</a:t>
            </a:r>
            <a:br>
              <a:rPr lang="fr-FR" sz="1200" i="1" dirty="0">
                <a:solidFill>
                  <a:schemeClr val="bg1"/>
                </a:solidFill>
              </a:rPr>
            </a:br>
            <a:r>
              <a:rPr lang="fr-FR" sz="1200" b="1" i="1" dirty="0">
                <a:solidFill>
                  <a:schemeClr val="bg1"/>
                </a:solidFill>
              </a:rPr>
              <a:t>HTTP/1.1</a:t>
            </a:r>
            <a:br>
              <a:rPr lang="fr-FR" sz="1200" b="1" i="1" dirty="0">
                <a:solidFill>
                  <a:schemeClr val="bg1"/>
                </a:solidFill>
              </a:rPr>
            </a:br>
            <a:r>
              <a:rPr lang="en-US" sz="1200" i="1" dirty="0">
                <a:solidFill>
                  <a:schemeClr val="bg1"/>
                </a:solidFill>
              </a:rPr>
              <a:t>Content-Type: application/x-www-form-</a:t>
            </a:r>
            <a:r>
              <a:rPr lang="en-US" sz="1200" i="1" dirty="0" err="1">
                <a:solidFill>
                  <a:schemeClr val="bg1"/>
                </a:solidFill>
              </a:rPr>
              <a:t>urlencoded</a:t>
            </a:r>
            <a:endParaRPr lang="en-US" sz="1200" i="1" dirty="0">
              <a:solidFill>
                <a:schemeClr val="bg1"/>
              </a:solidFill>
            </a:endParaRPr>
          </a:p>
          <a:p>
            <a:r>
              <a:rPr lang="en-US" sz="1200" i="1" dirty="0">
                <a:solidFill>
                  <a:schemeClr val="bg1"/>
                </a:solidFill>
              </a:rPr>
              <a:t>Authorization: Basic czZCaGRSa3F0Mz</a:t>
            </a:r>
          </a:p>
          <a:p>
            <a:r>
              <a:rPr lang="en-US" sz="1200" i="1" dirty="0" err="1">
                <a:solidFill>
                  <a:srgbClr val="FFCCFF"/>
                </a:solidFill>
              </a:rPr>
              <a:t>grant_type</a:t>
            </a:r>
            <a:r>
              <a:rPr lang="en-US" sz="1200" i="1" dirty="0">
                <a:solidFill>
                  <a:schemeClr val="bg1"/>
                </a:solidFill>
              </a:rPr>
              <a:t>=</a:t>
            </a:r>
            <a:r>
              <a:rPr lang="en-US" sz="1200" i="1" dirty="0" err="1">
                <a:solidFill>
                  <a:schemeClr val="bg1"/>
                </a:solidFill>
              </a:rPr>
              <a:t>authorization_code</a:t>
            </a:r>
            <a:br>
              <a:rPr lang="en-US" sz="1200" i="1" dirty="0">
                <a:solidFill>
                  <a:schemeClr val="bg1"/>
                </a:solidFill>
              </a:rPr>
            </a:br>
            <a:r>
              <a:rPr lang="en-US" sz="1200" i="1" dirty="0">
                <a:solidFill>
                  <a:srgbClr val="FFCCFF"/>
                </a:solidFill>
              </a:rPr>
              <a:t>code</a:t>
            </a:r>
            <a:r>
              <a:rPr lang="en-US" sz="1200" i="1" dirty="0">
                <a:solidFill>
                  <a:schemeClr val="bg1"/>
                </a:solidFill>
              </a:rPr>
              <a:t>=AQDrl_zwxGyc5zSG</a:t>
            </a:r>
          </a:p>
          <a:p>
            <a:r>
              <a:rPr lang="en-US" sz="1200" i="1" dirty="0" err="1">
                <a:solidFill>
                  <a:srgbClr val="FFCCFF"/>
                </a:solidFill>
              </a:rPr>
              <a:t>code_verifier</a:t>
            </a:r>
            <a:r>
              <a:rPr lang="en-US" sz="1200" i="1" dirty="0">
                <a:solidFill>
                  <a:schemeClr val="bg1"/>
                </a:solidFill>
              </a:rPr>
              <a:t>=P?BFCADV</a:t>
            </a:r>
          </a:p>
        </p:txBody>
      </p:sp>
      <p:cxnSp>
        <p:nvCxnSpPr>
          <p:cNvPr id="37" name="Connecteur droit 36">
            <a:extLst>
              <a:ext uri="{FF2B5EF4-FFF2-40B4-BE49-F238E27FC236}">
                <a16:creationId xmlns:a16="http://schemas.microsoft.com/office/drawing/2014/main" id="{79FBD3FF-A8C6-4ACF-AD8C-2BCF4AFE8A4E}"/>
              </a:ext>
            </a:extLst>
          </p:cNvPr>
          <p:cNvCxnSpPr>
            <a:cxnSpLocks/>
          </p:cNvCxnSpPr>
          <p:nvPr/>
        </p:nvCxnSpPr>
        <p:spPr>
          <a:xfrm flipV="1">
            <a:off x="3782181" y="2951479"/>
            <a:ext cx="4527429" cy="1316648"/>
          </a:xfrm>
          <a:prstGeom prst="line">
            <a:avLst/>
          </a:prstGeom>
          <a:ln w="50800">
            <a:solidFill>
              <a:schemeClr val="accent6">
                <a:lumMod val="50000"/>
              </a:schemeClr>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35" name="ZoneTexte 34">
            <a:extLst>
              <a:ext uri="{FF2B5EF4-FFF2-40B4-BE49-F238E27FC236}">
                <a16:creationId xmlns:a16="http://schemas.microsoft.com/office/drawing/2014/main" id="{262014A5-2AB7-4B90-A984-CF21EE947724}"/>
              </a:ext>
            </a:extLst>
          </p:cNvPr>
          <p:cNvSpPr txBox="1"/>
          <p:nvPr/>
        </p:nvSpPr>
        <p:spPr>
          <a:xfrm>
            <a:off x="3955477" y="2369946"/>
            <a:ext cx="3141852" cy="830997"/>
          </a:xfrm>
          <a:prstGeom prst="rect">
            <a:avLst/>
          </a:prstGeom>
          <a:solidFill>
            <a:schemeClr val="accent6">
              <a:lumMod val="50000"/>
            </a:schemeClr>
          </a:solidFill>
        </p:spPr>
        <p:txBody>
          <a:bodyPr wrap="square" rtlCol="0">
            <a:spAutoFit/>
          </a:bodyPr>
          <a:lstStyle/>
          <a:p>
            <a:r>
              <a:rPr lang="fr-FR" sz="1200" b="1" i="1" dirty="0">
                <a:solidFill>
                  <a:schemeClr val="bg1"/>
                </a:solidFill>
              </a:rPr>
              <a:t>HTTP/1.1 200</a:t>
            </a:r>
            <a:br>
              <a:rPr lang="fr-FR" sz="1200" i="1" dirty="0">
                <a:solidFill>
                  <a:schemeClr val="bg1"/>
                </a:solidFill>
              </a:rPr>
            </a:br>
            <a:r>
              <a:rPr lang="en-US" sz="1200" i="1" dirty="0" err="1">
                <a:solidFill>
                  <a:srgbClr val="FFCCFF"/>
                </a:solidFill>
              </a:rPr>
              <a:t>Access_Token</a:t>
            </a:r>
            <a:r>
              <a:rPr lang="en-US" sz="1200" i="1" dirty="0">
                <a:solidFill>
                  <a:schemeClr val="bg1"/>
                </a:solidFill>
              </a:rPr>
              <a:t>: </a:t>
            </a:r>
            <a:r>
              <a:rPr lang="en-US" sz="1200" i="1" dirty="0" err="1">
                <a:solidFill>
                  <a:schemeClr val="bg1"/>
                </a:solidFill>
              </a:rPr>
              <a:t>jkljkjLSJKL</a:t>
            </a:r>
            <a:endParaRPr lang="en-US" sz="1200" i="1" dirty="0">
              <a:solidFill>
                <a:schemeClr val="bg1"/>
              </a:solidFill>
            </a:endParaRPr>
          </a:p>
          <a:p>
            <a:r>
              <a:rPr lang="en-US" sz="1200" i="1" dirty="0" err="1">
                <a:solidFill>
                  <a:srgbClr val="FFCCFF"/>
                </a:solidFill>
              </a:rPr>
              <a:t>Refresh_Token</a:t>
            </a:r>
            <a:r>
              <a:rPr lang="en-US" sz="1200" i="1" dirty="0">
                <a:solidFill>
                  <a:schemeClr val="bg1"/>
                </a:solidFill>
              </a:rPr>
              <a:t>: </a:t>
            </a:r>
            <a:r>
              <a:rPr lang="en-US" sz="1200" i="1" dirty="0" err="1">
                <a:solidFill>
                  <a:schemeClr val="bg1"/>
                </a:solidFill>
              </a:rPr>
              <a:t>mljhjhPbbdazkb</a:t>
            </a:r>
            <a:endParaRPr lang="en-US" sz="1200" i="1" dirty="0">
              <a:solidFill>
                <a:schemeClr val="bg1"/>
              </a:solidFill>
            </a:endParaRPr>
          </a:p>
          <a:p>
            <a:r>
              <a:rPr lang="en-US" sz="1200" i="1" dirty="0" err="1">
                <a:solidFill>
                  <a:srgbClr val="FFCCFF"/>
                </a:solidFill>
              </a:rPr>
              <a:t>Id_token</a:t>
            </a:r>
            <a:r>
              <a:rPr lang="en-US" sz="1200" i="1" dirty="0">
                <a:solidFill>
                  <a:schemeClr val="bg1"/>
                </a:solidFill>
              </a:rPr>
              <a:t>: </a:t>
            </a:r>
            <a:r>
              <a:rPr lang="en-US" sz="1200" i="1" dirty="0" err="1">
                <a:solidFill>
                  <a:schemeClr val="bg1"/>
                </a:solidFill>
              </a:rPr>
              <a:t>JKJoz,md,zm,d</a:t>
            </a:r>
            <a:endParaRPr lang="en-US" sz="1200" i="1" dirty="0">
              <a:solidFill>
                <a:schemeClr val="bg1"/>
              </a:solidFill>
            </a:endParaRPr>
          </a:p>
        </p:txBody>
      </p:sp>
      <p:sp>
        <p:nvSpPr>
          <p:cNvPr id="40" name="Titre 1">
            <a:extLst>
              <a:ext uri="{FF2B5EF4-FFF2-40B4-BE49-F238E27FC236}">
                <a16:creationId xmlns:a16="http://schemas.microsoft.com/office/drawing/2014/main" id="{F98C5603-AB8B-4ECF-B61C-EC83E1337239}"/>
              </a:ext>
            </a:extLst>
          </p:cNvPr>
          <p:cNvSpPr>
            <a:spLocks noGrp="1"/>
          </p:cNvSpPr>
          <p:nvPr>
            <p:ph type="title"/>
          </p:nvPr>
        </p:nvSpPr>
        <p:spPr>
          <a:xfrm>
            <a:off x="7347" y="4652133"/>
            <a:ext cx="2200373" cy="2202591"/>
          </a:xfrm>
          <a:solidFill>
            <a:schemeClr val="accent2">
              <a:lumMod val="75000"/>
            </a:schemeClr>
          </a:solidFill>
        </p:spPr>
        <p:txBody>
          <a:bodyPr>
            <a:normAutofit/>
          </a:bodyPr>
          <a:lstStyle/>
          <a:p>
            <a:r>
              <a:rPr lang="fr-FR" sz="2400" dirty="0" err="1">
                <a:solidFill>
                  <a:schemeClr val="bg1"/>
                </a:solidFill>
              </a:rPr>
              <a:t>Sample</a:t>
            </a:r>
            <a:r>
              <a:rPr lang="fr-FR" sz="2400" dirty="0">
                <a:solidFill>
                  <a:schemeClr val="bg1"/>
                </a:solidFill>
              </a:rPr>
              <a:t> </a:t>
            </a:r>
            <a:r>
              <a:rPr lang="fr-FR" sz="2400" dirty="0" err="1">
                <a:solidFill>
                  <a:schemeClr val="bg1"/>
                </a:solidFill>
              </a:rPr>
              <a:t>Authentication</a:t>
            </a:r>
            <a:r>
              <a:rPr lang="fr-FR" sz="2400" dirty="0">
                <a:solidFill>
                  <a:schemeClr val="bg1"/>
                </a:solidFill>
              </a:rPr>
              <a:t> </a:t>
            </a:r>
            <a:r>
              <a:rPr lang="fr-FR" sz="2400" dirty="0" err="1">
                <a:solidFill>
                  <a:schemeClr val="bg1"/>
                </a:solidFill>
              </a:rPr>
              <a:t>with</a:t>
            </a:r>
            <a:r>
              <a:rPr lang="fr-FR" sz="2400" dirty="0">
                <a:solidFill>
                  <a:schemeClr val="bg1"/>
                </a:solidFill>
              </a:rPr>
              <a:t> </a:t>
            </a:r>
            <a:r>
              <a:rPr lang="fr-FR" sz="2400" dirty="0" err="1">
                <a:solidFill>
                  <a:schemeClr val="bg1"/>
                </a:solidFill>
              </a:rPr>
              <a:t>Authorization</a:t>
            </a:r>
            <a:r>
              <a:rPr lang="fr-FR" sz="2400" dirty="0">
                <a:solidFill>
                  <a:schemeClr val="bg1"/>
                </a:solidFill>
              </a:rPr>
              <a:t> Code Grant</a:t>
            </a:r>
            <a:br>
              <a:rPr lang="fr-FR" sz="2400" dirty="0">
                <a:solidFill>
                  <a:schemeClr val="bg1"/>
                </a:solidFill>
              </a:rPr>
            </a:br>
            <a:r>
              <a:rPr lang="fr-FR" sz="2400" dirty="0" err="1">
                <a:solidFill>
                  <a:schemeClr val="bg1"/>
                </a:solidFill>
              </a:rPr>
              <a:t>with</a:t>
            </a:r>
            <a:r>
              <a:rPr lang="fr-FR" sz="2400" dirty="0">
                <a:solidFill>
                  <a:schemeClr val="bg1"/>
                </a:solidFill>
              </a:rPr>
              <a:t> </a:t>
            </a:r>
            <a:r>
              <a:rPr lang="fr-FR" sz="2400" dirty="0" err="1">
                <a:solidFill>
                  <a:schemeClr val="bg1"/>
                </a:solidFill>
              </a:rPr>
              <a:t>pcke</a:t>
            </a:r>
            <a:endParaRPr lang="fr-FR" sz="2400" dirty="0">
              <a:solidFill>
                <a:schemeClr val="bg1"/>
              </a:solidFill>
            </a:endParaRPr>
          </a:p>
        </p:txBody>
      </p:sp>
      <p:sp>
        <p:nvSpPr>
          <p:cNvPr id="45" name="ZoneTexte 44">
            <a:extLst>
              <a:ext uri="{FF2B5EF4-FFF2-40B4-BE49-F238E27FC236}">
                <a16:creationId xmlns:a16="http://schemas.microsoft.com/office/drawing/2014/main" id="{2ED43C21-3734-4D52-A2D6-5C63F524C81B}"/>
              </a:ext>
            </a:extLst>
          </p:cNvPr>
          <p:cNvSpPr txBox="1"/>
          <p:nvPr/>
        </p:nvSpPr>
        <p:spPr>
          <a:xfrm>
            <a:off x="2022872" y="3865319"/>
            <a:ext cx="1002197" cy="738664"/>
          </a:xfrm>
          <a:prstGeom prst="rect">
            <a:avLst/>
          </a:prstGeom>
          <a:solidFill>
            <a:schemeClr val="accent2">
              <a:lumMod val="75000"/>
            </a:schemeClr>
          </a:solidFill>
        </p:spPr>
        <p:txBody>
          <a:bodyPr wrap="none" rtlCol="0">
            <a:spAutoFit/>
          </a:bodyPr>
          <a:lstStyle/>
          <a:p>
            <a:pPr algn="ctr"/>
            <a:r>
              <a:rPr lang="fr-FR" sz="1050" b="1" dirty="0">
                <a:solidFill>
                  <a:schemeClr val="bg1"/>
                </a:solidFill>
              </a:rPr>
              <a:t>Sauvegarde</a:t>
            </a:r>
          </a:p>
          <a:p>
            <a:pPr algn="ctr"/>
            <a:r>
              <a:rPr lang="fr-FR" sz="1050" b="1" dirty="0" err="1">
                <a:solidFill>
                  <a:schemeClr val="bg1"/>
                </a:solidFill>
              </a:rPr>
              <a:t>Access_token</a:t>
            </a:r>
            <a:endParaRPr lang="fr-FR" sz="1050" b="1" dirty="0">
              <a:solidFill>
                <a:schemeClr val="bg1"/>
              </a:solidFill>
            </a:endParaRPr>
          </a:p>
          <a:p>
            <a:pPr algn="ctr"/>
            <a:r>
              <a:rPr lang="fr-FR" sz="1050" b="1" dirty="0" err="1">
                <a:solidFill>
                  <a:schemeClr val="bg1"/>
                </a:solidFill>
              </a:rPr>
              <a:t>Refresh_token</a:t>
            </a:r>
            <a:br>
              <a:rPr lang="fr-FR" sz="1050" b="1" dirty="0">
                <a:solidFill>
                  <a:schemeClr val="bg1"/>
                </a:solidFill>
              </a:rPr>
            </a:br>
            <a:r>
              <a:rPr lang="fr-FR" sz="1050" b="1" dirty="0" err="1">
                <a:solidFill>
                  <a:schemeClr val="bg1"/>
                </a:solidFill>
              </a:rPr>
              <a:t>ID_Token</a:t>
            </a:r>
            <a:endParaRPr lang="fr-FR" sz="1050" b="1" dirty="0">
              <a:solidFill>
                <a:schemeClr val="bg1"/>
              </a:solidFill>
            </a:endParaRPr>
          </a:p>
        </p:txBody>
      </p:sp>
      <p:sp>
        <p:nvSpPr>
          <p:cNvPr id="46" name="ZoneTexte 45">
            <a:extLst>
              <a:ext uri="{FF2B5EF4-FFF2-40B4-BE49-F238E27FC236}">
                <a16:creationId xmlns:a16="http://schemas.microsoft.com/office/drawing/2014/main" id="{4D17EEE3-944F-4557-9139-BE73CDBA652A}"/>
              </a:ext>
            </a:extLst>
          </p:cNvPr>
          <p:cNvSpPr txBox="1"/>
          <p:nvPr/>
        </p:nvSpPr>
        <p:spPr>
          <a:xfrm>
            <a:off x="9178767" y="2216448"/>
            <a:ext cx="2818464" cy="830997"/>
          </a:xfrm>
          <a:prstGeom prst="rect">
            <a:avLst/>
          </a:prstGeom>
          <a:solidFill>
            <a:schemeClr val="accent2">
              <a:lumMod val="75000"/>
            </a:schemeClr>
          </a:solidFill>
        </p:spPr>
        <p:txBody>
          <a:bodyPr wrap="square" rtlCol="0">
            <a:spAutoFit/>
          </a:bodyPr>
          <a:lstStyle/>
          <a:p>
            <a:r>
              <a:rPr lang="fr-FR" sz="1200" b="1" i="1" dirty="0">
                <a:solidFill>
                  <a:schemeClr val="bg1"/>
                </a:solidFill>
              </a:rPr>
              <a:t>Le serveur possèdent le </a:t>
            </a:r>
            <a:r>
              <a:rPr lang="fr-FR" sz="1200" b="1" i="1" dirty="0" err="1">
                <a:solidFill>
                  <a:srgbClr val="FFCCFF"/>
                </a:solidFill>
              </a:rPr>
              <a:t>code_challenge</a:t>
            </a:r>
            <a:r>
              <a:rPr lang="fr-FR" sz="1200" b="1" i="1" dirty="0">
                <a:solidFill>
                  <a:schemeClr val="bg1"/>
                </a:solidFill>
              </a:rPr>
              <a:t> et vérifie le </a:t>
            </a:r>
            <a:r>
              <a:rPr lang="fr-FR" sz="1200" b="1" i="1" dirty="0">
                <a:solidFill>
                  <a:srgbClr val="FFCCFF"/>
                </a:solidFill>
              </a:rPr>
              <a:t>code </a:t>
            </a:r>
            <a:r>
              <a:rPr lang="fr-FR" sz="1200" b="1" i="1" dirty="0">
                <a:solidFill>
                  <a:schemeClr val="bg1"/>
                </a:solidFill>
              </a:rPr>
              <a:t>et le </a:t>
            </a:r>
            <a:r>
              <a:rPr lang="fr-FR" sz="1200" b="1" i="1" dirty="0" err="1">
                <a:solidFill>
                  <a:srgbClr val="FFCCFF"/>
                </a:solidFill>
              </a:rPr>
              <a:t>code_verifier</a:t>
            </a:r>
            <a:endParaRPr lang="fr-FR" sz="1200" b="1" i="1" dirty="0">
              <a:solidFill>
                <a:srgbClr val="FFCCFF"/>
              </a:solidFill>
            </a:endParaRPr>
          </a:p>
          <a:p>
            <a:endParaRPr lang="fr-FR" sz="1200" b="1" i="1" dirty="0">
              <a:solidFill>
                <a:srgbClr val="FFCCFF"/>
              </a:solidFill>
            </a:endParaRPr>
          </a:p>
          <a:p>
            <a:r>
              <a:rPr lang="fr-FR" sz="1200" b="1" i="1" dirty="0">
                <a:solidFill>
                  <a:schemeClr val="bg1"/>
                </a:solidFill>
              </a:rPr>
              <a:t>HASH(</a:t>
            </a:r>
            <a:r>
              <a:rPr lang="fr-FR" sz="1200" b="1" i="1" dirty="0" err="1">
                <a:solidFill>
                  <a:srgbClr val="FFCCFF"/>
                </a:solidFill>
              </a:rPr>
              <a:t>code_verifier</a:t>
            </a:r>
            <a:r>
              <a:rPr lang="fr-FR" sz="1200" b="1" i="1" dirty="0">
                <a:solidFill>
                  <a:schemeClr val="bg1"/>
                </a:solidFill>
              </a:rPr>
              <a:t>)</a:t>
            </a:r>
            <a:r>
              <a:rPr lang="fr-FR" sz="1200" b="1" i="1" dirty="0">
                <a:solidFill>
                  <a:srgbClr val="FFCCFF"/>
                </a:solidFill>
              </a:rPr>
              <a:t> </a:t>
            </a:r>
            <a:r>
              <a:rPr lang="fr-FR" sz="1200" b="1" i="1" dirty="0">
                <a:solidFill>
                  <a:schemeClr val="bg1"/>
                </a:solidFill>
              </a:rPr>
              <a:t>=</a:t>
            </a:r>
            <a:r>
              <a:rPr lang="fr-FR" sz="1200" b="1" i="1" dirty="0">
                <a:solidFill>
                  <a:srgbClr val="FFCCFF"/>
                </a:solidFill>
              </a:rPr>
              <a:t> </a:t>
            </a:r>
            <a:r>
              <a:rPr lang="fr-FR" sz="1200" b="1" i="1" dirty="0" err="1">
                <a:solidFill>
                  <a:srgbClr val="FFCCFF"/>
                </a:solidFill>
              </a:rPr>
              <a:t>code_challenge</a:t>
            </a:r>
            <a:endParaRPr lang="fr-FR" sz="1200" i="1" dirty="0">
              <a:solidFill>
                <a:schemeClr val="bg1"/>
              </a:solidFill>
            </a:endParaRPr>
          </a:p>
        </p:txBody>
      </p:sp>
      <p:sp>
        <p:nvSpPr>
          <p:cNvPr id="47" name="Ellipse 46">
            <a:extLst>
              <a:ext uri="{FF2B5EF4-FFF2-40B4-BE49-F238E27FC236}">
                <a16:creationId xmlns:a16="http://schemas.microsoft.com/office/drawing/2014/main" id="{EC3DB6EA-5BD0-47D3-B169-2EE838ACB18E}"/>
              </a:ext>
            </a:extLst>
          </p:cNvPr>
          <p:cNvSpPr/>
          <p:nvPr/>
        </p:nvSpPr>
        <p:spPr>
          <a:xfrm>
            <a:off x="10137540" y="3428999"/>
            <a:ext cx="864136" cy="83912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14</a:t>
            </a:r>
          </a:p>
        </p:txBody>
      </p:sp>
      <p:sp>
        <p:nvSpPr>
          <p:cNvPr id="26" name="Ellipse 25">
            <a:extLst>
              <a:ext uri="{FF2B5EF4-FFF2-40B4-BE49-F238E27FC236}">
                <a16:creationId xmlns:a16="http://schemas.microsoft.com/office/drawing/2014/main" id="{B99BD2D6-1237-4D20-8050-1B312A100CB3}"/>
              </a:ext>
            </a:extLst>
          </p:cNvPr>
          <p:cNvSpPr/>
          <p:nvPr/>
        </p:nvSpPr>
        <p:spPr>
          <a:xfrm>
            <a:off x="1244294" y="3067207"/>
            <a:ext cx="864136" cy="83912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16</a:t>
            </a:r>
          </a:p>
        </p:txBody>
      </p:sp>
      <p:cxnSp>
        <p:nvCxnSpPr>
          <p:cNvPr id="4" name="Connecteur droit avec flèche 3">
            <a:extLst>
              <a:ext uri="{FF2B5EF4-FFF2-40B4-BE49-F238E27FC236}">
                <a16:creationId xmlns:a16="http://schemas.microsoft.com/office/drawing/2014/main" id="{F951E707-D2A5-44E8-9107-15E00402069E}"/>
              </a:ext>
            </a:extLst>
          </p:cNvPr>
          <p:cNvCxnSpPr>
            <a:cxnSpLocks/>
          </p:cNvCxnSpPr>
          <p:nvPr/>
        </p:nvCxnSpPr>
        <p:spPr>
          <a:xfrm>
            <a:off x="-215240" y="2576036"/>
            <a:ext cx="4058023" cy="738664"/>
          </a:xfrm>
          <a:prstGeom prst="straightConnector1">
            <a:avLst/>
          </a:prstGeom>
          <a:ln w="1174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4242B627-5DC5-4ECA-B2BD-42B67304BBA5}"/>
              </a:ext>
            </a:extLst>
          </p:cNvPr>
          <p:cNvCxnSpPr>
            <a:cxnSpLocks/>
          </p:cNvCxnSpPr>
          <p:nvPr/>
        </p:nvCxnSpPr>
        <p:spPr>
          <a:xfrm>
            <a:off x="-215240" y="2628313"/>
            <a:ext cx="2377182" cy="1869657"/>
          </a:xfrm>
          <a:prstGeom prst="straightConnector1">
            <a:avLst/>
          </a:prstGeom>
          <a:ln w="1174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6994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2765" y="-278294"/>
            <a:ext cx="12404035" cy="1325563"/>
          </a:xfrm>
        </p:spPr>
        <p:txBody>
          <a:bodyPr>
            <a:normAutofit/>
          </a:bodyPr>
          <a:lstStyle/>
          <a:p>
            <a:r>
              <a:rPr lang="fr-FR" dirty="0"/>
              <a:t>OAUTH2, </a:t>
            </a:r>
            <a:r>
              <a:rPr lang="fr-FR" dirty="0" err="1"/>
              <a:t>Implicit</a:t>
            </a:r>
            <a:r>
              <a:rPr lang="fr-FR" dirty="0"/>
              <a:t> Grant </a:t>
            </a:r>
            <a:r>
              <a:rPr lang="fr-FR" dirty="0">
                <a:solidFill>
                  <a:srgbClr val="00B050"/>
                </a:solidFill>
              </a:rPr>
              <a:t>(pour les clients type </a:t>
            </a:r>
            <a:r>
              <a:rPr lang="fr-FR" dirty="0" err="1">
                <a:solidFill>
                  <a:srgbClr val="00B050"/>
                </a:solidFill>
              </a:rPr>
              <a:t>js</a:t>
            </a:r>
            <a:r>
              <a:rPr lang="fr-FR" dirty="0">
                <a:solidFill>
                  <a:srgbClr val="00B050"/>
                </a:solidFill>
              </a:rPr>
              <a:t>)</a:t>
            </a:r>
          </a:p>
        </p:txBody>
      </p:sp>
      <p:sp>
        <p:nvSpPr>
          <p:cNvPr id="3" name="Espace réservé du contenu 2"/>
          <p:cNvSpPr>
            <a:spLocks noGrp="1"/>
          </p:cNvSpPr>
          <p:nvPr>
            <p:ph idx="1"/>
          </p:nvPr>
        </p:nvSpPr>
        <p:spPr>
          <a:xfrm>
            <a:off x="6718853" y="940903"/>
            <a:ext cx="5367130" cy="5817705"/>
          </a:xfrm>
        </p:spPr>
        <p:txBody>
          <a:bodyPr>
            <a:normAutofit fontScale="62500" lnSpcReduction="20000"/>
          </a:bodyPr>
          <a:lstStyle/>
          <a:p>
            <a:r>
              <a:rPr lang="fr-FR" dirty="0"/>
              <a:t>Cette méthode est utilisée par les applications mobile et les applications Web. Elle est donc de plus en plus répandue. Le principe est de demander un unique </a:t>
            </a:r>
            <a:r>
              <a:rPr lang="fr-FR" b="1" dirty="0" err="1"/>
              <a:t>token</a:t>
            </a:r>
            <a:r>
              <a:rPr lang="fr-FR" b="1" dirty="0"/>
              <a:t> d’accès</a:t>
            </a:r>
            <a:r>
              <a:rPr lang="fr-FR" dirty="0"/>
              <a:t>. Son petit inconvénient est qu’il expose le </a:t>
            </a:r>
            <a:r>
              <a:rPr lang="fr-FR" dirty="0" err="1"/>
              <a:t>token</a:t>
            </a:r>
            <a:r>
              <a:rPr lang="fr-FR" dirty="0"/>
              <a:t> qui est stocké directement sur le navigateur car utilisé par des requêtes javascript par exemple.</a:t>
            </a:r>
          </a:p>
          <a:p>
            <a:r>
              <a:rPr lang="fr-FR" dirty="0"/>
              <a:t>Elle ne permet pas d’obtenir de </a:t>
            </a:r>
            <a:r>
              <a:rPr lang="fr-FR" dirty="0" err="1"/>
              <a:t>token</a:t>
            </a:r>
            <a:r>
              <a:rPr lang="fr-FR" dirty="0"/>
              <a:t> de renouvellement.</a:t>
            </a:r>
          </a:p>
          <a:p>
            <a:r>
              <a:rPr lang="fr-FR" dirty="0"/>
              <a:t>Dans ce type d’autorisation les étapes sont les suivantes :</a:t>
            </a:r>
          </a:p>
          <a:p>
            <a:pPr marL="971550" lvl="1" indent="-514350">
              <a:buFont typeface="+mj-lt"/>
              <a:buAutoNum type="arabicPeriod"/>
            </a:pPr>
            <a:r>
              <a:rPr lang="fr-FR" dirty="0"/>
              <a:t>Le client (</a:t>
            </a:r>
            <a:r>
              <a:rPr lang="fr-FR" dirty="0" err="1"/>
              <a:t>AngularJS</a:t>
            </a:r>
            <a:r>
              <a:rPr lang="fr-FR" dirty="0"/>
              <a:t>) souhaite accéder aux informations de votre profil Facebook.</a:t>
            </a:r>
          </a:p>
          <a:p>
            <a:pPr marL="971550" lvl="1" indent="-514350">
              <a:buFont typeface="+mj-lt"/>
              <a:buAutoNum type="arabicPeriod"/>
            </a:pPr>
            <a:r>
              <a:rPr lang="fr-FR" dirty="0"/>
              <a:t>Vous êtes redirigé par le navigateur web vers le serveur d’autorisation (Facebook).</a:t>
            </a:r>
          </a:p>
          <a:p>
            <a:pPr marL="971550" lvl="1" indent="-514350">
              <a:buFont typeface="+mj-lt"/>
              <a:buAutoNum type="arabicPeriod"/>
            </a:pPr>
            <a:r>
              <a:rPr lang="fr-FR" dirty="0"/>
              <a:t>Si vous autorisez l’accès, le serveur d’autorisation vous redirige sur le site internet et met à disposition le </a:t>
            </a:r>
            <a:r>
              <a:rPr lang="fr-FR" dirty="0" err="1"/>
              <a:t>token</a:t>
            </a:r>
            <a:r>
              <a:rPr lang="fr-FR" dirty="0"/>
              <a:t> d’accès dans le fragment de l’url (non envoyé au serveur web). Exemple de callback : http://example.com/oauthcallback#access_token=MzJmNDc3M2VjMmQzN.</a:t>
            </a:r>
          </a:p>
          <a:p>
            <a:pPr marL="971550" lvl="1" indent="-514350">
              <a:buFont typeface="+mj-lt"/>
              <a:buAutoNum type="arabicPeriod"/>
            </a:pPr>
            <a:r>
              <a:rPr lang="fr-FR" dirty="0"/>
              <a:t>Ce </a:t>
            </a:r>
            <a:r>
              <a:rPr lang="fr-FR" dirty="0" err="1"/>
              <a:t>token</a:t>
            </a:r>
            <a:r>
              <a:rPr lang="fr-FR" dirty="0"/>
              <a:t> d’accès peut maintenant être utilisé (après avoir été validé) pour faire des appels à l’API Facebook via Javascript (par exemple https://graph.facebook.com/me?access_token=MzJmNDc3M2VjMmQzN).</a:t>
            </a:r>
          </a:p>
          <a:p>
            <a:endParaRPr lang="fr-FR" dirty="0"/>
          </a:p>
        </p:txBody>
      </p:sp>
      <p:pic>
        <p:nvPicPr>
          <p:cNvPr id="26630" name="Picture 6" descr="Implicit Grant 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294" y="1047269"/>
            <a:ext cx="6305550" cy="536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674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2765" y="-278294"/>
            <a:ext cx="12404035" cy="1325563"/>
          </a:xfrm>
        </p:spPr>
        <p:txBody>
          <a:bodyPr>
            <a:normAutofit/>
          </a:bodyPr>
          <a:lstStyle/>
          <a:p>
            <a:r>
              <a:rPr lang="fr-FR" dirty="0"/>
              <a:t>OAUTH2, </a:t>
            </a:r>
            <a:r>
              <a:rPr lang="fr-FR" dirty="0" err="1"/>
              <a:t>Implicit</a:t>
            </a:r>
            <a:r>
              <a:rPr lang="fr-FR" dirty="0"/>
              <a:t> Grant </a:t>
            </a:r>
            <a:r>
              <a:rPr lang="fr-FR" dirty="0">
                <a:solidFill>
                  <a:srgbClr val="00B050"/>
                </a:solidFill>
              </a:rPr>
              <a:t>(pour les clients type </a:t>
            </a:r>
            <a:r>
              <a:rPr lang="fr-FR" dirty="0" err="1">
                <a:solidFill>
                  <a:srgbClr val="00B050"/>
                </a:solidFill>
              </a:rPr>
              <a:t>js</a:t>
            </a:r>
            <a:r>
              <a:rPr lang="fr-FR" dirty="0">
                <a:solidFill>
                  <a:srgbClr val="00B050"/>
                </a:solidFill>
              </a:rPr>
              <a:t>)</a:t>
            </a:r>
          </a:p>
        </p:txBody>
      </p:sp>
      <p:pic>
        <p:nvPicPr>
          <p:cNvPr id="3074" name="Picture 2" descr="https://www.ibm.com/support/knowledgecenter/en/SSPREK_9.0.2/com.ibm.isam.doc/config/images/OAuth2_implici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614" y="1047269"/>
            <a:ext cx="6019385" cy="564455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056243" y="898844"/>
            <a:ext cx="6096000" cy="1200329"/>
          </a:xfrm>
          <a:prstGeom prst="rect">
            <a:avLst/>
          </a:prstGeom>
        </p:spPr>
        <p:txBody>
          <a:bodyPr wrap="square">
            <a:spAutoFit/>
          </a:bodyPr>
          <a:lstStyle/>
          <a:p>
            <a:r>
              <a:rPr lang="fr-FR" dirty="0">
                <a:hlinkClick r:id="rId3"/>
              </a:rPr>
              <a:t>https://www.ibm.com/support/knowledgecenter/SSPREK_9.0.2/com.ibm.isam.doc/config/concept/con_oauth20_workflow.html</a:t>
            </a:r>
            <a:endParaRPr lang="fr-FR" dirty="0"/>
          </a:p>
          <a:p>
            <a:endParaRPr lang="fr-FR" dirty="0"/>
          </a:p>
        </p:txBody>
      </p:sp>
    </p:spTree>
    <p:extLst>
      <p:ext uri="{BB962C8B-B14F-4D97-AF65-F5344CB8AC3E}">
        <p14:creationId xmlns:p14="http://schemas.microsoft.com/office/powerpoint/2010/main" val="31190579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311425"/>
            <a:ext cx="6735681" cy="1822175"/>
          </a:xfrm>
        </p:spPr>
        <p:txBody>
          <a:bodyPr>
            <a:normAutofit fontScale="90000"/>
          </a:bodyPr>
          <a:lstStyle/>
          <a:p>
            <a:r>
              <a:rPr lang="fr-FR" dirty="0"/>
              <a:t>OAUTH2, </a:t>
            </a:r>
            <a:r>
              <a:rPr lang="en-US" b="0" dirty="0"/>
              <a:t>Resource Owner Password Credentials Grant (</a:t>
            </a:r>
            <a:r>
              <a:rPr lang="en-US" b="0" dirty="0">
                <a:solidFill>
                  <a:srgbClr val="00B050"/>
                </a:solidFill>
              </a:rPr>
              <a:t>via mot de </a:t>
            </a:r>
            <a:r>
              <a:rPr lang="en-US" b="0" dirty="0" err="1">
                <a:solidFill>
                  <a:srgbClr val="00B050"/>
                </a:solidFill>
              </a:rPr>
              <a:t>passe</a:t>
            </a:r>
            <a:r>
              <a:rPr lang="en-US" b="0" dirty="0"/>
              <a:t>)</a:t>
            </a:r>
            <a:endParaRPr lang="fr-FR" dirty="0"/>
          </a:p>
        </p:txBody>
      </p:sp>
      <p:sp>
        <p:nvSpPr>
          <p:cNvPr id="3" name="Espace réservé du contenu 2"/>
          <p:cNvSpPr>
            <a:spLocks noGrp="1"/>
          </p:cNvSpPr>
          <p:nvPr>
            <p:ph idx="1"/>
          </p:nvPr>
        </p:nvSpPr>
        <p:spPr>
          <a:xfrm>
            <a:off x="6626087" y="119270"/>
            <a:ext cx="5406888" cy="6738730"/>
          </a:xfrm>
        </p:spPr>
        <p:txBody>
          <a:bodyPr>
            <a:normAutofit/>
          </a:bodyPr>
          <a:lstStyle/>
          <a:p>
            <a:r>
              <a:rPr lang="fr-FR" sz="1600" dirty="0"/>
              <a:t>Avec ce type d’autorisation, les identifiants (et donc le mot de passe) sont envoyés au client et ensuite au serveur d’autorisation. Il est donc impératif qu’il y ait une confiance absolue entre ces 2 entités. Il est donc principalement utilisé lorsque le client a été développé par la même autorité que celle fournissant le serveur d’autorisation. On pourrait par exemple imaginer un site web example.com voulant accéder à des ressources protégées de son propre sous-domaine api.example.com. L’utilisateur ne serait donc pas surpris de renseigner son mot de passe sur le site example.com puisque son compte a été créé sur ce même site.</a:t>
            </a:r>
          </a:p>
          <a:p>
            <a:r>
              <a:rPr lang="fr-FR" sz="1600" dirty="0"/>
              <a:t>Les étapes sont les suivantes :</a:t>
            </a:r>
          </a:p>
          <a:p>
            <a:pPr marL="971550" lvl="1" indent="-514350">
              <a:buFont typeface="+mj-lt"/>
              <a:buAutoNum type="arabicPeriod"/>
            </a:pPr>
            <a:r>
              <a:rPr lang="fr-FR" sz="1400" dirty="0"/>
              <a:t>La société </a:t>
            </a:r>
            <a:r>
              <a:rPr lang="fr-FR" sz="1400" dirty="0" err="1"/>
              <a:t>Acme</a:t>
            </a:r>
            <a:r>
              <a:rPr lang="fr-FR" sz="1400" dirty="0"/>
              <a:t> fait les choses bien et a pensé à mettre à disposition à des applications tierces une API RESTful exposant tout plein de méthodes pratiques pour récupérer des données diverses et variées de ses utilisateurs.</a:t>
            </a:r>
          </a:p>
          <a:p>
            <a:pPr marL="971550" lvl="1" indent="-514350">
              <a:buFont typeface="+mj-lt"/>
              <a:buAutoNum type="arabicPeriod"/>
            </a:pPr>
            <a:r>
              <a:rPr lang="fr-FR" sz="1400" dirty="0"/>
              <a:t>Cette société se dit qu’il serait pratique d’utiliser sa propre API pour éviter de réinventer la roue et de maintenir du code à plusieurs endroits.</a:t>
            </a:r>
          </a:p>
          <a:p>
            <a:pPr marL="971550" lvl="1" indent="-514350">
              <a:buFont typeface="+mj-lt"/>
              <a:buAutoNum type="arabicPeriod"/>
            </a:pPr>
            <a:r>
              <a:rPr lang="fr-FR" sz="1400" dirty="0"/>
              <a:t>Elle a donc besoin d’un </a:t>
            </a:r>
            <a:r>
              <a:rPr lang="fr-FR" sz="1400" dirty="0" err="1"/>
              <a:t>token</a:t>
            </a:r>
            <a:r>
              <a:rPr lang="fr-FR" sz="1400" dirty="0"/>
              <a:t> d’accès pour appeler les méthodes de son API.</a:t>
            </a:r>
          </a:p>
          <a:p>
            <a:pPr marL="971550" lvl="1" indent="-514350">
              <a:buFont typeface="+mj-lt"/>
              <a:buAutoNum type="arabicPeriod"/>
            </a:pPr>
            <a:r>
              <a:rPr lang="fr-FR" sz="1400" dirty="0"/>
              <a:t>Pour cela elle vous demande de renseigner vos identifiants de connexion via un formulaire HTML classique tel que vous le faites habituellement.</a:t>
            </a:r>
          </a:p>
          <a:p>
            <a:pPr marL="971550" lvl="1" indent="-514350">
              <a:buFont typeface="+mj-lt"/>
              <a:buAutoNum type="arabicPeriod"/>
            </a:pPr>
            <a:r>
              <a:rPr lang="fr-FR" sz="1400" dirty="0"/>
              <a:t>L’application côté serveur (le site acme.com) va échanger vos identifiants contre un </a:t>
            </a:r>
            <a:r>
              <a:rPr lang="fr-FR" sz="1400" dirty="0" err="1"/>
              <a:t>token</a:t>
            </a:r>
            <a:r>
              <a:rPr lang="fr-FR" sz="1400" dirty="0"/>
              <a:t> d’accès auprès du serveur d’autorisation (si vos identifiants sont valides bien évidemment).</a:t>
            </a:r>
          </a:p>
          <a:p>
            <a:pPr marL="971550" lvl="1" indent="-514350">
              <a:buFont typeface="+mj-lt"/>
              <a:buAutoNum type="arabicPeriod"/>
            </a:pPr>
            <a:r>
              <a:rPr lang="fr-FR" sz="1400" dirty="0"/>
              <a:t>L’application peut donc maintenant utiliser ce </a:t>
            </a:r>
            <a:r>
              <a:rPr lang="fr-FR" sz="1400" dirty="0" err="1"/>
              <a:t>token</a:t>
            </a:r>
            <a:r>
              <a:rPr lang="fr-FR" sz="1400" dirty="0"/>
              <a:t> d’accès auprès du serveur de ressources (api.acme.com).</a:t>
            </a:r>
          </a:p>
        </p:txBody>
      </p:sp>
      <p:pic>
        <p:nvPicPr>
          <p:cNvPr id="27652" name="Picture 4" descr="Resource Owner Password Credentials Grant 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48353"/>
            <a:ext cx="6735681" cy="3689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1441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91548" y="306829"/>
            <a:ext cx="11807687" cy="1822175"/>
          </a:xfrm>
        </p:spPr>
        <p:txBody>
          <a:bodyPr>
            <a:normAutofit/>
          </a:bodyPr>
          <a:lstStyle/>
          <a:p>
            <a:r>
              <a:rPr lang="fr-FR" dirty="0"/>
              <a:t>OAUTH2, </a:t>
            </a:r>
            <a:r>
              <a:rPr lang="en-US" b="0" dirty="0"/>
              <a:t>Resource Owner Password Credentials Grant (</a:t>
            </a:r>
            <a:r>
              <a:rPr lang="en-US" b="0" dirty="0">
                <a:solidFill>
                  <a:srgbClr val="00B050"/>
                </a:solidFill>
              </a:rPr>
              <a:t>via mot de </a:t>
            </a:r>
            <a:r>
              <a:rPr lang="en-US" b="0" dirty="0" err="1">
                <a:solidFill>
                  <a:srgbClr val="00B050"/>
                </a:solidFill>
              </a:rPr>
              <a:t>passe</a:t>
            </a:r>
            <a:r>
              <a:rPr lang="en-US" b="0" dirty="0"/>
              <a:t>)</a:t>
            </a:r>
            <a:endParaRPr lang="fr-FR" dirty="0"/>
          </a:p>
        </p:txBody>
      </p:sp>
      <p:pic>
        <p:nvPicPr>
          <p:cNvPr id="4098" name="Picture 2" descr="https://www.ibm.com/support/knowledgecenter/en/SSPREK_9.0.2/com.ibm.isam.doc/config/images/OAuth2_resourceowne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2310" y="2612957"/>
            <a:ext cx="6958095" cy="323125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857460" y="2290322"/>
            <a:ext cx="6096000" cy="1200329"/>
          </a:xfrm>
          <a:prstGeom prst="rect">
            <a:avLst/>
          </a:prstGeom>
        </p:spPr>
        <p:txBody>
          <a:bodyPr wrap="square">
            <a:spAutoFit/>
          </a:bodyPr>
          <a:lstStyle/>
          <a:p>
            <a:r>
              <a:rPr lang="fr-FR" dirty="0">
                <a:hlinkClick r:id="rId3"/>
              </a:rPr>
              <a:t>https://www.ibm.com/support/knowledgecenter/SSPREK_9.0.2/com.ibm.isam.doc/config/concept/con_oauth20_workflow.html</a:t>
            </a:r>
            <a:endParaRPr lang="fr-FR" dirty="0"/>
          </a:p>
          <a:p>
            <a:endParaRPr lang="fr-FR" dirty="0"/>
          </a:p>
        </p:txBody>
      </p:sp>
    </p:spTree>
    <p:extLst>
      <p:ext uri="{BB962C8B-B14F-4D97-AF65-F5344CB8AC3E}">
        <p14:creationId xmlns:p14="http://schemas.microsoft.com/office/powerpoint/2010/main" val="18731576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2765" y="-278294"/>
            <a:ext cx="12404035" cy="1325563"/>
          </a:xfrm>
        </p:spPr>
        <p:txBody>
          <a:bodyPr>
            <a:normAutofit/>
          </a:bodyPr>
          <a:lstStyle/>
          <a:p>
            <a:r>
              <a:rPr lang="fr-FR" dirty="0"/>
              <a:t>OAUTH2, </a:t>
            </a:r>
            <a:r>
              <a:rPr lang="fr-FR" b="0" dirty="0"/>
              <a:t>Client </a:t>
            </a:r>
            <a:r>
              <a:rPr lang="fr-FR" b="0" dirty="0" err="1"/>
              <a:t>Credentials</a:t>
            </a:r>
            <a:r>
              <a:rPr lang="fr-FR" b="0" dirty="0"/>
              <a:t> Grant </a:t>
            </a:r>
            <a:r>
              <a:rPr lang="fr-FR" b="0" dirty="0">
                <a:solidFill>
                  <a:srgbClr val="00B050"/>
                </a:solidFill>
              </a:rPr>
              <a:t>(serveur à serveur)</a:t>
            </a:r>
            <a:endParaRPr lang="fr-FR" dirty="0">
              <a:solidFill>
                <a:srgbClr val="00B050"/>
              </a:solidFill>
            </a:endParaRPr>
          </a:p>
        </p:txBody>
      </p:sp>
      <p:sp>
        <p:nvSpPr>
          <p:cNvPr id="3" name="Espace réservé du contenu 2"/>
          <p:cNvSpPr>
            <a:spLocks noGrp="1"/>
          </p:cNvSpPr>
          <p:nvPr>
            <p:ph idx="1"/>
          </p:nvPr>
        </p:nvSpPr>
        <p:spPr>
          <a:xfrm>
            <a:off x="185531" y="1047269"/>
            <a:ext cx="5579164" cy="5340626"/>
          </a:xfrm>
        </p:spPr>
        <p:txBody>
          <a:bodyPr>
            <a:normAutofit fontScale="92500" lnSpcReduction="10000"/>
          </a:bodyPr>
          <a:lstStyle/>
          <a:p>
            <a:r>
              <a:rPr lang="fr-FR" dirty="0"/>
              <a:t>Il doit être utilisé lorsque le client est lui-même le détenteur des données. Il n’y a pas d’autorisation à obtenir de la part de l’utilisateur final.</a:t>
            </a:r>
          </a:p>
          <a:p>
            <a:r>
              <a:rPr lang="fr-FR" dirty="0"/>
              <a:t>Les étapes sont les suivantes :</a:t>
            </a:r>
          </a:p>
          <a:p>
            <a:pPr marL="971550" lvl="1" indent="-514350">
              <a:buFont typeface="+mj-lt"/>
              <a:buAutoNum type="arabicPeriod"/>
            </a:pPr>
            <a:r>
              <a:rPr lang="fr-FR" dirty="0"/>
              <a:t>Un site internet quelconque stocke des fichiers de toute sorte sur Google Cloud Storage.</a:t>
            </a:r>
          </a:p>
          <a:p>
            <a:pPr marL="971550" lvl="1" indent="-514350">
              <a:buFont typeface="+mj-lt"/>
              <a:buAutoNum type="arabicPeriod"/>
            </a:pPr>
            <a:r>
              <a:rPr lang="fr-FR" dirty="0"/>
              <a:t>Le site internet doit passer par l’API Google pour récupérer ou modifier des fichiers et doit donc s’authentifier auprès du serveur d’autorisation.</a:t>
            </a:r>
          </a:p>
          <a:p>
            <a:pPr marL="971550" lvl="1" indent="-514350">
              <a:buFont typeface="+mj-lt"/>
              <a:buAutoNum type="arabicPeriod"/>
            </a:pPr>
            <a:r>
              <a:rPr lang="fr-FR" dirty="0"/>
              <a:t>Une fois authentifié, le site internet obtient un </a:t>
            </a:r>
            <a:r>
              <a:rPr lang="fr-FR" dirty="0" err="1"/>
              <a:t>token</a:t>
            </a:r>
            <a:r>
              <a:rPr lang="fr-FR" dirty="0"/>
              <a:t> d’accès qu’il peut désormais utiliser auprès du serveur de ressources (Google Cloud Storage).</a:t>
            </a:r>
          </a:p>
        </p:txBody>
      </p:sp>
      <p:pic>
        <p:nvPicPr>
          <p:cNvPr id="28674" name="Picture 2" descr="Client Credentials Grant 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6731" y="1484383"/>
            <a:ext cx="5922831" cy="4466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3442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2765" y="-278294"/>
            <a:ext cx="12404035" cy="1325563"/>
          </a:xfrm>
        </p:spPr>
        <p:txBody>
          <a:bodyPr>
            <a:normAutofit/>
          </a:bodyPr>
          <a:lstStyle/>
          <a:p>
            <a:r>
              <a:rPr lang="fr-FR" dirty="0"/>
              <a:t>OAUTH2, </a:t>
            </a:r>
            <a:r>
              <a:rPr lang="fr-FR" b="0" dirty="0"/>
              <a:t>Client </a:t>
            </a:r>
            <a:r>
              <a:rPr lang="fr-FR" b="0" dirty="0" err="1"/>
              <a:t>Credentials</a:t>
            </a:r>
            <a:r>
              <a:rPr lang="fr-FR" b="0" dirty="0"/>
              <a:t> Grant </a:t>
            </a:r>
            <a:r>
              <a:rPr lang="fr-FR" b="0" dirty="0">
                <a:solidFill>
                  <a:srgbClr val="00B050"/>
                </a:solidFill>
              </a:rPr>
              <a:t>(serveur à serveur)</a:t>
            </a:r>
            <a:endParaRPr lang="fr-FR" dirty="0">
              <a:solidFill>
                <a:srgbClr val="00B050"/>
              </a:solidFill>
            </a:endParaRPr>
          </a:p>
        </p:txBody>
      </p:sp>
      <p:sp>
        <p:nvSpPr>
          <p:cNvPr id="5" name="Espace réservé du contenu 4"/>
          <p:cNvSpPr>
            <a:spLocks noGrp="1"/>
          </p:cNvSpPr>
          <p:nvPr>
            <p:ph idx="1"/>
          </p:nvPr>
        </p:nvSpPr>
        <p:spPr/>
        <p:txBody>
          <a:bodyPr/>
          <a:lstStyle/>
          <a:p>
            <a:endParaRPr lang="fr-FR"/>
          </a:p>
        </p:txBody>
      </p:sp>
      <p:pic>
        <p:nvPicPr>
          <p:cNvPr id="5122" name="Picture 2" descr="https://www.ibm.com/support/knowledgecenter/en/SSPREK_9.0.2/com.ibm.isam.doc/config/images/OAuth2_clientcre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82" y="3046148"/>
            <a:ext cx="10041835" cy="139246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941982" y="5417835"/>
            <a:ext cx="6096000" cy="1200329"/>
          </a:xfrm>
          <a:prstGeom prst="rect">
            <a:avLst/>
          </a:prstGeom>
        </p:spPr>
        <p:txBody>
          <a:bodyPr wrap="square">
            <a:spAutoFit/>
          </a:bodyPr>
          <a:lstStyle/>
          <a:p>
            <a:r>
              <a:rPr lang="fr-FR" dirty="0">
                <a:hlinkClick r:id="rId3"/>
              </a:rPr>
              <a:t>https://www.ibm.com/support/knowledgecenter/SSPREK_9.0.2/com.ibm.isam.doc/config/concept/con_oauth20_workflow.html</a:t>
            </a:r>
            <a:endParaRPr lang="fr-FR" dirty="0"/>
          </a:p>
          <a:p>
            <a:endParaRPr lang="fr-FR" dirty="0"/>
          </a:p>
        </p:txBody>
      </p:sp>
    </p:spTree>
    <p:extLst>
      <p:ext uri="{BB962C8B-B14F-4D97-AF65-F5344CB8AC3E}">
        <p14:creationId xmlns:p14="http://schemas.microsoft.com/office/powerpoint/2010/main" val="288292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83475" y="306710"/>
            <a:ext cx="11904616" cy="832304"/>
          </a:xfrm>
        </p:spPr>
        <p:txBody>
          <a:bodyPr>
            <a:normAutofit/>
          </a:bodyPr>
          <a:lstStyle/>
          <a:p>
            <a:r>
              <a:rPr lang="fr-FR" dirty="0" err="1"/>
              <a:t>Many</a:t>
            </a:r>
            <a:r>
              <a:rPr lang="fr-FR" dirty="0"/>
              <a:t> HTTP </a:t>
            </a:r>
            <a:r>
              <a:rPr lang="fr-FR" dirty="0" err="1"/>
              <a:t>authentication</a:t>
            </a:r>
            <a:r>
              <a:rPr lang="fr-FR" dirty="0"/>
              <a:t> </a:t>
            </a:r>
            <a:r>
              <a:rPr lang="fr-FR" dirty="0" err="1"/>
              <a:t>methods</a:t>
            </a:r>
            <a:endParaRPr lang="fr-FR" dirty="0"/>
          </a:p>
        </p:txBody>
      </p:sp>
      <p:sp>
        <p:nvSpPr>
          <p:cNvPr id="3" name="Espace réservé du contenu 2"/>
          <p:cNvSpPr>
            <a:spLocks noGrp="1"/>
          </p:cNvSpPr>
          <p:nvPr>
            <p:ph idx="1"/>
          </p:nvPr>
        </p:nvSpPr>
        <p:spPr>
          <a:xfrm>
            <a:off x="583475" y="1189423"/>
            <a:ext cx="9231086" cy="5411402"/>
          </a:xfrm>
        </p:spPr>
        <p:txBody>
          <a:bodyPr>
            <a:normAutofit lnSpcReduction="10000"/>
          </a:bodyPr>
          <a:lstStyle/>
          <a:p>
            <a:pPr marL="0" indent="0">
              <a:buNone/>
            </a:pPr>
            <a:r>
              <a:rPr lang="fr-FR" sz="3600" b="1" dirty="0"/>
              <a:t>Basic </a:t>
            </a:r>
            <a:r>
              <a:rPr lang="fr-FR" sz="3600" b="1" dirty="0" err="1"/>
              <a:t>authentication</a:t>
            </a:r>
            <a:endParaRPr lang="fr-FR" sz="3600" b="1" dirty="0"/>
          </a:p>
          <a:p>
            <a:pPr marL="0" indent="0">
              <a:buNone/>
            </a:pPr>
            <a:r>
              <a:rPr lang="en-US" sz="2000" dirty="0">
                <a:solidFill>
                  <a:schemeClr val="accent1">
                    <a:lumMod val="75000"/>
                  </a:schemeClr>
                </a:solidFill>
              </a:rPr>
              <a:t>It's </a:t>
            </a:r>
            <a:r>
              <a:rPr lang="en-US" sz="2000" dirty="0" err="1">
                <a:solidFill>
                  <a:schemeClr val="accent1">
                    <a:lumMod val="75000"/>
                  </a:schemeClr>
                </a:solidFill>
              </a:rPr>
              <a:t>login:password</a:t>
            </a:r>
            <a:r>
              <a:rPr lang="en-US" sz="2000" dirty="0">
                <a:solidFill>
                  <a:schemeClr val="accent1">
                    <a:lumMod val="75000"/>
                  </a:schemeClr>
                </a:solidFill>
              </a:rPr>
              <a:t> then encoded in </a:t>
            </a:r>
            <a:r>
              <a:rPr lang="fr-FR" sz="2000" dirty="0">
                <a:solidFill>
                  <a:schemeClr val="accent1">
                    <a:lumMod val="75000"/>
                  </a:schemeClr>
                </a:solidFill>
              </a:rPr>
              <a:t>base64</a:t>
            </a:r>
            <a:br>
              <a:rPr lang="fr-FR" sz="2000" dirty="0">
                <a:solidFill>
                  <a:schemeClr val="accent1">
                    <a:lumMod val="75000"/>
                  </a:schemeClr>
                </a:solidFill>
              </a:rPr>
            </a:br>
            <a:r>
              <a:rPr lang="fr-FR" sz="2000" dirty="0" err="1">
                <a:solidFill>
                  <a:schemeClr val="accent1">
                    <a:lumMod val="75000"/>
                  </a:schemeClr>
                </a:solidFill>
              </a:rPr>
              <a:t>sample</a:t>
            </a:r>
            <a:r>
              <a:rPr lang="fr-FR" sz="2000" dirty="0">
                <a:solidFill>
                  <a:schemeClr val="accent1">
                    <a:lumMod val="75000"/>
                  </a:schemeClr>
                </a:solidFill>
              </a:rPr>
              <a:t>: </a:t>
            </a:r>
            <a:r>
              <a:rPr lang="fr-FR" sz="2000" dirty="0" err="1">
                <a:solidFill>
                  <a:schemeClr val="accent1">
                    <a:lumMod val="75000"/>
                  </a:schemeClr>
                </a:solidFill>
              </a:rPr>
              <a:t>Authorization</a:t>
            </a:r>
            <a:r>
              <a:rPr lang="fr-FR" sz="2000" dirty="0">
                <a:solidFill>
                  <a:schemeClr val="accent1">
                    <a:lumMod val="75000"/>
                  </a:schemeClr>
                </a:solidFill>
              </a:rPr>
              <a:t>: Basic </a:t>
            </a:r>
            <a:r>
              <a:rPr lang="fr-FR" sz="2000" dirty="0" err="1">
                <a:solidFill>
                  <a:schemeClr val="accent1">
                    <a:lumMod val="75000"/>
                  </a:schemeClr>
                </a:solidFill>
              </a:rPr>
              <a:t>YWxhZGRpbjpzZXNhbWVPdXZyZVRvaQ</a:t>
            </a:r>
            <a:r>
              <a:rPr lang="fr-FR" sz="2000" dirty="0">
                <a:solidFill>
                  <a:schemeClr val="accent1">
                    <a:lumMod val="75000"/>
                  </a:schemeClr>
                </a:solidFill>
              </a:rPr>
              <a:t>==</a:t>
            </a:r>
          </a:p>
          <a:p>
            <a:pPr marL="457200" lvl="1" indent="0">
              <a:buNone/>
            </a:pPr>
            <a:endParaRPr lang="fr-FR" sz="2000" dirty="0">
              <a:solidFill>
                <a:schemeClr val="accent6">
                  <a:lumMod val="75000"/>
                </a:schemeClr>
              </a:solidFill>
            </a:endParaRPr>
          </a:p>
          <a:p>
            <a:pPr marL="0" indent="0">
              <a:buNone/>
            </a:pPr>
            <a:r>
              <a:rPr lang="fr-FR" sz="3600" b="1" dirty="0"/>
              <a:t>Authentification Digest et </a:t>
            </a:r>
            <a:r>
              <a:rPr lang="fr-FR" sz="3600" b="1" dirty="0" err="1"/>
              <a:t>Wdigest</a:t>
            </a:r>
            <a:endParaRPr lang="fr-FR" sz="3600" b="1" dirty="0"/>
          </a:p>
          <a:p>
            <a:pPr marL="0" indent="0">
              <a:buNone/>
            </a:pPr>
            <a:r>
              <a:rPr lang="en-US" sz="2000" dirty="0">
                <a:solidFill>
                  <a:schemeClr val="accent1">
                    <a:lumMod val="75000"/>
                  </a:schemeClr>
                </a:solidFill>
              </a:rPr>
              <a:t>Like basic authentication, except that login and password circulate in </a:t>
            </a:r>
            <a:r>
              <a:rPr lang="en-US" sz="2000" dirty="0" err="1">
                <a:solidFill>
                  <a:schemeClr val="accent1">
                    <a:lumMod val="75000"/>
                  </a:schemeClr>
                </a:solidFill>
              </a:rPr>
              <a:t>Hashe</a:t>
            </a:r>
            <a:endParaRPr lang="en-US" sz="2000" dirty="0">
              <a:solidFill>
                <a:schemeClr val="accent1">
                  <a:lumMod val="75000"/>
                </a:schemeClr>
              </a:solidFill>
            </a:endParaRPr>
          </a:p>
          <a:p>
            <a:pPr marL="0" indent="0">
              <a:buNone/>
            </a:pPr>
            <a:endParaRPr lang="fr-FR" sz="2000" dirty="0">
              <a:solidFill>
                <a:schemeClr val="accent6">
                  <a:lumMod val="75000"/>
                </a:schemeClr>
              </a:solidFill>
            </a:endParaRPr>
          </a:p>
          <a:p>
            <a:pPr marL="0" indent="0">
              <a:buNone/>
            </a:pPr>
            <a:r>
              <a:rPr lang="fr-FR" sz="3600" b="1" dirty="0"/>
              <a:t>Forms</a:t>
            </a:r>
            <a:r>
              <a:rPr lang="fr-FR" sz="3600" dirty="0"/>
              <a:t> </a:t>
            </a:r>
            <a:r>
              <a:rPr lang="fr-FR" sz="2200" dirty="0">
                <a:solidFill>
                  <a:schemeClr val="accent1">
                    <a:lumMod val="75000"/>
                  </a:schemeClr>
                </a:solidFill>
              </a:rPr>
              <a:t> </a:t>
            </a:r>
          </a:p>
          <a:p>
            <a:pPr marL="0" indent="0">
              <a:buNone/>
            </a:pPr>
            <a:r>
              <a:rPr lang="fr-FR" sz="2000" dirty="0" err="1">
                <a:solidFill>
                  <a:schemeClr val="accent1">
                    <a:lumMod val="75000"/>
                  </a:schemeClr>
                </a:solidFill>
              </a:rPr>
              <a:t>Authentication</a:t>
            </a:r>
            <a:r>
              <a:rPr lang="fr-FR" sz="2000" dirty="0">
                <a:solidFill>
                  <a:schemeClr val="accent1">
                    <a:lumMod val="75000"/>
                  </a:schemeClr>
                </a:solidFill>
              </a:rPr>
              <a:t> by POST </a:t>
            </a:r>
            <a:r>
              <a:rPr lang="fr-FR" sz="2000" dirty="0" err="1">
                <a:solidFill>
                  <a:schemeClr val="accent1">
                    <a:lumMod val="75000"/>
                  </a:schemeClr>
                </a:solidFill>
              </a:rPr>
              <a:t>form</a:t>
            </a:r>
            <a:br>
              <a:rPr lang="fr-FR" sz="3200" dirty="0"/>
            </a:br>
            <a:endParaRPr lang="fr-FR" sz="3200" b="1" dirty="0"/>
          </a:p>
          <a:p>
            <a:pPr marL="0" indent="0">
              <a:buNone/>
            </a:pPr>
            <a:r>
              <a:rPr lang="fr-FR" sz="3600" b="1" dirty="0"/>
              <a:t>Authentification par certificat client</a:t>
            </a:r>
          </a:p>
          <a:p>
            <a:pPr marL="0" indent="0">
              <a:buNone/>
            </a:pPr>
            <a:r>
              <a:rPr lang="fr-FR" sz="3600" b="1" dirty="0"/>
              <a:t>Etc.</a:t>
            </a:r>
          </a:p>
        </p:txBody>
      </p:sp>
      <p:pic>
        <p:nvPicPr>
          <p:cNvPr id="1028" name="Picture 4" descr="Résultat de recherche d'images pour &quot;warning orange free&quot;">
            <a:extLst>
              <a:ext uri="{FF2B5EF4-FFF2-40B4-BE49-F238E27FC236}">
                <a16:creationId xmlns:a16="http://schemas.microsoft.com/office/drawing/2014/main" id="{D5840E56-1120-4D47-8934-B244860C13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31261" y="1391021"/>
            <a:ext cx="252007" cy="252007"/>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C78004BA-E68C-4C67-9C39-D40BD64572C1}"/>
              </a:ext>
            </a:extLst>
          </p:cNvPr>
          <p:cNvSpPr txBox="1"/>
          <p:nvPr/>
        </p:nvSpPr>
        <p:spPr>
          <a:xfrm>
            <a:off x="10057243" y="1643028"/>
            <a:ext cx="1938543" cy="276999"/>
          </a:xfrm>
          <a:prstGeom prst="rect">
            <a:avLst/>
          </a:prstGeom>
          <a:noFill/>
        </p:spPr>
        <p:txBody>
          <a:bodyPr wrap="square" rtlCol="0">
            <a:spAutoFit/>
          </a:bodyPr>
          <a:lstStyle/>
          <a:p>
            <a:pPr algn="ctr"/>
            <a:r>
              <a:rPr lang="en-US" sz="1200" dirty="0">
                <a:solidFill>
                  <a:srgbClr val="FFC000"/>
                </a:solidFill>
              </a:rPr>
              <a:t>Not secure</a:t>
            </a:r>
            <a:endParaRPr lang="fr-FR" sz="1200" dirty="0">
              <a:solidFill>
                <a:srgbClr val="FFC000"/>
              </a:solidFill>
            </a:endParaRPr>
          </a:p>
        </p:txBody>
      </p:sp>
      <p:pic>
        <p:nvPicPr>
          <p:cNvPr id="14" name="Picture 4" descr="Résultat de recherche d'images pour &quot;warning orange free&quot;">
            <a:extLst>
              <a:ext uri="{FF2B5EF4-FFF2-40B4-BE49-F238E27FC236}">
                <a16:creationId xmlns:a16="http://schemas.microsoft.com/office/drawing/2014/main" id="{29E8D159-AAAA-45E4-9A8B-40F1C2AD0F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31261" y="2793373"/>
            <a:ext cx="252007" cy="252007"/>
          </a:xfrm>
          <a:prstGeom prst="rect">
            <a:avLst/>
          </a:prstGeom>
          <a:noFill/>
          <a:extLst>
            <a:ext uri="{909E8E84-426E-40DD-AFC4-6F175D3DCCD1}">
              <a14:hiddenFill xmlns:a14="http://schemas.microsoft.com/office/drawing/2010/main">
                <a:solidFill>
                  <a:srgbClr val="FFFFFF"/>
                </a:solidFill>
              </a14:hiddenFill>
            </a:ext>
          </a:extLst>
        </p:spPr>
      </p:pic>
      <p:sp>
        <p:nvSpPr>
          <p:cNvPr id="15" name="ZoneTexte 14">
            <a:extLst>
              <a:ext uri="{FF2B5EF4-FFF2-40B4-BE49-F238E27FC236}">
                <a16:creationId xmlns:a16="http://schemas.microsoft.com/office/drawing/2014/main" id="{9B2CC039-4371-489C-BA02-51ACB1DA15E2}"/>
              </a:ext>
            </a:extLst>
          </p:cNvPr>
          <p:cNvSpPr txBox="1"/>
          <p:nvPr/>
        </p:nvSpPr>
        <p:spPr>
          <a:xfrm>
            <a:off x="10057243" y="3045380"/>
            <a:ext cx="1938543" cy="276999"/>
          </a:xfrm>
          <a:prstGeom prst="rect">
            <a:avLst/>
          </a:prstGeom>
          <a:noFill/>
        </p:spPr>
        <p:txBody>
          <a:bodyPr wrap="square" rtlCol="0">
            <a:spAutoFit/>
          </a:bodyPr>
          <a:lstStyle/>
          <a:p>
            <a:pPr algn="ctr"/>
            <a:r>
              <a:rPr lang="en-US" sz="1200" dirty="0">
                <a:solidFill>
                  <a:srgbClr val="FFC000"/>
                </a:solidFill>
              </a:rPr>
              <a:t>Not secure</a:t>
            </a:r>
            <a:endParaRPr lang="fr-FR" sz="1200" dirty="0">
              <a:solidFill>
                <a:srgbClr val="FFC000"/>
              </a:solidFill>
            </a:endParaRPr>
          </a:p>
        </p:txBody>
      </p:sp>
    </p:spTree>
    <p:extLst>
      <p:ext uri="{BB962C8B-B14F-4D97-AF65-F5344CB8AC3E}">
        <p14:creationId xmlns:p14="http://schemas.microsoft.com/office/powerpoint/2010/main" val="3064761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a:bodyPr>
          <a:lstStyle/>
          <a:p>
            <a:pPr algn="ctr"/>
            <a:r>
              <a:rPr lang="en-US" sz="7200" dirty="0"/>
              <a:t>Focus on OAuth 2.0</a:t>
            </a:r>
            <a:endParaRPr lang="fr-FR" sz="7200" dirty="0"/>
          </a:p>
        </p:txBody>
      </p:sp>
    </p:spTree>
    <p:extLst>
      <p:ext uri="{BB962C8B-B14F-4D97-AF65-F5344CB8AC3E}">
        <p14:creationId xmlns:p14="http://schemas.microsoft.com/office/powerpoint/2010/main" val="1627087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OAuth</a:t>
            </a:r>
            <a:r>
              <a:rPr lang="fr-FR" dirty="0"/>
              <a:t> 2.0</a:t>
            </a:r>
          </a:p>
        </p:txBody>
      </p:sp>
      <p:sp>
        <p:nvSpPr>
          <p:cNvPr id="3" name="Espace réservé du contenu 2"/>
          <p:cNvSpPr>
            <a:spLocks noGrp="1"/>
          </p:cNvSpPr>
          <p:nvPr>
            <p:ph idx="1"/>
          </p:nvPr>
        </p:nvSpPr>
        <p:spPr>
          <a:xfrm>
            <a:off x="838200" y="1343025"/>
            <a:ext cx="10515600" cy="5013325"/>
          </a:xfrm>
        </p:spPr>
        <p:txBody>
          <a:bodyPr>
            <a:normAutofit/>
          </a:bodyPr>
          <a:lstStyle/>
          <a:p>
            <a:pPr marL="0" indent="0">
              <a:buNone/>
            </a:pPr>
            <a:r>
              <a:rPr lang="en-US" sz="3200" b="1" dirty="0"/>
              <a:t>OAuth </a:t>
            </a:r>
            <a:r>
              <a:rPr lang="en-US" sz="3200" dirty="0"/>
              <a:t>is a free protocol. </a:t>
            </a:r>
          </a:p>
          <a:p>
            <a:pPr marL="0" indent="0">
              <a:buNone/>
            </a:pPr>
            <a:r>
              <a:rPr lang="en-US" sz="3200" dirty="0"/>
              <a:t>It's a "</a:t>
            </a:r>
            <a:r>
              <a:rPr lang="en-US" sz="3200" dirty="0">
                <a:solidFill>
                  <a:schemeClr val="accent2">
                    <a:lumMod val="75000"/>
                  </a:schemeClr>
                </a:solidFill>
              </a:rPr>
              <a:t>delegation of authorization</a:t>
            </a:r>
            <a:r>
              <a:rPr lang="en-US" sz="3200" dirty="0"/>
              <a:t>" protocol: </a:t>
            </a:r>
            <a:r>
              <a:rPr lang="en-US" sz="2000" dirty="0">
                <a:solidFill>
                  <a:schemeClr val="accent1">
                    <a:lumMod val="75000"/>
                  </a:schemeClr>
                </a:solidFill>
              </a:rPr>
              <a:t>It allows a website, software or "consumer" application to use the secure API of another "provider" website on behalf of a user or machine. </a:t>
            </a:r>
          </a:p>
          <a:p>
            <a:pPr marL="0" indent="0">
              <a:buNone/>
            </a:pPr>
            <a:endParaRPr lang="en-US" sz="3200" dirty="0"/>
          </a:p>
          <a:p>
            <a:pPr marL="0" indent="0">
              <a:buNone/>
            </a:pPr>
            <a:r>
              <a:rPr lang="en-US" sz="3200" dirty="0"/>
              <a:t>In October 2012, RFC 6749 and RFC 6750 standardized OAuth 2.0.</a:t>
            </a:r>
          </a:p>
          <a:p>
            <a:pPr marL="0" indent="0">
              <a:buNone/>
            </a:pPr>
            <a:endParaRPr lang="en-US" sz="3200" dirty="0"/>
          </a:p>
          <a:p>
            <a:pPr marL="0" indent="0">
              <a:buNone/>
            </a:pPr>
            <a:r>
              <a:rPr lang="en-US" sz="3200" dirty="0"/>
              <a:t>Technical implementations differ between connection providers (</a:t>
            </a:r>
            <a:r>
              <a:rPr lang="en-US" sz="3200" dirty="0" err="1"/>
              <a:t>facebook</a:t>
            </a:r>
            <a:r>
              <a:rPr lang="en-US" sz="3200" dirty="0"/>
              <a:t>, twitter, etc.)</a:t>
            </a:r>
          </a:p>
        </p:txBody>
      </p:sp>
    </p:spTree>
    <p:extLst>
      <p:ext uri="{BB962C8B-B14F-4D97-AF65-F5344CB8AC3E}">
        <p14:creationId xmlns:p14="http://schemas.microsoft.com/office/powerpoint/2010/main" val="2504274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5400" dirty="0" err="1"/>
              <a:t>Why</a:t>
            </a:r>
            <a:r>
              <a:rPr lang="fr-FR" sz="5400" dirty="0"/>
              <a:t> </a:t>
            </a:r>
            <a:r>
              <a:rPr lang="fr-FR" sz="5400" dirty="0" err="1"/>
              <a:t>OAuth</a:t>
            </a:r>
            <a:r>
              <a:rPr lang="fr-FR" sz="5400" dirty="0"/>
              <a:t> ?</a:t>
            </a:r>
          </a:p>
        </p:txBody>
      </p:sp>
      <p:sp>
        <p:nvSpPr>
          <p:cNvPr id="4" name="Espace réservé du numéro de diapositive 3"/>
          <p:cNvSpPr>
            <a:spLocks noGrp="1"/>
          </p:cNvSpPr>
          <p:nvPr>
            <p:ph type="sldNum" sz="quarter" idx="4294967295"/>
          </p:nvPr>
        </p:nvSpPr>
        <p:spPr>
          <a:xfrm>
            <a:off x="8636281" y="6157271"/>
            <a:ext cx="2743200" cy="365125"/>
          </a:xfrm>
        </p:spPr>
        <p:txBody>
          <a:bodyPr/>
          <a:lstStyle/>
          <a:p>
            <a:fld id="{B79E4878-4BCB-449E-94CF-AE2A0F6BB533}" type="slidenum">
              <a:rPr lang="fr-FR" smtClean="0"/>
              <a:t>9</a:t>
            </a:fld>
            <a:endParaRPr lang="fr-FR"/>
          </a:p>
        </p:txBody>
      </p:sp>
      <p:pic>
        <p:nvPicPr>
          <p:cNvPr id="7" name="Picture 6" descr="http://www.sebastien-han.fr/images/clou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9143" y="2236585"/>
            <a:ext cx="1696172" cy="1104901"/>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txBox="1">
            <a:spLocks/>
          </p:cNvSpPr>
          <p:nvPr/>
        </p:nvSpPr>
        <p:spPr>
          <a:xfrm>
            <a:off x="1248709" y="3672186"/>
            <a:ext cx="2810434" cy="19794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Client</a:t>
            </a:r>
          </a:p>
        </p:txBody>
      </p:sp>
      <p:pic>
        <p:nvPicPr>
          <p:cNvPr id="9" name="Picture 2" descr="Résultat de recherche d'images pour &quot;image ordinateur&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435" y="1955785"/>
            <a:ext cx="1666503" cy="166650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Résultat de recherche d'images pour &quot;image serveur&quot;"/>
          <p:cNvPicPr>
            <a:picLocks noChangeAspect="1" noChangeArrowheads="1"/>
          </p:cNvPicPr>
          <p:nvPr/>
        </p:nvPicPr>
        <p:blipFill rotWithShape="1">
          <a:blip r:embed="rId5">
            <a:extLst>
              <a:ext uri="{28A0092B-C50C-407E-A947-70E740481C1C}">
                <a14:useLocalDpi xmlns:a14="http://schemas.microsoft.com/office/drawing/2010/main" val="0"/>
              </a:ext>
            </a:extLst>
          </a:blip>
          <a:srcRect l="19856" r="18909"/>
          <a:stretch/>
        </p:blipFill>
        <p:spPr bwMode="auto">
          <a:xfrm>
            <a:off x="7091938" y="1756949"/>
            <a:ext cx="1269764" cy="2073598"/>
          </a:xfrm>
          <a:prstGeom prst="rect">
            <a:avLst/>
          </a:prstGeom>
          <a:noFill/>
          <a:extLst>
            <a:ext uri="{909E8E84-426E-40DD-AFC4-6F175D3DCCD1}">
              <a14:hiddenFill xmlns:a14="http://schemas.microsoft.com/office/drawing/2010/main">
                <a:solidFill>
                  <a:srgbClr val="FFFFFF"/>
                </a:solidFill>
              </a14:hiddenFill>
            </a:ext>
          </a:extLst>
        </p:spPr>
      </p:pic>
      <p:sp>
        <p:nvSpPr>
          <p:cNvPr id="11" name="Espace réservé du contenu 2"/>
          <p:cNvSpPr txBox="1">
            <a:spLocks/>
          </p:cNvSpPr>
          <p:nvPr/>
        </p:nvSpPr>
        <p:spPr>
          <a:xfrm>
            <a:off x="6269607" y="3850008"/>
            <a:ext cx="2914425" cy="4836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Application Server</a:t>
            </a:r>
          </a:p>
        </p:txBody>
      </p:sp>
      <p:cxnSp>
        <p:nvCxnSpPr>
          <p:cNvPr id="12" name="Connecteur droit 11"/>
          <p:cNvCxnSpPr>
            <a:cxnSpLocks/>
            <a:stCxn id="10" idx="1"/>
            <a:endCxn id="9" idx="3"/>
          </p:cNvCxnSpPr>
          <p:nvPr/>
        </p:nvCxnSpPr>
        <p:spPr>
          <a:xfrm flipH="1" flipV="1">
            <a:off x="2980938" y="2789037"/>
            <a:ext cx="4111000" cy="4711"/>
          </a:xfrm>
          <a:prstGeom prst="line">
            <a:avLst/>
          </a:prstGeom>
          <a:ln w="50800">
            <a:headEnd type="triangle"/>
            <a:tailEnd type="oval"/>
          </a:ln>
        </p:spPr>
        <p:style>
          <a:lnRef idx="1">
            <a:schemeClr val="accent1"/>
          </a:lnRef>
          <a:fillRef idx="0">
            <a:schemeClr val="accent1"/>
          </a:fillRef>
          <a:effectRef idx="0">
            <a:schemeClr val="accent1"/>
          </a:effectRef>
          <a:fontRef idx="minor">
            <a:schemeClr val="tx1"/>
          </a:fontRef>
        </p:style>
      </p:cxnSp>
      <p:sp>
        <p:nvSpPr>
          <p:cNvPr id="13" name="Espace réservé du contenu 2"/>
          <p:cNvSpPr txBox="1">
            <a:spLocks/>
          </p:cNvSpPr>
          <p:nvPr/>
        </p:nvSpPr>
        <p:spPr>
          <a:xfrm>
            <a:off x="2528382" y="1371006"/>
            <a:ext cx="4350352" cy="11196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2000" b="1" dirty="0">
                <a:solidFill>
                  <a:schemeClr val="bg1">
                    <a:lumMod val="50000"/>
                  </a:schemeClr>
                </a:solidFill>
              </a:rPr>
              <a:t>POST /commandes HTTP/1.1</a:t>
            </a:r>
          </a:p>
          <a:p>
            <a:pPr marL="457200" lvl="1" indent="0">
              <a:buNone/>
            </a:pPr>
            <a:r>
              <a:rPr lang="fr-FR" sz="1600" b="1" dirty="0">
                <a:solidFill>
                  <a:schemeClr val="bg1">
                    <a:lumMod val="50000"/>
                  </a:schemeClr>
                </a:solidFill>
              </a:rPr>
              <a:t>Header</a:t>
            </a:r>
          </a:p>
          <a:p>
            <a:pPr marL="457200" lvl="1" indent="0">
              <a:buNone/>
            </a:pPr>
            <a:r>
              <a:rPr lang="fr-FR" sz="1600" b="1" dirty="0">
                <a:solidFill>
                  <a:schemeClr val="bg1">
                    <a:lumMod val="50000"/>
                  </a:schemeClr>
                </a:solidFill>
              </a:rPr>
              <a:t>Autorisation: </a:t>
            </a:r>
            <a:r>
              <a:rPr lang="fr-FR" sz="1600" b="1" dirty="0" err="1">
                <a:solidFill>
                  <a:schemeClr val="bg1">
                    <a:lumMod val="50000"/>
                  </a:schemeClr>
                </a:solidFill>
              </a:rPr>
              <a:t>bearer</a:t>
            </a:r>
            <a:r>
              <a:rPr lang="fr-FR" sz="1600" b="1" dirty="0">
                <a:solidFill>
                  <a:schemeClr val="bg1">
                    <a:lumMod val="50000"/>
                  </a:schemeClr>
                </a:solidFill>
              </a:rPr>
              <a:t> 76.867.68P</a:t>
            </a:r>
          </a:p>
        </p:txBody>
      </p:sp>
      <p:grpSp>
        <p:nvGrpSpPr>
          <p:cNvPr id="14" name="Groupe 13"/>
          <p:cNvGrpSpPr/>
          <p:nvPr/>
        </p:nvGrpSpPr>
        <p:grpSpPr>
          <a:xfrm>
            <a:off x="9579955" y="1955785"/>
            <a:ext cx="1107080" cy="1184579"/>
            <a:chOff x="7629365" y="5649458"/>
            <a:chExt cx="386744" cy="467381"/>
          </a:xfrm>
        </p:grpSpPr>
        <p:pic>
          <p:nvPicPr>
            <p:cNvPr id="15" name="Picture 4" descr="Résultat de recherche d'images pour &quot;image serveur&quot;"/>
            <p:cNvPicPr>
              <a:picLocks noChangeAspect="1" noChangeArrowheads="1"/>
            </p:cNvPicPr>
            <p:nvPr/>
          </p:nvPicPr>
          <p:blipFill rotWithShape="1">
            <a:blip r:embed="rId5">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descr="Résultat de recherche d'images pour &quot;image base de données&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7" name="Connecteur droit 16"/>
          <p:cNvCxnSpPr>
            <a:cxnSpLocks/>
            <a:stCxn id="10" idx="3"/>
            <a:endCxn id="15" idx="1"/>
          </p:cNvCxnSpPr>
          <p:nvPr/>
        </p:nvCxnSpPr>
        <p:spPr>
          <a:xfrm flipV="1">
            <a:off x="8361702" y="2524879"/>
            <a:ext cx="1218253" cy="268869"/>
          </a:xfrm>
          <a:prstGeom prst="line">
            <a:avLst/>
          </a:prstGeom>
          <a:ln w="508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4" name="Espace réservé du contenu 2"/>
          <p:cNvSpPr txBox="1">
            <a:spLocks/>
          </p:cNvSpPr>
          <p:nvPr/>
        </p:nvSpPr>
        <p:spPr>
          <a:xfrm>
            <a:off x="9276347" y="3160514"/>
            <a:ext cx="2323720" cy="19794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err="1"/>
              <a:t>Database</a:t>
            </a:r>
            <a:endParaRPr lang="fr-FR" b="1" dirty="0"/>
          </a:p>
        </p:txBody>
      </p:sp>
      <p:sp>
        <p:nvSpPr>
          <p:cNvPr id="3" name="Rectangle 2">
            <a:extLst>
              <a:ext uri="{FF2B5EF4-FFF2-40B4-BE49-F238E27FC236}">
                <a16:creationId xmlns:a16="http://schemas.microsoft.com/office/drawing/2014/main" id="{E2AF772D-388D-40DA-AB57-EBAC41BE2B45}"/>
              </a:ext>
            </a:extLst>
          </p:cNvPr>
          <p:cNvSpPr/>
          <p:nvPr/>
        </p:nvSpPr>
        <p:spPr>
          <a:xfrm>
            <a:off x="6842239" y="4722053"/>
            <a:ext cx="3593569" cy="1754326"/>
          </a:xfrm>
          <a:prstGeom prst="rect">
            <a:avLst/>
          </a:prstGeom>
        </p:spPr>
        <p:txBody>
          <a:bodyPr wrap="square">
            <a:spAutoFit/>
          </a:bodyPr>
          <a:lstStyle/>
          <a:p>
            <a:r>
              <a:rPr lang="en-US" b="1" dirty="0">
                <a:solidFill>
                  <a:schemeClr val="accent1">
                    <a:lumMod val="75000"/>
                  </a:schemeClr>
                </a:solidFill>
              </a:rPr>
              <a:t>Functional roles:</a:t>
            </a:r>
          </a:p>
          <a:p>
            <a:pPr marL="285750" indent="-285750">
              <a:buFont typeface="Arial" panose="020B0604020202020204" pitchFamily="34" charset="0"/>
              <a:buChar char="•"/>
            </a:pPr>
            <a:r>
              <a:rPr lang="en-US" b="1" dirty="0">
                <a:solidFill>
                  <a:schemeClr val="accent1">
                    <a:lumMod val="75000"/>
                  </a:schemeClr>
                </a:solidFill>
              </a:rPr>
              <a:t>Order management</a:t>
            </a:r>
          </a:p>
          <a:p>
            <a:pPr marL="285750" indent="-285750">
              <a:buFont typeface="Arial" panose="020B0604020202020204" pitchFamily="34" charset="0"/>
              <a:buChar char="•"/>
            </a:pPr>
            <a:r>
              <a:rPr lang="en-US" b="1" dirty="0">
                <a:solidFill>
                  <a:schemeClr val="accent1">
                    <a:lumMod val="75000"/>
                  </a:schemeClr>
                </a:solidFill>
              </a:rPr>
              <a:t>Authentication/authorization</a:t>
            </a:r>
          </a:p>
          <a:p>
            <a:pPr marL="285750" indent="-285750">
              <a:buFont typeface="Arial" panose="020B0604020202020204" pitchFamily="34" charset="0"/>
              <a:buChar char="•"/>
            </a:pPr>
            <a:r>
              <a:rPr lang="en-US" b="1" dirty="0">
                <a:solidFill>
                  <a:schemeClr val="accent1">
                    <a:lumMod val="75000"/>
                  </a:schemeClr>
                </a:solidFill>
              </a:rPr>
              <a:t>Send SMS/mail</a:t>
            </a:r>
          </a:p>
          <a:p>
            <a:pPr marL="285750" indent="-285750">
              <a:buFont typeface="Arial" panose="020B0604020202020204" pitchFamily="34" charset="0"/>
              <a:buChar char="•"/>
            </a:pPr>
            <a:r>
              <a:rPr lang="en-US" b="1" dirty="0">
                <a:solidFill>
                  <a:schemeClr val="accent1">
                    <a:lumMod val="75000"/>
                  </a:schemeClr>
                </a:solidFill>
              </a:rPr>
              <a:t>Article and Stock</a:t>
            </a:r>
          </a:p>
          <a:p>
            <a:pPr marL="285750" indent="-285750">
              <a:buFont typeface="Arial" panose="020B0604020202020204" pitchFamily="34" charset="0"/>
              <a:buChar char="•"/>
            </a:pPr>
            <a:r>
              <a:rPr lang="en-US" b="1" dirty="0">
                <a:solidFill>
                  <a:schemeClr val="accent1">
                    <a:lumMod val="75000"/>
                  </a:schemeClr>
                </a:solidFill>
              </a:rPr>
              <a:t>Images</a:t>
            </a:r>
          </a:p>
        </p:txBody>
      </p:sp>
    </p:spTree>
    <p:extLst>
      <p:ext uri="{BB962C8B-B14F-4D97-AF65-F5344CB8AC3E}">
        <p14:creationId xmlns:p14="http://schemas.microsoft.com/office/powerpoint/2010/main" val="51078208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solidFill>
          <a:schemeClr val="accent5">
            <a:lumMod val="75000"/>
          </a:schemeClr>
        </a:solidFill>
      </a:spPr>
      <a:bodyPr wrap="square" rtlCol="0">
        <a:spAutoFit/>
      </a:bodyPr>
      <a:lstStyle>
        <a:defPPr algn="l">
          <a:defRPr sz="3600" dirty="0"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2982</TotalTime>
  <Words>5196</Words>
  <Application>Microsoft Office PowerPoint</Application>
  <PresentationFormat>Grand écran</PresentationFormat>
  <Paragraphs>609</Paragraphs>
  <Slides>58</Slides>
  <Notes>24</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58</vt:i4>
      </vt:variant>
    </vt:vector>
  </HeadingPairs>
  <TitlesOfParts>
    <vt:vector size="63" baseType="lpstr">
      <vt:lpstr>Arial</vt:lpstr>
      <vt:lpstr>Calibri</vt:lpstr>
      <vt:lpstr>Calibri Light</vt:lpstr>
      <vt:lpstr>fakt-web</vt:lpstr>
      <vt:lpstr>Thème Office</vt:lpstr>
      <vt:lpstr>Web Service</vt:lpstr>
      <vt:lpstr>Summary</vt:lpstr>
      <vt:lpstr>Understanding the concepts of identification, authorisation and authentication</vt:lpstr>
      <vt:lpstr>Présentation PowerPoint</vt:lpstr>
      <vt:lpstr>Présentation PowerPoint</vt:lpstr>
      <vt:lpstr>Many HTTP authentication methods</vt:lpstr>
      <vt:lpstr>Focus on OAuth 2.0</vt:lpstr>
      <vt:lpstr>OAuth 2.0</vt:lpstr>
      <vt:lpstr>Why OAuth ?</vt:lpstr>
      <vt:lpstr>Why OAuth ?</vt:lpstr>
      <vt:lpstr>Why OAuth ?</vt:lpstr>
      <vt:lpstr>OAuth 2 defines 4 distinct roles</vt:lpstr>
      <vt:lpstr>OAuth 2</vt:lpstr>
      <vt:lpstr>OAuth 2</vt:lpstr>
      <vt:lpstr>Oauth 2 and the tokens</vt:lpstr>
      <vt:lpstr>Use and renewal of tokens</vt:lpstr>
      <vt:lpstr>Présentation PowerPoint</vt:lpstr>
      <vt:lpstr>HTTPS</vt:lpstr>
      <vt:lpstr>Présentation PowerPoint</vt:lpstr>
      <vt:lpstr>Oauth 2.0</vt:lpstr>
      <vt:lpstr>Types of authorisation</vt:lpstr>
      <vt:lpstr>Flow Authorization Code Grant</vt:lpstr>
      <vt:lpstr>Implicit Grant</vt:lpstr>
      <vt:lpstr>Flow Authorization Code Grant with pcke</vt:lpstr>
      <vt:lpstr>Flow Authorization Code Grant with pcke</vt:lpstr>
      <vt:lpstr>Client Credentials Grant</vt:lpstr>
      <vt:lpstr>Oauth 2.0 : Problems</vt:lpstr>
      <vt:lpstr>« Level up » with OpenID Connect</vt:lpstr>
      <vt:lpstr>Présentation PowerPoint</vt:lpstr>
      <vt:lpstr>Open ID Connect</vt:lpstr>
      <vt:lpstr>OpenID Connect : endpoints</vt:lpstr>
      <vt:lpstr>Open ID Connect</vt:lpstr>
      <vt:lpstr>ID Token - JWT which contains a user's identity</vt:lpstr>
      <vt:lpstr>Présentation PowerPoint</vt:lpstr>
      <vt:lpstr>OpenID connect lets you make the federation</vt:lpstr>
      <vt:lpstr>Présentation PowerPoint</vt:lpstr>
      <vt:lpstr>Présentation PowerPoint</vt:lpstr>
      <vt:lpstr>Sample Authentication with Authorization Code Grant with pcke</vt:lpstr>
      <vt:lpstr>Présentation PowerPoint</vt:lpstr>
      <vt:lpstr>Présentation PowerPoint</vt:lpstr>
      <vt:lpstr>Présentation PowerPoint</vt:lpstr>
      <vt:lpstr>Authentication with Authorization Code Grant</vt:lpstr>
      <vt:lpstr>Sample Authentication with Authorization Code Grant with pcke</vt:lpstr>
      <vt:lpstr>Sample Authentication with Authorization Code Grant with pcke</vt:lpstr>
      <vt:lpstr>Sample Authentication with Authorization Code Grant with pcke</vt:lpstr>
      <vt:lpstr>Sample Authentication with Authorization Code Grant with pcke</vt:lpstr>
      <vt:lpstr>Conclusion</vt:lpstr>
      <vt:lpstr>Annexes</vt:lpstr>
      <vt:lpstr>Présentation PowerPoint</vt:lpstr>
      <vt:lpstr>OAUTH2, Authorization Code Grant (le plus sécurisé)</vt:lpstr>
      <vt:lpstr>OAUTH2, Authorization Code Grant (le plus sécurisé)</vt:lpstr>
      <vt:lpstr>Sample Authentication with Authorization Code Grant with pcke</vt:lpstr>
      <vt:lpstr>OAUTH2, Implicit Grant (pour les clients type js)</vt:lpstr>
      <vt:lpstr>OAUTH2, Implicit Grant (pour les clients type js)</vt:lpstr>
      <vt:lpstr>OAUTH2, Resource Owner Password Credentials Grant (via mot de passe)</vt:lpstr>
      <vt:lpstr>OAUTH2, Resource Owner Password Credentials Grant (via mot de passe)</vt:lpstr>
      <vt:lpstr>OAUTH2, Client Credentials Grant (serveur à serveur)</vt:lpstr>
      <vt:lpstr>OAUTH2, Client Credentials Grant (serveur à serveur)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Service</dc:title>
  <dc:creator>CHERVET Guillaume</dc:creator>
  <cp:lastModifiedBy>Guillaume Chervet</cp:lastModifiedBy>
  <cp:revision>527</cp:revision>
  <dcterms:created xsi:type="dcterms:W3CDTF">2020-03-23T09:18:23Z</dcterms:created>
  <dcterms:modified xsi:type="dcterms:W3CDTF">2020-11-11T16:10:27Z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5722654-0696-4b8f-bb0e-68bcd3f909d4_Enabled">
    <vt:lpwstr>False</vt:lpwstr>
  </property>
  <property fmtid="{D5CDD505-2E9C-101B-9397-08002B2CF9AE}" pid="3" name="MSIP_Label_65722654-0696-4b8f-bb0e-68bcd3f909d4_SiteId">
    <vt:lpwstr>396b38cc-aa65-492b-bb0e-3d94ed25a97b</vt:lpwstr>
  </property>
  <property fmtid="{D5CDD505-2E9C-101B-9397-08002B2CF9AE}" pid="4" name="MSIP_Label_65722654-0696-4b8f-bb0e-68bcd3f909d4_Owner">
    <vt:lpwstr>guillaume.chervet@axa.fr</vt:lpwstr>
  </property>
  <property fmtid="{D5CDD505-2E9C-101B-9397-08002B2CF9AE}" pid="5" name="MSIP_Label_65722654-0696-4b8f-bb0e-68bcd3f909d4_SetDate">
    <vt:lpwstr>2020-03-25T08:58:28.4512586Z</vt:lpwstr>
  </property>
  <property fmtid="{D5CDD505-2E9C-101B-9397-08002B2CF9AE}" pid="6" name="MSIP_Label_65722654-0696-4b8f-bb0e-68bcd3f909d4_Name">
    <vt:lpwstr>AXA FR Public</vt:lpwstr>
  </property>
  <property fmtid="{D5CDD505-2E9C-101B-9397-08002B2CF9AE}" pid="7" name="MSIP_Label_65722654-0696-4b8f-bb0e-68bcd3f909d4_Application">
    <vt:lpwstr>Microsoft Azure Information Protection</vt:lpwstr>
  </property>
  <property fmtid="{D5CDD505-2E9C-101B-9397-08002B2CF9AE}" pid="8" name="MSIP_Label_65722654-0696-4b8f-bb0e-68bcd3f909d4_ActionId">
    <vt:lpwstr>abf5b4cb-615a-4d74-84dc-5cdf40e72ec8</vt:lpwstr>
  </property>
  <property fmtid="{D5CDD505-2E9C-101B-9397-08002B2CF9AE}" pid="9" name="MSIP_Label_65722654-0696-4b8f-bb0e-68bcd3f909d4_Extended_MSFT_Method">
    <vt:lpwstr>Manual</vt:lpwstr>
  </property>
</Properties>
</file>