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4" d="100"/>
          <a:sy n="74" d="100"/>
        </p:scale>
        <p:origin x="-39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35BF03A9-7525-4896-8B89-0DF62AEC133B}" type="datetimeFigureOut">
              <a:rPr lang="en-GB" smtClean="0"/>
              <a:t>05/12/2012</a:t>
            </a:fld>
            <a:endParaRPr lang="en-GB"/>
          </a:p>
        </p:txBody>
      </p:sp>
      <p:sp>
        <p:nvSpPr>
          <p:cNvPr id="17" name="Footer Placeholder 16"/>
          <p:cNvSpPr>
            <a:spLocks noGrp="1"/>
          </p:cNvSpPr>
          <p:nvPr>
            <p:ph type="ftr" sz="quarter" idx="11"/>
          </p:nvPr>
        </p:nvSpPr>
        <p:spPr>
          <a:xfrm>
            <a:off x="5410200" y="4205288"/>
            <a:ext cx="1295400" cy="457200"/>
          </a:xfrm>
        </p:spPr>
        <p:txBody>
          <a:bodyPr/>
          <a:lstStyle/>
          <a:p>
            <a:endParaRPr lang="en-GB"/>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3DA87834-681F-404D-AD89-13AC1B5021FD}"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BF03A9-7525-4896-8B89-0DF62AEC133B}" type="datetimeFigureOut">
              <a:rPr lang="en-GB" smtClean="0"/>
              <a:t>05/12/2012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A87834-681F-404D-AD89-13AC1B5021FD}"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BF03A9-7525-4896-8B89-0DF62AEC133B}" type="datetimeFigureOut">
              <a:rPr lang="en-GB" smtClean="0"/>
              <a:t>05/12/2012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A87834-681F-404D-AD89-13AC1B5021FD}"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5BF03A9-7525-4896-8B89-0DF62AEC133B}" type="datetimeFigureOut">
              <a:rPr lang="en-GB" smtClean="0"/>
              <a:t>05/12/2012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A87834-681F-404D-AD89-13AC1B5021FD}"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5BF03A9-7525-4896-8B89-0DF62AEC133B}" type="datetimeFigureOut">
              <a:rPr lang="en-GB" smtClean="0"/>
              <a:t>05/12/2012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DA87834-681F-404D-AD89-13AC1B5021FD}"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BF03A9-7525-4896-8B89-0DF62AEC133B}" type="datetimeFigureOut">
              <a:rPr lang="en-GB" smtClean="0"/>
              <a:t>05/12/2012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A87834-681F-404D-AD89-13AC1B5021FD}"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35BF03A9-7525-4896-8B89-0DF62AEC133B}" type="datetimeFigureOut">
              <a:rPr lang="en-GB" smtClean="0"/>
              <a:t>05/12/2012</a:t>
            </a:fld>
            <a:endParaRPr lang="en-GB"/>
          </a:p>
        </p:txBody>
      </p:sp>
      <p:sp>
        <p:nvSpPr>
          <p:cNvPr id="27" name="Slide Number Placeholder 26"/>
          <p:cNvSpPr>
            <a:spLocks noGrp="1"/>
          </p:cNvSpPr>
          <p:nvPr>
            <p:ph type="sldNum" sz="quarter" idx="11"/>
          </p:nvPr>
        </p:nvSpPr>
        <p:spPr/>
        <p:txBody>
          <a:bodyPr rtlCol="0"/>
          <a:lstStyle/>
          <a:p>
            <a:fld id="{3DA87834-681F-404D-AD89-13AC1B5021FD}" type="slidenum">
              <a:rPr lang="en-GB" smtClean="0"/>
              <a:t>‹#›</a:t>
            </a:fld>
            <a:endParaRPr lang="en-GB"/>
          </a:p>
        </p:txBody>
      </p:sp>
      <p:sp>
        <p:nvSpPr>
          <p:cNvPr id="28" name="Footer Placeholder 27"/>
          <p:cNvSpPr>
            <a:spLocks noGrp="1"/>
          </p:cNvSpPr>
          <p:nvPr>
            <p:ph type="ftr" sz="quarter" idx="12"/>
          </p:nvPr>
        </p:nvSpPr>
        <p:spPr/>
        <p:txBody>
          <a:bodyPr rtlCol="0"/>
          <a:lstStyle/>
          <a:p>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35BF03A9-7525-4896-8B89-0DF62AEC133B}" type="datetimeFigureOut">
              <a:rPr lang="en-GB" smtClean="0"/>
              <a:t>05/12/2012</a:t>
            </a:fld>
            <a:endParaRPr lang="en-GB"/>
          </a:p>
        </p:txBody>
      </p:sp>
      <p:sp>
        <p:nvSpPr>
          <p:cNvPr id="4" name="Footer Placeholder 3"/>
          <p:cNvSpPr>
            <a:spLocks noGrp="1"/>
          </p:cNvSpPr>
          <p:nvPr>
            <p:ph type="ftr" sz="quarter" idx="11"/>
          </p:nvPr>
        </p:nvSpPr>
        <p:spPr>
          <a:xfrm>
            <a:off x="5257800" y="612648"/>
            <a:ext cx="1325880" cy="457200"/>
          </a:xfrm>
        </p:spPr>
        <p:txBody>
          <a:bodyPr/>
          <a:lstStyle/>
          <a:p>
            <a:endParaRPr lang="en-GB"/>
          </a:p>
        </p:txBody>
      </p:sp>
      <p:sp>
        <p:nvSpPr>
          <p:cNvPr id="5" name="Slide Number Placeholder 4"/>
          <p:cNvSpPr>
            <a:spLocks noGrp="1"/>
          </p:cNvSpPr>
          <p:nvPr>
            <p:ph type="sldNum" sz="quarter" idx="12"/>
          </p:nvPr>
        </p:nvSpPr>
        <p:spPr>
          <a:xfrm>
            <a:off x="8174736" y="2272"/>
            <a:ext cx="762000" cy="365760"/>
          </a:xfrm>
        </p:spPr>
        <p:txBody>
          <a:bodyPr/>
          <a:lstStyle/>
          <a:p>
            <a:fld id="{3DA87834-681F-404D-AD89-13AC1B5021FD}"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BF03A9-7525-4896-8B89-0DF62AEC133B}" type="datetimeFigureOut">
              <a:rPr lang="en-GB" smtClean="0"/>
              <a:t>05/12/2012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DA87834-681F-404D-AD89-13AC1B5021FD}"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5BF03A9-7525-4896-8B89-0DF62AEC133B}" type="datetimeFigureOut">
              <a:rPr lang="en-GB" smtClean="0"/>
              <a:t>05/12/2012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A87834-681F-404D-AD89-13AC1B5021FD}"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5BF03A9-7525-4896-8B89-0DF62AEC133B}" type="datetimeFigureOut">
              <a:rPr lang="en-GB" smtClean="0"/>
              <a:t>05/12/2012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DA87834-681F-404D-AD89-13AC1B5021FD}"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35BF03A9-7525-4896-8B89-0DF62AEC133B}" type="datetimeFigureOut">
              <a:rPr lang="en-GB" smtClean="0"/>
              <a:t>05/12/2012</a:t>
            </a:fld>
            <a:endParaRPr lang="en-GB"/>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GB"/>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3DA87834-681F-404D-AD89-13AC1B5021FD}"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2060848"/>
            <a:ext cx="8458200" cy="1470025"/>
          </a:xfrm>
        </p:spPr>
        <p:txBody>
          <a:bodyPr>
            <a:normAutofit/>
          </a:bodyPr>
          <a:lstStyle/>
          <a:p>
            <a:r>
              <a:rPr lang="en-GB" sz="2800" b="1" u="sng" dirty="0"/>
              <a:t>Computer-Aided Design (CAD</a:t>
            </a:r>
            <a:r>
              <a:rPr lang="en-GB" sz="2800" b="1" u="sng" dirty="0" smtClean="0"/>
              <a:t>) + Computer-Aided Manufacturing (CAM)</a:t>
            </a:r>
            <a:endParaRPr lang="en-GB" dirty="0"/>
          </a:p>
        </p:txBody>
      </p:sp>
    </p:spTree>
    <p:extLst>
      <p:ext uri="{BB962C8B-B14F-4D97-AF65-F5344CB8AC3E}">
        <p14:creationId xmlns:p14="http://schemas.microsoft.com/office/powerpoint/2010/main" val="26237172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3648" y="404664"/>
            <a:ext cx="2674640" cy="1066800"/>
          </a:xfrm>
        </p:spPr>
        <p:txBody>
          <a:bodyPr/>
          <a:lstStyle/>
          <a:p>
            <a:r>
              <a:rPr lang="en-GB" b="1" dirty="0" smtClean="0">
                <a:latin typeface="Calibri" pitchFamily="34" charset="0"/>
                <a:cs typeface="Calibri" pitchFamily="34" charset="0"/>
              </a:rPr>
              <a:t>What is it?</a:t>
            </a:r>
            <a:endParaRPr lang="en-GB" b="1" dirty="0">
              <a:latin typeface="Calibri" pitchFamily="34" charset="0"/>
              <a:cs typeface="Calibri" pitchFamily="34" charset="0"/>
            </a:endParaRPr>
          </a:p>
        </p:txBody>
      </p:sp>
      <p:sp>
        <p:nvSpPr>
          <p:cNvPr id="3" name="Content Placeholder 2"/>
          <p:cNvSpPr>
            <a:spLocks noGrp="1"/>
          </p:cNvSpPr>
          <p:nvPr>
            <p:ph idx="1"/>
          </p:nvPr>
        </p:nvSpPr>
        <p:spPr>
          <a:xfrm>
            <a:off x="467544" y="1340768"/>
            <a:ext cx="8229600" cy="4968552"/>
          </a:xfrm>
        </p:spPr>
        <p:txBody>
          <a:bodyPr>
            <a:normAutofit/>
          </a:bodyPr>
          <a:lstStyle/>
          <a:p>
            <a:pPr marL="0" indent="0">
              <a:buNone/>
            </a:pPr>
            <a:r>
              <a:rPr lang="en-GB" sz="2400" dirty="0">
                <a:latin typeface="Calibri" pitchFamily="34" charset="0"/>
                <a:cs typeface="Calibri" pitchFamily="34" charset="0"/>
              </a:rPr>
              <a:t>Computer-Aided Design (CAD), also known as Computer-Aided Drafting, is the use of computer software and systems to design and create 2D and 3D virtual models of goods and products for the purposes of testing. </a:t>
            </a:r>
          </a:p>
          <a:p>
            <a:pPr marL="0" indent="0">
              <a:buNone/>
            </a:pPr>
            <a:endParaRPr lang="en-GB" sz="2400" dirty="0">
              <a:latin typeface="Calibri" pitchFamily="34" charset="0"/>
              <a:cs typeface="Calibri" pitchFamily="34" charset="0"/>
            </a:endParaRPr>
          </a:p>
          <a:p>
            <a:pPr marL="0" indent="0">
              <a:buNone/>
            </a:pPr>
            <a:r>
              <a:rPr lang="en-GB" sz="2400" dirty="0">
                <a:latin typeface="Calibri" pitchFamily="34" charset="0"/>
                <a:cs typeface="Calibri" pitchFamily="34" charset="0"/>
              </a:rPr>
              <a:t>It is also sometimes referred to as computer assisted drafting</a:t>
            </a:r>
            <a:r>
              <a:rPr lang="en-GB" sz="2400" dirty="0" smtClean="0">
                <a:latin typeface="Calibri" pitchFamily="34" charset="0"/>
                <a:cs typeface="Calibri" pitchFamily="34" charset="0"/>
              </a:rPr>
              <a:t>.</a:t>
            </a:r>
          </a:p>
          <a:p>
            <a:pPr marL="0" indent="0">
              <a:buNone/>
            </a:pPr>
            <a:endParaRPr lang="en-GB" sz="2400" dirty="0">
              <a:latin typeface="Calibri" pitchFamily="34" charset="0"/>
              <a:cs typeface="Calibri" pitchFamily="34" charset="0"/>
            </a:endParaRPr>
          </a:p>
          <a:p>
            <a:pPr marL="0" indent="0">
              <a:buNone/>
            </a:pPr>
            <a:r>
              <a:rPr lang="en-GB" sz="2400" dirty="0">
                <a:latin typeface="Calibri" pitchFamily="34" charset="0"/>
                <a:cs typeface="Calibri" pitchFamily="34" charset="0"/>
              </a:rPr>
              <a:t>Computer aided manufacturing is part of computer aided engineering it is using machines such as computers to aid the user in manufacturing their product. It can be in 2D or in 3D depending on what program is used this means that any product can be manufactured in this way.</a:t>
            </a:r>
          </a:p>
          <a:p>
            <a:pPr marL="0" indent="0">
              <a:buNone/>
            </a:pPr>
            <a:endParaRPr lang="en-GB" sz="2400" dirty="0">
              <a:latin typeface="Calibri" pitchFamily="34" charset="0"/>
              <a:cs typeface="Calibri" pitchFamily="34" charset="0"/>
            </a:endParaRPr>
          </a:p>
        </p:txBody>
      </p:sp>
    </p:spTree>
    <p:extLst>
      <p:ext uri="{BB962C8B-B14F-4D97-AF65-F5344CB8AC3E}">
        <p14:creationId xmlns:p14="http://schemas.microsoft.com/office/powerpoint/2010/main" val="7909133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4114800" cy="1066800"/>
          </a:xfrm>
        </p:spPr>
        <p:txBody>
          <a:bodyPr/>
          <a:lstStyle/>
          <a:p>
            <a:r>
              <a:rPr lang="en-GB" b="1" dirty="0" smtClean="0">
                <a:latin typeface="Calibri" pitchFamily="34" charset="0"/>
                <a:cs typeface="Calibri" pitchFamily="34" charset="0"/>
              </a:rPr>
              <a:t>What does it do?</a:t>
            </a:r>
            <a:endParaRPr lang="en-GB" b="1" dirty="0">
              <a:latin typeface="Calibri" pitchFamily="34" charset="0"/>
              <a:cs typeface="Calibri" pitchFamily="34" charset="0"/>
            </a:endParaRPr>
          </a:p>
        </p:txBody>
      </p:sp>
      <p:sp>
        <p:nvSpPr>
          <p:cNvPr id="3" name="Content Placeholder 2"/>
          <p:cNvSpPr>
            <a:spLocks noGrp="1"/>
          </p:cNvSpPr>
          <p:nvPr>
            <p:ph idx="1"/>
          </p:nvPr>
        </p:nvSpPr>
        <p:spPr>
          <a:xfrm>
            <a:off x="467544" y="1340768"/>
            <a:ext cx="8229600" cy="4896544"/>
          </a:xfrm>
        </p:spPr>
        <p:txBody>
          <a:bodyPr/>
          <a:lstStyle/>
          <a:p>
            <a:pPr marL="109728" indent="0">
              <a:buNone/>
            </a:pPr>
            <a:r>
              <a:rPr lang="en-GB" sz="2400" dirty="0">
                <a:latin typeface="Calibri" pitchFamily="34" charset="0"/>
                <a:cs typeface="Calibri" pitchFamily="34" charset="0"/>
              </a:rPr>
              <a:t>CAD is very useful as it can help calculate measurements; project a 3-Dimensional image of the product and be used by to run virtual stress tests using computer-aided design and simulate the conditions to be tested in. </a:t>
            </a:r>
            <a:endParaRPr lang="en-GB" sz="2400" dirty="0" smtClean="0">
              <a:latin typeface="Calibri" pitchFamily="34" charset="0"/>
              <a:cs typeface="Calibri" pitchFamily="34" charset="0"/>
            </a:endParaRPr>
          </a:p>
          <a:p>
            <a:pPr marL="109728" indent="0">
              <a:buNone/>
            </a:pPr>
            <a:endParaRPr lang="en-GB" sz="2400" dirty="0">
              <a:latin typeface="Calibri" pitchFamily="34" charset="0"/>
              <a:cs typeface="Calibri" pitchFamily="34" charset="0"/>
            </a:endParaRPr>
          </a:p>
          <a:p>
            <a:pPr marL="109728" indent="0">
              <a:buNone/>
            </a:pPr>
            <a:r>
              <a:rPr lang="en-GB" sz="2400" dirty="0" smtClean="0">
                <a:latin typeface="Calibri" pitchFamily="34" charset="0"/>
                <a:cs typeface="Calibri" pitchFamily="34" charset="0"/>
              </a:rPr>
              <a:t>This </a:t>
            </a:r>
            <a:r>
              <a:rPr lang="en-GB" sz="2400" dirty="0">
                <a:latin typeface="Calibri" pitchFamily="34" charset="0"/>
                <a:cs typeface="Calibri" pitchFamily="34" charset="0"/>
              </a:rPr>
              <a:t>presents a reduction of costs and time-consumption</a:t>
            </a:r>
            <a:r>
              <a:rPr lang="en-GB" sz="2400" dirty="0" smtClean="0">
                <a:latin typeface="Calibri" pitchFamily="34" charset="0"/>
                <a:cs typeface="Calibri" pitchFamily="34" charset="0"/>
              </a:rPr>
              <a:t>.</a:t>
            </a:r>
          </a:p>
          <a:p>
            <a:pPr marL="109728" indent="0">
              <a:buNone/>
            </a:pPr>
            <a:endParaRPr lang="en-GB" sz="2400" dirty="0">
              <a:latin typeface="Calibri" pitchFamily="34" charset="0"/>
              <a:cs typeface="Calibri" pitchFamily="34" charset="0"/>
            </a:endParaRPr>
          </a:p>
          <a:p>
            <a:pPr marL="109728" indent="0">
              <a:buNone/>
            </a:pPr>
            <a:r>
              <a:rPr lang="en-GB" sz="2400" dirty="0">
                <a:latin typeface="Calibri" pitchFamily="34" charset="0"/>
                <a:cs typeface="Calibri" pitchFamily="34" charset="0"/>
              </a:rPr>
              <a:t>CAM allows the user to produce anything that they can create using computer aided design (CAD) this means it is very useful. The better your design in CAD then the better your final product will be when it is produced by CAM</a:t>
            </a:r>
            <a:r>
              <a:rPr lang="en-GB" sz="2400" dirty="0" smtClean="0">
                <a:latin typeface="Calibri" pitchFamily="34" charset="0"/>
                <a:cs typeface="Calibri" pitchFamily="34" charset="0"/>
              </a:rPr>
              <a:t>.</a:t>
            </a:r>
            <a:endParaRPr lang="en-GB" sz="2400" dirty="0">
              <a:latin typeface="Calibri" pitchFamily="34" charset="0"/>
              <a:cs typeface="Calibri" pitchFamily="34" charset="0"/>
            </a:endParaRPr>
          </a:p>
        </p:txBody>
      </p:sp>
    </p:spTree>
    <p:extLst>
      <p:ext uri="{BB962C8B-B14F-4D97-AF65-F5344CB8AC3E}">
        <p14:creationId xmlns:p14="http://schemas.microsoft.com/office/powerpoint/2010/main" val="38589010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404664"/>
            <a:ext cx="3744416" cy="1066800"/>
          </a:xfrm>
        </p:spPr>
        <p:txBody>
          <a:bodyPr/>
          <a:lstStyle/>
          <a:p>
            <a:r>
              <a:rPr lang="en-GB" b="1" dirty="0" smtClean="0">
                <a:latin typeface="Calibri" pitchFamily="34" charset="0"/>
                <a:cs typeface="Calibri" pitchFamily="34" charset="0"/>
              </a:rPr>
              <a:t>How is it used?</a:t>
            </a:r>
            <a:endParaRPr lang="en-GB" b="1" dirty="0">
              <a:latin typeface="Calibri" pitchFamily="34" charset="0"/>
              <a:cs typeface="Calibri" pitchFamily="34" charset="0"/>
            </a:endParaRPr>
          </a:p>
        </p:txBody>
      </p:sp>
      <p:sp>
        <p:nvSpPr>
          <p:cNvPr id="3" name="Content Placeholder 2"/>
          <p:cNvSpPr>
            <a:spLocks noGrp="1"/>
          </p:cNvSpPr>
          <p:nvPr>
            <p:ph idx="1"/>
          </p:nvPr>
        </p:nvSpPr>
        <p:spPr>
          <a:xfrm>
            <a:off x="467544" y="1628800"/>
            <a:ext cx="8229600" cy="4896544"/>
          </a:xfrm>
        </p:spPr>
        <p:txBody>
          <a:bodyPr>
            <a:normAutofit fontScale="92500" lnSpcReduction="10000"/>
          </a:bodyPr>
          <a:lstStyle/>
          <a:p>
            <a:pPr marL="109728" indent="0">
              <a:buNone/>
            </a:pPr>
            <a:r>
              <a:rPr lang="en-GB" sz="2400" dirty="0" smtClean="0">
                <a:latin typeface="Calibri" pitchFamily="34" charset="0"/>
                <a:cs typeface="Calibri" pitchFamily="34" charset="0"/>
              </a:rPr>
              <a:t>It </a:t>
            </a:r>
            <a:r>
              <a:rPr lang="en-GB" sz="2400" dirty="0">
                <a:latin typeface="Calibri" pitchFamily="34" charset="0"/>
                <a:cs typeface="Calibri" pitchFamily="34" charset="0"/>
              </a:rPr>
              <a:t>can be used to make modifications and improvements to the original design instantly, as well as reverse-engineering other products to find out how they work.</a:t>
            </a:r>
          </a:p>
          <a:p>
            <a:pPr marL="109728" indent="0">
              <a:buNone/>
            </a:pPr>
            <a:r>
              <a:rPr lang="en-GB" sz="2400" dirty="0">
                <a:latin typeface="Calibri" pitchFamily="34" charset="0"/>
                <a:cs typeface="Calibri" pitchFamily="34" charset="0"/>
              </a:rPr>
              <a:t> </a:t>
            </a:r>
          </a:p>
          <a:p>
            <a:pPr marL="109728" indent="0">
              <a:buNone/>
            </a:pPr>
            <a:r>
              <a:rPr lang="en-GB" sz="2400" dirty="0">
                <a:latin typeface="Calibri" pitchFamily="34" charset="0"/>
                <a:cs typeface="Calibri" pitchFamily="34" charset="0"/>
              </a:rPr>
              <a:t>Focus groups can be presented with virtual mock-ups of new products more quickly than would be possible with physical prototypes, and alterations can be made </a:t>
            </a:r>
            <a:r>
              <a:rPr lang="en-GB" sz="2400" dirty="0" smtClean="0">
                <a:latin typeface="Calibri" pitchFamily="34" charset="0"/>
                <a:cs typeface="Calibri" pitchFamily="34" charset="0"/>
              </a:rPr>
              <a:t>based </a:t>
            </a:r>
            <a:r>
              <a:rPr lang="en-GB" sz="2400" dirty="0">
                <a:latin typeface="Calibri" pitchFamily="34" charset="0"/>
                <a:cs typeface="Calibri" pitchFamily="34" charset="0"/>
              </a:rPr>
              <a:t>on their feedback almost instantly</a:t>
            </a:r>
            <a:r>
              <a:rPr lang="en-GB" sz="2400" dirty="0" smtClean="0">
                <a:latin typeface="Calibri" pitchFamily="34" charset="0"/>
                <a:cs typeface="Calibri" pitchFamily="34" charset="0"/>
              </a:rPr>
              <a:t>.</a:t>
            </a:r>
          </a:p>
          <a:p>
            <a:pPr marL="109728" indent="0">
              <a:buNone/>
            </a:pPr>
            <a:endParaRPr lang="en-GB" sz="2200" dirty="0">
              <a:latin typeface="Calibri" pitchFamily="34" charset="0"/>
              <a:cs typeface="Calibri" pitchFamily="34" charset="0"/>
            </a:endParaRPr>
          </a:p>
          <a:p>
            <a:pPr marL="109728" indent="0">
              <a:buNone/>
            </a:pPr>
            <a:r>
              <a:rPr lang="en-GB" sz="2400" dirty="0">
                <a:latin typeface="Calibri" pitchFamily="34" charset="0"/>
                <a:cs typeface="Calibri" pitchFamily="34" charset="0"/>
              </a:rPr>
              <a:t>It is used by a lot of companies when they need to produce lots of the same product accurately, this is because it varies from really easy to really complex so it doesn’t matter if the user is well educated in the software or if there not very confident with it. This means that very complex designs can be produced if the user knows how to use it correctly or if they don’t really know what they’re doing then they can still produce something of a decent quality</a:t>
            </a:r>
            <a:r>
              <a:rPr lang="en-GB" sz="2400" dirty="0" smtClean="0">
                <a:latin typeface="Calibri" pitchFamily="34" charset="0"/>
                <a:cs typeface="Calibri" pitchFamily="34" charset="0"/>
              </a:rPr>
              <a:t>.</a:t>
            </a:r>
            <a:endParaRPr lang="en-GB" sz="2400" dirty="0">
              <a:latin typeface="Calibri" pitchFamily="34" charset="0"/>
              <a:cs typeface="Calibri" pitchFamily="34" charset="0"/>
            </a:endParaRPr>
          </a:p>
        </p:txBody>
      </p:sp>
    </p:spTree>
    <p:extLst>
      <p:ext uri="{BB962C8B-B14F-4D97-AF65-F5344CB8AC3E}">
        <p14:creationId xmlns:p14="http://schemas.microsoft.com/office/powerpoint/2010/main" val="3228508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4186808" cy="1066800"/>
          </a:xfrm>
        </p:spPr>
        <p:txBody>
          <a:bodyPr/>
          <a:lstStyle/>
          <a:p>
            <a:r>
              <a:rPr lang="en-GB" b="1" dirty="0" smtClean="0">
                <a:latin typeface="Calibri" pitchFamily="34" charset="0"/>
                <a:cs typeface="Calibri" pitchFamily="34" charset="0"/>
              </a:rPr>
              <a:t>Who is it used by?</a:t>
            </a:r>
            <a:endParaRPr lang="en-GB" b="1" dirty="0">
              <a:latin typeface="Calibri" pitchFamily="34" charset="0"/>
              <a:cs typeface="Calibri" pitchFamily="34" charset="0"/>
            </a:endParaRPr>
          </a:p>
        </p:txBody>
      </p:sp>
      <p:sp>
        <p:nvSpPr>
          <p:cNvPr id="3" name="Content Placeholder 2"/>
          <p:cNvSpPr>
            <a:spLocks noGrp="1"/>
          </p:cNvSpPr>
          <p:nvPr>
            <p:ph idx="1"/>
          </p:nvPr>
        </p:nvSpPr>
        <p:spPr>
          <a:xfrm>
            <a:off x="467544" y="1340768"/>
            <a:ext cx="8229600" cy="5040560"/>
          </a:xfrm>
        </p:spPr>
        <p:txBody>
          <a:bodyPr>
            <a:normAutofit/>
          </a:bodyPr>
          <a:lstStyle/>
          <a:p>
            <a:pPr marL="109728" indent="0">
              <a:buNone/>
            </a:pPr>
            <a:r>
              <a:rPr lang="en-GB" sz="2200" dirty="0">
                <a:latin typeface="Calibri" pitchFamily="34" charset="0"/>
                <a:cs typeface="Calibri" pitchFamily="34" charset="0"/>
              </a:rPr>
              <a:t>Computer-Aided Design is used by practically all businesses and enterprises that create their own products, especially engineering </a:t>
            </a:r>
            <a:r>
              <a:rPr lang="en-GB" sz="2200" dirty="0" smtClean="0">
                <a:latin typeface="Calibri" pitchFamily="34" charset="0"/>
                <a:cs typeface="Calibri" pitchFamily="34" charset="0"/>
              </a:rPr>
              <a:t>companies.</a:t>
            </a:r>
          </a:p>
          <a:p>
            <a:pPr marL="109728" indent="0">
              <a:buNone/>
            </a:pPr>
            <a:endParaRPr lang="en-GB" sz="2200" dirty="0">
              <a:latin typeface="Calibri" pitchFamily="34" charset="0"/>
              <a:cs typeface="Calibri" pitchFamily="34" charset="0"/>
            </a:endParaRPr>
          </a:p>
          <a:p>
            <a:pPr marL="109728" indent="0">
              <a:buNone/>
            </a:pPr>
            <a:r>
              <a:rPr lang="en-GB" sz="2200" dirty="0" smtClean="0">
                <a:latin typeface="Calibri" pitchFamily="34" charset="0"/>
                <a:cs typeface="Calibri" pitchFamily="34" charset="0"/>
              </a:rPr>
              <a:t>It </a:t>
            </a:r>
            <a:r>
              <a:rPr lang="en-GB" sz="2200" dirty="0">
                <a:latin typeface="Calibri" pitchFamily="34" charset="0"/>
                <a:cs typeface="Calibri" pitchFamily="34" charset="0"/>
              </a:rPr>
              <a:t>can be used to design components of a greater design like a plane as it has many complicated parts that often need to be designed separately</a:t>
            </a:r>
            <a:r>
              <a:rPr lang="en-GB" sz="2200" dirty="0" smtClean="0">
                <a:latin typeface="Calibri" pitchFamily="34" charset="0"/>
                <a:cs typeface="Calibri" pitchFamily="34" charset="0"/>
              </a:rPr>
              <a:t>.</a:t>
            </a:r>
          </a:p>
          <a:p>
            <a:pPr marL="109728" indent="0">
              <a:buNone/>
            </a:pPr>
            <a:endParaRPr lang="en-GB" sz="2200" dirty="0">
              <a:latin typeface="Calibri" pitchFamily="34" charset="0"/>
              <a:cs typeface="Calibri" pitchFamily="34" charset="0"/>
            </a:endParaRPr>
          </a:p>
          <a:p>
            <a:pPr marL="109728" indent="0">
              <a:buNone/>
            </a:pPr>
            <a:r>
              <a:rPr lang="en-GB" sz="2200" dirty="0">
                <a:latin typeface="Calibri" pitchFamily="34" charset="0"/>
                <a:cs typeface="Calibri" pitchFamily="34" charset="0"/>
              </a:rPr>
              <a:t>CAM is used by lots of engineers all over the world in big and small companies. It is used in lots of businesses such as the medical industry they use it to produce very accurate fake limbs or other products that need to be very precise because they could be used by someone in their everyday life.</a:t>
            </a:r>
          </a:p>
          <a:p>
            <a:pPr marL="109728" indent="0">
              <a:buNone/>
            </a:pPr>
            <a:endParaRPr lang="en-GB" sz="2400" dirty="0">
              <a:latin typeface="Calibri" pitchFamily="34" charset="0"/>
              <a:cs typeface="Calibri" pitchFamily="34" charset="0"/>
            </a:endParaRPr>
          </a:p>
          <a:p>
            <a:pPr marL="109728" indent="0">
              <a:buNone/>
            </a:pPr>
            <a:endParaRPr lang="en-GB" dirty="0"/>
          </a:p>
        </p:txBody>
      </p:sp>
    </p:spTree>
    <p:extLst>
      <p:ext uri="{BB962C8B-B14F-4D97-AF65-F5344CB8AC3E}">
        <p14:creationId xmlns:p14="http://schemas.microsoft.com/office/powerpoint/2010/main" val="980146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04664"/>
            <a:ext cx="8229600" cy="1512168"/>
          </a:xfrm>
        </p:spPr>
        <p:txBody>
          <a:bodyPr>
            <a:normAutofit/>
          </a:bodyPr>
          <a:lstStyle/>
          <a:p>
            <a:r>
              <a:rPr lang="en-GB" b="1" dirty="0" smtClean="0">
                <a:latin typeface="Calibri" pitchFamily="34" charset="0"/>
                <a:cs typeface="Calibri" pitchFamily="34" charset="0"/>
              </a:rPr>
              <a:t>What features make it more suitable for its function?</a:t>
            </a:r>
            <a:endParaRPr lang="en-GB" b="1" dirty="0">
              <a:latin typeface="Calibri" pitchFamily="34" charset="0"/>
              <a:cs typeface="Calibri" pitchFamily="34" charset="0"/>
            </a:endParaRPr>
          </a:p>
        </p:txBody>
      </p:sp>
      <p:sp>
        <p:nvSpPr>
          <p:cNvPr id="3" name="Content Placeholder 2"/>
          <p:cNvSpPr>
            <a:spLocks noGrp="1"/>
          </p:cNvSpPr>
          <p:nvPr>
            <p:ph idx="1"/>
          </p:nvPr>
        </p:nvSpPr>
        <p:spPr>
          <a:xfrm>
            <a:off x="467544" y="1844824"/>
            <a:ext cx="8229600" cy="4752528"/>
          </a:xfrm>
        </p:spPr>
        <p:txBody>
          <a:bodyPr>
            <a:normAutofit/>
          </a:bodyPr>
          <a:lstStyle/>
          <a:p>
            <a:pPr marL="109728" indent="0">
              <a:buNone/>
            </a:pPr>
            <a:r>
              <a:rPr lang="en-GB" sz="2200" dirty="0">
                <a:latin typeface="Calibri" pitchFamily="34" charset="0"/>
                <a:cs typeface="Calibri" pitchFamily="34" charset="0"/>
              </a:rPr>
              <a:t>CAD programs have tools that perform the function of physical work tools, such as drills, saws, milling machines, etc</a:t>
            </a:r>
            <a:r>
              <a:rPr lang="en-GB" sz="2200" dirty="0" smtClean="0">
                <a:latin typeface="Calibri" pitchFamily="34" charset="0"/>
                <a:cs typeface="Calibri" pitchFamily="34" charset="0"/>
              </a:rPr>
              <a:t>…</a:t>
            </a:r>
            <a:endParaRPr lang="en-GB" sz="2200" dirty="0">
              <a:latin typeface="Calibri" pitchFamily="34" charset="0"/>
              <a:cs typeface="Calibri" pitchFamily="34" charset="0"/>
            </a:endParaRPr>
          </a:p>
          <a:p>
            <a:pPr marL="109728" indent="0">
              <a:buNone/>
            </a:pPr>
            <a:endParaRPr lang="en-GB" sz="2200" dirty="0" smtClean="0">
              <a:latin typeface="Calibri" pitchFamily="34" charset="0"/>
              <a:cs typeface="Calibri" pitchFamily="34" charset="0"/>
            </a:endParaRPr>
          </a:p>
          <a:p>
            <a:pPr marL="109728" indent="0">
              <a:buNone/>
            </a:pPr>
            <a:r>
              <a:rPr lang="en-GB" sz="2200" dirty="0" smtClean="0">
                <a:latin typeface="Calibri" pitchFamily="34" charset="0"/>
                <a:cs typeface="Calibri" pitchFamily="34" charset="0"/>
              </a:rPr>
              <a:t>They can also download templates off of the internet or other products that have been uploaded to it.</a:t>
            </a:r>
          </a:p>
          <a:p>
            <a:pPr marL="109728" indent="0">
              <a:buNone/>
            </a:pPr>
            <a:endParaRPr lang="en-GB" sz="2200" dirty="0">
              <a:latin typeface="Calibri" pitchFamily="34" charset="0"/>
              <a:cs typeface="Calibri" pitchFamily="34" charset="0"/>
            </a:endParaRPr>
          </a:p>
          <a:p>
            <a:pPr marL="109728" indent="0">
              <a:buNone/>
            </a:pPr>
            <a:r>
              <a:rPr lang="en-GB" sz="2200" dirty="0">
                <a:latin typeface="Calibri" pitchFamily="34" charset="0"/>
                <a:cs typeface="Calibri" pitchFamily="34" charset="0"/>
              </a:rPr>
              <a:t>The reason CAM is so good is because it can produce lots of the same product and they will all be identical to each other this is because it can produce lots of the same product within a very low tolerance. It is also very quick when it is used for low scale production of the same product. Finally over the long run it is cheaper than any other method of producing large quantities of a product at a high quality. </a:t>
            </a:r>
          </a:p>
        </p:txBody>
      </p:sp>
    </p:spTree>
    <p:extLst>
      <p:ext uri="{BB962C8B-B14F-4D97-AF65-F5344CB8AC3E}">
        <p14:creationId xmlns:p14="http://schemas.microsoft.com/office/powerpoint/2010/main" val="41805543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44</TotalTime>
  <Words>497</Words>
  <Application>Microsoft Office PowerPoint</Application>
  <PresentationFormat>On-screen Show (4:3)</PresentationFormat>
  <Paragraphs>31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Urban</vt:lpstr>
      <vt:lpstr>Computer-Aided Design (CAD) + Computer-Aided Manufacturing (CAM)</vt:lpstr>
      <vt:lpstr>What is it?</vt:lpstr>
      <vt:lpstr>What does it do?</vt:lpstr>
      <vt:lpstr>How is it used?</vt:lpstr>
      <vt:lpstr>Who is it used by?</vt:lpstr>
      <vt:lpstr>What features make it more suitable for its function?</vt:lpstr>
    </vt:vector>
  </TitlesOfParts>
  <Company>Sir Bernard Lovell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Computer-Aided Design (CAD) + Computer-Aided Manufacturing (CAM)</dc:title>
  <dc:creator>07howj</dc:creator>
  <cp:lastModifiedBy>07howj</cp:lastModifiedBy>
  <cp:revision>3</cp:revision>
  <dcterms:created xsi:type="dcterms:W3CDTF">2012-12-05T09:50:27Z</dcterms:created>
  <dcterms:modified xsi:type="dcterms:W3CDTF">2012-12-05T10:34:55Z</dcterms:modified>
</cp:coreProperties>
</file>