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435" r:id="rId3"/>
    <p:sldId id="388" r:id="rId4"/>
    <p:sldId id="389" r:id="rId5"/>
    <p:sldId id="390" r:id="rId6"/>
    <p:sldId id="434" r:id="rId7"/>
    <p:sldId id="391" r:id="rId8"/>
    <p:sldId id="392" r:id="rId9"/>
    <p:sldId id="397" r:id="rId10"/>
    <p:sldId id="398" r:id="rId11"/>
    <p:sldId id="399" r:id="rId12"/>
    <p:sldId id="400" r:id="rId13"/>
    <p:sldId id="401" r:id="rId14"/>
    <p:sldId id="402" r:id="rId15"/>
    <p:sldId id="403" r:id="rId16"/>
    <p:sldId id="404" r:id="rId17"/>
    <p:sldId id="405" r:id="rId18"/>
    <p:sldId id="406" r:id="rId19"/>
    <p:sldId id="407" r:id="rId20"/>
    <p:sldId id="409" r:id="rId21"/>
    <p:sldId id="410" r:id="rId22"/>
    <p:sldId id="411" r:id="rId23"/>
    <p:sldId id="412" r:id="rId24"/>
    <p:sldId id="413" r:id="rId25"/>
    <p:sldId id="414" r:id="rId26"/>
    <p:sldId id="415" r:id="rId27"/>
    <p:sldId id="416" r:id="rId28"/>
    <p:sldId id="417"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31" r:id="rId42"/>
    <p:sldId id="430" r:id="rId43"/>
    <p:sldId id="432" r:id="rId44"/>
    <p:sldId id="433" r:id="rId45"/>
    <p:sldId id="436" r:id="rId46"/>
    <p:sldId id="438" r:id="rId47"/>
    <p:sldId id="437" r:id="rId48"/>
    <p:sldId id="439" r:id="rId49"/>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73890" autoAdjust="0"/>
  </p:normalViewPr>
  <p:slideViewPr>
    <p:cSldViewPr>
      <p:cViewPr varScale="1">
        <p:scale>
          <a:sx n="53" d="100"/>
          <a:sy n="53" d="100"/>
        </p:scale>
        <p:origin x="-187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2790DF7-B5FD-4455-8A8E-574BCC593925}" type="datetimeFigureOut">
              <a:rPr lang="en-GB" smtClean="0"/>
              <a:pPr/>
              <a:t>17/04/2013</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29CD541A-81EC-4B6D-8100-4353A6418C0B}" type="slidenum">
              <a:rPr lang="en-GB" smtClean="0"/>
              <a:pPr/>
              <a:t>‹#›</a:t>
            </a:fld>
            <a:endParaRPr lang="en-GB"/>
          </a:p>
        </p:txBody>
      </p:sp>
    </p:spTree>
    <p:extLst>
      <p:ext uri="{BB962C8B-B14F-4D97-AF65-F5344CB8AC3E}">
        <p14:creationId xmlns:p14="http://schemas.microsoft.com/office/powerpoint/2010/main" val="173836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ROM </a:t>
            </a:r>
            <a:r>
              <a:rPr lang="en-GB" sz="1200" b="1" i="0" kern="1200" dirty="0" smtClean="0">
                <a:solidFill>
                  <a:schemeClr val="tx1"/>
                </a:solidFill>
                <a:effectLst/>
                <a:latin typeface="+mn-lt"/>
                <a:ea typeface="+mn-ea"/>
                <a:cs typeface="+mn-cs"/>
              </a:rPr>
              <a:t>is non-volatile.</a:t>
            </a:r>
            <a:r>
              <a:rPr lang="en-GB" sz="1200" b="0" i="0" kern="1200" dirty="0" smtClean="0">
                <a:solidFill>
                  <a:schemeClr val="tx1"/>
                </a:solidFill>
                <a:effectLst/>
                <a:latin typeface="+mn-lt"/>
                <a:ea typeface="+mn-ea"/>
                <a:cs typeface="+mn-cs"/>
              </a:rPr>
              <a:t> </a:t>
            </a:r>
            <a:r>
              <a:rPr lang="en-GB" dirty="0" smtClean="0"/>
              <a:t/>
            </a:r>
            <a:br>
              <a:rPr lang="en-GB" dirty="0" smtClean="0"/>
            </a:br>
            <a:r>
              <a:rPr lang="en-GB" sz="1200" b="0" i="0" kern="1200" dirty="0" smtClean="0">
                <a:solidFill>
                  <a:schemeClr val="tx1"/>
                </a:solidFill>
                <a:effectLst/>
                <a:latin typeface="+mn-lt"/>
                <a:ea typeface="+mn-ea"/>
                <a:cs typeface="+mn-cs"/>
              </a:rPr>
              <a:t>That means that the contents of ROM are NOT lost when you turn the power off, unlike RAM. The actual program in ROM is put there by the manufacturers of motherboards, for example, around the time the ROM chip is placed in a motherboard. Although it is known as a READ ONLY DEVICE because you cannot generally write to it, It is possible to update the software held in ROM chips through a procedure known as 'flashing'.</a:t>
            </a:r>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12</a:t>
            </a:fld>
            <a:endParaRPr lang="en-GB"/>
          </a:p>
        </p:txBody>
      </p:sp>
    </p:spTree>
    <p:extLst>
      <p:ext uri="{BB962C8B-B14F-4D97-AF65-F5344CB8AC3E}">
        <p14:creationId xmlns:p14="http://schemas.microsoft.com/office/powerpoint/2010/main" val="3410388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smtClean="0"/>
              <a:t>Most newer motherboards come with a type of ROM known as </a:t>
            </a:r>
            <a:r>
              <a:rPr lang="en-GB" b="1" dirty="0" smtClean="0"/>
              <a:t>flash ROM</a:t>
            </a:r>
            <a:r>
              <a:rPr lang="en-GB" dirty="0" smtClean="0"/>
              <a:t>. Flash ROM allows a user to install an upgrade for their BIOS should the need arise. This might happen because the existing BIOS cannot support some features that the user wants. Perhaps the existing BIOS doesn't have a password-protection utility or cannot support the latest, very large hard drive that has just come onto the market. Whatever the reason, computer users can download and install another, later BIOS. They simply need to identify their own motherboard and chipset and then identify a company who has written a new BIOS. They then have to download the BIOS and follow a set of procedures for getting it into their motherboard's ROM.</a:t>
            </a:r>
          </a:p>
          <a:p>
            <a:pPr marL="0" indent="0">
              <a:buNone/>
            </a:pPr>
            <a:r>
              <a:rPr lang="en-GB" dirty="0" smtClean="0"/>
              <a:t>This process should not be undertaken lightly. There are many desperate requests for help on the Internet because somebody has attempted to load the latest version of a BIOS and found that their whole computer doesn't function! The message here is, 'Don't try this at home' unless you can afford to have your computer not work on you for a period of time whilst you work out what went wrong and how to put it right!</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13</a:t>
            </a:fld>
            <a:endParaRPr lang="en-GB"/>
          </a:p>
        </p:txBody>
      </p:sp>
    </p:spTree>
    <p:extLst>
      <p:ext uri="{BB962C8B-B14F-4D97-AF65-F5344CB8AC3E}">
        <p14:creationId xmlns:p14="http://schemas.microsoft.com/office/powerpoint/2010/main" val="1866402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already said that RAM is 'volatile' - when you turn the power off, it loses its contents. We have also said that ROM is non-volatile and a user can't change the contents of ROM easily. We also know that ROM is used to store part of the BIOS. </a:t>
            </a:r>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17</a:t>
            </a:fld>
            <a:endParaRPr lang="en-GB"/>
          </a:p>
        </p:txBody>
      </p:sp>
    </p:spTree>
    <p:extLst>
      <p:ext uri="{BB962C8B-B14F-4D97-AF65-F5344CB8AC3E}">
        <p14:creationId xmlns:p14="http://schemas.microsoft.com/office/powerpoint/2010/main" val="371659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keyboard to the CPU and the transfer of data from the CPU to a printer.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Whilst buffers can indeed be part of the IAS they can also be separate peripherals. You can buy buffers to connect between a computer and an output device such as a printer so that print jobs are immediately sent out of the control of the computer's CPU and into the control of the buffer. Peripherals themselves will come with a certain amount of buffer. A printer might come with a buffer of 8 Mbytes, for example. This can easily be upgraded so that the printer can accept more print jobs and bigger print jobs without needing to call upon any of the CPU's time.</a:t>
            </a:r>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18</a:t>
            </a:fld>
            <a:endParaRPr lang="en-GB"/>
          </a:p>
        </p:txBody>
      </p:sp>
    </p:spTree>
    <p:extLst>
      <p:ext uri="{BB962C8B-B14F-4D97-AF65-F5344CB8AC3E}">
        <p14:creationId xmlns:p14="http://schemas.microsoft.com/office/powerpoint/2010/main" val="3910871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You will also see authors referring to both the software and the hardware for a device as firmware. Read widely and then make your own minds up</a:t>
            </a:r>
          </a:p>
          <a:p>
            <a:r>
              <a:rPr lang="en-GB" dirty="0" smtClean="0"/>
              <a:t>We have already discussed this type of ROM earlier in this chapter and we know that we can upgrade the software held in it - we can upgrade the firmware.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If something goes wrong, for example, you don't follow the instructions properly or your computer crashes in the middle of the upgrade, then the peripheral may stop functioning altogether. Don't upgrade firmware unless you can afford for things to go wrong!</a:t>
            </a:r>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19</a:t>
            </a:fld>
            <a:endParaRPr lang="en-GB"/>
          </a:p>
        </p:txBody>
      </p:sp>
    </p:spTree>
    <p:extLst>
      <p:ext uri="{BB962C8B-B14F-4D97-AF65-F5344CB8AC3E}">
        <p14:creationId xmlns:p14="http://schemas.microsoft.com/office/powerpoint/2010/main" val="1450260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Introduction</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Storage devices are non-volatile devices. That means that when the power is removed from them, for example, when you switch your computer off, they retain their contents. You can then retrieve the contents next time you switch your computer on. Storage devices can be used to hold operating systems, applications and files, amongst other types of software. We have already seen that when you want to use an application kept on a storage device, it has to be moved to RAM before you can start using it. This applies to the operating system, your files and any other category of software.</a:t>
            </a:r>
          </a:p>
          <a:p>
            <a:r>
              <a:rPr lang="en-GB" sz="1200" b="0" i="0" kern="1200" dirty="0" smtClean="0">
                <a:solidFill>
                  <a:schemeClr val="tx1"/>
                </a:solidFill>
                <a:effectLst/>
                <a:latin typeface="+mn-lt"/>
                <a:ea typeface="+mn-ea"/>
                <a:cs typeface="+mn-cs"/>
              </a:rPr>
              <a:t>When comparing and contrasting different storage devices, we could use a number of criteria:</a:t>
            </a:r>
          </a:p>
          <a:p>
            <a:r>
              <a:rPr lang="en-GB" sz="1200" b="0" i="0" kern="1200" dirty="0" smtClean="0">
                <a:solidFill>
                  <a:schemeClr val="tx1"/>
                </a:solidFill>
                <a:effectLst/>
                <a:latin typeface="+mn-lt"/>
                <a:ea typeface="+mn-ea"/>
                <a:cs typeface="+mn-cs"/>
              </a:rPr>
              <a:t>Whether they were a magnetic or an optical storage media.</a:t>
            </a:r>
          </a:p>
          <a:p>
            <a:r>
              <a:rPr lang="en-GB" sz="1200" b="0" i="0" kern="1200" dirty="0" smtClean="0">
                <a:solidFill>
                  <a:schemeClr val="tx1"/>
                </a:solidFill>
                <a:effectLst/>
                <a:latin typeface="+mn-lt"/>
                <a:ea typeface="+mn-ea"/>
                <a:cs typeface="+mn-cs"/>
              </a:rPr>
              <a:t>How fast the media can be accessed.</a:t>
            </a:r>
          </a:p>
          <a:p>
            <a:r>
              <a:rPr lang="en-GB" sz="1200" b="0" i="0" kern="1200" dirty="0" smtClean="0">
                <a:solidFill>
                  <a:schemeClr val="tx1"/>
                </a:solidFill>
                <a:effectLst/>
                <a:latin typeface="+mn-lt"/>
                <a:ea typeface="+mn-ea"/>
                <a:cs typeface="+mn-cs"/>
              </a:rPr>
              <a:t>Whether data can be accessed directly or serially.</a:t>
            </a:r>
          </a:p>
          <a:p>
            <a:r>
              <a:rPr lang="en-GB" sz="1200" b="0" i="0" kern="1200" dirty="0" smtClean="0">
                <a:solidFill>
                  <a:schemeClr val="tx1"/>
                </a:solidFill>
                <a:effectLst/>
                <a:latin typeface="+mn-lt"/>
                <a:ea typeface="+mn-ea"/>
                <a:cs typeface="+mn-cs"/>
              </a:rPr>
              <a:t>How much data can be stored on the media.</a:t>
            </a:r>
          </a:p>
          <a:p>
            <a:r>
              <a:rPr lang="en-GB" sz="1200" b="0" i="0" kern="1200" dirty="0" smtClean="0">
                <a:solidFill>
                  <a:schemeClr val="tx1"/>
                </a:solidFill>
                <a:effectLst/>
                <a:latin typeface="+mn-lt"/>
                <a:ea typeface="+mn-ea"/>
                <a:cs typeface="+mn-cs"/>
              </a:rPr>
              <a:t>What the media might typically be used for.</a:t>
            </a:r>
          </a:p>
          <a:p>
            <a:r>
              <a:rPr lang="en-GB" sz="1200" b="0" i="0" kern="1200" dirty="0" smtClean="0">
                <a:solidFill>
                  <a:schemeClr val="tx1"/>
                </a:solidFill>
                <a:effectLst/>
                <a:latin typeface="+mn-lt"/>
                <a:ea typeface="+mn-ea"/>
                <a:cs typeface="+mn-cs"/>
              </a:rPr>
              <a:t>How commonly used the media is.</a:t>
            </a:r>
          </a:p>
          <a:p>
            <a:r>
              <a:rPr lang="en-GB" sz="1200" b="0" i="0" kern="1200" dirty="0" smtClean="0">
                <a:solidFill>
                  <a:schemeClr val="tx1"/>
                </a:solidFill>
                <a:effectLst/>
                <a:latin typeface="+mn-lt"/>
                <a:ea typeface="+mn-ea"/>
                <a:cs typeface="+mn-cs"/>
              </a:rPr>
              <a:t>The cost of the media and the cost of the actual device used to read from or write to it.</a:t>
            </a:r>
          </a:p>
          <a:p>
            <a:r>
              <a:rPr lang="en-GB" sz="1200" b="0" i="0" kern="1200" dirty="0" smtClean="0">
                <a:solidFill>
                  <a:schemeClr val="tx1"/>
                </a:solidFill>
                <a:effectLst/>
                <a:latin typeface="+mn-lt"/>
                <a:ea typeface="+mn-ea"/>
                <a:cs typeface="+mn-cs"/>
              </a:rPr>
              <a:t>Whether the media is read-only or read-write.</a:t>
            </a:r>
          </a:p>
          <a:p>
            <a:r>
              <a:rPr lang="en-GB" sz="1200" b="0" i="0" kern="1200" dirty="0" smtClean="0">
                <a:solidFill>
                  <a:schemeClr val="tx1"/>
                </a:solidFill>
                <a:effectLst/>
                <a:latin typeface="+mn-lt"/>
                <a:ea typeface="+mn-ea"/>
                <a:cs typeface="+mn-cs"/>
              </a:rPr>
              <a:t>How the capacity of secondary storage media is measured - just to remind you</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Data storage is measured in 'bytes'. When you talk about storage media, however, you quickly end up talking about thousands of bytes, millions of bytes, millions and millions of bytes and so on. There are lots of different ways of talking about these large numbers. We have met the following summary before:1 Kilobyte (1 Kbyte) is 1024 bytes exactly, or 210 bytes exactly, or about 1000 bytes, or about a thousand bytes.</a:t>
            </a:r>
          </a:p>
          <a:p>
            <a:r>
              <a:rPr lang="en-GB" sz="1200" b="0" i="0" kern="1200" dirty="0" smtClean="0">
                <a:solidFill>
                  <a:schemeClr val="tx1"/>
                </a:solidFill>
                <a:effectLst/>
                <a:latin typeface="+mn-lt"/>
                <a:ea typeface="+mn-ea"/>
                <a:cs typeface="+mn-cs"/>
              </a:rPr>
              <a:t>1 Megabyte (1 </a:t>
            </a:r>
            <a:r>
              <a:rPr lang="en-GB" sz="1200" b="0" i="0" kern="1200" dirty="0" err="1" smtClean="0">
                <a:solidFill>
                  <a:schemeClr val="tx1"/>
                </a:solidFill>
                <a:effectLst/>
                <a:latin typeface="+mn-lt"/>
                <a:ea typeface="+mn-ea"/>
                <a:cs typeface="+mn-cs"/>
              </a:rPr>
              <a:t>Mbyte</a:t>
            </a:r>
            <a:r>
              <a:rPr lang="en-GB" sz="1200" b="0" i="0" kern="1200" dirty="0" smtClean="0">
                <a:solidFill>
                  <a:schemeClr val="tx1"/>
                </a:solidFill>
                <a:effectLst/>
                <a:latin typeface="+mn-lt"/>
                <a:ea typeface="+mn-ea"/>
                <a:cs typeface="+mn-cs"/>
              </a:rPr>
              <a:t>) is 1048576 bytes exactly, or 220 bytes exactly, or about 1000000 bytes, or about a million bytes.</a:t>
            </a:r>
          </a:p>
          <a:p>
            <a:r>
              <a:rPr lang="en-GB" sz="1200" b="0" i="0" kern="1200" dirty="0" smtClean="0">
                <a:solidFill>
                  <a:schemeClr val="tx1"/>
                </a:solidFill>
                <a:effectLst/>
                <a:latin typeface="+mn-lt"/>
                <a:ea typeface="+mn-ea"/>
                <a:cs typeface="+mn-cs"/>
              </a:rPr>
              <a:t>1 Gigabyte (1 </a:t>
            </a:r>
            <a:r>
              <a:rPr lang="en-GB" sz="1200" b="0" i="0" kern="1200" dirty="0" err="1" smtClean="0">
                <a:solidFill>
                  <a:schemeClr val="tx1"/>
                </a:solidFill>
                <a:effectLst/>
                <a:latin typeface="+mn-lt"/>
                <a:ea typeface="+mn-ea"/>
                <a:cs typeface="+mn-cs"/>
              </a:rPr>
              <a:t>Gbyte</a:t>
            </a:r>
            <a:r>
              <a:rPr lang="en-GB" sz="1200" b="0" i="0" kern="1200" dirty="0" smtClean="0">
                <a:solidFill>
                  <a:schemeClr val="tx1"/>
                </a:solidFill>
                <a:effectLst/>
                <a:latin typeface="+mn-lt"/>
                <a:ea typeface="+mn-ea"/>
                <a:cs typeface="+mn-cs"/>
              </a:rPr>
              <a:t>) is 1073741824 bytes exactly, 230 bytes exactly, or about 1000000000 bytes, or about a thousand million bytes.</a:t>
            </a:r>
          </a:p>
          <a:p>
            <a:r>
              <a:rPr lang="en-GB" sz="1200" b="0" i="0" kern="1200" dirty="0" smtClean="0">
                <a:solidFill>
                  <a:schemeClr val="tx1"/>
                </a:solidFill>
                <a:effectLst/>
                <a:latin typeface="+mn-lt"/>
                <a:ea typeface="+mn-ea"/>
                <a:cs typeface="+mn-cs"/>
              </a:rPr>
              <a:t>So 15 Kbytes is about 15 thousand bytes. 128 Mbytes is about 128 million bytes. 20 </a:t>
            </a:r>
            <a:r>
              <a:rPr lang="en-GB" sz="1200" b="0" i="0" kern="1200" dirty="0" err="1" smtClean="0">
                <a:solidFill>
                  <a:schemeClr val="tx1"/>
                </a:solidFill>
                <a:effectLst/>
                <a:latin typeface="+mn-lt"/>
                <a:ea typeface="+mn-ea"/>
                <a:cs typeface="+mn-cs"/>
              </a:rPr>
              <a:t>Gbytes</a:t>
            </a:r>
            <a:r>
              <a:rPr lang="en-GB" sz="1200" b="0" i="0" kern="1200" dirty="0" smtClean="0">
                <a:solidFill>
                  <a:schemeClr val="tx1"/>
                </a:solidFill>
                <a:effectLst/>
                <a:latin typeface="+mn-lt"/>
                <a:ea typeface="+mn-ea"/>
                <a:cs typeface="+mn-cs"/>
              </a:rPr>
              <a:t> is about 20 thousand million bytes. More often than not, you don't need to know the exact number of bytes, just an approximation!</a:t>
            </a:r>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25</a:t>
            </a:fld>
            <a:endParaRPr lang="en-GB"/>
          </a:p>
        </p:txBody>
      </p:sp>
    </p:spTree>
    <p:extLst>
      <p:ext uri="{BB962C8B-B14F-4D97-AF65-F5344CB8AC3E}">
        <p14:creationId xmlns:p14="http://schemas.microsoft.com/office/powerpoint/2010/main" val="3419318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28</a:t>
            </a:fld>
            <a:endParaRPr lang="en-GB"/>
          </a:p>
        </p:txBody>
      </p:sp>
    </p:spTree>
    <p:extLst>
      <p:ext uri="{BB962C8B-B14F-4D97-AF65-F5344CB8AC3E}">
        <p14:creationId xmlns:p14="http://schemas.microsoft.com/office/powerpoint/2010/main" val="2498741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Introduction - speed mismatch </a:t>
            </a:r>
            <a:r>
              <a:rPr lang="en-GB" dirty="0" smtClean="0"/>
              <a:t/>
            </a:r>
            <a:br>
              <a:rPr lang="en-GB" dirty="0" smtClean="0"/>
            </a:br>
            <a:r>
              <a:rPr lang="en-GB" dirty="0" smtClean="0"/>
              <a:t>When two devices working at different speeds try to communicate, they have to do so at the speed of </a:t>
            </a:r>
            <a:r>
              <a:rPr lang="en-GB" b="1" dirty="0" smtClean="0"/>
              <a:t>the slowest device</a:t>
            </a:r>
            <a:r>
              <a:rPr lang="en-GB" dirty="0" smtClean="0"/>
              <a:t>. This is not good because the CPU gets tied up managing the transfer of a constant stream of data to a printer, for example. That means it can't work on other tasks that may be more urgent than mere printing! However, by using a 'buffer', the problem of working at the speed of the slowest device and slowing the CPU down can largely be overcome. A buffer is simply some memory that improves the efficiency of data transfer between two devices working at different speeds by allowing big blocks of data to be collected together and then sent at once rather than as a stream of data that needs constant CPU management time. A buffer can also be an external piece of memory designed specifically for the purpose of collecting data from a CPU and then taking over the management of the transfer between itself and the device it is connected to.</a:t>
            </a:r>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37</a:t>
            </a:fld>
            <a:endParaRPr lang="en-GB"/>
          </a:p>
        </p:txBody>
      </p:sp>
    </p:spTree>
    <p:extLst>
      <p:ext uri="{BB962C8B-B14F-4D97-AF65-F5344CB8AC3E}">
        <p14:creationId xmlns:p14="http://schemas.microsoft.com/office/powerpoint/2010/main" val="3318772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Large buffers are particularly important on networked printers such as those commonly found in schools and colleges. </a:t>
            </a:r>
          </a:p>
          <a:p>
            <a:r>
              <a:rPr lang="en-GB" dirty="0" smtClean="0"/>
              <a:t>A lot of people will potentially be sending a lot of work at the same time.</a:t>
            </a:r>
          </a:p>
          <a:p>
            <a:r>
              <a:rPr lang="en-GB" dirty="0" smtClean="0"/>
              <a:t>This could result in the system grinding to a halt, as the server tries to manage all of the jobs being sent to the printer. If, however, the jobs could be sent to the printer and stored there, the server would be free to get on with other things and the printer could print at its leisure.</a:t>
            </a:r>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38</a:t>
            </a:fld>
            <a:endParaRPr lang="en-GB"/>
          </a:p>
        </p:txBody>
      </p:sp>
    </p:spTree>
    <p:extLst>
      <p:ext uri="{BB962C8B-B14F-4D97-AF65-F5344CB8AC3E}">
        <p14:creationId xmlns:p14="http://schemas.microsoft.com/office/powerpoint/2010/main" val="1307650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transfer of data between two devices that work at different speeds can be made far more efficient by using a buffer because we can send data in large blocks rather than in lots of small quantities. We have looked in some detail at how you would transfer a file from memory to a printer using a buffer designed for the purpose, but we could equally have used the example of transferring data from memory to a secondary storage device such as a floppy disk or a hard disk, for example.</a:t>
            </a:r>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42</a:t>
            </a:fld>
            <a:endParaRPr lang="en-GB"/>
          </a:p>
        </p:txBody>
      </p:sp>
    </p:spTree>
    <p:extLst>
      <p:ext uri="{BB962C8B-B14F-4D97-AF65-F5344CB8AC3E}">
        <p14:creationId xmlns:p14="http://schemas.microsoft.com/office/powerpoint/2010/main" val="151376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Keyboards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Practically all computers have QWERTY keyboards. These devices can be used to enter in data manually. They are very efficient in the right hands and not so efficient if a user has limited training. In fact, they can be very slow and mistakes are easy to make, although software tools can automatically fix many of them. A lot of work has been done to ensure that keyboards are designed ergonomically. This means that they are designed in a way that takes into account the 'design limitations' of a human being. There is a health and safety problem known as Repetitive Strain Injury (RSI) for people who use keyboards all the time, such as secretaries. The joints in their fingers can become 'worn'.</a:t>
            </a:r>
          </a:p>
          <a:p>
            <a:r>
              <a:rPr lang="en-GB" sz="1200" b="0" i="0" kern="1200" dirty="0" smtClean="0">
                <a:solidFill>
                  <a:schemeClr val="tx1"/>
                </a:solidFill>
                <a:effectLst/>
                <a:latin typeface="+mn-lt"/>
                <a:ea typeface="+mn-ea"/>
                <a:cs typeface="+mn-cs"/>
              </a:rPr>
              <a:t>An important consideration for this kind of manual data input when used to transfer paper-based data into the computer is the design of the user interface. Form-based interfaces should be used because they help the data input operator enter data as quickly and as efficiently as possible. The form on the computer and the paper form should be laid out in a very similar manner. There should be clear sections. In addition, tabbing should be used and validation and verification techniques employed, for example.</a:t>
            </a:r>
          </a:p>
          <a:p>
            <a:r>
              <a:rPr lang="en-GB" sz="1200" b="1" i="0" kern="1200" dirty="0" smtClean="0">
                <a:solidFill>
                  <a:schemeClr val="tx1"/>
                </a:solidFill>
                <a:effectLst/>
                <a:latin typeface="+mn-lt"/>
                <a:ea typeface="+mn-ea"/>
                <a:cs typeface="+mn-cs"/>
              </a:rPr>
              <a:t>Touch-sensitive keyboards and concept keyboards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An extension of manual data input into computer systems using keyboards is to use touch-sensitive keyboards and concept keyboards. These types of keyboard have 'keys' which are made up of touch-sensitive areas on a plastic cover. A user presses on the touch-sensitive area to input data into the computer. They have a wide range of applications. They can be used in fast food restaurants. Operators simply press on pictures on the keyboard. This speeds up data input and means that training needs are minimal. They can be used in areas where there is likely to be a lot of dirt such as in factories. Dirt can get into normal QWERTY keyboards and cause them to malfunction but the protective plastic cover on touch-sensitive keyboards stops this happening. They can be used to customise keyboards because some touch-sensitive keyboards (called 'concept keyboards') allow you to program what you want to happen when an area is pressed. You can imagine, for example, designing a concept keyboard for a two year old child, who may have limited co-ordination and cannot yet read. You could provide a keyboard with four big brightly coloured areas. When the child wants to make any selection at all, they just need to touch the right coloured area.</a:t>
            </a:r>
          </a:p>
          <a:p>
            <a:r>
              <a:rPr lang="en-GB" sz="1200" b="1" i="0" kern="1200" dirty="0" smtClean="0">
                <a:solidFill>
                  <a:schemeClr val="tx1"/>
                </a:solidFill>
                <a:effectLst/>
                <a:latin typeface="+mn-lt"/>
                <a:ea typeface="+mn-ea"/>
                <a:cs typeface="+mn-cs"/>
              </a:rPr>
              <a:t>Touch screens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This is another manual data input method. A touch screen enables a user to touch their VDU screen to make selections. A plastic cover that has fine wires running through it can be placed over a VDU's screen. A user makes a selection by touching the screen with their finger. The exact position can be calculated from the signals sent back by the wires. Touch screens allow very fast selections from choices. They could be used in places where people need to find out information but may have zero computer skills, for example, an information system in a library or a museum. They would be of limited use if you had to type in a letter, for example.</a:t>
            </a:r>
          </a:p>
          <a:p>
            <a:r>
              <a:rPr lang="en-GB" sz="1200" b="1" i="0" kern="1200" dirty="0" smtClean="0">
                <a:solidFill>
                  <a:schemeClr val="tx1"/>
                </a:solidFill>
                <a:effectLst/>
                <a:latin typeface="+mn-lt"/>
                <a:ea typeface="+mn-ea"/>
                <a:cs typeface="+mn-cs"/>
              </a:rPr>
              <a:t>Graphics tablets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Another manual data input method is the graphics tablet. These are touch-sensitive pads that allow you to 'draw' on them with a stylus. The pressure from the stylus on the pad is sent to the computer, which reproduces what was done on the pad in a drawing program or CAD program. These types of data input devices are far more natural for designers to use than trying to use a keyboard and mouse to draw with.</a:t>
            </a:r>
          </a:p>
          <a:p>
            <a:r>
              <a:rPr lang="en-GB" sz="1200" b="1" i="0" kern="1200" dirty="0" smtClean="0">
                <a:solidFill>
                  <a:schemeClr val="tx1"/>
                </a:solidFill>
                <a:effectLst/>
                <a:latin typeface="+mn-lt"/>
                <a:ea typeface="+mn-ea"/>
                <a:cs typeface="+mn-cs"/>
              </a:rPr>
              <a:t>Mice</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A mouse is a pointing and selecting device used with graphical user interfaces (GUI). There are different kinds of mice around, each with their own advantages and disadvantages although they all broadly do they same thing: point and select. A search on the Internet should enable you to quickly identify different sorts of mice. These </a:t>
            </a:r>
            <a:r>
              <a:rPr lang="en-GB" sz="1200" b="0" i="0" kern="1200" dirty="0" err="1" smtClean="0">
                <a:solidFill>
                  <a:schemeClr val="tx1"/>
                </a:solidFill>
                <a:effectLst/>
                <a:latin typeface="+mn-lt"/>
                <a:ea typeface="+mn-ea"/>
                <a:cs typeface="+mn-cs"/>
              </a:rPr>
              <a:t>include:Standard</a:t>
            </a:r>
            <a:r>
              <a:rPr lang="en-GB" sz="1200" b="0" i="0" kern="1200" dirty="0" smtClean="0">
                <a:solidFill>
                  <a:schemeClr val="tx1"/>
                </a:solidFill>
                <a:effectLst/>
                <a:latin typeface="+mn-lt"/>
                <a:ea typeface="+mn-ea"/>
                <a:cs typeface="+mn-cs"/>
              </a:rPr>
              <a:t> 2/3 button mice.</a:t>
            </a:r>
          </a:p>
          <a:p>
            <a:r>
              <a:rPr lang="en-GB" sz="1200" b="0" i="0" kern="1200" dirty="0" smtClean="0">
                <a:solidFill>
                  <a:schemeClr val="tx1"/>
                </a:solidFill>
                <a:effectLst/>
                <a:latin typeface="+mn-lt"/>
                <a:ea typeface="+mn-ea"/>
                <a:cs typeface="+mn-cs"/>
              </a:rPr>
              <a:t>Mice with a scrolling wheel to allow you to better navigate applications and web pages.</a:t>
            </a:r>
          </a:p>
          <a:p>
            <a:r>
              <a:rPr lang="en-GB" sz="1200" b="0" i="0" kern="1200" dirty="0" smtClean="0">
                <a:solidFill>
                  <a:schemeClr val="tx1"/>
                </a:solidFill>
                <a:effectLst/>
                <a:latin typeface="+mn-lt"/>
                <a:ea typeface="+mn-ea"/>
                <a:cs typeface="+mn-cs"/>
              </a:rPr>
              <a:t>Optical mice that aren't prone to collecting fluff and dirt and so don't need cleaning.</a:t>
            </a:r>
          </a:p>
          <a:p>
            <a:r>
              <a:rPr lang="en-GB" sz="1200" b="0" i="0" kern="1200" dirty="0" smtClean="0">
                <a:solidFill>
                  <a:schemeClr val="tx1"/>
                </a:solidFill>
                <a:effectLst/>
                <a:latin typeface="+mn-lt"/>
                <a:ea typeface="+mn-ea"/>
                <a:cs typeface="+mn-cs"/>
              </a:rPr>
              <a:t>Mice that use radio waves to connect to the computer instead of wires, so that there is less clutter on the desk.</a:t>
            </a:r>
          </a:p>
          <a:p>
            <a:r>
              <a:rPr lang="en-GB" sz="1200" b="0" i="0" kern="1200" dirty="0" smtClean="0">
                <a:solidFill>
                  <a:schemeClr val="tx1"/>
                </a:solidFill>
                <a:effectLst/>
                <a:latin typeface="+mn-lt"/>
                <a:ea typeface="+mn-ea"/>
                <a:cs typeface="+mn-cs"/>
              </a:rPr>
              <a:t>Ergonomically designed mice, for example, mice that are very small for the small hands of children.</a:t>
            </a:r>
          </a:p>
          <a:p>
            <a:r>
              <a:rPr lang="en-GB" sz="1200" b="0" i="0" kern="1200" dirty="0" smtClean="0">
                <a:solidFill>
                  <a:schemeClr val="tx1"/>
                </a:solidFill>
                <a:effectLst/>
                <a:latin typeface="+mn-lt"/>
                <a:ea typeface="+mn-ea"/>
                <a:cs typeface="+mn-cs"/>
              </a:rPr>
              <a:t>Mice that can work with a serial port, a PS/2 port or a USB port.</a:t>
            </a:r>
          </a:p>
          <a:p>
            <a:r>
              <a:rPr lang="en-GB" sz="1200" b="1" i="0" kern="1200" dirty="0" smtClean="0">
                <a:solidFill>
                  <a:schemeClr val="tx1"/>
                </a:solidFill>
                <a:effectLst/>
                <a:latin typeface="+mn-lt"/>
                <a:ea typeface="+mn-ea"/>
                <a:cs typeface="+mn-cs"/>
              </a:rPr>
              <a:t>Image capture</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We will frequently want to capture images and get them into a computer. Images can be captured in a number of ways. We will look at scanners, video capture cards and digital cameras.</a:t>
            </a:r>
          </a:p>
          <a:p>
            <a:r>
              <a:rPr lang="en-GB" sz="1200" b="1" i="0" kern="1200" dirty="0" smtClean="0">
                <a:solidFill>
                  <a:schemeClr val="tx1"/>
                </a:solidFill>
                <a:effectLst/>
                <a:latin typeface="+mn-lt"/>
                <a:ea typeface="+mn-ea"/>
                <a:cs typeface="+mn-cs"/>
              </a:rPr>
              <a:t>Scanners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Images from magazines or photographs, for example, can be captured using scanners.</a:t>
            </a:r>
          </a:p>
          <a:p>
            <a:r>
              <a:rPr lang="en-GB" sz="1200" b="0" i="0" kern="1200" dirty="0" smtClean="0">
                <a:solidFill>
                  <a:schemeClr val="tx1"/>
                </a:solidFill>
                <a:effectLst/>
                <a:latin typeface="+mn-lt"/>
                <a:ea typeface="+mn-ea"/>
                <a:cs typeface="+mn-cs"/>
              </a:rPr>
              <a:t>Typically, the image is placed on a flat screen or 'bed'.</a:t>
            </a:r>
          </a:p>
          <a:p>
            <a:r>
              <a:rPr lang="en-GB" sz="1200" b="0" i="0" kern="1200" dirty="0" smtClean="0">
                <a:solidFill>
                  <a:schemeClr val="tx1"/>
                </a:solidFill>
                <a:effectLst/>
                <a:latin typeface="+mn-lt"/>
                <a:ea typeface="+mn-ea"/>
                <a:cs typeface="+mn-cs"/>
              </a:rPr>
              <a:t>A cover is placed over the image.</a:t>
            </a:r>
          </a:p>
          <a:p>
            <a:r>
              <a:rPr lang="en-GB" sz="1200" b="0" i="0" kern="1200" dirty="0" smtClean="0">
                <a:solidFill>
                  <a:schemeClr val="tx1"/>
                </a:solidFill>
                <a:effectLst/>
                <a:latin typeface="+mn-lt"/>
                <a:ea typeface="+mn-ea"/>
                <a:cs typeface="+mn-cs"/>
              </a:rPr>
              <a:t>The image is divided up into sections or 'pixels' by the software. The user can tell the software what resolution to use (how many pixels per square centimetre to split the picture up into). The higher the resolution, the better the detail of the image but the bigger the file. Often, low resolution, smaller files will be perfectly adequate for most uses.</a:t>
            </a:r>
          </a:p>
          <a:p>
            <a:r>
              <a:rPr lang="en-GB" sz="1200" b="0" i="0" kern="1200" dirty="0" smtClean="0">
                <a:solidFill>
                  <a:schemeClr val="tx1"/>
                </a:solidFill>
                <a:effectLst/>
                <a:latin typeface="+mn-lt"/>
                <a:ea typeface="+mn-ea"/>
                <a:cs typeface="+mn-cs"/>
              </a:rPr>
              <a:t>A light is passed from one end of the flat bed to the other, so that it passes over the image and over each pixel.</a:t>
            </a:r>
          </a:p>
          <a:p>
            <a:r>
              <a:rPr lang="en-GB" sz="1200" b="0" i="0" kern="1200" dirty="0" smtClean="0">
                <a:solidFill>
                  <a:schemeClr val="tx1"/>
                </a:solidFill>
                <a:effectLst/>
                <a:latin typeface="+mn-lt"/>
                <a:ea typeface="+mn-ea"/>
                <a:cs typeface="+mn-cs"/>
              </a:rPr>
              <a:t>When the light hits each pixel, it gets reflected back. The intensity of the reflection depends on the colour at that pixel. Each pixel's information is stored.</a:t>
            </a:r>
          </a:p>
          <a:p>
            <a:r>
              <a:rPr lang="en-GB" sz="1200" b="0" i="0" kern="1200" dirty="0" smtClean="0">
                <a:solidFill>
                  <a:schemeClr val="tx1"/>
                </a:solidFill>
                <a:effectLst/>
                <a:latin typeface="+mn-lt"/>
                <a:ea typeface="+mn-ea"/>
                <a:cs typeface="+mn-cs"/>
              </a:rPr>
              <a:t>The information about all of the pixels is used by the software to reconstruct a bit map image of the whole picture.</a:t>
            </a:r>
          </a:p>
          <a:p>
            <a:r>
              <a:rPr lang="en-GB" sz="1200" b="0" i="0" kern="1200" dirty="0" smtClean="0">
                <a:solidFill>
                  <a:schemeClr val="tx1"/>
                </a:solidFill>
                <a:effectLst/>
                <a:latin typeface="+mn-lt"/>
                <a:ea typeface="+mn-ea"/>
                <a:cs typeface="+mn-cs"/>
              </a:rPr>
              <a:t>Because bit maps are large files, they are often compressed. This can be done by telling the software to save the image as a different file type that uses compression, such as GIF files or JPG files.</a:t>
            </a:r>
          </a:p>
          <a:p>
            <a:r>
              <a:rPr lang="en-GB" sz="1200" b="0" i="0" kern="1200" dirty="0" smtClean="0">
                <a:solidFill>
                  <a:schemeClr val="tx1"/>
                </a:solidFill>
                <a:effectLst/>
                <a:latin typeface="+mn-lt"/>
                <a:ea typeface="+mn-ea"/>
                <a:cs typeface="+mn-cs"/>
              </a:rPr>
              <a:t>Software tools either within the scanning software or within a drawing package allow the user to manipulate an image in various ways. These typically include allowing the user to 'crop' an image (select just a portion of an image), allowing the user to improve the detail of the image, allowing the adjustment of colours and allowing the user to add special effects such as making a photo image look antique.</a:t>
            </a:r>
          </a:p>
          <a:p>
            <a:r>
              <a:rPr lang="en-GB" sz="1200" b="1" i="0" kern="1200" dirty="0" smtClean="0">
                <a:solidFill>
                  <a:schemeClr val="tx1"/>
                </a:solidFill>
                <a:effectLst/>
                <a:latin typeface="+mn-lt"/>
                <a:ea typeface="+mn-ea"/>
                <a:cs typeface="+mn-cs"/>
              </a:rPr>
              <a:t>Video capture cards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A video is made up of a series of pictures, or frames, that are played quickly enough to appear moving. A video capture card is a piece of hardware that is plugged into an expansion slot inside the computer. A user then attaches a video camera or TV, for example, to the video card. When the video or TV is played through the card, the analogue signals that make up the moving picture from these devices are converted into digital images, frame-by-frame and stored. Once you have captured each frame, you can then use the software to do all kinds of clever things. For example, you can edit out frames, reorganise them, save individual frames and transfer them to word processing documents, create your own presentations using presentation software and some of the images or add your own soundtrack.</a:t>
            </a:r>
          </a:p>
          <a:p>
            <a:r>
              <a:rPr lang="en-GB" sz="1200" b="1" i="0" kern="1200" dirty="0" smtClean="0">
                <a:solidFill>
                  <a:schemeClr val="tx1"/>
                </a:solidFill>
                <a:effectLst/>
                <a:latin typeface="+mn-lt"/>
                <a:ea typeface="+mn-ea"/>
                <a:cs typeface="+mn-cs"/>
              </a:rPr>
              <a:t>Digital cameras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These cameras do not store images on film. They store images digitally in memory. The images are then transferred to the computer. There are many points that could be made about digital cameras.</a:t>
            </a:r>
          </a:p>
          <a:p>
            <a:r>
              <a:rPr lang="en-GB" sz="1200" b="0" i="0" kern="1200" dirty="0" smtClean="0">
                <a:solidFill>
                  <a:schemeClr val="tx1"/>
                </a:solidFill>
                <a:effectLst/>
                <a:latin typeface="+mn-lt"/>
                <a:ea typeface="+mn-ea"/>
                <a:cs typeface="+mn-cs"/>
              </a:rPr>
              <a:t>The price of digital cameras has been steadily falling over recent years.</a:t>
            </a:r>
          </a:p>
          <a:p>
            <a:r>
              <a:rPr lang="en-GB" sz="1200" b="0" i="0" kern="1200" dirty="0" smtClean="0">
                <a:solidFill>
                  <a:schemeClr val="tx1"/>
                </a:solidFill>
                <a:effectLst/>
                <a:latin typeface="+mn-lt"/>
                <a:ea typeface="+mn-ea"/>
                <a:cs typeface="+mn-cs"/>
              </a:rPr>
              <a:t>The amount of memory is a very important consideration with these cameras, as is the ability of a camera to add memory. This is because storing images is memory-intensive.</a:t>
            </a:r>
          </a:p>
          <a:p>
            <a:r>
              <a:rPr lang="en-GB" sz="1200" b="0" i="0" kern="1200" dirty="0" smtClean="0">
                <a:solidFill>
                  <a:schemeClr val="tx1"/>
                </a:solidFill>
                <a:effectLst/>
                <a:latin typeface="+mn-lt"/>
                <a:ea typeface="+mn-ea"/>
                <a:cs typeface="+mn-cs"/>
              </a:rPr>
              <a:t>Cameras often allow the user to select between high resolution and low resolution modes. If you use a high resolution mode, you will be able to take fewer pictures than low resolution mode.</a:t>
            </a:r>
          </a:p>
          <a:p>
            <a:r>
              <a:rPr lang="en-GB" sz="1200" b="0" i="0" kern="1200" dirty="0" smtClean="0">
                <a:solidFill>
                  <a:schemeClr val="tx1"/>
                </a:solidFill>
                <a:effectLst/>
                <a:latin typeface="+mn-lt"/>
                <a:ea typeface="+mn-ea"/>
                <a:cs typeface="+mn-cs"/>
              </a:rPr>
              <a:t>You can immediately view photos and re-take or overwrite them if they are not what you want.</a:t>
            </a:r>
          </a:p>
          <a:p>
            <a:r>
              <a:rPr lang="en-GB" sz="1200" b="0" i="0" kern="1200" dirty="0" smtClean="0">
                <a:solidFill>
                  <a:schemeClr val="tx1"/>
                </a:solidFill>
                <a:effectLst/>
                <a:latin typeface="+mn-lt"/>
                <a:ea typeface="+mn-ea"/>
                <a:cs typeface="+mn-cs"/>
              </a:rPr>
              <a:t>You can often add extra information easily, such as the date or information about the photo.</a:t>
            </a:r>
          </a:p>
          <a:p>
            <a:r>
              <a:rPr lang="en-GB" sz="1200" b="0" i="0" kern="1200" dirty="0" smtClean="0">
                <a:solidFill>
                  <a:schemeClr val="tx1"/>
                </a:solidFill>
                <a:effectLst/>
                <a:latin typeface="+mn-lt"/>
                <a:ea typeface="+mn-ea"/>
                <a:cs typeface="+mn-cs"/>
              </a:rPr>
              <a:t>Many cameras allow you to add special effects as you take the picture.</a:t>
            </a:r>
          </a:p>
          <a:p>
            <a:r>
              <a:rPr lang="en-GB" sz="1200" b="0" i="0" kern="1200" dirty="0" smtClean="0">
                <a:solidFill>
                  <a:schemeClr val="tx1"/>
                </a:solidFill>
                <a:effectLst/>
                <a:latin typeface="+mn-lt"/>
                <a:ea typeface="+mn-ea"/>
                <a:cs typeface="+mn-cs"/>
              </a:rPr>
              <a:t>Images can easily be combined into digital photo albums and distributed or emailed to friends.</a:t>
            </a:r>
          </a:p>
          <a:p>
            <a:r>
              <a:rPr lang="en-GB" sz="1200" b="0" i="0" kern="1200" dirty="0" smtClean="0">
                <a:solidFill>
                  <a:schemeClr val="tx1"/>
                </a:solidFill>
                <a:effectLst/>
                <a:latin typeface="+mn-lt"/>
                <a:ea typeface="+mn-ea"/>
                <a:cs typeface="+mn-cs"/>
              </a:rPr>
              <a:t>Once the picture has been taken and transferred to the computer, it can be opened in a drawing package and manipulated. Pictures can be cropped, colours changed and parts of the photo 'touched up', for example.</a:t>
            </a:r>
          </a:p>
          <a:p>
            <a:r>
              <a:rPr lang="en-GB" sz="1200" b="1" i="0" kern="1200" dirty="0" smtClean="0">
                <a:solidFill>
                  <a:schemeClr val="tx1"/>
                </a:solidFill>
                <a:effectLst/>
                <a:latin typeface="+mn-lt"/>
                <a:ea typeface="+mn-ea"/>
                <a:cs typeface="+mn-cs"/>
              </a:rPr>
              <a:t>Camcorders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Video camera recorders, or camcorders, are cameras that store moving images. There is a wide range of types of camera. Some camcorders store the moving images as analogue signals. You may have heard of VHS, Super VHS or 8mm analogue camcorders. Analogue camcorder films lack really mint quality and lose quality if they are copied. Films made using digital camcorders, on the other hand, have much better quality and don't lose any quality if they are reproduced. This is because the films are stored digitally. </a:t>
            </a:r>
            <a:r>
              <a:rPr lang="en-GB" sz="1200" b="1" i="0" kern="1200" dirty="0" smtClean="0">
                <a:solidFill>
                  <a:schemeClr val="tx1"/>
                </a:solidFill>
                <a:effectLst/>
                <a:latin typeface="+mn-lt"/>
                <a:ea typeface="+mn-ea"/>
                <a:cs typeface="+mn-cs"/>
              </a:rPr>
              <a:t>Digital Video</a:t>
            </a:r>
            <a:r>
              <a:rPr lang="en-GB" sz="1200" b="0" i="0" kern="1200" dirty="0" smtClean="0">
                <a:solidFill>
                  <a:schemeClr val="tx1"/>
                </a:solidFill>
                <a:effectLst/>
                <a:latin typeface="+mn-lt"/>
                <a:ea typeface="+mn-ea"/>
                <a:cs typeface="+mn-cs"/>
              </a:rPr>
              <a:t> (DV) and </a:t>
            </a:r>
            <a:r>
              <a:rPr lang="en-GB" sz="1200" b="1" i="0" kern="1200" dirty="0" smtClean="0">
                <a:solidFill>
                  <a:schemeClr val="tx1"/>
                </a:solidFill>
                <a:effectLst/>
                <a:latin typeface="+mn-lt"/>
                <a:ea typeface="+mn-ea"/>
                <a:cs typeface="+mn-cs"/>
              </a:rPr>
              <a:t>Digital 8</a:t>
            </a:r>
            <a:r>
              <a:rPr lang="en-GB" sz="1200" b="0" i="0" kern="1200" dirty="0" smtClean="0">
                <a:solidFill>
                  <a:schemeClr val="tx1"/>
                </a:solidFill>
                <a:effectLst/>
                <a:latin typeface="+mn-lt"/>
                <a:ea typeface="+mn-ea"/>
                <a:cs typeface="+mn-cs"/>
              </a:rPr>
              <a:t> are two of the common digital formats around. Typical features of digital camcorders include the ability to zoom in, record sound, view films through a viewfinder, some have night viewing capabilities, time-lapse photography, picture stability software and special effects.</a:t>
            </a:r>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45</a:t>
            </a:fld>
            <a:endParaRPr lang="en-GB"/>
          </a:p>
        </p:txBody>
      </p:sp>
    </p:spTree>
    <p:extLst>
      <p:ext uri="{BB962C8B-B14F-4D97-AF65-F5344CB8AC3E}">
        <p14:creationId xmlns:p14="http://schemas.microsoft.com/office/powerpoint/2010/main" val="2005238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Dot matrix printers.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These are relatively slow and noisy and the quality of the hard copy is relatively poor compared to ink-jets and laser printers. They were very common a few years back in the early days of computing. Their uses are far more limited now but they do have one particular advantage. </a:t>
            </a:r>
            <a:r>
              <a:rPr lang="en-GB" sz="1200" b="0" i="0" kern="1200" dirty="0" smtClean="0">
                <a:solidFill>
                  <a:schemeClr val="tx1"/>
                </a:solidFill>
                <a:effectLst/>
                <a:latin typeface="+mn-lt"/>
                <a:ea typeface="+mn-ea"/>
                <a:cs typeface="+mn-cs"/>
              </a:rPr>
              <a:t>The </a:t>
            </a:r>
            <a:r>
              <a:rPr lang="en-GB" sz="1200" b="1" i="0" kern="1200" dirty="0" smtClean="0">
                <a:solidFill>
                  <a:schemeClr val="tx1"/>
                </a:solidFill>
                <a:effectLst/>
                <a:latin typeface="+mn-lt"/>
                <a:ea typeface="+mn-ea"/>
                <a:cs typeface="+mn-cs"/>
              </a:rPr>
              <a:t>hard </a:t>
            </a:r>
            <a:r>
              <a:rPr lang="en-GB" sz="1200" b="1" i="0" kern="1200" dirty="0" smtClean="0">
                <a:solidFill>
                  <a:schemeClr val="tx1"/>
                </a:solidFill>
                <a:effectLst/>
                <a:latin typeface="+mn-lt"/>
                <a:ea typeface="+mn-ea"/>
                <a:cs typeface="+mn-cs"/>
              </a:rPr>
              <a:t>copy</a:t>
            </a:r>
            <a:r>
              <a:rPr lang="en-GB" sz="1200" b="0" i="0" kern="1200" dirty="0" smtClean="0">
                <a:solidFill>
                  <a:schemeClr val="tx1"/>
                </a:solidFill>
                <a:effectLst/>
                <a:latin typeface="+mn-lt"/>
                <a:ea typeface="+mn-ea"/>
                <a:cs typeface="+mn-cs"/>
              </a:rPr>
              <a:t> is made by pins striking paper. That means that identical copies can be made of a printout by using carbon paper between sheets of paper. This system is used by credit card companies to produce actual copies of receipts when a customer makes a purchase. After a customer's credit card is swiped and authorised, two identical copies of a receipt are printed using small dot matrix printers. Both copies are then passed to the customer, who signs the top copy. This puts a carbon signature on the bottom copy. The customer keeps one copy and the shop keeps the other. You cannot make actual carbon copies with ink-jets or laser printers although of course you can print out two copies of a document!</a:t>
            </a:r>
          </a:p>
          <a:p>
            <a:r>
              <a:rPr lang="en-GB" sz="1200" b="1" i="0" kern="1200" dirty="0" smtClean="0">
                <a:solidFill>
                  <a:schemeClr val="tx1"/>
                </a:solidFill>
                <a:effectLst/>
                <a:latin typeface="+mn-lt"/>
                <a:ea typeface="+mn-ea"/>
                <a:cs typeface="+mn-cs"/>
              </a:rPr>
              <a:t>Ink-jet printers.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This type of printer 'sprays' ink onto </a:t>
            </a:r>
            <a:r>
              <a:rPr lang="en-GB" sz="1200" b="0" i="0" kern="1200" dirty="0" err="1" smtClean="0">
                <a:solidFill>
                  <a:schemeClr val="tx1"/>
                </a:solidFill>
                <a:effectLst/>
                <a:latin typeface="+mn-lt"/>
                <a:ea typeface="+mn-ea"/>
                <a:cs typeface="+mn-cs"/>
              </a:rPr>
              <a:t>paper.An</a:t>
            </a:r>
            <a:r>
              <a:rPr lang="en-GB" sz="1200" b="0" i="0" kern="1200" dirty="0" smtClean="0">
                <a:solidFill>
                  <a:schemeClr val="tx1"/>
                </a:solidFill>
                <a:effectLst/>
                <a:latin typeface="+mn-lt"/>
                <a:ea typeface="+mn-ea"/>
                <a:cs typeface="+mn-cs"/>
              </a:rPr>
              <a:t> ink-jet printer can't produce carbon copies.</a:t>
            </a:r>
          </a:p>
          <a:p>
            <a:r>
              <a:rPr lang="en-GB" sz="1200" b="0" i="0" kern="1200" dirty="0" smtClean="0">
                <a:solidFill>
                  <a:schemeClr val="tx1"/>
                </a:solidFill>
                <a:effectLst/>
                <a:latin typeface="+mn-lt"/>
                <a:ea typeface="+mn-ea"/>
                <a:cs typeface="+mn-cs"/>
              </a:rPr>
              <a:t>An ink-jet printer can produce very high quality black and white as well as colour copies for a very low cost.</a:t>
            </a:r>
          </a:p>
          <a:p>
            <a:r>
              <a:rPr lang="en-GB" sz="1200" b="0" i="0" kern="1200" dirty="0" smtClean="0">
                <a:solidFill>
                  <a:schemeClr val="tx1"/>
                </a:solidFill>
                <a:effectLst/>
                <a:latin typeface="+mn-lt"/>
                <a:ea typeface="+mn-ea"/>
                <a:cs typeface="+mn-cs"/>
              </a:rPr>
              <a:t>An ink-jet printer is a good choice for low volume applications such as small businesses or homes.</a:t>
            </a:r>
          </a:p>
          <a:p>
            <a:r>
              <a:rPr lang="en-GB" sz="1200" b="1" i="0" kern="1200" dirty="0" smtClean="0">
                <a:solidFill>
                  <a:schemeClr val="tx1"/>
                </a:solidFill>
                <a:effectLst/>
                <a:latin typeface="+mn-lt"/>
                <a:ea typeface="+mn-ea"/>
                <a:cs typeface="+mn-cs"/>
              </a:rPr>
              <a:t>Laser printers.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These types of printers are in widespread </a:t>
            </a:r>
            <a:r>
              <a:rPr lang="en-GB" sz="1200" b="0" i="0" kern="1200" dirty="0" err="1" smtClean="0">
                <a:solidFill>
                  <a:schemeClr val="tx1"/>
                </a:solidFill>
                <a:effectLst/>
                <a:latin typeface="+mn-lt"/>
                <a:ea typeface="+mn-ea"/>
                <a:cs typeface="+mn-cs"/>
              </a:rPr>
              <a:t>use.A</a:t>
            </a:r>
            <a:r>
              <a:rPr lang="en-GB" sz="1200" b="0" i="0" kern="1200" dirty="0" smtClean="0">
                <a:solidFill>
                  <a:schemeClr val="tx1"/>
                </a:solidFill>
                <a:effectLst/>
                <a:latin typeface="+mn-lt"/>
                <a:ea typeface="+mn-ea"/>
                <a:cs typeface="+mn-cs"/>
              </a:rPr>
              <a:t> laser printer produces very high quality black and white hardcopy.</a:t>
            </a:r>
          </a:p>
          <a:p>
            <a:r>
              <a:rPr lang="en-GB" sz="1200" b="0" i="0" kern="1200" dirty="0" smtClean="0">
                <a:solidFill>
                  <a:schemeClr val="tx1"/>
                </a:solidFill>
                <a:effectLst/>
                <a:latin typeface="+mn-lt"/>
                <a:ea typeface="+mn-ea"/>
                <a:cs typeface="+mn-cs"/>
              </a:rPr>
              <a:t>A laser printer costs more to buy and run than ink-jets although costs have been steadily falling in recent years.</a:t>
            </a:r>
          </a:p>
          <a:p>
            <a:r>
              <a:rPr lang="en-GB" sz="1200" b="0" i="0" kern="1200" dirty="0" smtClean="0">
                <a:solidFill>
                  <a:schemeClr val="tx1"/>
                </a:solidFill>
                <a:effectLst/>
                <a:latin typeface="+mn-lt"/>
                <a:ea typeface="+mn-ea"/>
                <a:cs typeface="+mn-cs"/>
              </a:rPr>
              <a:t>The price of colour laser printers has been falling to make them within reach of individuals and small businesses.</a:t>
            </a:r>
          </a:p>
          <a:p>
            <a:r>
              <a:rPr lang="en-GB" sz="1200" b="0" i="0" kern="1200" dirty="0" smtClean="0">
                <a:solidFill>
                  <a:schemeClr val="tx1"/>
                </a:solidFill>
                <a:effectLst/>
                <a:latin typeface="+mn-lt"/>
                <a:ea typeface="+mn-ea"/>
                <a:cs typeface="+mn-cs"/>
              </a:rPr>
              <a:t>Refills are expensive compared to ink-jets.</a:t>
            </a:r>
          </a:p>
          <a:p>
            <a:r>
              <a:rPr lang="en-GB" sz="1200" b="1" i="0" kern="1200" dirty="0" smtClean="0">
                <a:solidFill>
                  <a:schemeClr val="tx1"/>
                </a:solidFill>
                <a:effectLst/>
                <a:latin typeface="+mn-lt"/>
                <a:ea typeface="+mn-ea"/>
                <a:cs typeface="+mn-cs"/>
              </a:rPr>
              <a:t>Plotters.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Plotters are widely used in some </a:t>
            </a:r>
            <a:r>
              <a:rPr lang="en-GB" sz="1200" b="0" i="0" kern="1200" dirty="0" err="1" smtClean="0">
                <a:solidFill>
                  <a:schemeClr val="tx1"/>
                </a:solidFill>
                <a:effectLst/>
                <a:latin typeface="+mn-lt"/>
                <a:ea typeface="+mn-ea"/>
                <a:cs typeface="+mn-cs"/>
              </a:rPr>
              <a:t>industries.Plotters</a:t>
            </a:r>
            <a:r>
              <a:rPr lang="en-GB" sz="1200" b="0" i="0" kern="1200" dirty="0" smtClean="0">
                <a:solidFill>
                  <a:schemeClr val="tx1"/>
                </a:solidFill>
                <a:effectLst/>
                <a:latin typeface="+mn-lt"/>
                <a:ea typeface="+mn-ea"/>
                <a:cs typeface="+mn-cs"/>
              </a:rPr>
              <a:t> are used to plot very large drawings such as those needed by engineers and designers whereas standard printers commonly only print up to A4 (and sometimes A3).</a:t>
            </a:r>
          </a:p>
          <a:p>
            <a:r>
              <a:rPr lang="en-GB" sz="1200" b="0" i="0" kern="1200" dirty="0" smtClean="0">
                <a:solidFill>
                  <a:schemeClr val="tx1"/>
                </a:solidFill>
                <a:effectLst/>
                <a:latin typeface="+mn-lt"/>
                <a:ea typeface="+mn-ea"/>
                <a:cs typeface="+mn-cs"/>
              </a:rPr>
              <a:t>Plotters produce very high quality, very accurate, colour drawings.</a:t>
            </a:r>
          </a:p>
          <a:p>
            <a:r>
              <a:rPr lang="en-GB" sz="1200" b="0" i="0" kern="1200" dirty="0" smtClean="0">
                <a:solidFill>
                  <a:schemeClr val="tx1"/>
                </a:solidFill>
                <a:effectLst/>
                <a:latin typeface="+mn-lt"/>
                <a:ea typeface="+mn-ea"/>
                <a:cs typeface="+mn-cs"/>
              </a:rPr>
              <a:t>Plotters are relatively expensive compared to printers.</a:t>
            </a:r>
          </a:p>
          <a:p>
            <a:r>
              <a:rPr lang="en-GB" sz="1200" b="1" i="0" kern="1200" dirty="0" smtClean="0">
                <a:solidFill>
                  <a:schemeClr val="tx1"/>
                </a:solidFill>
                <a:effectLst/>
                <a:latin typeface="+mn-lt"/>
                <a:ea typeface="+mn-ea"/>
                <a:cs typeface="+mn-cs"/>
              </a:rPr>
              <a:t>Visual Display Units.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Monitors are ideal for displaying data and information to users. They come in a range of sizes. Larger ones such as 21-inch screens, for example, would be ideal for engineers using Computer Aided Design software applications. 15-inch screens are perfectly acceptable for users using a range of generic applications. CRT (Cathode Ray Tube) monitors (similar to televisions) do take up a lot of space on a desk. Flat panel liquid crystal display screens, often referred to as TFT screens, save a lot of space by comparison. They are not quite as sharp as CRT screens, however, and are more expensive. </a:t>
            </a:r>
            <a:r>
              <a:rPr lang="en-GB" sz="1200" b="1" i="0" kern="1200" dirty="0" smtClean="0">
                <a:solidFill>
                  <a:schemeClr val="tx1"/>
                </a:solidFill>
                <a:effectLst/>
                <a:latin typeface="+mn-lt"/>
                <a:ea typeface="+mn-ea"/>
                <a:cs typeface="+mn-cs"/>
              </a:rPr>
              <a:t>TFT</a:t>
            </a:r>
            <a:r>
              <a:rPr lang="en-GB" sz="1200" b="0" i="0" kern="1200" dirty="0" smtClean="0">
                <a:solidFill>
                  <a:schemeClr val="tx1"/>
                </a:solidFill>
                <a:effectLst/>
                <a:latin typeface="+mn-lt"/>
                <a:ea typeface="+mn-ea"/>
                <a:cs typeface="+mn-cs"/>
              </a:rPr>
              <a:t> screens produce </a:t>
            </a:r>
            <a:r>
              <a:rPr lang="en-GB" sz="1200" b="1" i="0" kern="1200" dirty="0" smtClean="0">
                <a:solidFill>
                  <a:schemeClr val="tx1"/>
                </a:solidFill>
                <a:effectLst/>
                <a:latin typeface="+mn-lt"/>
                <a:ea typeface="+mn-ea"/>
                <a:cs typeface="+mn-cs"/>
              </a:rPr>
              <a:t>less radiation</a:t>
            </a:r>
            <a:r>
              <a:rPr lang="en-GB" sz="1200" b="0" i="0" kern="1200" dirty="0" smtClean="0">
                <a:solidFill>
                  <a:schemeClr val="tx1"/>
                </a:solidFill>
                <a:effectLst/>
                <a:latin typeface="+mn-lt"/>
                <a:ea typeface="+mn-ea"/>
                <a:cs typeface="+mn-cs"/>
              </a:rPr>
              <a:t> than CRT monitors. Excessive exposure to radiation is seen as a potential risk to computer users. They also use about </a:t>
            </a:r>
            <a:r>
              <a:rPr lang="en-GB" sz="1200" b="1" i="0" kern="1200" dirty="0" smtClean="0">
                <a:solidFill>
                  <a:schemeClr val="tx1"/>
                </a:solidFill>
                <a:effectLst/>
                <a:latin typeface="+mn-lt"/>
                <a:ea typeface="+mn-ea"/>
                <a:cs typeface="+mn-cs"/>
              </a:rPr>
              <a:t>half the power</a:t>
            </a:r>
            <a:r>
              <a:rPr lang="en-GB" sz="1200" b="0" i="0" kern="1200" dirty="0" smtClean="0">
                <a:solidFill>
                  <a:schemeClr val="tx1"/>
                </a:solidFill>
                <a:effectLst/>
                <a:latin typeface="+mn-lt"/>
                <a:ea typeface="+mn-ea"/>
                <a:cs typeface="+mn-cs"/>
              </a:rPr>
              <a:t> a CRT screen uses. If you multiply up the savings in power use in an organisation with thousands of computers, the cost-savings do become significant.</a:t>
            </a:r>
          </a:p>
          <a:p>
            <a:r>
              <a:rPr lang="en-GB" sz="1200" b="1" i="0" kern="1200" dirty="0" smtClean="0">
                <a:solidFill>
                  <a:schemeClr val="tx1"/>
                </a:solidFill>
                <a:effectLst/>
                <a:latin typeface="+mn-lt"/>
                <a:ea typeface="+mn-ea"/>
                <a:cs typeface="+mn-cs"/>
              </a:rPr>
              <a:t>Speakers.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Some applications such as burglar alarms, factory warning systems and monitoring equipment make use of audio output. Some applications also require sound, such as video-conferencing, using your computer to make phone calls, listening to DVDs or CDs and playing games. There are different ways that audio output from a computer can be achieved.</a:t>
            </a:r>
          </a:p>
          <a:p>
            <a:r>
              <a:rPr lang="en-GB" sz="1200" b="0" i="0" kern="1200" dirty="0" smtClean="0">
                <a:solidFill>
                  <a:schemeClr val="tx1"/>
                </a:solidFill>
                <a:effectLst/>
                <a:latin typeface="+mn-lt"/>
                <a:ea typeface="+mn-ea"/>
                <a:cs typeface="+mn-cs"/>
              </a:rPr>
              <a:t>The cheapest option is simply a pair of speakers powered by the computer. They will plug into the back of the computer, in the speaker output. The quality and level of sound will be perfectly adequate for many applications but they cannot produce a very loud output and cannot produce a very high quality sound.</a:t>
            </a:r>
          </a:p>
          <a:p>
            <a:r>
              <a:rPr lang="en-GB" sz="1200" b="0" i="0" kern="1200" dirty="0" smtClean="0">
                <a:solidFill>
                  <a:schemeClr val="tx1"/>
                </a:solidFill>
                <a:effectLst/>
                <a:latin typeface="+mn-lt"/>
                <a:ea typeface="+mn-ea"/>
                <a:cs typeface="+mn-cs"/>
              </a:rPr>
              <a:t>You could also buy a pair of speakers that come with their own power supply. Although more expensive, they produce a higher quality sound and greater volume.</a:t>
            </a:r>
          </a:p>
          <a:p>
            <a:r>
              <a:rPr lang="en-GB" sz="1200" b="0" i="0" kern="1200" dirty="0" smtClean="0">
                <a:solidFill>
                  <a:schemeClr val="tx1"/>
                </a:solidFill>
                <a:effectLst/>
                <a:latin typeface="+mn-lt"/>
                <a:ea typeface="+mn-ea"/>
                <a:cs typeface="+mn-cs"/>
              </a:rPr>
              <a:t>It is perfectly possible to connect an amplifier to the back of a computer and then pass the amplified signal to some speakers. This is a much more expensive proposition but does produce hi-fi quality sound.</a:t>
            </a:r>
          </a:p>
          <a:p>
            <a:r>
              <a:rPr lang="en-GB" sz="1200" b="0" i="0" kern="1200" dirty="0" smtClean="0">
                <a:solidFill>
                  <a:schemeClr val="tx1"/>
                </a:solidFill>
                <a:effectLst/>
                <a:latin typeface="+mn-lt"/>
                <a:ea typeface="+mn-ea"/>
                <a:cs typeface="+mn-cs"/>
              </a:rPr>
              <a:t>In some noisy environments such as factories, klaxons (sometimes known as 'sirens') are common. These can be computer controlled and can produce a very loud sound that can be heard over noisy machinery.</a:t>
            </a:r>
          </a:p>
          <a:p>
            <a:r>
              <a:rPr lang="en-GB" sz="1200" b="1" i="0" kern="1200" dirty="0" smtClean="0">
                <a:solidFill>
                  <a:schemeClr val="tx1"/>
                </a:solidFill>
                <a:effectLst/>
                <a:latin typeface="+mn-lt"/>
                <a:ea typeface="+mn-ea"/>
                <a:cs typeface="+mn-cs"/>
              </a:rPr>
              <a:t>Headphones.</a:t>
            </a:r>
            <a:r>
              <a:rPr lang="en-GB" sz="1200" b="0" i="0" kern="1200" dirty="0" smtClean="0">
                <a:solidFill>
                  <a:schemeClr val="tx1"/>
                </a:solidFill>
                <a:effectLst/>
                <a:latin typeface="+mn-lt"/>
                <a:ea typeface="+mn-ea"/>
                <a:cs typeface="+mn-cs"/>
              </a:rPr>
              <a:t/>
            </a:r>
            <a:br>
              <a:rPr lang="en-GB" sz="1200" b="0" i="0" kern="1200" dirty="0" smtClean="0">
                <a:solidFill>
                  <a:schemeClr val="tx1"/>
                </a:solidFill>
                <a:effectLst/>
                <a:latin typeface="+mn-lt"/>
                <a:ea typeface="+mn-ea"/>
                <a:cs typeface="+mn-cs"/>
              </a:rPr>
            </a:br>
            <a:r>
              <a:rPr lang="en-GB" sz="1200" b="0" i="0" kern="1200" dirty="0" smtClean="0">
                <a:solidFill>
                  <a:schemeClr val="tx1"/>
                </a:solidFill>
                <a:effectLst/>
                <a:latin typeface="+mn-lt"/>
                <a:ea typeface="+mn-ea"/>
                <a:cs typeface="+mn-cs"/>
              </a:rPr>
              <a:t>There are situations where a user wants to listen to sound in a public place but doesn't want to disturb others. For example, a user in a library might want to listen to CDs on a computer, or a telesales operator might need to concentrate on what a customer is saying.</a:t>
            </a:r>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47</a:t>
            </a:fld>
            <a:endParaRPr lang="en-GB"/>
          </a:p>
        </p:txBody>
      </p:sp>
    </p:spTree>
    <p:extLst>
      <p:ext uri="{BB962C8B-B14F-4D97-AF65-F5344CB8AC3E}">
        <p14:creationId xmlns:p14="http://schemas.microsoft.com/office/powerpoint/2010/main" val="395370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Ethernet will try its best to prevent data collisions. When it does detect a collision, however, it will have the packets put on the network again but this time with a delay between the events.</a:t>
            </a:r>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7</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9CD541A-81EC-4B6D-8100-4353A6418C0B}" type="slidenum">
              <a:rPr lang="en-GB" smtClean="0"/>
              <a:pPr/>
              <a:t>8</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Public</a:t>
            </a:r>
            <a:r>
              <a:rPr lang="en-GB" baseline="0" dirty="0" smtClean="0"/>
              <a:t> service switched network</a:t>
            </a:r>
          </a:p>
          <a:p>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9</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'storage</a:t>
            </a:r>
            <a:r>
              <a:rPr lang="en-GB" sz="1200" b="0" i="0" kern="1200" dirty="0" smtClean="0">
                <a:solidFill>
                  <a:schemeClr val="tx1"/>
                </a:solidFill>
                <a:effectLst/>
                <a:latin typeface="+mn-lt"/>
                <a:ea typeface="+mn-ea"/>
                <a:cs typeface="+mn-cs"/>
              </a:rPr>
              <a:t>' devices suggest a place where we store data and applications that are not needed immediately by the CPU. Such devices would include a hard disk, a floppy disk and a CD R/W, for example. Another name for such devices is 'secondary storage devices'. Memory, however, is a place where data and applications needed immediately by the CPU are put. We can refer to memory as the </a:t>
            </a:r>
            <a:r>
              <a:rPr lang="en-GB" sz="1200" b="1" i="0" kern="1200" dirty="0" smtClean="0">
                <a:solidFill>
                  <a:schemeClr val="tx1"/>
                </a:solidFill>
                <a:effectLst/>
                <a:latin typeface="+mn-lt"/>
                <a:ea typeface="+mn-ea"/>
                <a:cs typeface="+mn-cs"/>
              </a:rPr>
              <a:t>Immediate Access Store</a:t>
            </a:r>
            <a:r>
              <a:rPr lang="en-GB" sz="1200" b="0" i="0" kern="1200" dirty="0" smtClean="0">
                <a:solidFill>
                  <a:schemeClr val="tx1"/>
                </a:solidFill>
                <a:effectLst/>
                <a:latin typeface="+mn-lt"/>
                <a:ea typeface="+mn-ea"/>
                <a:cs typeface="+mn-cs"/>
              </a:rPr>
              <a:t> or </a:t>
            </a:r>
            <a:r>
              <a:rPr lang="en-GB" sz="1200" b="1" i="0" kern="1200" dirty="0" smtClean="0">
                <a:solidFill>
                  <a:schemeClr val="tx1"/>
                </a:solidFill>
                <a:effectLst/>
                <a:latin typeface="+mn-lt"/>
                <a:ea typeface="+mn-ea"/>
                <a:cs typeface="+mn-cs"/>
              </a:rPr>
              <a:t>Primary Memory</a:t>
            </a:r>
            <a:r>
              <a:rPr lang="en-GB" sz="1200" b="0" i="0" kern="1200" dirty="0" smtClean="0">
                <a:solidFill>
                  <a:schemeClr val="tx1"/>
                </a:solidFill>
                <a:effectLst/>
                <a:latin typeface="+mn-lt"/>
                <a:ea typeface="+mn-ea"/>
                <a:cs typeface="+mn-cs"/>
              </a:rPr>
              <a:t>. We can even refer to it simply as the RAM or Random Access Memory'. </a:t>
            </a:r>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10</a:t>
            </a:fld>
            <a:endParaRPr lang="en-GB"/>
          </a:p>
        </p:txBody>
      </p:sp>
    </p:spTree>
    <p:extLst>
      <p:ext uri="{BB962C8B-B14F-4D97-AF65-F5344CB8AC3E}">
        <p14:creationId xmlns:p14="http://schemas.microsoft.com/office/powerpoint/2010/main" val="4116914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RAM is volatile. </a:t>
            </a:r>
            <a:r>
              <a:rPr lang="en-GB" dirty="0" smtClean="0"/>
              <a:t/>
            </a:r>
            <a:br>
              <a:rPr lang="en-GB" dirty="0" smtClean="0"/>
            </a:br>
            <a:r>
              <a:rPr lang="en-GB" sz="1200" b="0" i="0" kern="1200" dirty="0" smtClean="0">
                <a:solidFill>
                  <a:schemeClr val="tx1"/>
                </a:solidFill>
                <a:effectLst/>
                <a:latin typeface="+mn-lt"/>
                <a:ea typeface="+mn-ea"/>
                <a:cs typeface="+mn-cs"/>
              </a:rPr>
              <a:t>That means that the contents of the memory locations disappear completely once power is removed. The contents only remain whilst your computer is switched on. You may have noticed that sometimes your computer stops working as it should. The contents of the RAM may have become 'corrupted', or mixed up. By 're-booting' your computer, you are clearing out from RAM all of the applications (including the operating system) and data, and then reloading them again into RAM. This often clears any problem with the computer and is certainly one of the first things to try if your computer locks up and becomes unusable.</a:t>
            </a:r>
            <a:endParaRPr lang="en-GB" dirty="0"/>
          </a:p>
        </p:txBody>
      </p:sp>
      <p:sp>
        <p:nvSpPr>
          <p:cNvPr id="4" name="Slide Number Placeholder 3"/>
          <p:cNvSpPr>
            <a:spLocks noGrp="1"/>
          </p:cNvSpPr>
          <p:nvPr>
            <p:ph type="sldNum" sz="quarter" idx="10"/>
          </p:nvPr>
        </p:nvSpPr>
        <p:spPr/>
        <p:txBody>
          <a:bodyPr/>
          <a:lstStyle/>
          <a:p>
            <a:fld id="{29CD541A-81EC-4B6D-8100-4353A6418C0B}" type="slidenum">
              <a:rPr lang="en-GB" smtClean="0"/>
              <a:pPr/>
              <a:t>11</a:t>
            </a:fld>
            <a:endParaRPr lang="en-GB"/>
          </a:p>
        </p:txBody>
      </p:sp>
    </p:spTree>
    <p:extLst>
      <p:ext uri="{BB962C8B-B14F-4D97-AF65-F5344CB8AC3E}">
        <p14:creationId xmlns:p14="http://schemas.microsoft.com/office/powerpoint/2010/main" val="1121781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263790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65297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86697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413679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17185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35159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114857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72303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290203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155452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37C107-89F4-4819-9796-E15357A74172}" type="datetimeFigureOut">
              <a:rPr lang="en-GB" smtClean="0"/>
              <a:pPr/>
              <a:t>17/04/2013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4B13E-BD21-4477-AF7C-96E578511C1E}" type="slidenum">
              <a:rPr lang="en-GB" smtClean="0"/>
              <a:pPr/>
              <a:t>‹#›</a:t>
            </a:fld>
            <a:endParaRPr lang="en-GB"/>
          </a:p>
        </p:txBody>
      </p:sp>
    </p:spTree>
    <p:extLst>
      <p:ext uri="{BB962C8B-B14F-4D97-AF65-F5344CB8AC3E}">
        <p14:creationId xmlns:p14="http://schemas.microsoft.com/office/powerpoint/2010/main" val="174826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7C107-89F4-4819-9796-E15357A74172}" type="datetimeFigureOut">
              <a:rPr lang="en-GB" smtClean="0"/>
              <a:pPr/>
              <a:t>17/04/2013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4B13E-BD21-4477-AF7C-96E578511C1E}" type="slidenum">
              <a:rPr lang="en-GB" smtClean="0"/>
              <a:pPr/>
              <a:t>‹#›</a:t>
            </a:fld>
            <a:endParaRPr lang="en-GB"/>
          </a:p>
        </p:txBody>
      </p:sp>
    </p:spTree>
    <p:extLst>
      <p:ext uri="{BB962C8B-B14F-4D97-AF65-F5344CB8AC3E}">
        <p14:creationId xmlns:p14="http://schemas.microsoft.com/office/powerpoint/2010/main" val="137729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blog.superuser.com/2011/04/03/what-is-flashing-the-bio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omputer.howstuffworks.com/wireless-network.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ustomcable.ca/cat5-vs-cat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omputer.howstuffworks.com/internet-connectivity-channel.ht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normAutofit/>
          </a:bodyPr>
          <a:lstStyle/>
          <a:p>
            <a:r>
              <a:rPr lang="en-GB" dirty="0" smtClean="0"/>
              <a:t>Understand different types of connectivity </a:t>
            </a:r>
            <a:endParaRPr lang="en-GB" dirty="0"/>
          </a:p>
          <a:p>
            <a:r>
              <a:rPr lang="en-GB" dirty="0" smtClean="0"/>
              <a:t>Review primary memory and secondary storage</a:t>
            </a:r>
          </a:p>
          <a:p>
            <a:r>
              <a:rPr lang="en-GB" dirty="0" smtClean="0"/>
              <a:t>Understand data transfer</a:t>
            </a:r>
          </a:p>
          <a:p>
            <a:pPr marL="0" indent="0">
              <a:buNone/>
            </a:pPr>
            <a:endParaRPr lang="en-GB" dirty="0" smtClean="0"/>
          </a:p>
        </p:txBody>
      </p:sp>
    </p:spTree>
    <p:extLst>
      <p:ext uri="{BB962C8B-B14F-4D97-AF65-F5344CB8AC3E}">
        <p14:creationId xmlns:p14="http://schemas.microsoft.com/office/powerpoint/2010/main" val="30499925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Memory and Storage</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054" t="29526" r="36507" b="34914"/>
          <a:stretch/>
        </p:blipFill>
        <p:spPr bwMode="auto">
          <a:xfrm>
            <a:off x="-11323" y="1196752"/>
            <a:ext cx="9134279" cy="4019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Random Access Memory (RAM)</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Also </a:t>
            </a:r>
            <a:r>
              <a:rPr lang="en-GB" dirty="0" smtClean="0"/>
              <a:t>known as </a:t>
            </a:r>
            <a:r>
              <a:rPr lang="en-GB" dirty="0" smtClean="0"/>
              <a:t>Immediate </a:t>
            </a:r>
            <a:r>
              <a:rPr lang="en-GB" dirty="0"/>
              <a:t>Access Store and Primary memory. </a:t>
            </a:r>
            <a:endParaRPr lang="en-GB" dirty="0" smtClean="0"/>
          </a:p>
          <a:p>
            <a:r>
              <a:rPr lang="en-GB" dirty="0" smtClean="0"/>
              <a:t>This </a:t>
            </a:r>
            <a:r>
              <a:rPr lang="en-GB" dirty="0"/>
              <a:t>type of memory is the memory you are talking about when you say that your computer has got 256 Mbytes of RAM, for example. </a:t>
            </a:r>
            <a:endParaRPr lang="en-GB" dirty="0" smtClean="0"/>
          </a:p>
          <a:p>
            <a:r>
              <a:rPr lang="en-GB" dirty="0" smtClean="0"/>
              <a:t>The </a:t>
            </a:r>
            <a:r>
              <a:rPr lang="en-GB" dirty="0"/>
              <a:t>number is a measure of how much memory you have got, how many applications you can open at the same time and how much data you can store, ready for the CPU to access. </a:t>
            </a:r>
            <a:endParaRPr lang="en-GB" dirty="0" smtClean="0"/>
          </a:p>
          <a:p>
            <a:r>
              <a:rPr lang="en-GB" dirty="0" smtClean="0"/>
              <a:t>If </a:t>
            </a:r>
            <a:r>
              <a:rPr lang="en-GB" dirty="0"/>
              <a:t>you have 256 Mbytes of RAM, for example, you have approximately 256 million individual memory locations in which to store applications and data. </a:t>
            </a:r>
            <a:endParaRPr lang="en-GB" dirty="0" smtClean="0"/>
          </a:p>
          <a:p>
            <a:r>
              <a:rPr lang="en-GB" dirty="0" smtClean="0"/>
              <a:t>Each </a:t>
            </a:r>
            <a:r>
              <a:rPr lang="en-GB" dirty="0"/>
              <a:t>memory location has its own address and you can store an instruction or a piece of data in each location. The more RAM you have, the more applications you can open at the same time and the more data files you can open as well. </a:t>
            </a:r>
            <a:endParaRPr lang="en-GB" dirty="0" smtClean="0"/>
          </a:p>
          <a:p>
            <a:r>
              <a:rPr lang="en-GB" dirty="0" smtClean="0"/>
              <a:t>You </a:t>
            </a:r>
            <a:r>
              <a:rPr lang="en-GB" dirty="0"/>
              <a:t>can never have enough RAM, although, of course, you have to pay for it and there will be a maximum amount of RAM the motherboard in your computer can hold!</a:t>
            </a:r>
          </a:p>
        </p:txBody>
      </p:sp>
      <p:sp>
        <p:nvSpPr>
          <p:cNvPr id="4" name="TextBox 3"/>
          <p:cNvSpPr txBox="1"/>
          <p:nvPr/>
        </p:nvSpPr>
        <p:spPr>
          <a:xfrm>
            <a:off x="5436096" y="5805264"/>
            <a:ext cx="3240360" cy="646331"/>
          </a:xfrm>
          <a:prstGeom prst="rect">
            <a:avLst/>
          </a:prstGeom>
          <a:noFill/>
        </p:spPr>
        <p:txBody>
          <a:bodyPr wrap="square" rtlCol="0">
            <a:spAutoFit/>
          </a:bodyPr>
          <a:lstStyle/>
          <a:p>
            <a:r>
              <a:rPr lang="en-GB" sz="3600" dirty="0" smtClean="0">
                <a:solidFill>
                  <a:srgbClr val="FF0000"/>
                </a:solidFill>
              </a:rPr>
              <a:t>RAM is Volatile</a:t>
            </a:r>
            <a:endParaRPr lang="en-GB" sz="3600" dirty="0">
              <a:solidFill>
                <a:srgbClr val="FF0000"/>
              </a:solidFill>
            </a:endParaRPr>
          </a:p>
        </p:txBody>
      </p:sp>
    </p:spTree>
    <p:extLst>
      <p:ext uri="{BB962C8B-B14F-4D97-AF65-F5344CB8AC3E}">
        <p14:creationId xmlns:p14="http://schemas.microsoft.com/office/powerpoint/2010/main" val="110343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Read Only Memory (ROM)</a:t>
            </a:r>
            <a:r>
              <a:rPr lang="en-GB" dirty="0"/>
              <a:t/>
            </a:r>
            <a:br>
              <a:rPr lang="en-GB" dirty="0"/>
            </a:b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This </a:t>
            </a:r>
            <a:r>
              <a:rPr lang="en-GB" dirty="0"/>
              <a:t>type of memory holds a special program that starts running when the computer is powered up. It holds a part of a program called the </a:t>
            </a:r>
            <a:r>
              <a:rPr lang="en-GB" b="1" dirty="0"/>
              <a:t>BIOS</a:t>
            </a:r>
            <a:r>
              <a:rPr lang="en-GB" dirty="0"/>
              <a:t>. This program does 2 things.</a:t>
            </a:r>
          </a:p>
          <a:p>
            <a:pPr lvl="1"/>
            <a:r>
              <a:rPr lang="en-GB" dirty="0"/>
              <a:t>It checks that the computer hardware is present and correctly working.</a:t>
            </a:r>
          </a:p>
          <a:p>
            <a:pPr lvl="1"/>
            <a:r>
              <a:rPr lang="en-GB" dirty="0"/>
              <a:t>It runs a routine that looks for another special program called the </a:t>
            </a:r>
            <a:r>
              <a:rPr lang="en-GB" b="1" dirty="0"/>
              <a:t>bootstrap program</a:t>
            </a:r>
            <a:r>
              <a:rPr lang="en-GB" dirty="0"/>
              <a:t>. This is usually held in a special place on the hard drive. When it finds it, it loads it into RAM and runs it. </a:t>
            </a:r>
            <a:endParaRPr lang="en-GB" dirty="0" smtClean="0"/>
          </a:p>
          <a:p>
            <a:r>
              <a:rPr lang="en-GB" dirty="0" smtClean="0"/>
              <a:t>The </a:t>
            </a:r>
            <a:r>
              <a:rPr lang="en-GB" dirty="0"/>
              <a:t>job of the bootstrap program is to locate the operating system on the hard drive and then load it into RAM and run it. Starting up a computer from a power-off situation to where the operating system has been loaded up is known as 'booting up' the computer.</a:t>
            </a:r>
          </a:p>
          <a:p>
            <a:endParaRPr lang="en-GB" dirty="0"/>
          </a:p>
        </p:txBody>
      </p:sp>
      <p:sp>
        <p:nvSpPr>
          <p:cNvPr id="5" name="TextBox 4"/>
          <p:cNvSpPr txBox="1"/>
          <p:nvPr/>
        </p:nvSpPr>
        <p:spPr>
          <a:xfrm>
            <a:off x="4572000" y="6106634"/>
            <a:ext cx="4320480" cy="646331"/>
          </a:xfrm>
          <a:prstGeom prst="rect">
            <a:avLst/>
          </a:prstGeom>
          <a:noFill/>
        </p:spPr>
        <p:txBody>
          <a:bodyPr wrap="square" rtlCol="0">
            <a:spAutoFit/>
          </a:bodyPr>
          <a:lstStyle/>
          <a:p>
            <a:r>
              <a:rPr lang="en-GB" sz="3600" dirty="0" smtClean="0">
                <a:solidFill>
                  <a:srgbClr val="FF0000"/>
                </a:solidFill>
              </a:rPr>
              <a:t>ROM is Non - Volatile</a:t>
            </a:r>
            <a:endParaRPr lang="en-GB" sz="3600" dirty="0">
              <a:solidFill>
                <a:srgbClr val="FF0000"/>
              </a:solidFill>
            </a:endParaRPr>
          </a:p>
        </p:txBody>
      </p:sp>
    </p:spTree>
    <p:extLst>
      <p:ext uri="{BB962C8B-B14F-4D97-AF65-F5344CB8AC3E}">
        <p14:creationId xmlns:p14="http://schemas.microsoft.com/office/powerpoint/2010/main" val="97512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Flashing your BIOS</a:t>
            </a:r>
            <a:endParaRPr lang="en-GB" dirty="0"/>
          </a:p>
        </p:txBody>
      </p:sp>
      <p:sp>
        <p:nvSpPr>
          <p:cNvPr id="3" name="Content Placeholder 2"/>
          <p:cNvSpPr>
            <a:spLocks noGrp="1"/>
          </p:cNvSpPr>
          <p:nvPr>
            <p:ph idx="1"/>
          </p:nvPr>
        </p:nvSpPr>
        <p:spPr/>
        <p:txBody>
          <a:bodyPr>
            <a:normAutofit/>
          </a:bodyPr>
          <a:lstStyle/>
          <a:p>
            <a:r>
              <a:rPr lang="en-GB" dirty="0">
                <a:hlinkClick r:id="rId3"/>
              </a:rPr>
              <a:t>http://blog.superuser.com/2011/04/03/what-is-flashing-the-bios</a:t>
            </a:r>
            <a:r>
              <a:rPr lang="en-GB" dirty="0" smtClean="0">
                <a:hlinkClick r:id="rId3"/>
              </a:rPr>
              <a:t>/</a:t>
            </a:r>
            <a:endParaRPr lang="en-GB" dirty="0" smtClean="0"/>
          </a:p>
          <a:p>
            <a:pPr marL="0" indent="0">
              <a:buNone/>
            </a:pPr>
            <a:r>
              <a:rPr lang="en-GB" dirty="0" smtClean="0"/>
              <a:t>Use the link above to make notes on what is meant by Flashing a BIOS chip</a:t>
            </a:r>
          </a:p>
          <a:p>
            <a:pPr marL="0" indent="0">
              <a:buNone/>
            </a:pPr>
            <a:r>
              <a:rPr lang="en-GB" dirty="0" smtClean="0"/>
              <a:t>You have 5 </a:t>
            </a:r>
            <a:r>
              <a:rPr lang="en-GB" dirty="0" err="1" smtClean="0"/>
              <a:t>Mins</a:t>
            </a:r>
            <a:endParaRPr lang="en-GB" dirty="0"/>
          </a:p>
        </p:txBody>
      </p:sp>
      <p:pic>
        <p:nvPicPr>
          <p:cNvPr id="1026" name="Picture 2" descr="an example of a BIOS chi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4452" y="3861048"/>
            <a:ext cx="3707904" cy="278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45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Why is the operating system not stored in ROM on a personal computer?</a:t>
            </a:r>
            <a:endParaRPr lang="en-GB" dirty="0"/>
          </a:p>
        </p:txBody>
      </p:sp>
      <p:sp>
        <p:nvSpPr>
          <p:cNvPr id="3" name="Content Placeholder 2"/>
          <p:cNvSpPr>
            <a:spLocks noGrp="1"/>
          </p:cNvSpPr>
          <p:nvPr>
            <p:ph idx="1"/>
          </p:nvPr>
        </p:nvSpPr>
        <p:spPr>
          <a:xfrm>
            <a:off x="467544" y="1988840"/>
            <a:ext cx="8229600" cy="4525963"/>
          </a:xfrm>
        </p:spPr>
        <p:txBody>
          <a:bodyPr>
            <a:normAutofit fontScale="92500" lnSpcReduction="10000"/>
          </a:bodyPr>
          <a:lstStyle/>
          <a:p>
            <a:r>
              <a:rPr lang="en-GB" dirty="0" smtClean="0"/>
              <a:t>The </a:t>
            </a:r>
            <a:r>
              <a:rPr lang="en-GB" dirty="0"/>
              <a:t>answer is </a:t>
            </a:r>
            <a:r>
              <a:rPr lang="en-GB" b="1" dirty="0"/>
              <a:t>flexibility</a:t>
            </a:r>
            <a:r>
              <a:rPr lang="en-GB" dirty="0"/>
              <a:t>. </a:t>
            </a:r>
            <a:endParaRPr lang="en-GB" dirty="0" smtClean="0"/>
          </a:p>
          <a:p>
            <a:r>
              <a:rPr lang="en-GB" dirty="0" smtClean="0"/>
              <a:t>You</a:t>
            </a:r>
            <a:r>
              <a:rPr lang="en-GB" dirty="0"/>
              <a:t>, the user, can't normally change the contents of ROM. </a:t>
            </a:r>
            <a:endParaRPr lang="en-GB" dirty="0" smtClean="0"/>
          </a:p>
          <a:p>
            <a:r>
              <a:rPr lang="en-GB" dirty="0" smtClean="0"/>
              <a:t>If </a:t>
            </a:r>
            <a:r>
              <a:rPr lang="en-GB" dirty="0"/>
              <a:t>you wanted to change operating systems, for example, from Windows 98 to Windows XP, and the operating system was in ROM, you would be stuck! </a:t>
            </a:r>
            <a:endParaRPr lang="en-GB" dirty="0" smtClean="0"/>
          </a:p>
          <a:p>
            <a:r>
              <a:rPr lang="en-GB" dirty="0" smtClean="0"/>
              <a:t>However</a:t>
            </a:r>
            <a:r>
              <a:rPr lang="en-GB" dirty="0"/>
              <a:t>, by putting the OS on the hard disk, you can upgrade it anytime you want and you don't need to change the program in ROM.</a:t>
            </a:r>
          </a:p>
        </p:txBody>
      </p:sp>
    </p:spTree>
    <p:extLst>
      <p:ext uri="{BB962C8B-B14F-4D97-AF65-F5344CB8AC3E}">
        <p14:creationId xmlns:p14="http://schemas.microsoft.com/office/powerpoint/2010/main" val="112272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Registers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We </a:t>
            </a:r>
            <a:r>
              <a:rPr lang="en-GB" dirty="0"/>
              <a:t>have come across these before! Registers are part of the design of the CPU. They are memory circuits and are very </a:t>
            </a:r>
            <a:r>
              <a:rPr lang="en-GB" dirty="0" err="1"/>
              <a:t>very</a:t>
            </a:r>
            <a:r>
              <a:rPr lang="en-GB" dirty="0"/>
              <a:t> fast because they are constantly being accessed by the CPU. </a:t>
            </a:r>
          </a:p>
        </p:txBody>
      </p:sp>
    </p:spTree>
    <p:extLst>
      <p:ext uri="{BB962C8B-B14F-4D97-AF65-F5344CB8AC3E}">
        <p14:creationId xmlns:p14="http://schemas.microsoft.com/office/powerpoint/2010/main" val="304457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Cache</a:t>
            </a:r>
            <a:endParaRPr lang="en-GB" dirty="0"/>
          </a:p>
        </p:txBody>
      </p:sp>
      <p:sp>
        <p:nvSpPr>
          <p:cNvPr id="3" name="Content Placeholder 2"/>
          <p:cNvSpPr>
            <a:spLocks noGrp="1"/>
          </p:cNvSpPr>
          <p:nvPr>
            <p:ph idx="1"/>
          </p:nvPr>
        </p:nvSpPr>
        <p:spPr>
          <a:xfrm>
            <a:off x="179512" y="1340768"/>
            <a:ext cx="8784976" cy="5400600"/>
          </a:xfrm>
        </p:spPr>
        <p:txBody>
          <a:bodyPr>
            <a:normAutofit fontScale="62500" lnSpcReduction="20000"/>
          </a:bodyPr>
          <a:lstStyle/>
          <a:p>
            <a:r>
              <a:rPr lang="en-GB" dirty="0" smtClean="0"/>
              <a:t>Another </a:t>
            </a:r>
            <a:r>
              <a:rPr lang="en-GB" dirty="0"/>
              <a:t>type of memory is known as the cache and it is provided in computer systems to speed up processing. Like all memory, it is measured in bytes (or Kbytes, Mbytes </a:t>
            </a:r>
            <a:r>
              <a:rPr lang="en-GB" dirty="0" err="1"/>
              <a:t>etc</a:t>
            </a:r>
            <a:r>
              <a:rPr lang="en-GB" dirty="0"/>
              <a:t>).</a:t>
            </a:r>
          </a:p>
          <a:p>
            <a:r>
              <a:rPr lang="en-GB" dirty="0"/>
              <a:t>Programs are made up of instructions</a:t>
            </a:r>
            <a:r>
              <a:rPr lang="en-GB" dirty="0" smtClean="0"/>
              <a:t>.</a:t>
            </a:r>
          </a:p>
          <a:p>
            <a:r>
              <a:rPr lang="en-GB" dirty="0" smtClean="0"/>
              <a:t>Instructions </a:t>
            </a:r>
            <a:r>
              <a:rPr lang="en-GB" dirty="0"/>
              <a:t>are fetched from memory using the fetch-decode-execute cycle. </a:t>
            </a:r>
            <a:endParaRPr lang="en-GB" dirty="0" smtClean="0"/>
          </a:p>
          <a:p>
            <a:r>
              <a:rPr lang="en-GB" dirty="0" smtClean="0"/>
              <a:t>The </a:t>
            </a:r>
            <a:r>
              <a:rPr lang="en-GB" dirty="0"/>
              <a:t>data that instructions need is also fetched from memory and some data might need to be fetched over and over again, </a:t>
            </a:r>
            <a:r>
              <a:rPr lang="en-GB" dirty="0" smtClean="0"/>
              <a:t>f </a:t>
            </a:r>
            <a:r>
              <a:rPr lang="en-GB" dirty="0" smtClean="0"/>
              <a:t>For </a:t>
            </a:r>
            <a:r>
              <a:rPr lang="en-GB" dirty="0"/>
              <a:t>example, a constant that is held in memory and used lots of times in lots of calculations</a:t>
            </a:r>
            <a:r>
              <a:rPr lang="en-GB" dirty="0" smtClean="0"/>
              <a:t>.</a:t>
            </a:r>
          </a:p>
          <a:p>
            <a:r>
              <a:rPr lang="en-GB" dirty="0"/>
              <a:t>F</a:t>
            </a:r>
            <a:r>
              <a:rPr lang="en-GB" dirty="0" smtClean="0"/>
              <a:t>etching </a:t>
            </a:r>
            <a:r>
              <a:rPr lang="en-GB" dirty="0"/>
              <a:t>data from the IAS takes </a:t>
            </a:r>
            <a:r>
              <a:rPr lang="en-GB" dirty="0" smtClean="0"/>
              <a:t>time and fetching </a:t>
            </a:r>
            <a:r>
              <a:rPr lang="en-GB" dirty="0"/>
              <a:t>the same data time after time is a waste of </a:t>
            </a:r>
            <a:r>
              <a:rPr lang="en-GB" dirty="0" smtClean="0"/>
              <a:t>time</a:t>
            </a:r>
          </a:p>
          <a:p>
            <a:r>
              <a:rPr lang="en-GB" dirty="0" smtClean="0"/>
              <a:t>Processing </a:t>
            </a:r>
            <a:r>
              <a:rPr lang="en-GB" dirty="0"/>
              <a:t>can be speeded up by storing constantly-needed data in some very fast-access memory. </a:t>
            </a:r>
            <a:endParaRPr lang="en-GB" dirty="0" smtClean="0"/>
          </a:p>
          <a:p>
            <a:r>
              <a:rPr lang="en-GB" dirty="0" smtClean="0"/>
              <a:t>This </a:t>
            </a:r>
            <a:r>
              <a:rPr lang="en-GB" dirty="0"/>
              <a:t>will reduce the 'fetch' time. </a:t>
            </a:r>
            <a:endParaRPr lang="en-GB" dirty="0" smtClean="0"/>
          </a:p>
          <a:p>
            <a:r>
              <a:rPr lang="en-GB" dirty="0" smtClean="0"/>
              <a:t>This</a:t>
            </a:r>
            <a:r>
              <a:rPr lang="en-GB" dirty="0"/>
              <a:t> </a:t>
            </a:r>
            <a:r>
              <a:rPr lang="en-GB" b="1" dirty="0"/>
              <a:t>fast-access memory</a:t>
            </a:r>
            <a:r>
              <a:rPr lang="en-GB" dirty="0"/>
              <a:t> is called 'cache'. It is much faster than RAM (but not as fast as registers</a:t>
            </a:r>
            <a:r>
              <a:rPr lang="en-GB" dirty="0" smtClean="0"/>
              <a:t>).</a:t>
            </a:r>
          </a:p>
          <a:p>
            <a:r>
              <a:rPr lang="en-GB" dirty="0" smtClean="0"/>
              <a:t>You </a:t>
            </a:r>
            <a:r>
              <a:rPr lang="en-GB" dirty="0"/>
              <a:t>only get limited amounts of it in a computer system because it is very expensive to </a:t>
            </a:r>
            <a:r>
              <a:rPr lang="en-GB" dirty="0" smtClean="0"/>
              <a:t>make.</a:t>
            </a:r>
            <a:endParaRPr lang="en-GB" dirty="0"/>
          </a:p>
        </p:txBody>
      </p:sp>
    </p:spTree>
    <p:extLst>
      <p:ext uri="{BB962C8B-B14F-4D97-AF65-F5344CB8AC3E}">
        <p14:creationId xmlns:p14="http://schemas.microsoft.com/office/powerpoint/2010/main" val="335110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Battery-backed RAM (sometimes known as CMOS)</a:t>
            </a:r>
            <a:r>
              <a:rPr lang="en-GB" dirty="0"/>
              <a:t/>
            </a:r>
            <a:br>
              <a:rPr lang="en-GB" dirty="0"/>
            </a:br>
            <a:endParaRPr lang="en-GB" dirty="0"/>
          </a:p>
        </p:txBody>
      </p:sp>
      <p:sp>
        <p:nvSpPr>
          <p:cNvPr id="3" name="Content Placeholder 2"/>
          <p:cNvSpPr>
            <a:spLocks noGrp="1"/>
          </p:cNvSpPr>
          <p:nvPr>
            <p:ph idx="1"/>
          </p:nvPr>
        </p:nvSpPr>
        <p:spPr>
          <a:xfrm>
            <a:off x="0" y="1124744"/>
            <a:ext cx="9144000" cy="5709356"/>
          </a:xfrm>
        </p:spPr>
        <p:txBody>
          <a:bodyPr>
            <a:normAutofit fontScale="70000" lnSpcReduction="20000"/>
          </a:bodyPr>
          <a:lstStyle/>
          <a:p>
            <a:r>
              <a:rPr lang="en-GB" dirty="0" smtClean="0"/>
              <a:t>ROM is used to store part of the BIOS </a:t>
            </a:r>
          </a:p>
          <a:p>
            <a:r>
              <a:rPr lang="en-GB" dirty="0" smtClean="0"/>
              <a:t>The </a:t>
            </a:r>
            <a:r>
              <a:rPr lang="en-GB" dirty="0"/>
              <a:t>rest of the BIOS is stored in battery-backed RAM. </a:t>
            </a:r>
            <a:endParaRPr lang="en-GB" dirty="0" smtClean="0"/>
          </a:p>
          <a:p>
            <a:r>
              <a:rPr lang="en-GB" dirty="0" smtClean="0"/>
              <a:t>This </a:t>
            </a:r>
            <a:r>
              <a:rPr lang="en-GB" dirty="0"/>
              <a:t>is RAM, but the computer ensures the power is never removed from it by connecting a battery to it. </a:t>
            </a:r>
            <a:endParaRPr lang="en-GB" dirty="0" smtClean="0"/>
          </a:p>
          <a:p>
            <a:r>
              <a:rPr lang="en-GB" dirty="0" smtClean="0"/>
              <a:t>This </a:t>
            </a:r>
            <a:r>
              <a:rPr lang="en-GB" dirty="0"/>
              <a:t>takes over when the main power is removed, when the computer is switched off.</a:t>
            </a:r>
          </a:p>
          <a:p>
            <a:r>
              <a:rPr lang="en-GB" dirty="0"/>
              <a:t>By putting part of the BIOS in battery-backed RAM, you are giving the user the ability to </a:t>
            </a:r>
            <a:r>
              <a:rPr lang="en-GB" b="1" dirty="0"/>
              <a:t>store their own settings</a:t>
            </a:r>
            <a:r>
              <a:rPr lang="en-GB" dirty="0"/>
              <a:t>, used when the computer boots up. </a:t>
            </a:r>
            <a:endParaRPr lang="en-GB" dirty="0" smtClean="0"/>
          </a:p>
          <a:p>
            <a:r>
              <a:rPr lang="en-GB" dirty="0" smtClean="0"/>
              <a:t>For </a:t>
            </a:r>
            <a:r>
              <a:rPr lang="en-GB" dirty="0"/>
              <a:t>example, we have already said that when a computer powers up, the BIOS looks for the bootstrap program. Now it can look for it on a floppy disk and if it doesn't find it, it can then try the hard disk, and if it still doesn't find it, it can look on a CD. </a:t>
            </a:r>
            <a:endParaRPr lang="en-GB" dirty="0" smtClean="0"/>
          </a:p>
          <a:p>
            <a:r>
              <a:rPr lang="en-GB" dirty="0" smtClean="0"/>
              <a:t>The user </a:t>
            </a:r>
            <a:r>
              <a:rPr lang="en-GB" dirty="0"/>
              <a:t>can </a:t>
            </a:r>
            <a:r>
              <a:rPr lang="en-GB" dirty="0" smtClean="0"/>
              <a:t>then set </a:t>
            </a:r>
            <a:r>
              <a:rPr lang="en-GB" dirty="0"/>
              <a:t>the order that the computer looks at the different </a:t>
            </a:r>
            <a:r>
              <a:rPr lang="en-GB" dirty="0" smtClean="0"/>
              <a:t>devices</a:t>
            </a:r>
          </a:p>
          <a:p>
            <a:r>
              <a:rPr lang="en-GB" dirty="0" smtClean="0"/>
              <a:t>The </a:t>
            </a:r>
            <a:r>
              <a:rPr lang="en-GB" dirty="0"/>
              <a:t>user can also use this part of the BIOS to set up and store a computer password, to prevent casual access to the computer. Next time you boot up your computer, take note of which storage device is being looked at </a:t>
            </a:r>
            <a:r>
              <a:rPr lang="en-GB" dirty="0" smtClean="0"/>
              <a:t>first</a:t>
            </a:r>
            <a:endParaRPr lang="en-GB" dirty="0"/>
          </a:p>
          <a:p>
            <a:endParaRPr lang="en-GB"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272" y="548680"/>
            <a:ext cx="1907704" cy="1168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29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Buffers</a:t>
            </a:r>
            <a:endParaRPr lang="en-GB" dirty="0"/>
          </a:p>
        </p:txBody>
      </p:sp>
      <p:sp>
        <p:nvSpPr>
          <p:cNvPr id="3" name="Content Placeholder 2"/>
          <p:cNvSpPr>
            <a:spLocks noGrp="1"/>
          </p:cNvSpPr>
          <p:nvPr>
            <p:ph idx="1"/>
          </p:nvPr>
        </p:nvSpPr>
        <p:spPr>
          <a:xfrm>
            <a:off x="0" y="1196752"/>
            <a:ext cx="9144000" cy="5661248"/>
          </a:xfrm>
        </p:spPr>
        <p:txBody>
          <a:bodyPr>
            <a:normAutofit fontScale="85000" lnSpcReduction="10000"/>
          </a:bodyPr>
          <a:lstStyle/>
          <a:p>
            <a:r>
              <a:rPr lang="en-GB" dirty="0" smtClean="0"/>
              <a:t>A </a:t>
            </a:r>
            <a:r>
              <a:rPr lang="en-GB" dirty="0"/>
              <a:t>buffer is an area of RAM that has been reserved for one purpose - to aid the transfer of data between different parts of a computer because those parts work at different speeds. </a:t>
            </a:r>
            <a:endParaRPr lang="en-GB" dirty="0" smtClean="0"/>
          </a:p>
          <a:p>
            <a:r>
              <a:rPr lang="en-GB" dirty="0" smtClean="0"/>
              <a:t>An </a:t>
            </a:r>
            <a:r>
              <a:rPr lang="en-GB" dirty="0"/>
              <a:t>example of this is the transfer of data between primary memory and secondary storage devices</a:t>
            </a:r>
            <a:r>
              <a:rPr lang="en-GB" dirty="0" smtClean="0"/>
              <a:t>.</a:t>
            </a:r>
          </a:p>
          <a:p>
            <a:r>
              <a:rPr lang="en-GB" dirty="0" smtClean="0"/>
              <a:t>Primary </a:t>
            </a:r>
            <a:r>
              <a:rPr lang="en-GB" dirty="0"/>
              <a:t>memory is part of the CPU and works at very fast </a:t>
            </a:r>
            <a:r>
              <a:rPr lang="en-GB" dirty="0" smtClean="0"/>
              <a:t>speeds compared </a:t>
            </a:r>
            <a:r>
              <a:rPr lang="en-GB" dirty="0"/>
              <a:t>to secondary storage devices such as floppy drives and hard drives, which are very slow. </a:t>
            </a:r>
            <a:endParaRPr lang="en-GB" dirty="0" smtClean="0"/>
          </a:p>
          <a:p>
            <a:r>
              <a:rPr lang="en-GB" dirty="0" smtClean="0"/>
              <a:t>If </a:t>
            </a:r>
            <a:r>
              <a:rPr lang="en-GB" dirty="0"/>
              <a:t>you didn't have a buffer then the transfer would have to take place at the speed of the slowest device and that is an inefficient use of the </a:t>
            </a:r>
            <a:r>
              <a:rPr lang="en-GB" dirty="0" smtClean="0"/>
              <a:t>CPU</a:t>
            </a:r>
          </a:p>
          <a:p>
            <a:r>
              <a:rPr lang="en-GB" dirty="0" smtClean="0"/>
              <a:t>It </a:t>
            </a:r>
            <a:r>
              <a:rPr lang="en-GB" dirty="0"/>
              <a:t>prevents the CPU doing other more important things because it has to take charge of the management of the data transfer. </a:t>
            </a:r>
          </a:p>
        </p:txBody>
      </p:sp>
    </p:spTree>
    <p:extLst>
      <p:ext uri="{BB962C8B-B14F-4D97-AF65-F5344CB8AC3E}">
        <p14:creationId xmlns:p14="http://schemas.microsoft.com/office/powerpoint/2010/main" val="313978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Firmware</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 </a:t>
            </a:r>
            <a:r>
              <a:rPr lang="en-GB" dirty="0"/>
              <a:t>piece of hardware such as a CD ROM is a very complicated device. </a:t>
            </a:r>
            <a:endParaRPr lang="en-GB" dirty="0" smtClean="0"/>
          </a:p>
          <a:p>
            <a:r>
              <a:rPr lang="en-GB" dirty="0" smtClean="0"/>
              <a:t>It </a:t>
            </a:r>
            <a:r>
              <a:rPr lang="en-GB" dirty="0"/>
              <a:t>has its own processor to control how it works. Just like the CPU on your computer needs an operating system to make the computer do things, so the processor in each piece of hardware in your computer system needs its own 'operating system' to make that device work. </a:t>
            </a:r>
            <a:endParaRPr lang="en-GB" dirty="0" smtClean="0"/>
          </a:p>
          <a:p>
            <a:r>
              <a:rPr lang="en-GB" dirty="0" smtClean="0"/>
              <a:t>This </a:t>
            </a:r>
            <a:r>
              <a:rPr lang="en-GB" dirty="0"/>
              <a:t>'operating system' is known as </a:t>
            </a:r>
            <a:r>
              <a:rPr lang="en-GB" b="1" dirty="0"/>
              <a:t>firmware</a:t>
            </a:r>
            <a:r>
              <a:rPr lang="en-GB" dirty="0"/>
              <a:t>. </a:t>
            </a:r>
            <a:endParaRPr lang="en-GB" dirty="0" smtClean="0"/>
          </a:p>
          <a:p>
            <a:r>
              <a:rPr lang="en-GB" dirty="0" smtClean="0"/>
              <a:t>Firmware </a:t>
            </a:r>
            <a:r>
              <a:rPr lang="en-GB" dirty="0"/>
              <a:t>is usually held on flash ROM in each device</a:t>
            </a:r>
            <a:r>
              <a:rPr lang="en-GB" dirty="0" smtClean="0"/>
              <a:t>.</a:t>
            </a:r>
          </a:p>
          <a:p>
            <a:r>
              <a:rPr lang="en-GB" dirty="0" smtClean="0"/>
              <a:t> You </a:t>
            </a:r>
            <a:r>
              <a:rPr lang="en-GB" dirty="0"/>
              <a:t>can search the Internet for firmware upgrades for a particular piece of hardware that you have. The first place to start looking is the manufacturer's web </a:t>
            </a:r>
            <a:r>
              <a:rPr lang="en-GB" dirty="0" smtClean="0"/>
              <a:t>site</a:t>
            </a:r>
          </a:p>
          <a:p>
            <a:r>
              <a:rPr lang="en-GB" dirty="0" smtClean="0"/>
              <a:t>The </a:t>
            </a:r>
            <a:r>
              <a:rPr lang="en-GB" dirty="0"/>
              <a:t>same warning that was made when we discussed upgrading the BIOS applies to upgrading </a:t>
            </a:r>
            <a:r>
              <a:rPr lang="en-GB" dirty="0" smtClean="0"/>
              <a:t>firmware</a:t>
            </a:r>
            <a:endParaRPr lang="en-GB" dirty="0"/>
          </a:p>
        </p:txBody>
      </p:sp>
    </p:spTree>
    <p:extLst>
      <p:ext uri="{BB962C8B-B14F-4D97-AF65-F5344CB8AC3E}">
        <p14:creationId xmlns:p14="http://schemas.microsoft.com/office/powerpoint/2010/main" val="336749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WiFi</a:t>
            </a:r>
            <a:endParaRPr lang="en-GB" dirty="0"/>
          </a:p>
        </p:txBody>
      </p:sp>
      <p:sp>
        <p:nvSpPr>
          <p:cNvPr id="3" name="Content Placeholder 2"/>
          <p:cNvSpPr>
            <a:spLocks noGrp="1"/>
          </p:cNvSpPr>
          <p:nvPr>
            <p:ph idx="1"/>
          </p:nvPr>
        </p:nvSpPr>
        <p:spPr/>
        <p:txBody>
          <a:bodyPr/>
          <a:lstStyle/>
          <a:p>
            <a:pPr marL="0" indent="0">
              <a:buNone/>
            </a:pPr>
            <a:r>
              <a:rPr lang="en-GB" dirty="0">
                <a:hlinkClick r:id="rId2"/>
              </a:rPr>
              <a:t>http://</a:t>
            </a:r>
            <a:r>
              <a:rPr lang="en-GB" dirty="0" smtClean="0">
                <a:hlinkClick r:id="rId2"/>
              </a:rPr>
              <a:t>computer.howstuffworks.com/wireless-network.htm</a:t>
            </a:r>
            <a:endParaRPr lang="en-GB" dirty="0" smtClean="0"/>
          </a:p>
          <a:p>
            <a:pPr marL="0" indent="0">
              <a:buNone/>
            </a:pPr>
            <a:r>
              <a:rPr lang="en-GB" dirty="0" smtClean="0"/>
              <a:t>Use the link about to create a leaflet on wireless technology and how it works.</a:t>
            </a:r>
          </a:p>
          <a:p>
            <a:pPr marL="0" indent="0">
              <a:buNone/>
            </a:pPr>
            <a:r>
              <a:rPr lang="en-GB" dirty="0" smtClean="0"/>
              <a:t>You have 20 </a:t>
            </a:r>
            <a:r>
              <a:rPr lang="en-GB" dirty="0" err="1" smtClean="0"/>
              <a:t>mins</a:t>
            </a:r>
            <a:endParaRPr lang="en-GB" dirty="0"/>
          </a:p>
        </p:txBody>
      </p:sp>
      <p:pic>
        <p:nvPicPr>
          <p:cNvPr id="3074" name="Picture 2" descr="http://t1.gstatic.com/images?q=tbn:ANd9GcTacsi-zMKEKEzAWlpOdLLU4S2UP7Wsh4gJoJwHc4-G7X4GH_wD:images.apple.com/support/assets/images/assistant/shared/wifiaccesspoin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304304"/>
            <a:ext cx="2756638" cy="2054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192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Primary memory and secondary memory (more commonly referred to as 'secondary storage').</a:t>
            </a:r>
            <a:endParaRPr lang="en-GB" dirty="0"/>
          </a:p>
        </p:txBody>
      </p:sp>
      <p:sp>
        <p:nvSpPr>
          <p:cNvPr id="3" name="Content Placeholder 2"/>
          <p:cNvSpPr>
            <a:spLocks noGrp="1"/>
          </p:cNvSpPr>
          <p:nvPr>
            <p:ph idx="1"/>
          </p:nvPr>
        </p:nvSpPr>
        <p:spPr>
          <a:xfrm>
            <a:off x="467544" y="1988840"/>
            <a:ext cx="8229600" cy="4525963"/>
          </a:xfrm>
        </p:spPr>
        <p:txBody>
          <a:bodyPr>
            <a:normAutofit fontScale="77500" lnSpcReduction="20000"/>
          </a:bodyPr>
          <a:lstStyle/>
          <a:p>
            <a:pPr marL="0" indent="0">
              <a:buNone/>
            </a:pPr>
            <a:r>
              <a:rPr lang="en-GB" dirty="0" smtClean="0"/>
              <a:t>You </a:t>
            </a:r>
            <a:r>
              <a:rPr lang="en-GB" dirty="0"/>
              <a:t>will often read about </a:t>
            </a:r>
            <a:r>
              <a:rPr lang="en-GB" b="1" dirty="0" smtClean="0"/>
              <a:t>primary </a:t>
            </a:r>
            <a:r>
              <a:rPr lang="en-GB" b="1" dirty="0"/>
              <a:t>memory</a:t>
            </a:r>
            <a:r>
              <a:rPr lang="en-GB" dirty="0"/>
              <a:t> and </a:t>
            </a:r>
            <a:r>
              <a:rPr lang="en-GB" b="1" dirty="0"/>
              <a:t>secondary storage</a:t>
            </a:r>
            <a:r>
              <a:rPr lang="en-GB" dirty="0"/>
              <a:t> devices in the same sentence as they are sometimes treated together as 'memory'. One way to deal with 'memory' if it is being discussed like this is to classify it into the two types: </a:t>
            </a:r>
            <a:endParaRPr lang="en-GB" dirty="0" smtClean="0"/>
          </a:p>
          <a:p>
            <a:pPr marL="0" indent="0">
              <a:buNone/>
            </a:pPr>
            <a:r>
              <a:rPr lang="en-GB" dirty="0" smtClean="0"/>
              <a:t>primary </a:t>
            </a:r>
            <a:r>
              <a:rPr lang="en-GB" dirty="0"/>
              <a:t>memory and secondary storage. </a:t>
            </a:r>
            <a:endParaRPr lang="en-GB" dirty="0" smtClean="0"/>
          </a:p>
          <a:p>
            <a:pPr marL="0" indent="0">
              <a:buNone/>
            </a:pPr>
            <a:r>
              <a:rPr lang="en-GB" dirty="0" smtClean="0"/>
              <a:t>Primary </a:t>
            </a:r>
            <a:r>
              <a:rPr lang="en-GB" dirty="0"/>
              <a:t>memory is the memory that forms part of the CPU circuitry itself. It's the place where applications and data are held for use by the CPU and where results of calculations are put. Secondary storage devices are devices that are connected to the CPU as peripherals e.g. a floppy disk or a hard disk. They store data and applications not immediately needed by the CPU. Primary memory is also known as RAM, Immediate Access Storage or IAS.</a:t>
            </a:r>
          </a:p>
        </p:txBody>
      </p:sp>
    </p:spTree>
    <p:extLst>
      <p:ext uri="{BB962C8B-B14F-4D97-AF65-F5344CB8AC3E}">
        <p14:creationId xmlns:p14="http://schemas.microsoft.com/office/powerpoint/2010/main" val="1775575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READ devices and READ/WRITE memory devices.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Registers</a:t>
            </a:r>
            <a:r>
              <a:rPr lang="en-GB" dirty="0"/>
              <a:t>, cache, RAM, floppy disks, hard drives and CD-R/W are </a:t>
            </a:r>
            <a:r>
              <a:rPr lang="en-GB" b="1" dirty="0"/>
              <a:t>READ/WRITE</a:t>
            </a:r>
            <a:r>
              <a:rPr lang="en-GB" dirty="0"/>
              <a:t> devices. That means that data in these devices can be accessed and read but also new data can be written to these devices. ROM, DVDs and some CDROMS are </a:t>
            </a:r>
            <a:r>
              <a:rPr lang="en-GB" b="1" dirty="0"/>
              <a:t>READ ONLY</a:t>
            </a:r>
            <a:r>
              <a:rPr lang="en-GB" dirty="0"/>
              <a:t>. Data is burnt (written to once) onto these devices and cannot then be changed. They are sometimes called WORM devices (Write Once Read Many times).</a:t>
            </a:r>
          </a:p>
        </p:txBody>
      </p:sp>
    </p:spTree>
    <p:extLst>
      <p:ext uri="{BB962C8B-B14F-4D97-AF65-F5344CB8AC3E}">
        <p14:creationId xmlns:p14="http://schemas.microsoft.com/office/powerpoint/2010/main" val="1174214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Volatile memory and non-volatile memory.</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Another </a:t>
            </a:r>
            <a:r>
              <a:rPr lang="en-GB" dirty="0"/>
              <a:t>way to split memory types up is to divide them between </a:t>
            </a:r>
            <a:r>
              <a:rPr lang="en-GB" b="1" dirty="0"/>
              <a:t>volatile and non-volatile memory</a:t>
            </a:r>
            <a:r>
              <a:rPr lang="en-GB" dirty="0"/>
              <a:t>. RAM is volatile. That means that when the power is turned off, you lose the contents. Motherboards have a small amount of battery-backed RAM known as CMOS. When the main power is turned off, this type of RAM will keep its contents (as long as the battery works!) Battery-backed RAM keeps the details of the BIOS password, for example. If you forget the password to the BIOS, you can empty the contents of the battery-backed RAM by removing the battery for a minute. ROM is non-volatile, as is the hard drive. When the power is turned off, the contents will not be lost.</a:t>
            </a:r>
          </a:p>
        </p:txBody>
      </p:sp>
    </p:spTree>
    <p:extLst>
      <p:ext uri="{BB962C8B-B14F-4D97-AF65-F5344CB8AC3E}">
        <p14:creationId xmlns:p14="http://schemas.microsoft.com/office/powerpoint/2010/main" val="308191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Cost, access times and capacity of memory devices.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dirty="0" smtClean="0"/>
              <a:t>The</a:t>
            </a:r>
            <a:r>
              <a:rPr lang="en-GB" dirty="0"/>
              <a:t> </a:t>
            </a:r>
            <a:r>
              <a:rPr lang="en-GB" b="1" dirty="0"/>
              <a:t>price per byte</a:t>
            </a:r>
            <a:r>
              <a:rPr lang="en-GB" dirty="0"/>
              <a:t> of storing data on the hard drive, for example, is cheap compared to RAM, and cheaper still compared to cache. This is one reason why you can buy huge capacity hard drives but can only usually afford a small amount of cache on your home PC.</a:t>
            </a:r>
          </a:p>
          <a:p>
            <a:pPr marL="0" indent="0">
              <a:buNone/>
            </a:pPr>
            <a:r>
              <a:rPr lang="en-GB" dirty="0"/>
              <a:t>The physical distance of the CPU from the memory will effect how fast the CPU can carry out instructions. Memory in the form of registers will be right next to the CPU. These will be accessible very quickly compared to other types of memory. Unfortunately, there isn't enough space in the circuitry to put the RAM next to the CPU. RAM will be built on other circuitry and connected to the CPU via wires (or metallic runs on the motherboard). Access will be slower than access to the registers or cache! (This is one reason why you need a 'WAIT interrupt', to tell the CPU to wait while data gets from the RAM to the CPU.)</a:t>
            </a:r>
          </a:p>
          <a:p>
            <a:pPr marL="0" indent="0">
              <a:buNone/>
            </a:pPr>
            <a:r>
              <a:rPr lang="en-GB" dirty="0"/>
              <a:t>You can also discuss the size of memory devices. Registers will be of the order of bytes. Cache will typically be Kilobytes. RAM will be talked about in Megabytes and possibly Gigabytes whereas hard disks will be discussed in Gigabytes or Terabytes.</a:t>
            </a:r>
          </a:p>
          <a:p>
            <a:endParaRPr lang="en-GB" dirty="0"/>
          </a:p>
        </p:txBody>
      </p:sp>
    </p:spTree>
    <p:extLst>
      <p:ext uri="{BB962C8B-B14F-4D97-AF65-F5344CB8AC3E}">
        <p14:creationId xmlns:p14="http://schemas.microsoft.com/office/powerpoint/2010/main" val="3701319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a:xfrm>
            <a:off x="107504" y="1412776"/>
            <a:ext cx="8856984" cy="5256584"/>
          </a:xfrm>
        </p:spPr>
        <p:txBody>
          <a:bodyPr>
            <a:normAutofit fontScale="47500" lnSpcReduction="20000"/>
          </a:bodyPr>
          <a:lstStyle/>
          <a:p>
            <a:pPr marL="0" indent="0">
              <a:buNone/>
            </a:pPr>
            <a:r>
              <a:rPr lang="en-GB" b="1" i="1" dirty="0"/>
              <a:t>Q1. Describe and compare exactly what kind of data each of the following types of memory hold:</a:t>
            </a:r>
          </a:p>
          <a:p>
            <a:pPr marL="0" indent="0">
              <a:buNone/>
            </a:pPr>
            <a:r>
              <a:rPr lang="en-GB" b="1" i="1" dirty="0"/>
              <a:t>RAM.</a:t>
            </a:r>
          </a:p>
          <a:p>
            <a:pPr marL="0" indent="0">
              <a:buNone/>
            </a:pPr>
            <a:r>
              <a:rPr lang="en-GB" b="1" i="1" dirty="0"/>
              <a:t>ROM.</a:t>
            </a:r>
          </a:p>
          <a:p>
            <a:pPr marL="0" indent="0">
              <a:buNone/>
            </a:pPr>
            <a:r>
              <a:rPr lang="en-GB" b="1" i="1" dirty="0"/>
              <a:t>registers.</a:t>
            </a:r>
          </a:p>
          <a:p>
            <a:pPr marL="0" indent="0">
              <a:buNone/>
            </a:pPr>
            <a:r>
              <a:rPr lang="en-GB" b="1" i="1" dirty="0"/>
              <a:t>cache.</a:t>
            </a:r>
          </a:p>
          <a:p>
            <a:pPr marL="0" indent="0">
              <a:buNone/>
            </a:pPr>
            <a:r>
              <a:rPr lang="en-GB" b="1" i="1" dirty="0"/>
              <a:t>battery-backed RAM.</a:t>
            </a:r>
          </a:p>
          <a:p>
            <a:pPr marL="0" indent="0">
              <a:buNone/>
            </a:pPr>
            <a:r>
              <a:rPr lang="en-GB" b="1" i="1" dirty="0"/>
              <a:t>Q2. Explain the terms 'volatile' and 'non-volatile' when applied to memory.</a:t>
            </a:r>
            <a:br>
              <a:rPr lang="en-GB" b="1" i="1" dirty="0"/>
            </a:br>
            <a:r>
              <a:rPr lang="en-GB" b="1" i="1" dirty="0"/>
              <a:t>Q3. What is the purpose of the 'bootstrap program'?</a:t>
            </a:r>
            <a:br>
              <a:rPr lang="en-GB" b="1" i="1" dirty="0"/>
            </a:br>
            <a:r>
              <a:rPr lang="en-GB" b="1" i="1" dirty="0"/>
              <a:t>Q4. Explain what is meant by 'booting up a computer'.</a:t>
            </a:r>
            <a:br>
              <a:rPr lang="en-GB" b="1" i="1" dirty="0"/>
            </a:br>
            <a:r>
              <a:rPr lang="en-GB" b="1" i="1" dirty="0"/>
              <a:t>Q5. Explain why re-booting a computer often sorts out software problems.</a:t>
            </a:r>
            <a:br>
              <a:rPr lang="en-GB" b="1" i="1" dirty="0"/>
            </a:br>
            <a:r>
              <a:rPr lang="en-GB" b="1" i="1" dirty="0"/>
              <a:t>Q6. How many bytes are there in 256 Mbytes? You should give a) an approximate answer and b) an exact answer.</a:t>
            </a:r>
            <a:br>
              <a:rPr lang="en-GB" b="1" i="1" dirty="0"/>
            </a:br>
            <a:r>
              <a:rPr lang="en-GB" b="1" i="1" dirty="0"/>
              <a:t>Q7. What does BIOS stand for?</a:t>
            </a:r>
            <a:br>
              <a:rPr lang="en-GB" b="1" i="1" dirty="0"/>
            </a:br>
            <a:r>
              <a:rPr lang="en-GB" b="1" i="1" dirty="0"/>
              <a:t>Q8. Explain why the operating system on a PC is not held in ROM.</a:t>
            </a:r>
            <a:br>
              <a:rPr lang="en-GB" b="1" i="1" dirty="0"/>
            </a:br>
            <a:r>
              <a:rPr lang="en-GB" b="1" i="1" dirty="0"/>
              <a:t>Q9. Suggest a reason why the operating system on computer systems such as a digital watch, a mobile phone or a computer-controlled washing machine is held in ROM.</a:t>
            </a:r>
            <a:br>
              <a:rPr lang="en-GB" b="1" i="1" dirty="0"/>
            </a:br>
            <a:r>
              <a:rPr lang="en-GB" b="1" i="1" dirty="0"/>
              <a:t>Q10. Describe why providing cache to a computer system without any should improve performance.</a:t>
            </a:r>
            <a:br>
              <a:rPr lang="en-GB" b="1" i="1" dirty="0"/>
            </a:br>
            <a:r>
              <a:rPr lang="en-GB" b="1" i="1" dirty="0"/>
              <a:t>Q11. Describe the purpose of battery-backed RAM.</a:t>
            </a:r>
            <a:br>
              <a:rPr lang="en-GB" b="1" i="1" dirty="0"/>
            </a:br>
            <a:r>
              <a:rPr lang="en-GB" b="1" i="1" dirty="0"/>
              <a:t>Q12. Suggest different ways of comparing different memory types such as ROM, RAM, cache registers and so on.</a:t>
            </a:r>
            <a:br>
              <a:rPr lang="en-GB" b="1" i="1" dirty="0"/>
            </a:br>
            <a:r>
              <a:rPr lang="en-GB" b="1" i="1" dirty="0"/>
              <a:t>Q13. Define 'buffer'.</a:t>
            </a:r>
            <a:br>
              <a:rPr lang="en-GB" b="1" i="1" dirty="0"/>
            </a:br>
            <a:r>
              <a:rPr lang="en-GB" b="1" i="1" dirty="0"/>
              <a:t>Q14. Find out more about the 'WAIT interrupt'.</a:t>
            </a:r>
            <a:br>
              <a:rPr lang="en-GB" b="1" i="1" dirty="0"/>
            </a:br>
            <a:r>
              <a:rPr lang="en-GB" b="1" i="1" dirty="0"/>
              <a:t>Q15. What is meant by 'flash ROM'?</a:t>
            </a:r>
            <a:br>
              <a:rPr lang="en-GB" b="1" i="1" dirty="0"/>
            </a:br>
            <a:r>
              <a:rPr lang="en-GB" b="1" i="1" dirty="0"/>
              <a:t>Q16. What is 'firmware'?</a:t>
            </a:r>
            <a:br>
              <a:rPr lang="en-GB" b="1" i="1" dirty="0"/>
            </a:br>
            <a:r>
              <a:rPr lang="en-GB" b="1" i="1" dirty="0"/>
              <a:t>Q17. What are the dangers when upgrading a BIOS program or firmware?</a:t>
            </a:r>
            <a:endParaRPr lang="en-GB" dirty="0"/>
          </a:p>
          <a:p>
            <a:pPr marL="0" indent="0">
              <a:buNone/>
            </a:pPr>
            <a:endParaRPr lang="en-GB" dirty="0"/>
          </a:p>
        </p:txBody>
      </p:sp>
    </p:spTree>
    <p:extLst>
      <p:ext uri="{BB962C8B-B14F-4D97-AF65-F5344CB8AC3E}">
        <p14:creationId xmlns:p14="http://schemas.microsoft.com/office/powerpoint/2010/main" val="3886717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Secondary Storage</a:t>
            </a:r>
            <a:endParaRPr lang="en-GB" dirty="0"/>
          </a:p>
        </p:txBody>
      </p:sp>
      <p:sp>
        <p:nvSpPr>
          <p:cNvPr id="3" name="Content Placeholder 2"/>
          <p:cNvSpPr>
            <a:spLocks noGrp="1"/>
          </p:cNvSpPr>
          <p:nvPr>
            <p:ph idx="1"/>
          </p:nvPr>
        </p:nvSpPr>
        <p:spPr/>
        <p:txBody>
          <a:bodyPr/>
          <a:lstStyle/>
          <a:p>
            <a:endParaRPr lang="en-GB"/>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0119" t="18137" r="35923" b="33823"/>
          <a:stretch/>
        </p:blipFill>
        <p:spPr bwMode="auto">
          <a:xfrm>
            <a:off x="0" y="1217458"/>
            <a:ext cx="9123530" cy="5605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4492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Floppy disks</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A </a:t>
            </a:r>
            <a:r>
              <a:rPr lang="en-GB" dirty="0"/>
              <a:t>disk typically stores 1.44 Mbytes, or about one and a half million bytes of data. </a:t>
            </a:r>
            <a:endParaRPr lang="en-GB" dirty="0" smtClean="0"/>
          </a:p>
          <a:p>
            <a:r>
              <a:rPr lang="en-GB" dirty="0" smtClean="0"/>
              <a:t>Floppy </a:t>
            </a:r>
            <a:r>
              <a:rPr lang="en-GB" dirty="0"/>
              <a:t>disks are magnetic devices. They are flexible, plastic disks that have been coated in a magnetic substance, either on one side (single-sided) or both sides (double-sided) of the disk. </a:t>
            </a:r>
          </a:p>
          <a:p>
            <a:r>
              <a:rPr lang="en-GB" dirty="0" smtClean="0"/>
              <a:t>When </a:t>
            </a:r>
            <a:r>
              <a:rPr lang="en-GB" dirty="0"/>
              <a:t>a floppy disk is placed into a drive, the disk starts to rotate hundreds of times a second and a 'head' moves over the disk to read from or to write to the disk. </a:t>
            </a:r>
            <a:endParaRPr lang="en-GB" dirty="0" smtClean="0"/>
          </a:p>
          <a:p>
            <a:r>
              <a:rPr lang="en-GB" dirty="0" smtClean="0"/>
              <a:t>When </a:t>
            </a:r>
            <a:r>
              <a:rPr lang="en-GB" dirty="0"/>
              <a:t>files are 'saved', areas of the disk are magnetised by the head. When files are 'read', the magnetic areas are picked up and decoded back into data by the head. </a:t>
            </a:r>
            <a:endParaRPr lang="en-GB" dirty="0" smtClean="0"/>
          </a:p>
          <a:p>
            <a:r>
              <a:rPr lang="en-GB" dirty="0" smtClean="0"/>
              <a:t>The </a:t>
            </a:r>
            <a:r>
              <a:rPr lang="en-GB" dirty="0"/>
              <a:t>speed that a floppy disk rotates might sound fast but is much slower than a hard drive, which rotates at thousands of times a second. Consequently, it is much slower to read and write to a floppy disk compared to a hard disk.</a:t>
            </a:r>
          </a:p>
          <a:p>
            <a:r>
              <a:rPr lang="en-GB" dirty="0"/>
              <a:t>Floppy disks are known as direct access storage devices. This is because the disk drive head can go straight to a particular place on a disk, find the data and retrieve it. It doesn't have to go through all the other data files first. </a:t>
            </a:r>
          </a:p>
          <a:p>
            <a:endParaRPr lang="en-GB" dirty="0"/>
          </a:p>
        </p:txBody>
      </p:sp>
    </p:spTree>
    <p:extLst>
      <p:ext uri="{BB962C8B-B14F-4D97-AF65-F5344CB8AC3E}">
        <p14:creationId xmlns:p14="http://schemas.microsoft.com/office/powerpoint/2010/main" val="3276112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Zip disks and </a:t>
            </a:r>
            <a:r>
              <a:rPr lang="en-GB" b="1" dirty="0" err="1"/>
              <a:t>Jaz</a:t>
            </a:r>
            <a:r>
              <a:rPr lang="en-GB" b="1" dirty="0"/>
              <a:t> disks</a:t>
            </a:r>
            <a:endParaRPr lang="en-GB" dirty="0"/>
          </a:p>
        </p:txBody>
      </p:sp>
      <p:sp>
        <p:nvSpPr>
          <p:cNvPr id="3" name="Content Placeholder 2"/>
          <p:cNvSpPr>
            <a:spLocks noGrp="1"/>
          </p:cNvSpPr>
          <p:nvPr>
            <p:ph idx="1"/>
          </p:nvPr>
        </p:nvSpPr>
        <p:spPr/>
        <p:txBody>
          <a:bodyPr/>
          <a:lstStyle/>
          <a:p>
            <a:pPr marL="0" indent="0">
              <a:buNone/>
            </a:pPr>
            <a:r>
              <a:rPr lang="en-GB" dirty="0" smtClean="0"/>
              <a:t>These </a:t>
            </a:r>
            <a:r>
              <a:rPr lang="en-GB" dirty="0"/>
              <a:t>magnetic disks are similar to floppy disks but have a much higher capacity. Zip disks hold typically 250 Mb whilst </a:t>
            </a:r>
            <a:r>
              <a:rPr lang="en-GB" dirty="0" err="1"/>
              <a:t>Jaz</a:t>
            </a:r>
            <a:r>
              <a:rPr lang="en-GB" dirty="0"/>
              <a:t> disks hold 2 </a:t>
            </a:r>
            <a:r>
              <a:rPr lang="en-GB" dirty="0" err="1"/>
              <a:t>Gbytes</a:t>
            </a:r>
            <a:r>
              <a:rPr lang="en-GB" dirty="0"/>
              <a:t> typically. Data on </a:t>
            </a:r>
            <a:r>
              <a:rPr lang="en-GB" dirty="0" err="1"/>
              <a:t>Jaz</a:t>
            </a:r>
            <a:r>
              <a:rPr lang="en-GB" dirty="0"/>
              <a:t> disks can be accessed very quickly, at the same kind of speed as hard disks. Zip disks are a little slower but still a big improvement on floppy disk data access.</a:t>
            </a:r>
          </a:p>
        </p:txBody>
      </p:sp>
    </p:spTree>
    <p:extLst>
      <p:ext uri="{BB962C8B-B14F-4D97-AF65-F5344CB8AC3E}">
        <p14:creationId xmlns:p14="http://schemas.microsoft.com/office/powerpoint/2010/main" val="2073241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Hard disks</a:t>
            </a:r>
            <a:endParaRPr lang="en-GB" dirty="0"/>
          </a:p>
        </p:txBody>
      </p:sp>
      <p:sp>
        <p:nvSpPr>
          <p:cNvPr id="3" name="Content Placeholder 2"/>
          <p:cNvSpPr>
            <a:spLocks noGrp="1"/>
          </p:cNvSpPr>
          <p:nvPr>
            <p:ph idx="1"/>
          </p:nvPr>
        </p:nvSpPr>
        <p:spPr/>
        <p:txBody>
          <a:bodyPr>
            <a:normAutofit fontScale="47500" lnSpcReduction="20000"/>
          </a:bodyPr>
          <a:lstStyle/>
          <a:p>
            <a:r>
              <a:rPr lang="en-GB" dirty="0" smtClean="0"/>
              <a:t>A </a:t>
            </a:r>
            <a:r>
              <a:rPr lang="en-GB" dirty="0"/>
              <a:t>hard disk is a little like having lots of floppy disks stacked one on top of each other and then sealed in a unit! </a:t>
            </a:r>
            <a:r>
              <a:rPr lang="en-GB" dirty="0" smtClean="0"/>
              <a:t>T</a:t>
            </a:r>
          </a:p>
          <a:p>
            <a:r>
              <a:rPr lang="en-GB" dirty="0" smtClean="0"/>
              <a:t>he </a:t>
            </a:r>
            <a:r>
              <a:rPr lang="en-GB" dirty="0"/>
              <a:t>disks are in fact not floppy at all but hard magnetic disks, each with their own read/write head that moves over the disk that they are responsible for. </a:t>
            </a:r>
            <a:endParaRPr lang="en-GB" dirty="0" smtClean="0"/>
          </a:p>
          <a:p>
            <a:r>
              <a:rPr lang="en-GB" dirty="0"/>
              <a:t>We already know that they spin very quickly when compared to floppy disks but hard disks constantly spin, as opposed to floppy disks, which start spinning only when they are needed for a read or a write operation. </a:t>
            </a:r>
            <a:endParaRPr lang="en-GB" dirty="0" smtClean="0"/>
          </a:p>
          <a:p>
            <a:r>
              <a:rPr lang="en-GB" dirty="0" smtClean="0"/>
              <a:t>No </a:t>
            </a:r>
            <a:r>
              <a:rPr lang="en-GB" dirty="0"/>
              <a:t>time is wasted, therefore, waiting for a hard disk to get up to speed before you can use it! Both of these reasons explain why floppy disks work much slower than hard disks. Hard disks, like floppy disks, are direct access devices - you can go straight to a file on an area of disk without having to go through all the other files first. Hard disks are used to store applications and data files. </a:t>
            </a:r>
            <a:endParaRPr lang="en-GB" dirty="0" smtClean="0"/>
          </a:p>
          <a:p>
            <a:r>
              <a:rPr lang="en-GB" dirty="0" smtClean="0"/>
              <a:t>They </a:t>
            </a:r>
            <a:r>
              <a:rPr lang="en-GB" dirty="0"/>
              <a:t>can hold huge amounts of data compared to a floppy disk. </a:t>
            </a:r>
            <a:endParaRPr lang="en-GB" dirty="0" smtClean="0"/>
          </a:p>
          <a:p>
            <a:r>
              <a:rPr lang="en-GB" dirty="0" smtClean="0"/>
              <a:t>All </a:t>
            </a:r>
            <a:r>
              <a:rPr lang="en-GB" dirty="0"/>
              <a:t>personal computers have hard disks, although it is possible for workstations on a network to exist without a hard disk - they make use of the server's hard disk to store applications and data. These types of computers can be referred to as 'thin clients'. </a:t>
            </a:r>
            <a:endParaRPr lang="en-GB" dirty="0" smtClean="0"/>
          </a:p>
          <a:p>
            <a:r>
              <a:rPr lang="en-GB" dirty="0" smtClean="0"/>
              <a:t>Hard </a:t>
            </a:r>
            <a:r>
              <a:rPr lang="en-GB" dirty="0"/>
              <a:t>disks can also be used as back-up devices. A computer can be fitted with a second hard disk known as a mirror hard disk. As the name suggests, this second hard disk is used to keep an identical copy of the main hard disk. Then, if the main hard disk fails (and every hard disk, indeed every storage device, will fail sooner or later), you can use the mirror disk to recover your applications and data with the minimum of effort.</a:t>
            </a:r>
          </a:p>
          <a:p>
            <a:endParaRPr lang="en-GB" dirty="0"/>
          </a:p>
        </p:txBody>
      </p:sp>
    </p:spTree>
    <p:extLst>
      <p:ext uri="{BB962C8B-B14F-4D97-AF65-F5344CB8AC3E}">
        <p14:creationId xmlns:p14="http://schemas.microsoft.com/office/powerpoint/2010/main" val="816319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Magnetic tape</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Magnetic </a:t>
            </a:r>
            <a:r>
              <a:rPr lang="en-GB" dirty="0"/>
              <a:t>tape can hold lots of </a:t>
            </a:r>
            <a:r>
              <a:rPr lang="en-GB" dirty="0" smtClean="0"/>
              <a:t>data</a:t>
            </a:r>
          </a:p>
          <a:p>
            <a:r>
              <a:rPr lang="en-GB" dirty="0" smtClean="0"/>
              <a:t>They </a:t>
            </a:r>
            <a:r>
              <a:rPr lang="en-GB" dirty="0"/>
              <a:t>are used typically to back-up data files on networks. Network servers often have a back-up device fitted in the </a:t>
            </a:r>
            <a:r>
              <a:rPr lang="en-GB" dirty="0" smtClean="0"/>
              <a:t>server</a:t>
            </a:r>
          </a:p>
          <a:p>
            <a:r>
              <a:rPr lang="en-GB" dirty="0" smtClean="0"/>
              <a:t>These </a:t>
            </a:r>
            <a:r>
              <a:rPr lang="en-GB" dirty="0"/>
              <a:t>rotate automatically each day. The back-up process is automated, so that in the middle of the night, data is backed-up on a new tape and the tape gets ejected from the device. </a:t>
            </a:r>
            <a:endParaRPr lang="en-GB" dirty="0" smtClean="0"/>
          </a:p>
          <a:p>
            <a:r>
              <a:rPr lang="en-GB" dirty="0" smtClean="0"/>
              <a:t>The </a:t>
            </a:r>
            <a:r>
              <a:rPr lang="en-GB" dirty="0"/>
              <a:t>Network Administrator then removes the tape in the morning and puts it in a fire safe. Magnetic tape is not a direct access device. It is a serial access device. If you lost one of your files and asked the Network Manager to recover it from a back-up tape, they would have to search through every file until they found the right one. They couldn't go straight to the file in question. For this reason, magnetic tapes are very slow devices, not suitable for fast access applications but ideal for applications where you won't probably need the data - like back-up applications! </a:t>
            </a:r>
            <a:endParaRPr lang="en-GB" dirty="0" smtClean="0"/>
          </a:p>
          <a:p>
            <a:r>
              <a:rPr lang="en-GB" dirty="0" smtClean="0"/>
              <a:t>They </a:t>
            </a:r>
            <a:r>
              <a:rPr lang="en-GB" dirty="0"/>
              <a:t>are also cheap to store data on compared to other types of media. You can store more bytes per penny!</a:t>
            </a:r>
          </a:p>
        </p:txBody>
      </p:sp>
    </p:spTree>
    <p:extLst>
      <p:ext uri="{BB962C8B-B14F-4D97-AF65-F5344CB8AC3E}">
        <p14:creationId xmlns:p14="http://schemas.microsoft.com/office/powerpoint/2010/main" val="149031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Using satellites</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Satellites </a:t>
            </a:r>
            <a:r>
              <a:rPr lang="en-GB" dirty="0"/>
              <a:t>are used widely for communication in the media, navigation, video conferencing, data transfer and for military purposes, for example. A transmitter on the ground sends signals to a satellite using microwaves or some other form of transmission. Using a different frequency to avoid interference, the signals are then redirected back to the planet. If it doesn’t reach the intended recipient, it is then bounced to other satellites and on to its destination.</a:t>
            </a:r>
          </a:p>
        </p:txBody>
      </p:sp>
    </p:spTree>
    <p:extLst>
      <p:ext uri="{BB962C8B-B14F-4D97-AF65-F5344CB8AC3E}">
        <p14:creationId xmlns:p14="http://schemas.microsoft.com/office/powerpoint/2010/main" val="2293386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CD-ROM</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This </a:t>
            </a:r>
            <a:r>
              <a:rPr lang="en-GB" dirty="0"/>
              <a:t>media is ideal for distributing software because they hold a lot of data (650 Mbytes or more) compared to floppy disks (1.44 Mbytes</a:t>
            </a:r>
            <a:r>
              <a:rPr lang="en-GB" dirty="0" smtClean="0"/>
              <a:t>). </a:t>
            </a:r>
          </a:p>
          <a:p>
            <a:r>
              <a:rPr lang="en-GB" dirty="0" smtClean="0"/>
              <a:t>CD-ROMs </a:t>
            </a:r>
            <a:r>
              <a:rPr lang="en-GB" dirty="0"/>
              <a:t>are direct access media but they do not use magnetic </a:t>
            </a:r>
            <a:r>
              <a:rPr lang="en-GB" dirty="0" smtClean="0"/>
              <a:t>technology</a:t>
            </a:r>
          </a:p>
          <a:p>
            <a:r>
              <a:rPr lang="en-GB" dirty="0" smtClean="0"/>
              <a:t>They </a:t>
            </a:r>
            <a:r>
              <a:rPr lang="en-GB" dirty="0"/>
              <a:t>are optical storage media. They store information on pits in the surface of the CD and then use a laser to scan over the pits. CD-ROMs are read-only devices. </a:t>
            </a:r>
            <a:endParaRPr lang="en-GB" dirty="0" smtClean="0"/>
          </a:p>
          <a:p>
            <a:r>
              <a:rPr lang="en-GB" dirty="0" smtClean="0"/>
              <a:t>The </a:t>
            </a:r>
            <a:r>
              <a:rPr lang="en-GB" dirty="0"/>
              <a:t>basic CD unit is very cheap. However, you would need to use a CD-R/W device and a special type of CD if you want to write to as well as read from a </a:t>
            </a:r>
            <a:r>
              <a:rPr lang="en-GB" dirty="0" smtClean="0"/>
              <a:t>CD</a:t>
            </a:r>
            <a:endParaRPr lang="en-GB" dirty="0"/>
          </a:p>
        </p:txBody>
      </p:sp>
    </p:spTree>
    <p:extLst>
      <p:ext uri="{BB962C8B-B14F-4D97-AF65-F5344CB8AC3E}">
        <p14:creationId xmlns:p14="http://schemas.microsoft.com/office/powerpoint/2010/main" val="1777082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CD-R/W</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You </a:t>
            </a:r>
            <a:r>
              <a:rPr lang="en-GB" dirty="0"/>
              <a:t>need to have a special CD-R/W device to write to CDs. The CDs themselves could be of the WORM type (Write Once Read Many times). </a:t>
            </a:r>
            <a:endParaRPr lang="en-GB" dirty="0" smtClean="0"/>
          </a:p>
          <a:p>
            <a:r>
              <a:rPr lang="en-GB" dirty="0" smtClean="0"/>
              <a:t>This </a:t>
            </a:r>
            <a:r>
              <a:rPr lang="en-GB" dirty="0"/>
              <a:t>means that you can only write to the CD once </a:t>
            </a:r>
            <a:r>
              <a:rPr lang="en-GB" dirty="0" smtClean="0"/>
              <a:t>but </a:t>
            </a:r>
            <a:r>
              <a:rPr lang="en-GB" dirty="0"/>
              <a:t>can read from it many times. </a:t>
            </a:r>
            <a:endParaRPr lang="en-GB" dirty="0" smtClean="0"/>
          </a:p>
          <a:p>
            <a:r>
              <a:rPr lang="en-GB" dirty="0" smtClean="0"/>
              <a:t>This </a:t>
            </a:r>
            <a:r>
              <a:rPr lang="en-GB" dirty="0"/>
              <a:t>might be suitable if you wanted to make a back-up copy of some software you have bought or wanted to make and distribute some music you had recorded. CDs can also be Read-Write, which means they can be written to many </a:t>
            </a:r>
            <a:r>
              <a:rPr lang="en-GB" dirty="0" smtClean="0"/>
              <a:t>times</a:t>
            </a:r>
          </a:p>
          <a:p>
            <a:r>
              <a:rPr lang="en-GB" dirty="0" smtClean="0"/>
              <a:t>A </a:t>
            </a:r>
            <a:r>
              <a:rPr lang="en-GB" dirty="0"/>
              <a:t>CD that has been created using a CD R/W device can be read from a standard CD-ROM device, usually after the installation of a small utility program. </a:t>
            </a:r>
          </a:p>
        </p:txBody>
      </p:sp>
    </p:spTree>
    <p:extLst>
      <p:ext uri="{BB962C8B-B14F-4D97-AF65-F5344CB8AC3E}">
        <p14:creationId xmlns:p14="http://schemas.microsoft.com/office/powerpoint/2010/main" val="516071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Digital Versatile Disc (DVD)</a:t>
            </a:r>
            <a:endParaRPr lang="en-GB" dirty="0"/>
          </a:p>
        </p:txBody>
      </p:sp>
      <p:sp>
        <p:nvSpPr>
          <p:cNvPr id="3" name="Content Placeholder 2"/>
          <p:cNvSpPr>
            <a:spLocks noGrp="1"/>
          </p:cNvSpPr>
          <p:nvPr>
            <p:ph idx="1"/>
          </p:nvPr>
        </p:nvSpPr>
        <p:spPr/>
        <p:txBody>
          <a:bodyPr>
            <a:normAutofit lnSpcReduction="10000"/>
          </a:bodyPr>
          <a:lstStyle/>
          <a:p>
            <a:r>
              <a:rPr lang="en-GB" dirty="0" smtClean="0"/>
              <a:t>This </a:t>
            </a:r>
            <a:r>
              <a:rPr lang="en-GB" dirty="0"/>
              <a:t>optical, direct access, very fast media can hold approximately 17 </a:t>
            </a:r>
            <a:r>
              <a:rPr lang="en-GB" dirty="0" err="1"/>
              <a:t>Gbytes</a:t>
            </a:r>
            <a:r>
              <a:rPr lang="en-GB" dirty="0"/>
              <a:t> of data compared to the 650 Mbytes of a standard CD</a:t>
            </a:r>
            <a:r>
              <a:rPr lang="en-GB" dirty="0" smtClean="0"/>
              <a:t>.</a:t>
            </a:r>
          </a:p>
          <a:p>
            <a:r>
              <a:rPr lang="en-GB" dirty="0" smtClean="0"/>
              <a:t>A </a:t>
            </a:r>
            <a:r>
              <a:rPr lang="en-GB" dirty="0"/>
              <a:t>DVD player can read CDs as well as DVDs with the addition of extra software. They are typically used for distributing multimedia, especially high quality </a:t>
            </a:r>
            <a:r>
              <a:rPr lang="en-GB" dirty="0" smtClean="0"/>
              <a:t>video</a:t>
            </a:r>
          </a:p>
          <a:p>
            <a:r>
              <a:rPr lang="en-GB" dirty="0" smtClean="0"/>
              <a:t>DVD </a:t>
            </a:r>
            <a:r>
              <a:rPr lang="en-GB" dirty="0"/>
              <a:t>recorders are also available. </a:t>
            </a:r>
          </a:p>
        </p:txBody>
      </p:sp>
    </p:spTree>
    <p:extLst>
      <p:ext uri="{BB962C8B-B14F-4D97-AF65-F5344CB8AC3E}">
        <p14:creationId xmlns:p14="http://schemas.microsoft.com/office/powerpoint/2010/main" val="4178767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USB pen drive (flash drive)</a:t>
            </a:r>
            <a:endParaRPr lang="en-GB" dirty="0"/>
          </a:p>
        </p:txBody>
      </p:sp>
      <p:sp>
        <p:nvSpPr>
          <p:cNvPr id="3" name="Content Placeholder 2"/>
          <p:cNvSpPr>
            <a:spLocks noGrp="1"/>
          </p:cNvSpPr>
          <p:nvPr>
            <p:ph idx="1"/>
          </p:nvPr>
        </p:nvSpPr>
        <p:spPr/>
        <p:txBody>
          <a:bodyPr/>
          <a:lstStyle/>
          <a:p>
            <a:r>
              <a:rPr lang="en-GB" dirty="0" smtClean="0"/>
              <a:t>Removed and rewritable </a:t>
            </a:r>
          </a:p>
          <a:p>
            <a:r>
              <a:rPr lang="en-GB" dirty="0" smtClean="0"/>
              <a:t>Can store huge amounts of data</a:t>
            </a:r>
          </a:p>
          <a:p>
            <a:r>
              <a:rPr lang="en-GB" dirty="0" smtClean="0"/>
              <a:t>Has no moving parts but consists of </a:t>
            </a:r>
            <a:r>
              <a:rPr lang="en-GB" dirty="0"/>
              <a:t>a small printed circuit board carrying the circuit elements and a USB connector</a:t>
            </a:r>
            <a:endParaRPr lang="en-GB" dirty="0" smtClean="0"/>
          </a:p>
          <a:p>
            <a:r>
              <a:rPr lang="en-GB" dirty="0" smtClean="0"/>
              <a:t>Although </a:t>
            </a:r>
            <a:r>
              <a:rPr lang="en-GB" dirty="0"/>
              <a:t>they are relatively strong, you can corrupt the </a:t>
            </a:r>
            <a:r>
              <a:rPr lang="en-GB" dirty="0" smtClean="0"/>
              <a:t>contents</a:t>
            </a:r>
          </a:p>
          <a:p>
            <a:pPr marL="0" indent="0">
              <a:buNone/>
            </a:pPr>
            <a:endParaRPr lang="en-GB" dirty="0"/>
          </a:p>
        </p:txBody>
      </p:sp>
    </p:spTree>
    <p:extLst>
      <p:ext uri="{BB962C8B-B14F-4D97-AF65-F5344CB8AC3E}">
        <p14:creationId xmlns:p14="http://schemas.microsoft.com/office/powerpoint/2010/main" val="3004521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SD cards and micro SD cards</a:t>
            </a:r>
            <a:endParaRPr lang="en-GB" dirty="0"/>
          </a:p>
        </p:txBody>
      </p:sp>
      <p:sp>
        <p:nvSpPr>
          <p:cNvPr id="3" name="Content Placeholder 2"/>
          <p:cNvSpPr>
            <a:spLocks noGrp="1"/>
          </p:cNvSpPr>
          <p:nvPr>
            <p:ph idx="1"/>
          </p:nvPr>
        </p:nvSpPr>
        <p:spPr/>
        <p:txBody>
          <a:bodyPr/>
          <a:lstStyle/>
          <a:p>
            <a:pPr marL="0" indent="0">
              <a:buNone/>
            </a:pPr>
            <a:r>
              <a:rPr lang="en-GB" dirty="0" smtClean="0"/>
              <a:t>These </a:t>
            </a:r>
            <a:r>
              <a:rPr lang="en-GB" dirty="0"/>
              <a:t>small cards can hold very large amounts of data and are ideal for cameras and mobile phones, to hold pictures, videos and music</a:t>
            </a:r>
          </a:p>
        </p:txBody>
      </p:sp>
    </p:spTree>
    <p:extLst>
      <p:ext uri="{BB962C8B-B14F-4D97-AF65-F5344CB8AC3E}">
        <p14:creationId xmlns:p14="http://schemas.microsoft.com/office/powerpoint/2010/main" val="217441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Compressing data</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Data </a:t>
            </a:r>
            <a:r>
              <a:rPr lang="en-GB" dirty="0"/>
              <a:t>compression refers to the process of 'squashing' data so that you can store more of it in the same space on a storage device. This can be done by using a utility program from within your operating system or using applications such as WinZip. A lot of data sent over the Internet is also compressed because this reduces the amount of time (and cost) of data transfer. It is compressed by the sending computer and de-compressed by the receiving computer. This happens automatically, without the knowledge of the users.</a:t>
            </a:r>
          </a:p>
        </p:txBody>
      </p:sp>
    </p:spTree>
    <p:extLst>
      <p:ext uri="{BB962C8B-B14F-4D97-AF65-F5344CB8AC3E}">
        <p14:creationId xmlns:p14="http://schemas.microsoft.com/office/powerpoint/2010/main" val="166913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b="1" i="1" dirty="0"/>
              <a:t>Q1. Explain the difference between 'memory devices' and 'storage devices'.</a:t>
            </a:r>
            <a:br>
              <a:rPr lang="en-GB" b="1" i="1" dirty="0"/>
            </a:br>
            <a:r>
              <a:rPr lang="en-GB" b="1" i="1" dirty="0"/>
              <a:t>Q2. For each of the following, write down both an approximation for the number of bytes and an exact number of bytes: a) 34 Kbytes.        b) 256 Mbytes. c) 20 </a:t>
            </a:r>
            <a:r>
              <a:rPr lang="en-GB" b="1" i="1" dirty="0" err="1"/>
              <a:t>Gbytes</a:t>
            </a:r>
            <a:r>
              <a:rPr lang="en-GB" b="1" i="1" dirty="0"/>
              <a:t>.</a:t>
            </a:r>
            <a:br>
              <a:rPr lang="en-GB" b="1" i="1" dirty="0"/>
            </a:br>
            <a:r>
              <a:rPr lang="en-GB" b="1" i="1" dirty="0"/>
              <a:t>Q3. Suggest typical uses for a floppy disk, hard disk, magnetic tape, CD-ROM and DVD.</a:t>
            </a:r>
            <a:br>
              <a:rPr lang="en-GB" b="1" i="1" dirty="0"/>
            </a:br>
            <a:r>
              <a:rPr lang="en-GB" b="1" i="1" dirty="0"/>
              <a:t>Q4. Explain what is meant by a 'direct access storage device'.</a:t>
            </a:r>
            <a:br>
              <a:rPr lang="en-GB" b="1" i="1" dirty="0"/>
            </a:br>
            <a:r>
              <a:rPr lang="en-GB" b="1" i="1" dirty="0"/>
              <a:t>Q5. What is meant by a 'mirror hard disk'?</a:t>
            </a:r>
            <a:br>
              <a:rPr lang="en-GB" b="1" i="1" dirty="0"/>
            </a:br>
            <a:r>
              <a:rPr lang="en-GB" b="1" i="1" dirty="0"/>
              <a:t>Q6. Suggest a suitable back-up strategy for a school network. Outline the hardware and other resources needed.</a:t>
            </a:r>
            <a:br>
              <a:rPr lang="en-GB" b="1" i="1" dirty="0"/>
            </a:br>
            <a:r>
              <a:rPr lang="en-GB" b="1" i="1" dirty="0"/>
              <a:t>Q7. How many floppy disks' worth of data could fit on a standard 650 </a:t>
            </a:r>
            <a:r>
              <a:rPr lang="en-GB" b="1" i="1" dirty="0" err="1"/>
              <a:t>Mbyte</a:t>
            </a:r>
            <a:r>
              <a:rPr lang="en-GB" b="1" i="1" dirty="0"/>
              <a:t> CD?</a:t>
            </a:r>
            <a:br>
              <a:rPr lang="en-GB" b="1" i="1" dirty="0"/>
            </a:br>
            <a:r>
              <a:rPr lang="en-GB" b="1" i="1" dirty="0"/>
              <a:t>Q8. How many 650 Mbytes CDs' worth of information can fit onto one DVD?</a:t>
            </a:r>
            <a:br>
              <a:rPr lang="en-GB" b="1" i="1" dirty="0"/>
            </a:br>
            <a:r>
              <a:rPr lang="en-GB" b="1" i="1" dirty="0"/>
              <a:t>Q9. Explain what is meant by 'data compression'.</a:t>
            </a:r>
            <a:r>
              <a:rPr lang="en-GB" dirty="0"/>
              <a:t/>
            </a:r>
            <a:br>
              <a:rPr lang="en-GB" dirty="0"/>
            </a:br>
            <a:r>
              <a:rPr lang="en-GB" b="1" i="1" dirty="0"/>
              <a:t>Q10. What criteria could you use to compare a range of different storage devices? Make a table. In the first column, put the storage devices listed in this section and any others you have come across. Along the top in the first row, put the criteria you could use to compare them (e.g. typical storage capacity, cost per byte, optical or magnetic, typical use </a:t>
            </a:r>
            <a:r>
              <a:rPr lang="en-GB" b="1" i="1" dirty="0" err="1"/>
              <a:t>etc</a:t>
            </a:r>
            <a:r>
              <a:rPr lang="en-GB" b="1" i="1" dirty="0"/>
              <a:t> </a:t>
            </a:r>
            <a:r>
              <a:rPr lang="en-GB" b="1" i="1" dirty="0" err="1"/>
              <a:t>etc</a:t>
            </a:r>
            <a:r>
              <a:rPr lang="en-GB" b="1" i="1" dirty="0"/>
              <a:t>). Now complete your table. </a:t>
            </a:r>
            <a:endParaRPr lang="en-GB" dirty="0"/>
          </a:p>
        </p:txBody>
      </p:sp>
    </p:spTree>
    <p:extLst>
      <p:ext uri="{BB962C8B-B14F-4D97-AF65-F5344CB8AC3E}">
        <p14:creationId xmlns:p14="http://schemas.microsoft.com/office/powerpoint/2010/main" val="1615487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Transfer</a:t>
            </a:r>
            <a:endParaRPr lang="en-GB" dirty="0"/>
          </a:p>
        </p:txBody>
      </p:sp>
      <p:sp>
        <p:nvSpPr>
          <p:cNvPr id="3" name="Content Placeholder 2"/>
          <p:cNvSpPr>
            <a:spLocks noGrp="1"/>
          </p:cNvSpPr>
          <p:nvPr>
            <p:ph idx="1"/>
          </p:nvPr>
        </p:nvSpPr>
        <p:spPr/>
        <p:txBody>
          <a:bodyPr>
            <a:normAutofit fontScale="62500" lnSpcReduction="20000"/>
          </a:bodyPr>
          <a:lstStyle/>
          <a:p>
            <a:r>
              <a:rPr lang="en-GB" b="1" dirty="0" smtClean="0"/>
              <a:t>Introduction </a:t>
            </a:r>
            <a:r>
              <a:rPr lang="en-GB" b="1" dirty="0"/>
              <a:t>- speed mismatch </a:t>
            </a:r>
            <a:r>
              <a:rPr lang="en-GB" dirty="0"/>
              <a:t/>
            </a:r>
            <a:br>
              <a:rPr lang="en-GB" dirty="0"/>
            </a:br>
            <a:r>
              <a:rPr lang="en-GB" dirty="0"/>
              <a:t>When two devices working at different speeds try to communicate, they have to do so at the speed of </a:t>
            </a:r>
            <a:r>
              <a:rPr lang="en-GB" b="1" dirty="0"/>
              <a:t>the slowest device</a:t>
            </a:r>
            <a:r>
              <a:rPr lang="en-GB" dirty="0"/>
              <a:t>. </a:t>
            </a:r>
            <a:endParaRPr lang="en-GB" dirty="0" smtClean="0"/>
          </a:p>
          <a:p>
            <a:r>
              <a:rPr lang="en-GB" dirty="0" smtClean="0"/>
              <a:t>This </a:t>
            </a:r>
            <a:r>
              <a:rPr lang="en-GB" dirty="0"/>
              <a:t>is not good because the CPU gets tied up managing the transfer of a constant stream of data to a printer, for example. </a:t>
            </a:r>
            <a:endParaRPr lang="en-GB" dirty="0" smtClean="0"/>
          </a:p>
          <a:p>
            <a:r>
              <a:rPr lang="en-GB" dirty="0" smtClean="0"/>
              <a:t>However</a:t>
            </a:r>
            <a:r>
              <a:rPr lang="en-GB" dirty="0"/>
              <a:t>, by using a 'buffer', the problem of working at the speed of the slowest device and slowing the CPU down can largely be overcome. </a:t>
            </a:r>
            <a:endParaRPr lang="en-GB" dirty="0" smtClean="0"/>
          </a:p>
          <a:p>
            <a:r>
              <a:rPr lang="en-GB" dirty="0" smtClean="0"/>
              <a:t>A </a:t>
            </a:r>
            <a:r>
              <a:rPr lang="en-GB" dirty="0"/>
              <a:t>buffer is simply some memory that improves the efficiency of data transfer between two devices working at different speeds by allowing big blocks of data to be collected together and then sent at once rather than as a stream of data that needs constant CPU management time. </a:t>
            </a:r>
            <a:endParaRPr lang="en-GB" dirty="0" smtClean="0"/>
          </a:p>
          <a:p>
            <a:r>
              <a:rPr lang="en-GB" dirty="0" smtClean="0"/>
              <a:t>A </a:t>
            </a:r>
            <a:r>
              <a:rPr lang="en-GB" dirty="0"/>
              <a:t>buffer can also be an external piece of memory designed specifically for the purpose of collecting data from a CPU and then taking over the management of the transfer between itself and the device it is connected to.</a:t>
            </a:r>
          </a:p>
        </p:txBody>
      </p:sp>
    </p:spTree>
    <p:extLst>
      <p:ext uri="{BB962C8B-B14F-4D97-AF65-F5344CB8AC3E}">
        <p14:creationId xmlns:p14="http://schemas.microsoft.com/office/powerpoint/2010/main" val="1456407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An example of the use of a buffer</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All </a:t>
            </a:r>
            <a:r>
              <a:rPr lang="en-GB" dirty="0"/>
              <a:t>devices such as printers come with </a:t>
            </a:r>
            <a:r>
              <a:rPr lang="en-GB" dirty="0" smtClean="0"/>
              <a:t>their own</a:t>
            </a:r>
            <a:r>
              <a:rPr lang="en-GB" dirty="0"/>
              <a:t> </a:t>
            </a:r>
            <a:r>
              <a:rPr lang="en-GB" b="1" dirty="0" smtClean="0"/>
              <a:t>buffers</a:t>
            </a:r>
            <a:r>
              <a:rPr lang="en-GB" dirty="0"/>
              <a:t> </a:t>
            </a:r>
            <a:r>
              <a:rPr lang="en-GB" dirty="0" smtClean="0"/>
              <a:t>and </a:t>
            </a:r>
            <a:r>
              <a:rPr lang="en-GB" dirty="0"/>
              <a:t>you can usually upgrade the amount of buffer memory you have in the printer. </a:t>
            </a:r>
            <a:endParaRPr lang="en-GB" dirty="0" smtClean="0"/>
          </a:p>
          <a:p>
            <a:r>
              <a:rPr lang="en-GB" dirty="0" smtClean="0"/>
              <a:t>The </a:t>
            </a:r>
            <a:r>
              <a:rPr lang="en-GB" dirty="0"/>
              <a:t>bigger the buffer in a printer, the more data it can accept before it tells the computer that is sending the data to stop for a minute because it is full and needs to empty itself (by printing). </a:t>
            </a:r>
            <a:endParaRPr lang="en-GB" dirty="0" smtClean="0"/>
          </a:p>
          <a:p>
            <a:r>
              <a:rPr lang="en-GB" dirty="0" smtClean="0"/>
              <a:t>Consider </a:t>
            </a:r>
            <a:r>
              <a:rPr lang="en-GB" dirty="0"/>
              <a:t>sending a file to a printer. The file is held in memory (RAM). We know that RAM works very quickly and we know that all data in and out of the CPU goes via the ALU - that is one of the functions of the ALU. We also know that the printer churns out pages much slower than the speed a CPU can work </a:t>
            </a:r>
            <a:r>
              <a:rPr lang="en-GB" dirty="0" smtClean="0"/>
              <a:t>at.  The printer will then store the print job until it is able to complete it.</a:t>
            </a:r>
            <a:endParaRPr lang="en-GB" dirty="0"/>
          </a:p>
        </p:txBody>
      </p:sp>
    </p:spTree>
    <p:extLst>
      <p:ext uri="{BB962C8B-B14F-4D97-AF65-F5344CB8AC3E}">
        <p14:creationId xmlns:p14="http://schemas.microsoft.com/office/powerpoint/2010/main" val="1915893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18256" y="2013637"/>
            <a:ext cx="8229600" cy="4525963"/>
          </a:xfrm>
        </p:spPr>
        <p:txBody>
          <a:bodyPr>
            <a:normAutofit/>
          </a:bodyPr>
          <a:lstStyle/>
          <a:p>
            <a:pPr marL="0" indent="0">
              <a:buNone/>
            </a:pPr>
            <a:r>
              <a:rPr lang="en-GB" dirty="0"/>
              <a:t>The CPU will take charge of the data transfer. The data goes from the RAM, via the ALU and out to the printer. The printer works very slowly compared to the CPU, however. If you send data constantly, byte by byte, the CPU will have to slow down how fast it sends the data to the printer so that the printer can receive the data. This means, however, that the CPU is not being used as efficiently as possible.</a:t>
            </a: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9467" t="28643" r="44902" b="55181"/>
          <a:stretch/>
        </p:blipFill>
        <p:spPr bwMode="auto">
          <a:xfrm>
            <a:off x="1742274" y="0"/>
            <a:ext cx="5581565" cy="198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562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Pros and cons of using satellites for communication</a:t>
            </a:r>
            <a:r>
              <a:rPr lang="en-GB" dirty="0"/>
              <a:t/>
            </a:r>
            <a:br>
              <a:rPr lang="en-GB" dirty="0"/>
            </a:b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Cost of </a:t>
            </a:r>
            <a:r>
              <a:rPr lang="en-GB" dirty="0"/>
              <a:t>data transfer is not dependent on </a:t>
            </a:r>
            <a:r>
              <a:rPr lang="en-GB" dirty="0" smtClean="0"/>
              <a:t>distance</a:t>
            </a:r>
          </a:p>
          <a:p>
            <a:r>
              <a:rPr lang="en-GB" dirty="0"/>
              <a:t>C</a:t>
            </a:r>
            <a:r>
              <a:rPr lang="en-GB" dirty="0" smtClean="0"/>
              <a:t>ost </a:t>
            </a:r>
            <a:r>
              <a:rPr lang="en-GB" dirty="0"/>
              <a:t>of transfer is higher than non-satellite methods. </a:t>
            </a:r>
            <a:endParaRPr lang="en-GB" dirty="0" smtClean="0"/>
          </a:p>
          <a:p>
            <a:r>
              <a:rPr lang="en-GB" dirty="0" smtClean="0"/>
              <a:t>Satellites </a:t>
            </a:r>
            <a:r>
              <a:rPr lang="en-GB" dirty="0"/>
              <a:t>can handle a very high number of simultaneous communication lines (they can handle a large bandwidth). </a:t>
            </a:r>
            <a:endParaRPr lang="en-GB" dirty="0" smtClean="0"/>
          </a:p>
          <a:p>
            <a:r>
              <a:rPr lang="en-GB" dirty="0" smtClean="0"/>
              <a:t>Satellite </a:t>
            </a:r>
            <a:r>
              <a:rPr lang="en-GB" dirty="0"/>
              <a:t>communications can be used in the remotest parts of the </a:t>
            </a:r>
            <a:r>
              <a:rPr lang="en-GB" dirty="0" smtClean="0"/>
              <a:t>world</a:t>
            </a:r>
          </a:p>
          <a:p>
            <a:r>
              <a:rPr lang="en-GB" dirty="0" smtClean="0"/>
              <a:t>There </a:t>
            </a:r>
            <a:r>
              <a:rPr lang="en-GB" dirty="0"/>
              <a:t>is a short delay in any communication. Weather conditions can also affect the quality of transmission.</a:t>
            </a:r>
          </a:p>
        </p:txBody>
      </p:sp>
    </p:spTree>
    <p:extLst>
      <p:ext uri="{BB962C8B-B14F-4D97-AF65-F5344CB8AC3E}">
        <p14:creationId xmlns:p14="http://schemas.microsoft.com/office/powerpoint/2010/main" val="2279361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395536" y="2204864"/>
            <a:ext cx="8229600" cy="4293096"/>
          </a:xfrm>
        </p:spPr>
        <p:txBody>
          <a:bodyPr>
            <a:normAutofit fontScale="92500" lnSpcReduction="10000"/>
          </a:bodyPr>
          <a:lstStyle/>
          <a:p>
            <a:pPr marL="0" indent="0">
              <a:buNone/>
            </a:pPr>
            <a:r>
              <a:rPr lang="en-GB" dirty="0"/>
              <a:t>When the CPU wants to send a file, all of the data can be transferred to the buffer in one go. The buffer works at the speed of the CPU so data transfer between the CPU and the buffer is very fast. The CPU is now free to do other tasks while the buffer can transfer data to the printer. This immediately improves the transfer of data because the CPU is not waiting around, trying to constantly send data. It can send data in one, high-speed burst and then get on with something else!</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666" t="37500" r="40057" b="47794"/>
          <a:stretch/>
        </p:blipFill>
        <p:spPr bwMode="auto">
          <a:xfrm>
            <a:off x="1259632" y="188640"/>
            <a:ext cx="7066383"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402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77" t="11276" r="38679" b="6250"/>
          <a:stretch/>
        </p:blipFill>
        <p:spPr bwMode="auto">
          <a:xfrm>
            <a:off x="1907704" y="0"/>
            <a:ext cx="5489304" cy="6816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602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Buffers and interrupts</a:t>
            </a:r>
            <a:endParaRPr lang="en-GB" dirty="0"/>
          </a:p>
        </p:txBody>
      </p:sp>
      <p:sp>
        <p:nvSpPr>
          <p:cNvPr id="3" name="Content Placeholder 2"/>
          <p:cNvSpPr>
            <a:spLocks noGrp="1"/>
          </p:cNvSpPr>
          <p:nvPr>
            <p:ph idx="1"/>
          </p:nvPr>
        </p:nvSpPr>
        <p:spPr>
          <a:xfrm>
            <a:off x="251520" y="1268760"/>
            <a:ext cx="8712968" cy="5400600"/>
          </a:xfrm>
        </p:spPr>
        <p:txBody>
          <a:bodyPr>
            <a:normAutofit fontScale="55000" lnSpcReduction="20000"/>
          </a:bodyPr>
          <a:lstStyle/>
          <a:p>
            <a:r>
              <a:rPr lang="en-GB" dirty="0" smtClean="0"/>
              <a:t>A </a:t>
            </a:r>
            <a:r>
              <a:rPr lang="en-GB" dirty="0"/>
              <a:t>complication can arise, however, if you need to send a file to a printer but the whole file won't fit into the buffer because the file is too big for it! </a:t>
            </a:r>
            <a:endParaRPr lang="en-GB" dirty="0" smtClean="0"/>
          </a:p>
          <a:p>
            <a:r>
              <a:rPr lang="en-GB" dirty="0" smtClean="0"/>
              <a:t>To </a:t>
            </a:r>
            <a:r>
              <a:rPr lang="en-GB" dirty="0"/>
              <a:t>deal with this situation, we need to use </a:t>
            </a:r>
            <a:r>
              <a:rPr lang="en-GB" b="1" dirty="0"/>
              <a:t>interrupts</a:t>
            </a:r>
            <a:r>
              <a:rPr lang="en-GB" dirty="0"/>
              <a:t>. </a:t>
            </a:r>
            <a:endParaRPr lang="en-GB" dirty="0" smtClean="0"/>
          </a:p>
          <a:p>
            <a:r>
              <a:rPr lang="en-GB" dirty="0" smtClean="0"/>
              <a:t>These </a:t>
            </a:r>
            <a:r>
              <a:rPr lang="en-GB" dirty="0"/>
              <a:t>are simply signals sent to the CPU. They tell the CPU to stop what it is doing and give some time to whoever sent the interrupt. Remember, the CPU, whilst very fast, can only actually carry out one job at a time!</a:t>
            </a:r>
          </a:p>
          <a:p>
            <a:r>
              <a:rPr lang="en-GB" dirty="0"/>
              <a:t>The CPU, via the ALU, fills the buffer with as much of the file as it can. </a:t>
            </a:r>
            <a:endParaRPr lang="en-GB" dirty="0" smtClean="0"/>
          </a:p>
          <a:p>
            <a:r>
              <a:rPr lang="en-GB" dirty="0" smtClean="0"/>
              <a:t>When </a:t>
            </a:r>
            <a:r>
              <a:rPr lang="en-GB" dirty="0"/>
              <a:t>the buffer is full, it sends an interrupt to the CPU to say 'Stop'. </a:t>
            </a:r>
            <a:endParaRPr lang="en-GB" dirty="0" smtClean="0"/>
          </a:p>
          <a:p>
            <a:r>
              <a:rPr lang="en-GB" dirty="0" smtClean="0"/>
              <a:t>The </a:t>
            </a:r>
            <a:r>
              <a:rPr lang="en-GB" dirty="0"/>
              <a:t>buffer then sends the data to the printer. The CPU, meanwhile, is free to get on with another job. When the buffer is nearly empty, it sends an interrupt signal to the CPU, to say 'More data, please'. </a:t>
            </a:r>
            <a:endParaRPr lang="en-GB" dirty="0" smtClean="0"/>
          </a:p>
          <a:p>
            <a:r>
              <a:rPr lang="en-GB" dirty="0" smtClean="0"/>
              <a:t>When </a:t>
            </a:r>
            <a:r>
              <a:rPr lang="en-GB" dirty="0"/>
              <a:t>the CPU gets this interrupt, it checks its priority. The CPU has to decide if the job it is currently doing is more important than filling up the buffer! If it is, then it carries on with what it is doing until it is finished, and then it services the buffer interrupt. If it isn't more important, then it stops doing what it is doing and 'pushes' the contents of its registers onto the stack, thereby saving where it was before the interrupt happened! </a:t>
            </a:r>
            <a:endParaRPr lang="en-GB" dirty="0" smtClean="0"/>
          </a:p>
          <a:p>
            <a:r>
              <a:rPr lang="en-GB" dirty="0" smtClean="0"/>
              <a:t>The </a:t>
            </a:r>
            <a:r>
              <a:rPr lang="en-GB" dirty="0"/>
              <a:t>CPU then sends the buffer some more of the file until it gets the 'Stop' signal again. </a:t>
            </a:r>
            <a:endParaRPr lang="en-GB" dirty="0" smtClean="0"/>
          </a:p>
          <a:p>
            <a:r>
              <a:rPr lang="en-GB" dirty="0" smtClean="0"/>
              <a:t>The </a:t>
            </a:r>
            <a:r>
              <a:rPr lang="en-GB" dirty="0"/>
              <a:t>buffer resumes sending data to the printer whilst the CPU 'pops' the contents of the stack back into its registers and continues from where it left off before the interruption. This process is repeated until the whole file has been sent!</a:t>
            </a:r>
          </a:p>
          <a:p>
            <a:endParaRPr lang="en-GB" dirty="0"/>
          </a:p>
        </p:txBody>
      </p:sp>
    </p:spTree>
    <p:extLst>
      <p:ext uri="{BB962C8B-B14F-4D97-AF65-F5344CB8AC3E}">
        <p14:creationId xmlns:p14="http://schemas.microsoft.com/office/powerpoint/2010/main" val="205107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lstStyle/>
          <a:p>
            <a:pPr marL="0" indent="0">
              <a:buNone/>
            </a:pPr>
            <a:r>
              <a:rPr lang="en-GB" b="1" i="1" dirty="0"/>
              <a:t>Q1. Explain the problem of 'speed mismatch' when data is transferred between RAM and a hard disk.</a:t>
            </a:r>
            <a:r>
              <a:rPr lang="en-GB" dirty="0"/>
              <a:t/>
            </a:r>
            <a:br>
              <a:rPr lang="en-GB" dirty="0"/>
            </a:br>
            <a:r>
              <a:rPr lang="en-GB" b="1" i="1" dirty="0"/>
              <a:t>Q2. Define 'buffer'. Explain how buffers overcome speed mismatch problems when moving data from RAM to a CDR/W.</a:t>
            </a:r>
            <a:r>
              <a:rPr lang="en-GB" dirty="0"/>
              <a:t/>
            </a:r>
            <a:br>
              <a:rPr lang="en-GB" dirty="0"/>
            </a:br>
            <a:r>
              <a:rPr lang="en-GB" b="1" i="1" dirty="0"/>
              <a:t>Q3. Define 'interrupt'. Describe how buffers and interrupts aid the transfer of data from RAM to a floppy disk.</a:t>
            </a:r>
            <a:endParaRPr lang="en-GB" dirty="0"/>
          </a:p>
        </p:txBody>
      </p:sp>
    </p:spTree>
    <p:extLst>
      <p:ext uri="{BB962C8B-B14F-4D97-AF65-F5344CB8AC3E}">
        <p14:creationId xmlns:p14="http://schemas.microsoft.com/office/powerpoint/2010/main" val="3857735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Peripherals </a:t>
            </a:r>
            <a:endParaRPr lang="en-GB" dirty="0"/>
          </a:p>
        </p:txBody>
      </p:sp>
      <p:sp>
        <p:nvSpPr>
          <p:cNvPr id="3" name="Content Placeholder 2"/>
          <p:cNvSpPr>
            <a:spLocks noGrp="1"/>
          </p:cNvSpPr>
          <p:nvPr>
            <p:ph idx="1"/>
          </p:nvPr>
        </p:nvSpPr>
        <p:spPr/>
        <p:txBody>
          <a:bodyPr/>
          <a:lstStyle/>
          <a:p>
            <a:pPr marL="0" indent="0">
              <a:buNone/>
            </a:pPr>
            <a:r>
              <a:rPr lang="en-GB" dirty="0"/>
              <a:t>A peripheral device is an input, output or storage device that you connect to your CPU. You usually do this by plugging a device in, often in a USB port. The port then makes the necessary connections inside the computer to the CPU. </a:t>
            </a:r>
          </a:p>
        </p:txBody>
      </p:sp>
    </p:spTree>
    <p:extLst>
      <p:ext uri="{BB962C8B-B14F-4D97-AF65-F5344CB8AC3E}">
        <p14:creationId xmlns:p14="http://schemas.microsoft.com/office/powerpoint/2010/main" val="4162618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Devices</a:t>
            </a:r>
            <a:endParaRPr lang="en-GB" dirty="0"/>
          </a:p>
        </p:txBody>
      </p:sp>
      <p:sp>
        <p:nvSpPr>
          <p:cNvPr id="3" name="Content Placeholder 2"/>
          <p:cNvSpPr>
            <a:spLocks noGrp="1"/>
          </p:cNvSpPr>
          <p:nvPr>
            <p:ph idx="1"/>
          </p:nvPr>
        </p:nvSpPr>
        <p:spPr/>
        <p:txBody>
          <a:bodyPr>
            <a:normAutofit/>
          </a:bodyPr>
          <a:lstStyle/>
          <a:p>
            <a:r>
              <a:rPr lang="en-GB" dirty="0" smtClean="0"/>
              <a:t>Keyboard</a:t>
            </a:r>
          </a:p>
          <a:p>
            <a:r>
              <a:rPr lang="en-GB" dirty="0" smtClean="0"/>
              <a:t>Touch screens</a:t>
            </a:r>
          </a:p>
          <a:p>
            <a:r>
              <a:rPr lang="en-GB" dirty="0" smtClean="0"/>
              <a:t>Graphics tablet </a:t>
            </a:r>
          </a:p>
          <a:p>
            <a:r>
              <a:rPr lang="en-GB" dirty="0" smtClean="0"/>
              <a:t>Mice</a:t>
            </a:r>
          </a:p>
          <a:p>
            <a:r>
              <a:rPr lang="en-GB" dirty="0" smtClean="0"/>
              <a:t>Scanners</a:t>
            </a:r>
          </a:p>
          <a:p>
            <a:r>
              <a:rPr lang="en-GB" dirty="0" smtClean="0"/>
              <a:t>Digital Cameras</a:t>
            </a:r>
          </a:p>
          <a:p>
            <a:r>
              <a:rPr lang="en-GB" dirty="0" smtClean="0"/>
              <a:t>Camcorders</a:t>
            </a:r>
          </a:p>
          <a:p>
            <a:endParaRPr lang="en-GB" dirty="0"/>
          </a:p>
        </p:txBody>
      </p:sp>
    </p:spTree>
    <p:extLst>
      <p:ext uri="{BB962C8B-B14F-4D97-AF65-F5344CB8AC3E}">
        <p14:creationId xmlns:p14="http://schemas.microsoft.com/office/powerpoint/2010/main" val="1071293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b="1" i="1" dirty="0"/>
              <a:t>Q1. Describe how a scanner works.</a:t>
            </a:r>
            <a:r>
              <a:rPr lang="en-GB" dirty="0"/>
              <a:t/>
            </a:r>
            <a:br>
              <a:rPr lang="en-GB" dirty="0"/>
            </a:br>
            <a:r>
              <a:rPr lang="en-GB" b="1" i="1" dirty="0"/>
              <a:t>Q2. What is meant by 'low resolution' and 'high resolution'?</a:t>
            </a:r>
            <a:r>
              <a:rPr lang="en-GB" dirty="0"/>
              <a:t/>
            </a:r>
            <a:br>
              <a:rPr lang="en-GB" dirty="0"/>
            </a:br>
            <a:r>
              <a:rPr lang="en-GB" b="1" i="1" dirty="0"/>
              <a:t>Q3. If you save the same picture as a bit map file and then a GIF, which file would be smallest? Why?</a:t>
            </a:r>
            <a:r>
              <a:rPr lang="en-GB" dirty="0"/>
              <a:t/>
            </a:r>
            <a:br>
              <a:rPr lang="en-GB" dirty="0"/>
            </a:br>
            <a:r>
              <a:rPr lang="en-GB" b="1" i="1" dirty="0"/>
              <a:t>Q4. What is meant by 'cropping an image'?</a:t>
            </a:r>
            <a:r>
              <a:rPr lang="en-GB" dirty="0"/>
              <a:t/>
            </a:r>
            <a:br>
              <a:rPr lang="en-GB" dirty="0"/>
            </a:br>
            <a:r>
              <a:rPr lang="en-GB" b="1" i="1" dirty="0"/>
              <a:t>Q5. Describe how a still image from a TV program could be used in a word processing document.</a:t>
            </a:r>
            <a:r>
              <a:rPr lang="en-GB" dirty="0"/>
              <a:t/>
            </a:r>
            <a:br>
              <a:rPr lang="en-GB" dirty="0"/>
            </a:br>
            <a:r>
              <a:rPr lang="en-GB" b="1" i="1" dirty="0"/>
              <a:t>Q6. Suggest some disadvantages of taking photographs with a digital camera.</a:t>
            </a:r>
            <a:r>
              <a:rPr lang="en-GB" dirty="0"/>
              <a:t/>
            </a:r>
            <a:br>
              <a:rPr lang="en-GB" dirty="0"/>
            </a:br>
            <a:r>
              <a:rPr lang="en-GB" b="1" i="1" dirty="0"/>
              <a:t>Q7. What is a 'camcorder'?</a:t>
            </a:r>
            <a:endParaRPr lang="en-GB" dirty="0"/>
          </a:p>
        </p:txBody>
      </p:sp>
    </p:spTree>
    <p:extLst>
      <p:ext uri="{BB962C8B-B14F-4D97-AF65-F5344CB8AC3E}">
        <p14:creationId xmlns:p14="http://schemas.microsoft.com/office/powerpoint/2010/main" val="3240620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Devices</a:t>
            </a:r>
            <a:endParaRPr lang="en-GB" dirty="0"/>
          </a:p>
        </p:txBody>
      </p:sp>
      <p:sp>
        <p:nvSpPr>
          <p:cNvPr id="3" name="Content Placeholder 2"/>
          <p:cNvSpPr>
            <a:spLocks noGrp="1"/>
          </p:cNvSpPr>
          <p:nvPr>
            <p:ph idx="1"/>
          </p:nvPr>
        </p:nvSpPr>
        <p:spPr/>
        <p:txBody>
          <a:bodyPr>
            <a:normAutofit lnSpcReduction="10000"/>
          </a:bodyPr>
          <a:lstStyle/>
          <a:p>
            <a:r>
              <a:rPr lang="en-GB" b="1" dirty="0"/>
              <a:t>Dot matrix </a:t>
            </a:r>
            <a:r>
              <a:rPr lang="en-GB" b="1" dirty="0" smtClean="0"/>
              <a:t>printers.</a:t>
            </a:r>
            <a:endParaRPr lang="en-GB" dirty="0"/>
          </a:p>
          <a:p>
            <a:r>
              <a:rPr lang="en-GB" b="1" dirty="0" smtClean="0"/>
              <a:t>Ink-jet printers.</a:t>
            </a:r>
            <a:endParaRPr lang="en-GB" dirty="0"/>
          </a:p>
          <a:p>
            <a:r>
              <a:rPr lang="en-GB" b="1" dirty="0" smtClean="0"/>
              <a:t>Laser printers.</a:t>
            </a:r>
            <a:endParaRPr lang="en-GB" dirty="0"/>
          </a:p>
          <a:p>
            <a:r>
              <a:rPr lang="en-GB" b="1" dirty="0" smtClean="0"/>
              <a:t>Plotters.</a:t>
            </a:r>
            <a:endParaRPr lang="en-GB" dirty="0"/>
          </a:p>
          <a:p>
            <a:r>
              <a:rPr lang="en-GB" b="1" dirty="0" smtClean="0"/>
              <a:t>Visual </a:t>
            </a:r>
            <a:r>
              <a:rPr lang="en-GB" b="1" dirty="0"/>
              <a:t>Display </a:t>
            </a:r>
            <a:r>
              <a:rPr lang="en-GB" b="1" dirty="0" smtClean="0"/>
              <a:t>Units.</a:t>
            </a:r>
            <a:endParaRPr lang="en-GB" dirty="0"/>
          </a:p>
          <a:p>
            <a:r>
              <a:rPr lang="en-GB" b="1" dirty="0" smtClean="0"/>
              <a:t>Speakers.</a:t>
            </a:r>
            <a:endParaRPr lang="en-GB" dirty="0"/>
          </a:p>
          <a:p>
            <a:r>
              <a:rPr lang="en-GB" b="1" dirty="0" smtClean="0"/>
              <a:t>Headphones</a:t>
            </a:r>
            <a:r>
              <a:rPr lang="en-GB" b="1" dirty="0"/>
              <a:t>.</a:t>
            </a:r>
            <a:r>
              <a:rPr lang="en-GB" dirty="0"/>
              <a:t/>
            </a:r>
            <a:br>
              <a:rPr lang="en-GB" dirty="0"/>
            </a:br>
            <a:endParaRPr lang="en-GB" dirty="0"/>
          </a:p>
        </p:txBody>
      </p:sp>
    </p:spTree>
    <p:extLst>
      <p:ext uri="{BB962C8B-B14F-4D97-AF65-F5344CB8AC3E}">
        <p14:creationId xmlns:p14="http://schemas.microsoft.com/office/powerpoint/2010/main" val="2818149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b="1" i="1" dirty="0"/>
              <a:t>Q8. List as many input, output and storage devices as you can. You should aim for about 30 items in your list! For each one, suggest a real use.</a:t>
            </a:r>
            <a:r>
              <a:rPr lang="en-GB" dirty="0"/>
              <a:t/>
            </a:r>
            <a:br>
              <a:rPr lang="en-GB" dirty="0"/>
            </a:br>
            <a:r>
              <a:rPr lang="en-GB" b="1" i="1" dirty="0"/>
              <a:t>Q9. Compare and contrast dot matrix, inkjet and laser printers.</a:t>
            </a:r>
            <a:r>
              <a:rPr lang="en-GB" dirty="0"/>
              <a:t/>
            </a:r>
            <a:br>
              <a:rPr lang="en-GB" dirty="0"/>
            </a:br>
            <a:r>
              <a:rPr lang="en-GB" b="1" i="1" dirty="0"/>
              <a:t>Q10. Suggest advantages of a plotter over a laser jet in an architect's office.</a:t>
            </a:r>
            <a:r>
              <a:rPr lang="en-GB" dirty="0"/>
              <a:t/>
            </a:r>
            <a:br>
              <a:rPr lang="en-GB" dirty="0"/>
            </a:br>
            <a:r>
              <a:rPr lang="en-GB" b="1" i="1" dirty="0"/>
              <a:t>Q11. Do some research. Compare TFT screens to CRT monitors.</a:t>
            </a:r>
            <a:r>
              <a:rPr lang="en-GB" dirty="0"/>
              <a:t/>
            </a:r>
            <a:br>
              <a:rPr lang="en-GB" dirty="0"/>
            </a:br>
            <a:r>
              <a:rPr lang="en-GB" b="1" i="1" dirty="0"/>
              <a:t>Q12. What is a klaxon? What is the unit used to measure how loud sound is?</a:t>
            </a:r>
            <a:r>
              <a:rPr lang="en-GB" dirty="0"/>
              <a:t/>
            </a:r>
            <a:br>
              <a:rPr lang="en-GB" dirty="0"/>
            </a:br>
            <a:r>
              <a:rPr lang="en-GB" b="1" i="1" dirty="0"/>
              <a:t>Q13. One input device that has not been discussed is a microphone. This could be used, along with some voice recognition software, rather than a keyboard to input letters that could then be printed out. Do some research on the Internet. List the typical features found in a range of voice recognition applications. Suggest some advantages and disadvantages of using voice recognition software along with a microphone and speakers to produce letters.</a:t>
            </a:r>
            <a:r>
              <a:rPr lang="en-GB" dirty="0"/>
              <a:t/>
            </a:r>
            <a:br>
              <a:rPr lang="en-GB" dirty="0"/>
            </a:br>
            <a:r>
              <a:rPr lang="en-GB" b="1" i="1" dirty="0"/>
              <a:t>Q14. What is a tracker ball? What is it used for?</a:t>
            </a:r>
            <a:r>
              <a:rPr lang="en-GB" dirty="0"/>
              <a:t/>
            </a:r>
            <a:br>
              <a:rPr lang="en-GB" dirty="0"/>
            </a:br>
            <a:r>
              <a:rPr lang="en-GB" b="1" i="1" dirty="0"/>
              <a:t>Q15. What storage devices do you know? These are peripheral devices as well - you plug e.g. a pen drive into your computer, which then allows communication to take place between the device and the CPU.</a:t>
            </a:r>
            <a:endParaRPr lang="en-GB" dirty="0"/>
          </a:p>
        </p:txBody>
      </p:sp>
    </p:spTree>
    <p:extLst>
      <p:ext uri="{BB962C8B-B14F-4D97-AF65-F5344CB8AC3E}">
        <p14:creationId xmlns:p14="http://schemas.microsoft.com/office/powerpoint/2010/main" val="379523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Ethernet</a:t>
            </a:r>
            <a:r>
              <a:rPr lang="en-GB" dirty="0"/>
              <a:t> </a:t>
            </a:r>
          </a:p>
        </p:txBody>
      </p:sp>
      <p:sp>
        <p:nvSpPr>
          <p:cNvPr id="3" name="Content Placeholder 2"/>
          <p:cNvSpPr>
            <a:spLocks noGrp="1"/>
          </p:cNvSpPr>
          <p:nvPr>
            <p:ph idx="1"/>
          </p:nvPr>
        </p:nvSpPr>
        <p:spPr/>
        <p:txBody>
          <a:bodyPr>
            <a:normAutofit fontScale="92500" lnSpcReduction="20000"/>
          </a:bodyPr>
          <a:lstStyle/>
          <a:p>
            <a:r>
              <a:rPr lang="en-GB" dirty="0" smtClean="0"/>
              <a:t>Ethernet </a:t>
            </a:r>
            <a:r>
              <a:rPr lang="en-GB" dirty="0"/>
              <a:t>is a widely-used design for baseband </a:t>
            </a:r>
            <a:r>
              <a:rPr lang="en-GB" dirty="0" smtClean="0"/>
              <a:t>LANs</a:t>
            </a:r>
          </a:p>
          <a:p>
            <a:r>
              <a:rPr lang="en-GB" dirty="0"/>
              <a:t>N</a:t>
            </a:r>
            <a:r>
              <a:rPr lang="en-GB" dirty="0" smtClean="0"/>
              <a:t>etworks </a:t>
            </a:r>
            <a:r>
              <a:rPr lang="en-GB" dirty="0"/>
              <a:t>connect stations using coaxial cable and can spread over about 100 meters although they can be extended with the right hardware.</a:t>
            </a:r>
          </a:p>
          <a:p>
            <a:r>
              <a:rPr lang="en-GB" dirty="0" smtClean="0"/>
              <a:t>As </a:t>
            </a:r>
            <a:r>
              <a:rPr lang="en-GB" dirty="0"/>
              <a:t>traffic increases on an Ethernet network, the number and frequency of collisions increase. This is because every station is broadcasting to every other one and the more workstations there are broadcasting, the more the communications on the network increase.</a:t>
            </a:r>
          </a:p>
          <a:p>
            <a:endParaRPr lang="en-GB" dirty="0"/>
          </a:p>
        </p:txBody>
      </p:sp>
      <p:pic>
        <p:nvPicPr>
          <p:cNvPr id="4098" name="Picture 2" descr="http://deltautomation.files.wordpress.com/2011/10/ethernet-cable-utp-mold-type-kb-aa0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2360" y="5535525"/>
            <a:ext cx="1322474" cy="1322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6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 </a:t>
            </a:r>
            <a:endParaRPr lang="en-GB" dirty="0"/>
          </a:p>
        </p:txBody>
      </p:sp>
      <p:sp>
        <p:nvSpPr>
          <p:cNvPr id="3" name="Content Placeholder 2"/>
          <p:cNvSpPr>
            <a:spLocks noGrp="1"/>
          </p:cNvSpPr>
          <p:nvPr>
            <p:ph idx="1"/>
          </p:nvPr>
        </p:nvSpPr>
        <p:spPr/>
        <p:txBody>
          <a:bodyPr/>
          <a:lstStyle/>
          <a:p>
            <a:pPr marL="0" indent="0">
              <a:buNone/>
            </a:pPr>
            <a:r>
              <a:rPr lang="en-GB" dirty="0">
                <a:hlinkClick r:id="rId2"/>
              </a:rPr>
              <a:t>http://customcable.ca/cat5-vs-cat6</a:t>
            </a:r>
            <a:r>
              <a:rPr lang="en-GB" dirty="0" smtClean="0">
                <a:hlinkClick r:id="rId2"/>
              </a:rPr>
              <a:t>/</a:t>
            </a:r>
            <a:endParaRPr lang="en-GB" dirty="0" smtClean="0"/>
          </a:p>
          <a:p>
            <a:pPr marL="0" indent="0">
              <a:buNone/>
            </a:pPr>
            <a:r>
              <a:rPr lang="en-GB" dirty="0" smtClean="0"/>
              <a:t>Use the website above to make notes on the different Ethernet </a:t>
            </a:r>
            <a:r>
              <a:rPr lang="en-GB" dirty="0" smtClean="0"/>
              <a:t>cables</a:t>
            </a:r>
          </a:p>
          <a:p>
            <a:pPr marL="0" indent="0">
              <a:buNone/>
            </a:pPr>
            <a:r>
              <a:rPr lang="en-GB" dirty="0" smtClean="0"/>
              <a:t>You have 10 minutes</a:t>
            </a:r>
            <a:endParaRPr lang="en-GB" dirty="0"/>
          </a:p>
        </p:txBody>
      </p:sp>
    </p:spTree>
    <p:extLst>
      <p:ext uri="{BB962C8B-B14F-4D97-AF65-F5344CB8AC3E}">
        <p14:creationId xmlns:p14="http://schemas.microsoft.com/office/powerpoint/2010/main" val="422817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Reducing data collisions on an Ethernet LAN</a:t>
            </a:r>
            <a:r>
              <a:rPr lang="en-GB" dirty="0"/>
              <a:t> </a:t>
            </a:r>
          </a:p>
        </p:txBody>
      </p:sp>
      <p:sp>
        <p:nvSpPr>
          <p:cNvPr id="3" name="Content Placeholder 2"/>
          <p:cNvSpPr>
            <a:spLocks noGrp="1"/>
          </p:cNvSpPr>
          <p:nvPr>
            <p:ph idx="1"/>
          </p:nvPr>
        </p:nvSpPr>
        <p:spPr/>
        <p:txBody>
          <a:bodyPr>
            <a:normAutofit fontScale="85000" lnSpcReduction="10000"/>
          </a:bodyPr>
          <a:lstStyle/>
          <a:p>
            <a:r>
              <a:rPr lang="en-GB" dirty="0" smtClean="0"/>
              <a:t>A</a:t>
            </a:r>
            <a:r>
              <a:rPr lang="en-GB" dirty="0"/>
              <a:t> </a:t>
            </a:r>
            <a:r>
              <a:rPr lang="en-GB" dirty="0" smtClean="0"/>
              <a:t>switch could be used. </a:t>
            </a:r>
          </a:p>
          <a:p>
            <a:r>
              <a:rPr lang="en-GB" dirty="0" smtClean="0"/>
              <a:t>This </a:t>
            </a:r>
            <a:r>
              <a:rPr lang="en-GB" dirty="0"/>
              <a:t>is a piece of hardware in common use in Ethernet LANs and when one is used it is known as a ‘</a:t>
            </a:r>
            <a:r>
              <a:rPr lang="en-GB" b="1" dirty="0"/>
              <a:t>switched Ethernet LAN</a:t>
            </a:r>
            <a:r>
              <a:rPr lang="en-GB" dirty="0"/>
              <a:t>’. </a:t>
            </a:r>
            <a:endParaRPr lang="en-GB" dirty="0" smtClean="0"/>
          </a:p>
          <a:p>
            <a:r>
              <a:rPr lang="en-GB" dirty="0" smtClean="0"/>
              <a:t>A </a:t>
            </a:r>
            <a:r>
              <a:rPr lang="en-GB" dirty="0"/>
              <a:t>switch can be used to split up the network into areas that improve the efficiency of communication. </a:t>
            </a:r>
            <a:endParaRPr lang="en-GB" dirty="0" smtClean="0"/>
          </a:p>
          <a:p>
            <a:r>
              <a:rPr lang="en-GB" dirty="0" smtClean="0"/>
              <a:t>It </a:t>
            </a:r>
            <a:r>
              <a:rPr lang="en-GB" dirty="0"/>
              <a:t>can be used to ensure each station is given a ‘time-slice’ in which to send data. </a:t>
            </a:r>
            <a:endParaRPr lang="en-GB" dirty="0" smtClean="0"/>
          </a:p>
          <a:p>
            <a:r>
              <a:rPr lang="en-GB" dirty="0" smtClean="0"/>
              <a:t>Two </a:t>
            </a:r>
            <a:r>
              <a:rPr lang="en-GB" dirty="0"/>
              <a:t>stations can also be given a temporary communication link between them using a switch, to ensure successful communication.</a:t>
            </a:r>
          </a:p>
        </p:txBody>
      </p:sp>
    </p:spTree>
    <p:extLst>
      <p:ext uri="{BB962C8B-B14F-4D97-AF65-F5344CB8AC3E}">
        <p14:creationId xmlns:p14="http://schemas.microsoft.com/office/powerpoint/2010/main" val="175973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Connecting to the internet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a:t>
            </a:r>
            <a:r>
              <a:rPr lang="en-GB" dirty="0"/>
              <a:t>dial-up connection.</a:t>
            </a:r>
          </a:p>
          <a:p>
            <a:r>
              <a:rPr lang="en-GB" dirty="0"/>
              <a:t>An ISDN connection.</a:t>
            </a:r>
          </a:p>
          <a:p>
            <a:r>
              <a:rPr lang="en-GB" dirty="0"/>
              <a:t>Broadband and </a:t>
            </a:r>
            <a:r>
              <a:rPr lang="en-GB" dirty="0" smtClean="0"/>
              <a:t>baseband (ADSL)</a:t>
            </a:r>
            <a:endParaRPr lang="en-GB" dirty="0"/>
          </a:p>
          <a:p>
            <a:r>
              <a:rPr lang="en-GB" dirty="0" smtClean="0"/>
              <a:t>Mobile internet (3g and 4G)</a:t>
            </a:r>
            <a:endParaRPr lang="en-GB" dirty="0"/>
          </a:p>
          <a:p>
            <a:pPr marL="0" indent="0">
              <a:buNone/>
            </a:pPr>
            <a:r>
              <a:rPr lang="en-GB" dirty="0" smtClean="0"/>
              <a:t>Use the link below to gather notes on connecting to the internet</a:t>
            </a:r>
          </a:p>
          <a:p>
            <a:pPr marL="0" indent="0">
              <a:buNone/>
            </a:pPr>
            <a:r>
              <a:rPr lang="en-GB" dirty="0">
                <a:hlinkClick r:id="rId3"/>
              </a:rPr>
              <a:t>http://</a:t>
            </a:r>
            <a:r>
              <a:rPr lang="en-GB" dirty="0" smtClean="0">
                <a:hlinkClick r:id="rId3"/>
              </a:rPr>
              <a:t>computer.howstuffworks.com/internet-connectivity-channel.htm</a:t>
            </a:r>
            <a:endParaRPr lang="en-GB" dirty="0" smtClean="0"/>
          </a:p>
          <a:p>
            <a:pPr marL="0" indent="0">
              <a:buNone/>
            </a:pPr>
            <a:r>
              <a:rPr lang="en-GB" dirty="0" smtClean="0"/>
              <a:t>You have 40 </a:t>
            </a:r>
            <a:r>
              <a:rPr lang="en-GB" dirty="0" err="1" smtClean="0"/>
              <a:t>mins</a:t>
            </a:r>
            <a:endParaRPr lang="en-GB" dirty="0"/>
          </a:p>
        </p:txBody>
      </p:sp>
    </p:spTree>
    <p:extLst>
      <p:ext uri="{BB962C8B-B14F-4D97-AF65-F5344CB8AC3E}">
        <p14:creationId xmlns:p14="http://schemas.microsoft.com/office/powerpoint/2010/main" val="120519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Connection questions</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b="1" i="1" dirty="0"/>
              <a:t>Q1. What questions should be asked before deciding on a method of connecting PCs to make a network?</a:t>
            </a:r>
            <a:r>
              <a:rPr lang="en-GB" dirty="0"/>
              <a:t/>
            </a:r>
            <a:br>
              <a:rPr lang="en-GB" dirty="0"/>
            </a:br>
            <a:r>
              <a:rPr lang="en-GB" b="1" i="1" dirty="0"/>
              <a:t>Q2. Explain the steps in making a secure wireless network using MAC addresses.</a:t>
            </a:r>
            <a:r>
              <a:rPr lang="en-GB" dirty="0"/>
              <a:t/>
            </a:r>
            <a:br>
              <a:rPr lang="en-GB" dirty="0"/>
            </a:br>
            <a:r>
              <a:rPr lang="en-GB" b="1" i="1" dirty="0"/>
              <a:t>Q3. What is </a:t>
            </a:r>
            <a:r>
              <a:rPr lang="en-GB" b="1" i="1" dirty="0" smtClean="0"/>
              <a:t>meant </a:t>
            </a:r>
            <a:r>
              <a:rPr lang="en-GB" b="1" i="1" dirty="0"/>
              <a:t>by the </a:t>
            </a:r>
            <a:r>
              <a:rPr lang="en-GB" b="1" i="1" dirty="0" err="1"/>
              <a:t>pstn</a:t>
            </a:r>
            <a:r>
              <a:rPr lang="en-GB" b="1" i="1" dirty="0"/>
              <a:t>?</a:t>
            </a:r>
            <a:r>
              <a:rPr lang="en-GB" dirty="0"/>
              <a:t/>
            </a:r>
            <a:br>
              <a:rPr lang="en-GB" dirty="0"/>
            </a:br>
            <a:r>
              <a:rPr lang="en-GB" b="1" i="1" dirty="0"/>
              <a:t>Q4. Describe </a:t>
            </a:r>
            <a:r>
              <a:rPr lang="en-GB" b="1" i="1" dirty="0" smtClean="0"/>
              <a:t>briefly </a:t>
            </a:r>
            <a:r>
              <a:rPr lang="en-GB" b="1" i="1" dirty="0"/>
              <a:t>with a diagram how satellite communication works?</a:t>
            </a:r>
            <a:r>
              <a:rPr lang="en-GB" dirty="0"/>
              <a:t/>
            </a:r>
            <a:br>
              <a:rPr lang="en-GB" dirty="0"/>
            </a:br>
            <a:r>
              <a:rPr lang="en-GB" b="1" i="1" dirty="0"/>
              <a:t>Q5. Explain why fibre optic technology is used in some circumstances in networks rather than wires. </a:t>
            </a:r>
            <a:r>
              <a:rPr lang="en-GB" dirty="0"/>
              <a:t/>
            </a:r>
            <a:br>
              <a:rPr lang="en-GB" dirty="0"/>
            </a:br>
            <a:r>
              <a:rPr lang="en-GB" b="1" i="1" dirty="0"/>
              <a:t>Q6. Describe and explain how a modem works in a dial-up connection?</a:t>
            </a:r>
            <a:r>
              <a:rPr lang="en-GB" dirty="0"/>
              <a:t/>
            </a:r>
            <a:br>
              <a:rPr lang="en-GB" dirty="0"/>
            </a:br>
            <a:r>
              <a:rPr lang="en-GB" b="1" i="1" dirty="0"/>
              <a:t>Q7. Compare broadband internet connections to dial-up internet connections.</a:t>
            </a:r>
            <a:endParaRPr lang="en-GB" dirty="0"/>
          </a:p>
        </p:txBody>
      </p:sp>
    </p:spTree>
    <p:extLst>
      <p:ext uri="{BB962C8B-B14F-4D97-AF65-F5344CB8AC3E}">
        <p14:creationId xmlns:p14="http://schemas.microsoft.com/office/powerpoint/2010/main" val="1771074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5163</TotalTime>
  <Words>3685</Words>
  <Application>Microsoft Office PowerPoint</Application>
  <PresentationFormat>On-screen Show (4:3)</PresentationFormat>
  <Paragraphs>316</Paragraphs>
  <Slides>48</Slides>
  <Notes>21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Objectives</vt:lpstr>
      <vt:lpstr>WiFi</vt:lpstr>
      <vt:lpstr>Using satellites</vt:lpstr>
      <vt:lpstr>Pros and cons of using satellites for communication </vt:lpstr>
      <vt:lpstr>Ethernet </vt:lpstr>
      <vt:lpstr>Task 1 </vt:lpstr>
      <vt:lpstr>Reducing data collisions on an Ethernet LAN </vt:lpstr>
      <vt:lpstr>Connecting to the internet</vt:lpstr>
      <vt:lpstr>Connection questions</vt:lpstr>
      <vt:lpstr>Memory and Storage</vt:lpstr>
      <vt:lpstr>Random Access Memory (RAM)</vt:lpstr>
      <vt:lpstr>Read Only Memory (ROM) </vt:lpstr>
      <vt:lpstr>Flashing your BIOS</vt:lpstr>
      <vt:lpstr>Why is the operating system not stored in ROM on a personal computer?</vt:lpstr>
      <vt:lpstr>Registers</vt:lpstr>
      <vt:lpstr>Cache</vt:lpstr>
      <vt:lpstr>Battery-backed RAM (sometimes known as CMOS) </vt:lpstr>
      <vt:lpstr>Buffers</vt:lpstr>
      <vt:lpstr>Firmware</vt:lpstr>
      <vt:lpstr>Primary memory and secondary memory (more commonly referred to as 'secondary storage').</vt:lpstr>
      <vt:lpstr>READ devices and READ/WRITE memory devices.</vt:lpstr>
      <vt:lpstr>Volatile memory and non-volatile memory.</vt:lpstr>
      <vt:lpstr>Cost, access times and capacity of memory devices.</vt:lpstr>
      <vt:lpstr>Questions</vt:lpstr>
      <vt:lpstr>Secondary Storage</vt:lpstr>
      <vt:lpstr>Floppy disks</vt:lpstr>
      <vt:lpstr>Zip disks and Jaz disks</vt:lpstr>
      <vt:lpstr>Hard disks</vt:lpstr>
      <vt:lpstr>Magnetic tape</vt:lpstr>
      <vt:lpstr>CD-ROM</vt:lpstr>
      <vt:lpstr>CD-R/W</vt:lpstr>
      <vt:lpstr>Digital Versatile Disc (DVD)</vt:lpstr>
      <vt:lpstr>USB pen drive (flash drive)</vt:lpstr>
      <vt:lpstr>SD cards and micro SD cards</vt:lpstr>
      <vt:lpstr>Compressing data</vt:lpstr>
      <vt:lpstr>Questions</vt:lpstr>
      <vt:lpstr>Data Transfer</vt:lpstr>
      <vt:lpstr>An example of the use of a buffer</vt:lpstr>
      <vt:lpstr>PowerPoint Presentation</vt:lpstr>
      <vt:lpstr>PowerPoint Presentation</vt:lpstr>
      <vt:lpstr>PowerPoint Presentation</vt:lpstr>
      <vt:lpstr>Buffers and interrupts</vt:lpstr>
      <vt:lpstr>Questions</vt:lpstr>
      <vt:lpstr>Peripherals </vt:lpstr>
      <vt:lpstr>Input Devices</vt:lpstr>
      <vt:lpstr>Questions</vt:lpstr>
      <vt:lpstr>Output Devices</vt:lpstr>
      <vt:lpstr>Questions</vt:lpstr>
    </vt:vector>
  </TitlesOfParts>
  <Company>Sir Bernard Lovell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dc:title>
  <dc:creator>sco</dc:creator>
  <cp:lastModifiedBy>sco</cp:lastModifiedBy>
  <cp:revision>314</cp:revision>
  <cp:lastPrinted>2013-04-16T14:33:19Z</cp:lastPrinted>
  <dcterms:created xsi:type="dcterms:W3CDTF">2012-11-28T13:51:22Z</dcterms:created>
  <dcterms:modified xsi:type="dcterms:W3CDTF">2013-04-17T10:53:09Z</dcterms:modified>
</cp:coreProperties>
</file>