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362" r:id="rId3"/>
    <p:sldId id="363" r:id="rId4"/>
    <p:sldId id="364" r:id="rId5"/>
    <p:sldId id="365" r:id="rId6"/>
    <p:sldId id="366" r:id="rId7"/>
    <p:sldId id="367" r:id="rId8"/>
    <p:sldId id="368" r:id="rId9"/>
    <p:sldId id="369" r:id="rId10"/>
    <p:sldId id="370" r:id="rId11"/>
    <p:sldId id="372" r:id="rId12"/>
    <p:sldId id="373" r:id="rId13"/>
    <p:sldId id="374" r:id="rId14"/>
    <p:sldId id="376" r:id="rId15"/>
    <p:sldId id="377" r:id="rId16"/>
    <p:sldId id="398" r:id="rId17"/>
    <p:sldId id="381" r:id="rId18"/>
    <p:sldId id="382" r:id="rId19"/>
    <p:sldId id="383" r:id="rId20"/>
    <p:sldId id="384" r:id="rId21"/>
    <p:sldId id="385" r:id="rId22"/>
    <p:sldId id="386" r:id="rId23"/>
    <p:sldId id="387" r:id="rId24"/>
    <p:sldId id="388" r:id="rId25"/>
    <p:sldId id="389" r:id="rId26"/>
    <p:sldId id="390" r:id="rId27"/>
    <p:sldId id="3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410" autoAdjust="0"/>
  </p:normalViewPr>
  <p:slideViewPr>
    <p:cSldViewPr>
      <p:cViewPr varScale="1">
        <p:scale>
          <a:sx n="45" d="100"/>
          <a:sy n="45" d="100"/>
        </p:scale>
        <p:origin x="-20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790DF7-B5FD-4455-8A8E-574BCC593925}" type="datetimeFigureOut">
              <a:rPr lang="en-GB" smtClean="0"/>
              <a:pPr/>
              <a:t>15/04/2013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CD541A-81EC-4B6D-8100-4353A6418C0B}" type="slidenum">
              <a:rPr lang="en-GB" smtClean="0"/>
              <a:pPr/>
              <a:t>‹#›</a:t>
            </a:fld>
            <a:endParaRPr lang="en-GB"/>
          </a:p>
        </p:txBody>
      </p:sp>
    </p:spTree>
    <p:extLst>
      <p:ext uri="{BB962C8B-B14F-4D97-AF65-F5344CB8AC3E}">
        <p14:creationId xmlns:p14="http://schemas.microsoft.com/office/powerpoint/2010/main" val="1738367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CD541A-81EC-4B6D-8100-4353A6418C0B}"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10</a:t>
            </a:fld>
            <a:endParaRPr lang="en-GB"/>
          </a:p>
        </p:txBody>
      </p:sp>
    </p:spTree>
    <p:extLst>
      <p:ext uri="{BB962C8B-B14F-4D97-AF65-F5344CB8AC3E}">
        <p14:creationId xmlns:p14="http://schemas.microsoft.com/office/powerpoint/2010/main" val="2469778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11</a:t>
            </a:fld>
            <a:endParaRPr lang="en-GB"/>
          </a:p>
        </p:txBody>
      </p:sp>
    </p:spTree>
    <p:extLst>
      <p:ext uri="{BB962C8B-B14F-4D97-AF65-F5344CB8AC3E}">
        <p14:creationId xmlns:p14="http://schemas.microsoft.com/office/powerpoint/2010/main" val="274975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CD541A-81EC-4B6D-8100-4353A6418C0B}"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CD541A-81EC-4B6D-8100-4353A6418C0B}"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CD541A-81EC-4B6D-8100-4353A6418C0B}"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15</a:t>
            </a:fld>
            <a:endParaRPr lang="en-GB"/>
          </a:p>
        </p:txBody>
      </p:sp>
    </p:spTree>
    <p:extLst>
      <p:ext uri="{BB962C8B-B14F-4D97-AF65-F5344CB8AC3E}">
        <p14:creationId xmlns:p14="http://schemas.microsoft.com/office/powerpoint/2010/main" val="3250077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17</a:t>
            </a:fld>
            <a:endParaRPr lang="en-GB"/>
          </a:p>
        </p:txBody>
      </p:sp>
    </p:spTree>
    <p:extLst>
      <p:ext uri="{BB962C8B-B14F-4D97-AF65-F5344CB8AC3E}">
        <p14:creationId xmlns:p14="http://schemas.microsoft.com/office/powerpoint/2010/main" val="1134311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CD541A-81EC-4B6D-8100-4353A6418C0B}" type="slidenum">
              <a:rPr lang="en-GB" smtClean="0"/>
              <a:pPr/>
              <a:t>18</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19</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CD541A-81EC-4B6D-8100-4353A6418C0B}" type="slidenum">
              <a:rPr lang="en-GB" smtClean="0"/>
              <a:pPr/>
              <a:t>20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2</a:t>
            </a:fld>
            <a:endParaRPr lang="en-GB"/>
          </a:p>
        </p:txBody>
      </p:sp>
    </p:spTree>
    <p:extLst>
      <p:ext uri="{BB962C8B-B14F-4D97-AF65-F5344CB8AC3E}">
        <p14:creationId xmlns:p14="http://schemas.microsoft.com/office/powerpoint/2010/main" val="1375986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21</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22</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23</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CD541A-81EC-4B6D-8100-4353A6418C0B}" type="slidenum">
              <a:rPr lang="en-GB" smtClean="0"/>
              <a:pPr/>
              <a:t>24</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CD541A-81EC-4B6D-8100-4353A6418C0B}" type="slidenum">
              <a:rPr lang="en-GB" smtClean="0"/>
              <a:pPr/>
              <a:t>25</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26</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CD541A-81EC-4B6D-8100-4353A6418C0B}" type="slidenum">
              <a:rPr lang="en-GB" smtClean="0"/>
              <a:pPr/>
              <a:t>27</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3</a:t>
            </a:fld>
            <a:endParaRPr lang="en-GB"/>
          </a:p>
        </p:txBody>
      </p:sp>
    </p:spTree>
    <p:extLst>
      <p:ext uri="{BB962C8B-B14F-4D97-AF65-F5344CB8AC3E}">
        <p14:creationId xmlns:p14="http://schemas.microsoft.com/office/powerpoint/2010/main" val="92830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4</a:t>
            </a:fld>
            <a:endParaRPr lang="en-GB"/>
          </a:p>
        </p:txBody>
      </p:sp>
    </p:spTree>
    <p:extLst>
      <p:ext uri="{BB962C8B-B14F-4D97-AF65-F5344CB8AC3E}">
        <p14:creationId xmlns:p14="http://schemas.microsoft.com/office/powerpoint/2010/main" val="3687471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5</a:t>
            </a:fld>
            <a:endParaRPr lang="en-GB"/>
          </a:p>
        </p:txBody>
      </p:sp>
    </p:spTree>
    <p:extLst>
      <p:ext uri="{BB962C8B-B14F-4D97-AF65-F5344CB8AC3E}">
        <p14:creationId xmlns:p14="http://schemas.microsoft.com/office/powerpoint/2010/main" val="2003692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6</a:t>
            </a:fld>
            <a:endParaRPr lang="en-GB"/>
          </a:p>
        </p:txBody>
      </p:sp>
    </p:spTree>
    <p:extLst>
      <p:ext uri="{BB962C8B-B14F-4D97-AF65-F5344CB8AC3E}">
        <p14:creationId xmlns:p14="http://schemas.microsoft.com/office/powerpoint/2010/main" val="217515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7</a:t>
            </a:fld>
            <a:endParaRPr lang="en-GB"/>
          </a:p>
        </p:txBody>
      </p:sp>
    </p:spTree>
    <p:extLst>
      <p:ext uri="{BB962C8B-B14F-4D97-AF65-F5344CB8AC3E}">
        <p14:creationId xmlns:p14="http://schemas.microsoft.com/office/powerpoint/2010/main" val="246657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8</a:t>
            </a:fld>
            <a:endParaRPr lang="en-GB"/>
          </a:p>
        </p:txBody>
      </p:sp>
    </p:spTree>
    <p:extLst>
      <p:ext uri="{BB962C8B-B14F-4D97-AF65-F5344CB8AC3E}">
        <p14:creationId xmlns:p14="http://schemas.microsoft.com/office/powerpoint/2010/main" val="263740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9</a:t>
            </a:fld>
            <a:endParaRPr lang="en-GB"/>
          </a:p>
        </p:txBody>
      </p:sp>
    </p:spTree>
    <p:extLst>
      <p:ext uri="{BB962C8B-B14F-4D97-AF65-F5344CB8AC3E}">
        <p14:creationId xmlns:p14="http://schemas.microsoft.com/office/powerpoint/2010/main" val="2441397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137C107-89F4-4819-9796-E15357A74172}" type="datetimeFigureOut">
              <a:rPr lang="en-GB" smtClean="0"/>
              <a:pPr/>
              <a:t>15/04/2013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2263790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137C107-89F4-4819-9796-E15357A74172}" type="datetimeFigureOut">
              <a:rPr lang="en-GB" smtClean="0"/>
              <a:pPr/>
              <a:t>15/04/2013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65297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137C107-89F4-4819-9796-E15357A74172}" type="datetimeFigureOut">
              <a:rPr lang="en-GB" smtClean="0"/>
              <a:pPr/>
              <a:t>15/04/2013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286697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137C107-89F4-4819-9796-E15357A74172}" type="datetimeFigureOut">
              <a:rPr lang="en-GB" smtClean="0"/>
              <a:pPr/>
              <a:t>15/04/2013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413679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37C107-89F4-4819-9796-E15357A74172}" type="datetimeFigureOut">
              <a:rPr lang="en-GB" smtClean="0"/>
              <a:pPr/>
              <a:t>15/04/2013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171859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137C107-89F4-4819-9796-E15357A74172}" type="datetimeFigureOut">
              <a:rPr lang="en-GB" smtClean="0"/>
              <a:pPr/>
              <a:t>15/04/2013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235159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137C107-89F4-4819-9796-E15357A74172}" type="datetimeFigureOut">
              <a:rPr lang="en-GB" smtClean="0"/>
              <a:pPr/>
              <a:t>15/04/2013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114857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137C107-89F4-4819-9796-E15357A74172}" type="datetimeFigureOut">
              <a:rPr lang="en-GB" smtClean="0"/>
              <a:pPr/>
              <a:t>15/04/2013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27230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7C107-89F4-4819-9796-E15357A74172}" type="datetimeFigureOut">
              <a:rPr lang="en-GB" smtClean="0"/>
              <a:pPr/>
              <a:t>15/04/2013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290203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37C107-89F4-4819-9796-E15357A74172}" type="datetimeFigureOut">
              <a:rPr lang="en-GB" smtClean="0"/>
              <a:pPr/>
              <a:t>15/04/2013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155452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37C107-89F4-4819-9796-E15357A74172}" type="datetimeFigureOut">
              <a:rPr lang="en-GB" smtClean="0"/>
              <a:pPr/>
              <a:t>15/04/2013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174826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7C107-89F4-4819-9796-E15357A74172}" type="datetimeFigureOut">
              <a:rPr lang="en-GB" smtClean="0"/>
              <a:pPr/>
              <a:t>15/04/2013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4B13E-BD21-4477-AF7C-96E578511C1E}" type="slidenum">
              <a:rPr lang="en-GB" smtClean="0"/>
              <a:pPr/>
              <a:t>‹#›</a:t>
            </a:fld>
            <a:endParaRPr lang="en-GB"/>
          </a:p>
        </p:txBody>
      </p:sp>
    </p:spTree>
    <p:extLst>
      <p:ext uri="{BB962C8B-B14F-4D97-AF65-F5344CB8AC3E}">
        <p14:creationId xmlns:p14="http://schemas.microsoft.com/office/powerpoint/2010/main" val="137729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youtube.com/watch?v=cNN_tTXABU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GB" dirty="0"/>
          </a:p>
        </p:txBody>
      </p:sp>
      <p:sp>
        <p:nvSpPr>
          <p:cNvPr id="3" name="Content Placeholder 2"/>
          <p:cNvSpPr>
            <a:spLocks noGrp="1"/>
          </p:cNvSpPr>
          <p:nvPr>
            <p:ph idx="1"/>
          </p:nvPr>
        </p:nvSpPr>
        <p:spPr/>
        <p:txBody>
          <a:bodyPr>
            <a:normAutofit/>
          </a:bodyPr>
          <a:lstStyle/>
          <a:p>
            <a:r>
              <a:rPr lang="en-GB" dirty="0" smtClean="0"/>
              <a:t>Understand the different hardware components within a computer</a:t>
            </a:r>
          </a:p>
          <a:p>
            <a:pPr lvl="1"/>
            <a:r>
              <a:rPr lang="en-GB" dirty="0" smtClean="0"/>
              <a:t>CPU</a:t>
            </a:r>
          </a:p>
          <a:p>
            <a:pPr lvl="1"/>
            <a:r>
              <a:rPr lang="en-GB" dirty="0" smtClean="0"/>
              <a:t>Registers</a:t>
            </a:r>
          </a:p>
          <a:p>
            <a:pPr lvl="1"/>
            <a:r>
              <a:rPr lang="en-GB" dirty="0" smtClean="0"/>
              <a:t>Buses</a:t>
            </a:r>
          </a:p>
          <a:p>
            <a:pPr lvl="1"/>
            <a:r>
              <a:rPr lang="en-GB" dirty="0" smtClean="0"/>
              <a:t>Connectivity </a:t>
            </a:r>
          </a:p>
          <a:p>
            <a:pPr marL="0" indent="0">
              <a:buNone/>
            </a:pPr>
            <a:endParaRPr lang="en-GB" dirty="0" smtClean="0"/>
          </a:p>
        </p:txBody>
      </p:sp>
    </p:spTree>
    <p:extLst>
      <p:ext uri="{BB962C8B-B14F-4D97-AF65-F5344CB8AC3E}">
        <p14:creationId xmlns:p14="http://schemas.microsoft.com/office/powerpoint/2010/main" val="3049992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processors</a:t>
            </a:r>
            <a:endParaRPr lang="en-GB" dirty="0"/>
          </a:p>
        </p:txBody>
      </p:sp>
      <p:sp>
        <p:nvSpPr>
          <p:cNvPr id="3" name="Content Placeholder 2"/>
          <p:cNvSpPr>
            <a:spLocks noGrp="1"/>
          </p:cNvSpPr>
          <p:nvPr>
            <p:ph idx="1"/>
          </p:nvPr>
        </p:nvSpPr>
        <p:spPr/>
        <p:txBody>
          <a:bodyPr>
            <a:normAutofit fontScale="62500" lnSpcReduction="20000"/>
          </a:bodyPr>
          <a:lstStyle/>
          <a:p>
            <a:r>
              <a:rPr lang="en-GB" dirty="0"/>
              <a:t>T</a:t>
            </a:r>
            <a:r>
              <a:rPr lang="en-GB" dirty="0" smtClean="0"/>
              <a:t>he </a:t>
            </a:r>
            <a:r>
              <a:rPr lang="en-GB" dirty="0"/>
              <a:t>materials the processor is made </a:t>
            </a:r>
            <a:r>
              <a:rPr lang="en-GB" dirty="0" smtClean="0"/>
              <a:t>from</a:t>
            </a:r>
          </a:p>
          <a:p>
            <a:pPr lvl="1"/>
            <a:r>
              <a:rPr lang="en-GB" dirty="0" smtClean="0"/>
              <a:t>Good quality material = reliable</a:t>
            </a:r>
          </a:p>
          <a:p>
            <a:pPr lvl="1"/>
            <a:r>
              <a:rPr lang="en-GB" dirty="0" smtClean="0"/>
              <a:t>Speed of the slowest component is a restriction </a:t>
            </a:r>
          </a:p>
          <a:p>
            <a:r>
              <a:rPr lang="en-GB" dirty="0" smtClean="0"/>
              <a:t>Clock </a:t>
            </a:r>
            <a:r>
              <a:rPr lang="en-GB" dirty="0"/>
              <a:t>speed</a:t>
            </a:r>
            <a:r>
              <a:rPr lang="en-GB" dirty="0" smtClean="0"/>
              <a:t>.</a:t>
            </a:r>
          </a:p>
          <a:p>
            <a:pPr lvl="1"/>
            <a:r>
              <a:rPr lang="en-GB" dirty="0" smtClean="0"/>
              <a:t>Pulses to determine the fetch-decode-execute</a:t>
            </a:r>
          </a:p>
          <a:p>
            <a:pPr lvl="1"/>
            <a:r>
              <a:rPr lang="en-GB" dirty="0" smtClean="0"/>
              <a:t>1Ghz = one hundred million pulses every second</a:t>
            </a:r>
          </a:p>
          <a:p>
            <a:r>
              <a:rPr lang="en-GB" dirty="0" smtClean="0"/>
              <a:t>The </a:t>
            </a:r>
            <a:r>
              <a:rPr lang="en-GB" dirty="0"/>
              <a:t>size of data and address buses. </a:t>
            </a:r>
            <a:endParaRPr lang="en-GB" dirty="0" smtClean="0"/>
          </a:p>
          <a:p>
            <a:pPr lvl="1"/>
            <a:r>
              <a:rPr lang="en-GB" dirty="0" smtClean="0"/>
              <a:t>A highway used to move data around the computer</a:t>
            </a:r>
          </a:p>
          <a:p>
            <a:pPr lvl="1"/>
            <a:r>
              <a:rPr lang="en-GB" dirty="0" smtClean="0"/>
              <a:t>Restricted by the speed at which the data moves</a:t>
            </a:r>
          </a:p>
          <a:p>
            <a:r>
              <a:rPr lang="en-GB" dirty="0" smtClean="0"/>
              <a:t>Word </a:t>
            </a:r>
            <a:r>
              <a:rPr lang="en-GB" dirty="0"/>
              <a:t>size. </a:t>
            </a:r>
            <a:endParaRPr lang="en-GB" dirty="0" smtClean="0"/>
          </a:p>
          <a:p>
            <a:pPr lvl="1"/>
            <a:r>
              <a:rPr lang="en-GB" dirty="0" smtClean="0"/>
              <a:t>Number of bits the CPU can work with in one clock cycle </a:t>
            </a:r>
          </a:p>
          <a:p>
            <a:pPr lvl="1"/>
            <a:r>
              <a:rPr lang="en-GB" dirty="0" smtClean="0"/>
              <a:t>E.G 64 bit</a:t>
            </a:r>
          </a:p>
          <a:p>
            <a:r>
              <a:rPr lang="en-GB" dirty="0" smtClean="0"/>
              <a:t>Number of cores</a:t>
            </a:r>
          </a:p>
          <a:p>
            <a:pPr lvl="1"/>
            <a:r>
              <a:rPr lang="en-GB" dirty="0" smtClean="0"/>
              <a:t>Duel core</a:t>
            </a:r>
          </a:p>
          <a:p>
            <a:pPr lvl="1"/>
            <a:r>
              <a:rPr lang="en-GB" dirty="0" smtClean="0"/>
              <a:t>Quad core</a:t>
            </a:r>
          </a:p>
        </p:txBody>
      </p:sp>
    </p:spTree>
    <p:extLst>
      <p:ext uri="{BB962C8B-B14F-4D97-AF65-F5344CB8AC3E}">
        <p14:creationId xmlns:p14="http://schemas.microsoft.com/office/powerpoint/2010/main" val="284902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Registers</a:t>
            </a: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r>
              <a:rPr lang="en-GB" dirty="0"/>
              <a:t/>
            </a:r>
            <a:br>
              <a:rPr lang="en-GB" dirty="0"/>
            </a:br>
            <a:r>
              <a:rPr lang="en-GB" dirty="0"/>
              <a:t>A </a:t>
            </a:r>
            <a:r>
              <a:rPr lang="en-GB" dirty="0" smtClean="0"/>
              <a:t>CPU has </a:t>
            </a:r>
            <a:r>
              <a:rPr lang="en-GB" dirty="0"/>
              <a:t>a number of 'registers'. These are very fast memory circuits. </a:t>
            </a:r>
            <a:endParaRPr lang="en-GB" dirty="0" smtClean="0"/>
          </a:p>
          <a:p>
            <a:r>
              <a:rPr lang="en-GB" dirty="0" smtClean="0"/>
              <a:t>The </a:t>
            </a:r>
            <a:r>
              <a:rPr lang="en-GB" dirty="0"/>
              <a:t>registers you should know about include:</a:t>
            </a:r>
            <a:br>
              <a:rPr lang="en-GB" dirty="0"/>
            </a:br>
            <a:r>
              <a:rPr lang="en-GB" dirty="0"/>
              <a:t/>
            </a:r>
            <a:br>
              <a:rPr lang="en-GB" dirty="0"/>
            </a:br>
            <a:r>
              <a:rPr lang="en-GB" b="1" dirty="0"/>
              <a:t>Program Counter</a:t>
            </a:r>
            <a:r>
              <a:rPr lang="en-GB" dirty="0"/>
              <a:t> (PC) - this </a:t>
            </a:r>
            <a:r>
              <a:rPr lang="en-GB" dirty="0" smtClean="0"/>
              <a:t>holds </a:t>
            </a:r>
            <a:r>
              <a:rPr lang="en-GB" dirty="0"/>
              <a:t>the address of the next instruction to be fetched and </a:t>
            </a:r>
            <a:r>
              <a:rPr lang="en-GB" dirty="0" smtClean="0"/>
              <a:t>executed.</a:t>
            </a:r>
            <a:endParaRPr lang="en-GB" dirty="0"/>
          </a:p>
          <a:p>
            <a:r>
              <a:rPr lang="en-GB" b="1" dirty="0"/>
              <a:t>Current Instruction Register</a:t>
            </a:r>
            <a:r>
              <a:rPr lang="en-GB" dirty="0"/>
              <a:t> (CIR) - this holds the current instruction being executed</a:t>
            </a:r>
          </a:p>
          <a:p>
            <a:r>
              <a:rPr lang="en-GB" b="1" dirty="0"/>
              <a:t>Memory Address Register</a:t>
            </a:r>
            <a:r>
              <a:rPr lang="en-GB" dirty="0"/>
              <a:t> (MAR) - this holds the RAM address you want to read to or write from.</a:t>
            </a:r>
          </a:p>
          <a:p>
            <a:r>
              <a:rPr lang="en-GB" b="1" dirty="0"/>
              <a:t>Memory Data Register</a:t>
            </a:r>
            <a:r>
              <a:rPr lang="en-GB" dirty="0"/>
              <a:t> (MDR) - this holds the data you have read from RAM or want to write to RAM.</a:t>
            </a:r>
          </a:p>
          <a:p>
            <a:r>
              <a:rPr lang="en-GB" b="1" dirty="0"/>
              <a:t>Accumulators</a:t>
            </a:r>
            <a:r>
              <a:rPr lang="en-GB" dirty="0"/>
              <a:t> - these hold the data being worked on and the results of arithmetic and logical operations</a:t>
            </a:r>
          </a:p>
          <a:p>
            <a:r>
              <a:rPr lang="en-GB" b="1" dirty="0"/>
              <a:t>Status Register</a:t>
            </a:r>
            <a:r>
              <a:rPr lang="en-GB" dirty="0"/>
              <a:t> - this holds information about the last operation e.g. whether the least sum done produced a negative result</a:t>
            </a:r>
          </a:p>
          <a:p>
            <a:r>
              <a:rPr lang="en-GB" b="1" dirty="0"/>
              <a:t>Interrupt Register</a:t>
            </a:r>
            <a:r>
              <a:rPr lang="en-GB" dirty="0"/>
              <a:t> - this holds details about whether an interrupt has happened</a:t>
            </a:r>
          </a:p>
          <a:p>
            <a:endParaRPr lang="en-GB" dirty="0"/>
          </a:p>
        </p:txBody>
      </p:sp>
    </p:spTree>
    <p:extLst>
      <p:ext uri="{BB962C8B-B14F-4D97-AF65-F5344CB8AC3E}">
        <p14:creationId xmlns:p14="http://schemas.microsoft.com/office/powerpoint/2010/main" val="984746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Register </a:t>
            </a:r>
            <a:r>
              <a:rPr lang="en-GB" dirty="0" err="1" smtClean="0"/>
              <a:t>Cont</a:t>
            </a:r>
            <a:endParaRPr lang="en-GB" dirty="0"/>
          </a:p>
        </p:txBody>
      </p:sp>
      <p:sp>
        <p:nvSpPr>
          <p:cNvPr id="3" name="Content Placeholder 2"/>
          <p:cNvSpPr>
            <a:spLocks noGrp="1"/>
          </p:cNvSpPr>
          <p:nvPr>
            <p:ph idx="1"/>
          </p:nvPr>
        </p:nvSpPr>
        <p:spPr/>
        <p:txBody>
          <a:bodyPr/>
          <a:lstStyle/>
          <a:p>
            <a:endParaRPr lang="en-GB" dirty="0"/>
          </a:p>
        </p:txBody>
      </p:sp>
      <p:pic>
        <p:nvPicPr>
          <p:cNvPr id="4098" name="Picture 2" descr="Regist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2204864"/>
            <a:ext cx="6696744" cy="3847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30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Register </a:t>
            </a:r>
            <a:r>
              <a:rPr lang="en-GB" dirty="0" err="1" smtClean="0"/>
              <a:t>cont</a:t>
            </a:r>
            <a:endParaRPr lang="en-GB" dirty="0"/>
          </a:p>
        </p:txBody>
      </p:sp>
      <p:sp>
        <p:nvSpPr>
          <p:cNvPr id="3" name="Content Placeholder 2"/>
          <p:cNvSpPr>
            <a:spLocks noGrp="1"/>
          </p:cNvSpPr>
          <p:nvPr>
            <p:ph idx="1"/>
          </p:nvPr>
        </p:nvSpPr>
        <p:spPr>
          <a:xfrm>
            <a:off x="0" y="1484784"/>
            <a:ext cx="9036496" cy="5373216"/>
          </a:xfrm>
        </p:spPr>
        <p:txBody>
          <a:bodyPr>
            <a:normAutofit fontScale="40000" lnSpcReduction="20000"/>
          </a:bodyPr>
          <a:lstStyle/>
          <a:p>
            <a:pPr marL="0" indent="0">
              <a:buNone/>
            </a:pPr>
            <a:r>
              <a:rPr lang="en-GB" b="1" dirty="0"/>
              <a:t>FETCH</a:t>
            </a:r>
          </a:p>
          <a:p>
            <a:r>
              <a:rPr lang="en-GB" dirty="0"/>
              <a:t>The CPU reads the contents of the Program Counter to find the address of the next instruction to be fetched, decoded and executed. In our case 3254.</a:t>
            </a:r>
          </a:p>
          <a:p>
            <a:r>
              <a:rPr lang="en-GB" dirty="0"/>
              <a:t>As soon as it is read, the PC increments. PC = PC + 1, or 3255</a:t>
            </a:r>
          </a:p>
          <a:p>
            <a:r>
              <a:rPr lang="en-GB" dirty="0"/>
              <a:t>The contents of 3254 are then put on the MAR.</a:t>
            </a:r>
          </a:p>
          <a:p>
            <a:r>
              <a:rPr lang="en-GB" dirty="0"/>
              <a:t>The address in the MAR is then located in RAM.</a:t>
            </a:r>
          </a:p>
          <a:p>
            <a:r>
              <a:rPr lang="en-GB" dirty="0"/>
              <a:t>The contents of this address are moved to the MDR.</a:t>
            </a:r>
          </a:p>
          <a:p>
            <a:r>
              <a:rPr lang="en-GB" dirty="0"/>
              <a:t>The MDR now holds the instruction that must be executed.</a:t>
            </a:r>
          </a:p>
          <a:p>
            <a:r>
              <a:rPr lang="en-GB" dirty="0"/>
              <a:t>The instruction in the MDR is copied to the CIR.</a:t>
            </a:r>
          </a:p>
          <a:p>
            <a:pPr marL="0" indent="0">
              <a:buNone/>
            </a:pPr>
            <a:r>
              <a:rPr lang="en-GB" b="1" dirty="0"/>
              <a:t>DECODE</a:t>
            </a:r>
          </a:p>
          <a:p>
            <a:r>
              <a:rPr lang="en-GB" dirty="0"/>
              <a:t>The contents of the CIR are divided. Part of the instruction might be an operation (like ADD) and part of the instruction might be data, or in our case, an address where data can be found, like 75567. The ADD part is known as the </a:t>
            </a:r>
            <a:r>
              <a:rPr lang="en-GB" b="1" i="1" dirty="0"/>
              <a:t>OPERATOR</a:t>
            </a:r>
            <a:r>
              <a:rPr lang="en-GB" dirty="0"/>
              <a:t> and the data part is known as the </a:t>
            </a:r>
            <a:r>
              <a:rPr lang="en-GB" b="1" i="1" dirty="0"/>
              <a:t>OPERAND</a:t>
            </a:r>
            <a:r>
              <a:rPr lang="en-GB" dirty="0"/>
              <a:t>.</a:t>
            </a:r>
          </a:p>
          <a:p>
            <a:r>
              <a:rPr lang="en-GB" dirty="0"/>
              <a:t>The operator (ADD) is decoded by the </a:t>
            </a:r>
            <a:r>
              <a:rPr lang="en-GB" dirty="0" smtClean="0"/>
              <a:t>Control </a:t>
            </a:r>
            <a:r>
              <a:rPr lang="en-GB" dirty="0"/>
              <a:t>Unit in the CPU, so it knows what it has to do (ADD in our case).</a:t>
            </a:r>
          </a:p>
          <a:p>
            <a:r>
              <a:rPr lang="en-GB" dirty="0"/>
              <a:t>The operand 75567 is put back on the MAR.</a:t>
            </a:r>
          </a:p>
          <a:p>
            <a:r>
              <a:rPr lang="en-GB" dirty="0"/>
              <a:t>The contents of 75567 is then found in RAM and put on the MDR.</a:t>
            </a:r>
          </a:p>
          <a:p>
            <a:pPr marL="0" indent="0">
              <a:buNone/>
            </a:pPr>
            <a:r>
              <a:rPr lang="en-GB" b="1" dirty="0"/>
              <a:t>EXECUTE</a:t>
            </a:r>
          </a:p>
          <a:p>
            <a:r>
              <a:rPr lang="en-GB" dirty="0"/>
              <a:t>The instruction can now be executed. Arithmetic and logical instructions are carried out using the Accumulator(s) in a CPU.</a:t>
            </a:r>
          </a:p>
          <a:p>
            <a:r>
              <a:rPr lang="en-GB" dirty="0"/>
              <a:t>Signals are sent out to different parts of the CPU to execute the instruction ADD.</a:t>
            </a:r>
          </a:p>
          <a:p>
            <a:r>
              <a:rPr lang="en-GB" dirty="0"/>
              <a:t>In our example, this will result in adding 4500 to whatever is in the Accumulator, and then over-writing the contents of the Accumulator with the result of the addition.</a:t>
            </a:r>
          </a:p>
          <a:p>
            <a:r>
              <a:rPr lang="en-GB" dirty="0"/>
              <a:t>The way registers are used to run programs is often known as the </a:t>
            </a:r>
            <a:r>
              <a:rPr lang="en-GB" b="1" i="1" dirty="0"/>
              <a:t>FETCH - DECODE - EXECUTE cycle</a:t>
            </a:r>
            <a:r>
              <a:rPr lang="en-GB" dirty="0"/>
              <a:t>. This is because that is all the CPU actually does. It fetches instructions, decodes them and then executes them. It does this very quickly indeed, but that is all it does. It is why you sometimes read that computers aren't very clever!</a:t>
            </a:r>
          </a:p>
          <a:p>
            <a:endParaRPr lang="en-GB" dirty="0"/>
          </a:p>
        </p:txBody>
      </p:sp>
    </p:spTree>
    <p:extLst>
      <p:ext uri="{BB962C8B-B14F-4D97-AF65-F5344CB8AC3E}">
        <p14:creationId xmlns:p14="http://schemas.microsoft.com/office/powerpoint/2010/main" val="1454513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a:t>
            </a:r>
            <a:endParaRPr lang="en-GB" dirty="0"/>
          </a:p>
        </p:txBody>
      </p:sp>
      <p:sp>
        <p:nvSpPr>
          <p:cNvPr id="3" name="Content Placeholder 2"/>
          <p:cNvSpPr>
            <a:spLocks noGrp="1"/>
          </p:cNvSpPr>
          <p:nvPr>
            <p:ph idx="1"/>
          </p:nvPr>
        </p:nvSpPr>
        <p:spPr/>
        <p:txBody>
          <a:bodyPr/>
          <a:lstStyle/>
          <a:p>
            <a:endParaRPr lang="en-GB" dirty="0"/>
          </a:p>
        </p:txBody>
      </p:sp>
      <p:pic>
        <p:nvPicPr>
          <p:cNvPr id="5122" name="Picture 2" descr="bu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163" y="1412776"/>
            <a:ext cx="9034837" cy="4207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063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Different Buses </a:t>
            </a:r>
            <a:endParaRPr lang="en-GB" dirty="0"/>
          </a:p>
        </p:txBody>
      </p:sp>
      <p:sp>
        <p:nvSpPr>
          <p:cNvPr id="3" name="Content Placeholder 2"/>
          <p:cNvSpPr>
            <a:spLocks noGrp="1"/>
          </p:cNvSpPr>
          <p:nvPr>
            <p:ph idx="1"/>
          </p:nvPr>
        </p:nvSpPr>
        <p:spPr/>
        <p:txBody>
          <a:bodyPr>
            <a:normAutofit/>
          </a:bodyPr>
          <a:lstStyle/>
          <a:p>
            <a:pPr marL="0" indent="0">
              <a:buNone/>
            </a:pPr>
            <a:r>
              <a:rPr lang="en-GB" b="1" dirty="0"/>
              <a:t>The address bus.</a:t>
            </a:r>
            <a:r>
              <a:rPr lang="en-GB" dirty="0"/>
              <a:t> This bus, in black on the diagram, is usually a set of wires that links the CPU to the RAM (and to other places). </a:t>
            </a:r>
            <a:endParaRPr lang="en-GB" dirty="0" smtClean="0"/>
          </a:p>
          <a:p>
            <a:pPr marL="0" indent="0">
              <a:buNone/>
            </a:pPr>
            <a:r>
              <a:rPr lang="en-GB" b="1" dirty="0" smtClean="0"/>
              <a:t>The </a:t>
            </a:r>
            <a:r>
              <a:rPr lang="en-GB" b="1" dirty="0"/>
              <a:t>data bus. </a:t>
            </a:r>
            <a:r>
              <a:rPr lang="en-GB" dirty="0"/>
              <a:t>The dotted channels you can see in the diagram is the data bus. </a:t>
            </a:r>
            <a:endParaRPr lang="en-GB" dirty="0" smtClean="0"/>
          </a:p>
          <a:p>
            <a:pPr marL="0" indent="0">
              <a:buNone/>
            </a:pPr>
            <a:r>
              <a:rPr lang="en-GB" b="1" dirty="0" smtClean="0"/>
              <a:t>The </a:t>
            </a:r>
            <a:r>
              <a:rPr lang="en-GB" b="1" dirty="0"/>
              <a:t>control bus.</a:t>
            </a:r>
            <a:r>
              <a:rPr lang="en-GB" dirty="0"/>
              <a:t> Signals need to be sent around the computer to control when things happen. </a:t>
            </a:r>
          </a:p>
        </p:txBody>
      </p:sp>
    </p:spTree>
    <p:extLst>
      <p:ext uri="{BB962C8B-B14F-4D97-AF65-F5344CB8AC3E}">
        <p14:creationId xmlns:p14="http://schemas.microsoft.com/office/powerpoint/2010/main" val="1405222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CPU</a:t>
            </a:r>
            <a:endParaRPr lang="en-GB" dirty="0"/>
          </a:p>
        </p:txBody>
      </p:sp>
      <p:sp>
        <p:nvSpPr>
          <p:cNvPr id="3" name="Content Placeholder 2"/>
          <p:cNvSpPr>
            <a:spLocks noGrp="1"/>
          </p:cNvSpPr>
          <p:nvPr>
            <p:ph idx="1"/>
          </p:nvPr>
        </p:nvSpPr>
        <p:spPr/>
        <p:txBody>
          <a:bodyPr/>
          <a:lstStyle/>
          <a:p>
            <a:pPr marL="0" indent="0">
              <a:buNone/>
            </a:pPr>
            <a:r>
              <a:rPr lang="en-GB" dirty="0">
                <a:hlinkClick r:id="rId2"/>
              </a:rPr>
              <a:t>http://</a:t>
            </a:r>
            <a:r>
              <a:rPr lang="en-GB" dirty="0" smtClean="0">
                <a:hlinkClick r:id="rId2"/>
              </a:rPr>
              <a:t>www.youtube.com/watch?v=cNN_tTXABUA</a:t>
            </a:r>
            <a:endParaRPr lang="en-GB" dirty="0" smtClean="0"/>
          </a:p>
          <a:p>
            <a:pPr marL="0" indent="0">
              <a:buNone/>
            </a:pPr>
            <a:endParaRPr lang="en-GB" dirty="0"/>
          </a:p>
        </p:txBody>
      </p:sp>
    </p:spTree>
    <p:extLst>
      <p:ext uri="{BB962C8B-B14F-4D97-AF65-F5344CB8AC3E}">
        <p14:creationId xmlns:p14="http://schemas.microsoft.com/office/powerpoint/2010/main" val="2834565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Connectivity - Decisions???</a:t>
            </a:r>
            <a:endParaRPr lang="en-GB" dirty="0"/>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183" t="26415" r="42319" b="22169"/>
          <a:stretch/>
        </p:blipFill>
        <p:spPr bwMode="auto">
          <a:xfrm>
            <a:off x="1907704" y="1294414"/>
            <a:ext cx="5598907" cy="5306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729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083" t="29717" r="36352" b="43632"/>
          <a:stretch/>
        </p:blipFill>
        <p:spPr bwMode="auto">
          <a:xfrm>
            <a:off x="22518" y="1611684"/>
            <a:ext cx="9121481" cy="321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59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Unshielded Twisted Pair cable (UTP)</a:t>
            </a:r>
            <a:endParaRPr lang="en-GB" dirty="0"/>
          </a:p>
        </p:txBody>
      </p:sp>
      <p:sp>
        <p:nvSpPr>
          <p:cNvPr id="3" name="Content Placeholder 2"/>
          <p:cNvSpPr>
            <a:spLocks noGrp="1"/>
          </p:cNvSpPr>
          <p:nvPr>
            <p:ph idx="1"/>
          </p:nvPr>
        </p:nvSpPr>
        <p:spPr>
          <a:xfrm>
            <a:off x="467544" y="1124744"/>
            <a:ext cx="8229600" cy="4525963"/>
          </a:xfrm>
        </p:spPr>
        <p:txBody>
          <a:bodyPr>
            <a:normAutofit fontScale="70000" lnSpcReduction="20000"/>
          </a:bodyPr>
          <a:lstStyle/>
          <a:p>
            <a:r>
              <a:rPr lang="en-GB" dirty="0" smtClean="0"/>
              <a:t>It </a:t>
            </a:r>
            <a:r>
              <a:rPr lang="en-GB" dirty="0"/>
              <a:t>is very light, flexible </a:t>
            </a:r>
            <a:r>
              <a:rPr lang="en-GB" dirty="0" smtClean="0"/>
              <a:t>and</a:t>
            </a:r>
          </a:p>
          <a:p>
            <a:r>
              <a:rPr lang="en-GB" dirty="0" smtClean="0"/>
              <a:t>It </a:t>
            </a:r>
            <a:r>
              <a:rPr lang="en-GB" dirty="0"/>
              <a:t>is used extensively in the home to connect up the telephone </a:t>
            </a:r>
            <a:r>
              <a:rPr lang="en-GB" dirty="0" smtClean="0"/>
              <a:t>system</a:t>
            </a:r>
          </a:p>
          <a:p>
            <a:r>
              <a:rPr lang="en-GB" dirty="0" smtClean="0"/>
              <a:t>It </a:t>
            </a:r>
            <a:r>
              <a:rPr lang="en-GB" dirty="0"/>
              <a:t>consists of pairs of conductors covered in insulation material and then twisted together. </a:t>
            </a:r>
            <a:endParaRPr lang="en-GB" dirty="0" smtClean="0"/>
          </a:p>
          <a:p>
            <a:r>
              <a:rPr lang="en-GB" dirty="0" smtClean="0"/>
              <a:t>Within </a:t>
            </a:r>
            <a:r>
              <a:rPr lang="en-GB" dirty="0"/>
              <a:t>one cable, you might have 4 pairs but there are different designs, each with their own </a:t>
            </a:r>
            <a:r>
              <a:rPr lang="en-GB" dirty="0" smtClean="0"/>
              <a:t>characteristics.</a:t>
            </a:r>
          </a:p>
          <a:p>
            <a:r>
              <a:rPr lang="en-GB" dirty="0" smtClean="0"/>
              <a:t>Twisting </a:t>
            </a:r>
            <a:r>
              <a:rPr lang="en-GB" dirty="0"/>
              <a:t>wires together reduces the effects of electrical interference at minimal cost. </a:t>
            </a:r>
            <a:endParaRPr lang="en-GB" dirty="0" smtClean="0"/>
          </a:p>
          <a:p>
            <a:r>
              <a:rPr lang="en-GB" dirty="0" smtClean="0"/>
              <a:t>Twisting </a:t>
            </a:r>
            <a:r>
              <a:rPr lang="en-GB" dirty="0"/>
              <a:t>is helpful but you can provide even more shielding from interference by using a silver foil wrapped around the cables. Although you can certainly buy STP (Shielded Twisted Pair) cable, UTP is perfectly sufficient for many networks. </a:t>
            </a:r>
            <a:r>
              <a:rPr lang="en-GB" b="1" dirty="0" smtClean="0"/>
              <a:t> </a:t>
            </a:r>
          </a:p>
          <a:p>
            <a:endParaRPr lang="en-GB" dirty="0"/>
          </a:p>
        </p:txBody>
      </p:sp>
      <p:pic>
        <p:nvPicPr>
          <p:cNvPr id="1026" name="Picture 2" descr="http://webpage.pace.edu/ms16182p/networking/utp%20and%20st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4848932"/>
            <a:ext cx="1835696" cy="200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277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CPU – Central Processing Unit </a:t>
            </a:r>
            <a:endParaRPr lang="en-GB" dirty="0"/>
          </a:p>
        </p:txBody>
      </p:sp>
      <p:pic>
        <p:nvPicPr>
          <p:cNvPr id="1026" name="Picture 2" descr="I:\KS5\Computing\Resources\WebPages\F451_CompFund\CPU\a.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6459" y="1683693"/>
            <a:ext cx="5400601" cy="4276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464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Coaxial cable</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Central </a:t>
            </a:r>
            <a:r>
              <a:rPr lang="en-GB" dirty="0"/>
              <a:t>conducting core covered with some protective insulation. </a:t>
            </a:r>
            <a:endParaRPr lang="en-GB" dirty="0" smtClean="0"/>
          </a:p>
          <a:p>
            <a:r>
              <a:rPr lang="en-GB" dirty="0" smtClean="0"/>
              <a:t>Wrapped </a:t>
            </a:r>
            <a:r>
              <a:rPr lang="en-GB" dirty="0"/>
              <a:t>around the insulation is a thin metal sheath that provides the electrical interference protection</a:t>
            </a:r>
            <a:r>
              <a:rPr lang="en-GB" dirty="0" smtClean="0"/>
              <a:t>.</a:t>
            </a:r>
          </a:p>
          <a:p>
            <a:r>
              <a:rPr lang="en-GB" dirty="0" smtClean="0"/>
              <a:t> </a:t>
            </a:r>
            <a:r>
              <a:rPr lang="en-GB" dirty="0"/>
              <a:t>Finally, the cable has an outer covering. </a:t>
            </a:r>
          </a:p>
          <a:p>
            <a:r>
              <a:rPr lang="en-GB" dirty="0" smtClean="0"/>
              <a:t>Coaxial </a:t>
            </a:r>
            <a:r>
              <a:rPr lang="en-GB" dirty="0"/>
              <a:t>cable is the cable used to connect your television aerial to the </a:t>
            </a:r>
            <a:r>
              <a:rPr lang="en-GB" dirty="0" smtClean="0"/>
              <a:t>television.</a:t>
            </a:r>
          </a:p>
          <a:p>
            <a:r>
              <a:rPr lang="en-GB" dirty="0" smtClean="0"/>
              <a:t>It </a:t>
            </a:r>
            <a:r>
              <a:rPr lang="en-GB" dirty="0"/>
              <a:t>is heavier and less easy to manipulate than UTP. It is also more expensive. </a:t>
            </a:r>
            <a:endParaRPr lang="en-GB" dirty="0" smtClean="0"/>
          </a:p>
          <a:p>
            <a:r>
              <a:rPr lang="en-GB" dirty="0" smtClean="0"/>
              <a:t>You </a:t>
            </a:r>
            <a:r>
              <a:rPr lang="en-GB" dirty="0"/>
              <a:t>can have longer cable runs than for UTP but still not as long as for fibre optic. This means that you may need fewer repeaters compared to UTP cable, but more than for a fibre optic cable. It is mechanically strong and resistant to interference.</a:t>
            </a:r>
          </a:p>
          <a:p>
            <a:endParaRPr lang="en-GB" dirty="0"/>
          </a:p>
        </p:txBody>
      </p:sp>
      <p:pic>
        <p:nvPicPr>
          <p:cNvPr id="2050" name="Picture 2" descr="http://files.cablewholesale.com/mailimages/coaxcab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102" y="5166353"/>
            <a:ext cx="2818284" cy="1690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929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Fibre optic cable</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 </a:t>
            </a:r>
            <a:r>
              <a:rPr lang="en-GB" dirty="0"/>
              <a:t>glass core wrapped in protection within a cable. </a:t>
            </a:r>
            <a:endParaRPr lang="en-GB" dirty="0" smtClean="0"/>
          </a:p>
          <a:p>
            <a:r>
              <a:rPr lang="en-GB" dirty="0" smtClean="0"/>
              <a:t>Data </a:t>
            </a:r>
            <a:r>
              <a:rPr lang="en-GB" dirty="0"/>
              <a:t>is sent down the fibre optic cable as light, not electrical signals. </a:t>
            </a:r>
            <a:endParaRPr lang="en-GB" dirty="0" smtClean="0"/>
          </a:p>
          <a:p>
            <a:r>
              <a:rPr lang="en-GB" dirty="0" smtClean="0"/>
              <a:t>The </a:t>
            </a:r>
            <a:r>
              <a:rPr lang="en-GB" dirty="0"/>
              <a:t>signals therefore don’t suffer from electrical interference. </a:t>
            </a:r>
            <a:endParaRPr lang="en-GB" dirty="0" smtClean="0"/>
          </a:p>
          <a:p>
            <a:r>
              <a:rPr lang="en-GB" dirty="0" smtClean="0"/>
              <a:t>Also </a:t>
            </a:r>
            <a:r>
              <a:rPr lang="en-GB" dirty="0"/>
              <a:t>resistant to the effects of moisture because they are non-metallic, unlike conventional cables, which are metal-based. </a:t>
            </a:r>
            <a:endParaRPr lang="en-GB" dirty="0" smtClean="0"/>
          </a:p>
          <a:p>
            <a:r>
              <a:rPr lang="en-GB" dirty="0" smtClean="0"/>
              <a:t>The </a:t>
            </a:r>
            <a:r>
              <a:rPr lang="en-GB" dirty="0"/>
              <a:t>cables themselves are very brittle when compared to conventional metal-based cables and need to be well-protected.</a:t>
            </a:r>
          </a:p>
          <a:p>
            <a:r>
              <a:rPr lang="en-GB" dirty="0" smtClean="0"/>
              <a:t>Due to higher bandwidth selected </a:t>
            </a:r>
            <a:r>
              <a:rPr lang="en-GB" dirty="0"/>
              <a:t>for networks where </a:t>
            </a:r>
            <a:r>
              <a:rPr lang="en-GB" dirty="0" smtClean="0"/>
              <a:t>video-conferencing </a:t>
            </a:r>
            <a:r>
              <a:rPr lang="en-GB" dirty="0"/>
              <a:t>will be needed. </a:t>
            </a:r>
            <a:endParaRPr lang="en-GB" dirty="0" smtClean="0"/>
          </a:p>
          <a:p>
            <a:r>
              <a:rPr lang="en-GB" dirty="0" smtClean="0"/>
              <a:t>Becoming cheaper</a:t>
            </a:r>
          </a:p>
          <a:p>
            <a:r>
              <a:rPr lang="en-GB" dirty="0" smtClean="0"/>
              <a:t>Often </a:t>
            </a:r>
            <a:r>
              <a:rPr lang="en-GB" dirty="0"/>
              <a:t>used for the ‘backbone’ of LAN networks</a:t>
            </a:r>
            <a:r>
              <a:rPr lang="en-GB" dirty="0" smtClean="0"/>
              <a:t>.</a:t>
            </a:r>
            <a:endParaRPr lang="en-GB" dirty="0"/>
          </a:p>
          <a:p>
            <a:endParaRPr lang="en-GB" dirty="0"/>
          </a:p>
        </p:txBody>
      </p:sp>
      <p:pic>
        <p:nvPicPr>
          <p:cNvPr id="3074" name="Picture 2" descr="http://www.arrowcommunications.co.uk/wp-content/uploads/2010/11/Fibre-Optic-Cabl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817" y="5013176"/>
            <a:ext cx="2770476" cy="1845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577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 wireless LAN </a:t>
            </a:r>
            <a:endParaRPr lang="en-GB" dirty="0"/>
          </a:p>
        </p:txBody>
      </p:sp>
      <p:sp>
        <p:nvSpPr>
          <p:cNvPr id="3" name="Content Placeholder 2"/>
          <p:cNvSpPr>
            <a:spLocks noGrp="1"/>
          </p:cNvSpPr>
          <p:nvPr>
            <p:ph idx="1"/>
          </p:nvPr>
        </p:nvSpPr>
        <p:spPr/>
        <p:txBody>
          <a:bodyPr>
            <a:normAutofit/>
          </a:bodyPr>
          <a:lstStyle/>
          <a:p>
            <a:r>
              <a:rPr lang="en-GB" dirty="0" smtClean="0"/>
              <a:t>Enables computers to communicate without physically being connected to a network  </a:t>
            </a:r>
          </a:p>
          <a:p>
            <a:r>
              <a:rPr lang="en-GB" dirty="0" smtClean="0"/>
              <a:t>Uses Routers and repeaters</a:t>
            </a:r>
          </a:p>
          <a:p>
            <a:r>
              <a:rPr lang="en-GB" dirty="0" smtClean="0"/>
              <a:t>Devices must have wireless network adapters (either built in or as an add on) </a:t>
            </a:r>
            <a:endParaRPr lang="en-GB" dirty="0"/>
          </a:p>
          <a:p>
            <a:pPr marL="0" indent="0">
              <a:buNone/>
            </a:pPr>
            <a:endParaRPr lang="en-GB" dirty="0"/>
          </a:p>
          <a:p>
            <a:endParaRPr lang="en-GB" dirty="0"/>
          </a:p>
        </p:txBody>
      </p:sp>
    </p:spTree>
    <p:extLst>
      <p:ext uri="{BB962C8B-B14F-4D97-AF65-F5344CB8AC3E}">
        <p14:creationId xmlns:p14="http://schemas.microsoft.com/office/powerpoint/2010/main" val="1573912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MAC addresses and security of wireless networks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All </a:t>
            </a:r>
            <a:r>
              <a:rPr lang="en-GB" dirty="0"/>
              <a:t>wireless </a:t>
            </a:r>
            <a:r>
              <a:rPr lang="en-GB" dirty="0" smtClean="0"/>
              <a:t>devices come </a:t>
            </a:r>
            <a:r>
              <a:rPr lang="en-GB" dirty="0"/>
              <a:t>with a MAC address, or Media Access Control address. </a:t>
            </a:r>
            <a:endParaRPr lang="en-GB" dirty="0" smtClean="0"/>
          </a:p>
          <a:p>
            <a:r>
              <a:rPr lang="en-GB" dirty="0" smtClean="0"/>
              <a:t>When </a:t>
            </a:r>
            <a:r>
              <a:rPr lang="en-GB" dirty="0"/>
              <a:t>setting up a secure wireless network, you need to know the MAC address of the device you want to connect with. When you have this number, you have to access the wireless router using the administration login account. You then add the MAC address to the wireless router's list of allowable MAC addresses. The router will then only allow those MAC addresses to access the network and then only if they have the right password.</a:t>
            </a:r>
          </a:p>
          <a:p>
            <a:r>
              <a:rPr lang="en-GB" dirty="0" smtClean="0"/>
              <a:t>You can also use Hotspots for example in </a:t>
            </a:r>
            <a:r>
              <a:rPr lang="en-GB" dirty="0" err="1" smtClean="0"/>
              <a:t>MacDonalds</a:t>
            </a:r>
            <a:r>
              <a:rPr lang="en-GB" dirty="0" smtClean="0"/>
              <a:t> </a:t>
            </a:r>
            <a:r>
              <a:rPr lang="en-GB" dirty="0"/>
              <a:t>and </a:t>
            </a:r>
            <a:r>
              <a:rPr lang="en-GB" dirty="0" smtClean="0"/>
              <a:t>Starbucks. </a:t>
            </a:r>
          </a:p>
          <a:p>
            <a:r>
              <a:rPr lang="en-GB" dirty="0" smtClean="0"/>
              <a:t>Sometimes </a:t>
            </a:r>
            <a:r>
              <a:rPr lang="en-GB" dirty="0"/>
              <a:t>they are free and sometimes you have to pay. </a:t>
            </a:r>
          </a:p>
        </p:txBody>
      </p:sp>
    </p:spTree>
    <p:extLst>
      <p:ext uri="{BB962C8B-B14F-4D97-AF65-F5344CB8AC3E}">
        <p14:creationId xmlns:p14="http://schemas.microsoft.com/office/powerpoint/2010/main" val="304982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Using satellites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Satellites </a:t>
            </a:r>
            <a:r>
              <a:rPr lang="en-GB" dirty="0"/>
              <a:t>are used widely for communication in the media, navigation, video conferencing, data transfer and for military purposes, for example. A transmitter on the ground sends signals to a satellite using microwaves or some other form of transmission. Using a different frequency to avoid interference, the signals are then redirected back to the planet. If it doesn’t reach the intended recipient, it is then bounced to other satellites and on to its destination.</a:t>
            </a:r>
          </a:p>
        </p:txBody>
      </p:sp>
    </p:spTree>
    <p:extLst>
      <p:ext uri="{BB962C8B-B14F-4D97-AF65-F5344CB8AC3E}">
        <p14:creationId xmlns:p14="http://schemas.microsoft.com/office/powerpoint/2010/main" val="2293386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Pros and cons of using satellites for communication</a:t>
            </a:r>
            <a:r>
              <a:rPr lang="en-GB" dirty="0"/>
              <a:t/>
            </a:r>
            <a:br>
              <a:rPr lang="en-GB" dirty="0"/>
            </a:b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If </a:t>
            </a:r>
            <a:r>
              <a:rPr lang="en-GB" dirty="0"/>
              <a:t>you transfer data using satellite technology, the cost of data transfer is not dependent on distance. A short distance transfer costs the same as a long distance one. Overall, the cost of transfer is higher than non-satellite methods. Satellites can handle a very high number of simultaneous communication lines (they can handle a large bandwidth). Satellite communications can be used in the remotest parts of the world, from the arctic to mountainous areas to deserts although the actual equipment is very expensive. One use of this technology has been to provide up-to-date educational materials for schools in remote parts of Africa. Because of the distance between the surface of the planet and the satellites, there is a short delay in any communication. Weather conditions can also affect the quality of transmission.</a:t>
            </a:r>
          </a:p>
        </p:txBody>
      </p:sp>
    </p:spTree>
    <p:extLst>
      <p:ext uri="{BB962C8B-B14F-4D97-AF65-F5344CB8AC3E}">
        <p14:creationId xmlns:p14="http://schemas.microsoft.com/office/powerpoint/2010/main" val="2279361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Ethernet</a:t>
            </a:r>
            <a:r>
              <a:rPr lang="en-GB" dirty="0"/>
              <a:t> </a:t>
            </a:r>
          </a:p>
        </p:txBody>
      </p:sp>
      <p:sp>
        <p:nvSpPr>
          <p:cNvPr id="3" name="Content Placeholder 2"/>
          <p:cNvSpPr>
            <a:spLocks noGrp="1"/>
          </p:cNvSpPr>
          <p:nvPr>
            <p:ph idx="1"/>
          </p:nvPr>
        </p:nvSpPr>
        <p:spPr/>
        <p:txBody>
          <a:bodyPr>
            <a:normAutofit fontScale="77500" lnSpcReduction="20000"/>
          </a:bodyPr>
          <a:lstStyle/>
          <a:p>
            <a:r>
              <a:rPr lang="en-GB" dirty="0" smtClean="0"/>
              <a:t>Ethernet </a:t>
            </a:r>
            <a:r>
              <a:rPr lang="en-GB" dirty="0"/>
              <a:t>is a widely-used design for baseband LANs, working until recently to speeds of up to 10 Mbps. </a:t>
            </a:r>
            <a:endParaRPr lang="en-GB" dirty="0" smtClean="0"/>
          </a:p>
          <a:p>
            <a:r>
              <a:rPr lang="en-GB" dirty="0" smtClean="0"/>
              <a:t>Now </a:t>
            </a:r>
            <a:r>
              <a:rPr lang="en-GB" dirty="0"/>
              <a:t>Fast Ethernet (</a:t>
            </a:r>
            <a:r>
              <a:rPr lang="en-GB" dirty="0" smtClean="0"/>
              <a:t>also </a:t>
            </a:r>
            <a:r>
              <a:rPr lang="en-GB" dirty="0"/>
              <a:t>called 100Base-T) can achieve 100 Mbps and Gigabit Ethernet is faster still. </a:t>
            </a:r>
            <a:endParaRPr lang="en-GB" dirty="0" smtClean="0"/>
          </a:p>
          <a:p>
            <a:r>
              <a:rPr lang="en-GB" dirty="0" smtClean="0"/>
              <a:t>Ethernet </a:t>
            </a:r>
            <a:r>
              <a:rPr lang="en-GB" dirty="0"/>
              <a:t>networks connect stations using coaxial cable and can spread over about 100 meters although they can be extended with the right hardware.</a:t>
            </a:r>
          </a:p>
          <a:p>
            <a:r>
              <a:rPr lang="en-GB" dirty="0" smtClean="0"/>
              <a:t>As </a:t>
            </a:r>
            <a:r>
              <a:rPr lang="en-GB" dirty="0"/>
              <a:t>traffic increases on an Ethernet network, the number and frequency of collisions increase. This is because every station is broadcasting to every other one and the more workstations there are broadcasting, the more the communications on the network increase.</a:t>
            </a:r>
          </a:p>
          <a:p>
            <a:endParaRPr lang="en-GB" dirty="0"/>
          </a:p>
        </p:txBody>
      </p:sp>
      <p:pic>
        <p:nvPicPr>
          <p:cNvPr id="4098" name="Picture 2" descr="http://deltautomation.files.wordpress.com/2011/10/ethernet-cable-utp-mold-type-kb-aa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2319" y="5175484"/>
            <a:ext cx="1682515" cy="168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69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Reducing data collisions on an Ethernet LAN</a:t>
            </a:r>
            <a:r>
              <a:rPr lang="en-GB" dirty="0"/>
              <a:t> </a:t>
            </a:r>
          </a:p>
        </p:txBody>
      </p:sp>
      <p:sp>
        <p:nvSpPr>
          <p:cNvPr id="3" name="Content Placeholder 2"/>
          <p:cNvSpPr>
            <a:spLocks noGrp="1"/>
          </p:cNvSpPr>
          <p:nvPr>
            <p:ph idx="1"/>
          </p:nvPr>
        </p:nvSpPr>
        <p:spPr/>
        <p:txBody>
          <a:bodyPr>
            <a:normAutofit fontScale="77500" lnSpcReduction="20000"/>
          </a:bodyPr>
          <a:lstStyle/>
          <a:p>
            <a:r>
              <a:rPr lang="en-GB" dirty="0" smtClean="0"/>
              <a:t>There </a:t>
            </a:r>
            <a:r>
              <a:rPr lang="en-GB" dirty="0"/>
              <a:t>are strategies for reducing the number of collisions on a network. </a:t>
            </a:r>
            <a:endParaRPr lang="en-GB" dirty="0" smtClean="0"/>
          </a:p>
          <a:p>
            <a:r>
              <a:rPr lang="en-GB" dirty="0" smtClean="0"/>
              <a:t>A</a:t>
            </a:r>
            <a:r>
              <a:rPr lang="en-GB" dirty="0"/>
              <a:t> </a:t>
            </a:r>
            <a:r>
              <a:rPr lang="en-GB" dirty="0" smtClean="0"/>
              <a:t>switch could be used. </a:t>
            </a:r>
          </a:p>
          <a:p>
            <a:r>
              <a:rPr lang="en-GB" dirty="0" smtClean="0"/>
              <a:t>This </a:t>
            </a:r>
            <a:r>
              <a:rPr lang="en-GB" dirty="0"/>
              <a:t>is a piece of hardware in common use in Ethernet LANs and when one is used it is known as a ‘</a:t>
            </a:r>
            <a:r>
              <a:rPr lang="en-GB" b="1" dirty="0"/>
              <a:t>switched Ethernet LAN</a:t>
            </a:r>
            <a:r>
              <a:rPr lang="en-GB" dirty="0"/>
              <a:t>’. </a:t>
            </a:r>
            <a:endParaRPr lang="en-GB" dirty="0" smtClean="0"/>
          </a:p>
          <a:p>
            <a:r>
              <a:rPr lang="en-GB" dirty="0" smtClean="0"/>
              <a:t>A </a:t>
            </a:r>
            <a:r>
              <a:rPr lang="en-GB" dirty="0"/>
              <a:t>switch can be used to split up the network into areas that improve the efficiency of communication. </a:t>
            </a:r>
            <a:endParaRPr lang="en-GB" dirty="0" smtClean="0"/>
          </a:p>
          <a:p>
            <a:r>
              <a:rPr lang="en-GB" dirty="0" smtClean="0"/>
              <a:t>It </a:t>
            </a:r>
            <a:r>
              <a:rPr lang="en-GB" dirty="0"/>
              <a:t>can be used to ensure each station is given a ‘time-slice’ in which to send data. </a:t>
            </a:r>
            <a:endParaRPr lang="en-GB" dirty="0" smtClean="0"/>
          </a:p>
          <a:p>
            <a:r>
              <a:rPr lang="en-GB" dirty="0" smtClean="0"/>
              <a:t>Two </a:t>
            </a:r>
            <a:r>
              <a:rPr lang="en-GB" dirty="0"/>
              <a:t>stations can also be given a temporary communication link between them using a switch, to ensure successful communication.</a:t>
            </a:r>
          </a:p>
        </p:txBody>
      </p:sp>
    </p:spTree>
    <p:extLst>
      <p:ext uri="{BB962C8B-B14F-4D97-AF65-F5344CB8AC3E}">
        <p14:creationId xmlns:p14="http://schemas.microsoft.com/office/powerpoint/2010/main" val="175973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ALU </a:t>
            </a:r>
            <a:endParaRPr lang="en-GB" dirty="0"/>
          </a:p>
        </p:txBody>
      </p:sp>
      <p:sp>
        <p:nvSpPr>
          <p:cNvPr id="3" name="Content Placeholder 2"/>
          <p:cNvSpPr>
            <a:spLocks noGrp="1"/>
          </p:cNvSpPr>
          <p:nvPr>
            <p:ph idx="1"/>
          </p:nvPr>
        </p:nvSpPr>
        <p:spPr>
          <a:xfrm>
            <a:off x="251520" y="1340768"/>
            <a:ext cx="8712968" cy="5256584"/>
          </a:xfrm>
        </p:spPr>
        <p:txBody>
          <a:bodyPr>
            <a:normAutofit fontScale="77500" lnSpcReduction="20000"/>
          </a:bodyPr>
          <a:lstStyle/>
          <a:p>
            <a:pPr marL="0" indent="0">
              <a:buNone/>
            </a:pPr>
            <a:r>
              <a:rPr lang="en-GB" dirty="0"/>
              <a:t>The Arithmetic Logic Unit is that part of the CPU that does all the calculations. It has electronic circuits that can manipulate data in various ways. It has three main functions</a:t>
            </a:r>
            <a:r>
              <a:rPr lang="en-GB" dirty="0" smtClean="0"/>
              <a:t>.</a:t>
            </a:r>
          </a:p>
          <a:p>
            <a:r>
              <a:rPr lang="en-GB" dirty="0" smtClean="0"/>
              <a:t>It </a:t>
            </a:r>
            <a:r>
              <a:rPr lang="en-GB" dirty="0"/>
              <a:t>can perform </a:t>
            </a:r>
            <a:r>
              <a:rPr lang="en-GB" b="1" dirty="0"/>
              <a:t>arithmetic calculations</a:t>
            </a:r>
            <a:r>
              <a:rPr lang="en-GB" dirty="0"/>
              <a:t> on data. For example, it can add and subtract two numbers together or multiply and divide numbers (in binary, of course).</a:t>
            </a:r>
          </a:p>
          <a:p>
            <a:r>
              <a:rPr lang="en-GB" dirty="0"/>
              <a:t>It can perform </a:t>
            </a:r>
            <a:r>
              <a:rPr lang="en-GB" b="1" dirty="0"/>
              <a:t>logical operations</a:t>
            </a:r>
            <a:r>
              <a:rPr lang="en-GB" dirty="0"/>
              <a:t> on data. These are computations that involve, for example, the use of AND, OR and NOT.</a:t>
            </a:r>
          </a:p>
          <a:p>
            <a:r>
              <a:rPr lang="en-GB" dirty="0"/>
              <a:t>The third job of the ALU is to hold data it has already worked on, ready to be sent out, and to hold data that has been fetched, ready to be processed. All data that goes into and out of the CPU goes via the ALU. The ALU acts like a '</a:t>
            </a:r>
            <a:r>
              <a:rPr lang="en-GB" b="1" dirty="0"/>
              <a:t>revolving door</a:t>
            </a:r>
            <a:r>
              <a:rPr lang="en-GB" dirty="0"/>
              <a:t>' for data, letting data pass in as well as out of the </a:t>
            </a:r>
            <a:r>
              <a:rPr lang="en-GB" dirty="0" smtClean="0"/>
              <a:t>CPU.</a:t>
            </a:r>
            <a:endParaRPr lang="en-GB" dirty="0"/>
          </a:p>
        </p:txBody>
      </p:sp>
    </p:spTree>
    <p:extLst>
      <p:ext uri="{BB962C8B-B14F-4D97-AF65-F5344CB8AC3E}">
        <p14:creationId xmlns:p14="http://schemas.microsoft.com/office/powerpoint/2010/main" val="172376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Control Unit</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This </a:t>
            </a:r>
            <a:r>
              <a:rPr lang="en-GB" dirty="0"/>
              <a:t>part of the CPU is responsible for managing how instructions are executed. </a:t>
            </a:r>
            <a:endParaRPr lang="en-GB" dirty="0" smtClean="0"/>
          </a:p>
          <a:p>
            <a:r>
              <a:rPr lang="en-GB" dirty="0" smtClean="0"/>
              <a:t>It </a:t>
            </a:r>
            <a:r>
              <a:rPr lang="en-GB" dirty="0"/>
              <a:t>is in charge </a:t>
            </a:r>
            <a:r>
              <a:rPr lang="en-GB" dirty="0" smtClean="0"/>
              <a:t>of </a:t>
            </a:r>
            <a:r>
              <a:rPr lang="en-GB" b="1" dirty="0" smtClean="0"/>
              <a:t>fetching</a:t>
            </a:r>
            <a:r>
              <a:rPr lang="en-GB" dirty="0"/>
              <a:t> instructions and data from wherever they are stored in the memory unit. </a:t>
            </a:r>
            <a:endParaRPr lang="en-GB" dirty="0" smtClean="0"/>
          </a:p>
          <a:p>
            <a:r>
              <a:rPr lang="en-GB" dirty="0" smtClean="0"/>
              <a:t>Its </a:t>
            </a:r>
            <a:r>
              <a:rPr lang="en-GB" dirty="0"/>
              <a:t>next very important job is to interpret, or '</a:t>
            </a:r>
            <a:r>
              <a:rPr lang="en-GB" b="1" dirty="0"/>
              <a:t>decode</a:t>
            </a:r>
            <a:r>
              <a:rPr lang="en-GB" dirty="0"/>
              <a:t>', an instruction so that it knows what has to be done</a:t>
            </a:r>
            <a:r>
              <a:rPr lang="en-GB" dirty="0" smtClean="0"/>
              <a:t>. </a:t>
            </a:r>
          </a:p>
          <a:p>
            <a:r>
              <a:rPr lang="en-GB" dirty="0" smtClean="0"/>
              <a:t>Once </a:t>
            </a:r>
            <a:r>
              <a:rPr lang="en-GB" dirty="0"/>
              <a:t>it has done this, it can then </a:t>
            </a:r>
            <a:r>
              <a:rPr lang="en-GB" b="1" dirty="0"/>
              <a:t>execute</a:t>
            </a:r>
            <a:r>
              <a:rPr lang="en-GB" dirty="0"/>
              <a:t> the </a:t>
            </a:r>
            <a:r>
              <a:rPr lang="en-GB" dirty="0" smtClean="0"/>
              <a:t>instruction</a:t>
            </a:r>
          </a:p>
          <a:p>
            <a:r>
              <a:rPr lang="en-GB" dirty="0" smtClean="0"/>
              <a:t>Any </a:t>
            </a:r>
            <a:r>
              <a:rPr lang="en-GB" dirty="0"/>
              <a:t>program you write or application you run is made up of a sequence of instructions. When you 'run' a program, it is the control unit that is fetching, then decoding and finally executing every instruction, one after another. </a:t>
            </a:r>
            <a:endParaRPr lang="en-GB" dirty="0" smtClean="0"/>
          </a:p>
          <a:p>
            <a:r>
              <a:rPr lang="en-GB" dirty="0"/>
              <a:t>T</a:t>
            </a:r>
            <a:r>
              <a:rPr lang="en-GB" dirty="0" smtClean="0"/>
              <a:t>his </a:t>
            </a:r>
            <a:r>
              <a:rPr lang="en-GB" dirty="0"/>
              <a:t>is known as the '</a:t>
            </a:r>
            <a:r>
              <a:rPr lang="en-GB" b="1" dirty="0"/>
              <a:t>fetch-decode-execute cycle</a:t>
            </a:r>
            <a:r>
              <a:rPr lang="en-GB" dirty="0"/>
              <a:t>'. </a:t>
            </a:r>
          </a:p>
        </p:txBody>
      </p:sp>
    </p:spTree>
    <p:extLst>
      <p:ext uri="{BB962C8B-B14F-4D97-AF65-F5344CB8AC3E}">
        <p14:creationId xmlns:p14="http://schemas.microsoft.com/office/powerpoint/2010/main" val="256482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Register</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The </a:t>
            </a:r>
            <a:r>
              <a:rPr lang="en-GB" dirty="0"/>
              <a:t>registers are an integral part of the CPU</a:t>
            </a:r>
            <a:r>
              <a:rPr lang="en-GB" dirty="0" smtClean="0"/>
              <a:t>.</a:t>
            </a:r>
          </a:p>
          <a:p>
            <a:pPr marL="0" indent="0">
              <a:buNone/>
            </a:pPr>
            <a:r>
              <a:rPr lang="en-GB" dirty="0" smtClean="0"/>
              <a:t>They </a:t>
            </a:r>
            <a:r>
              <a:rPr lang="en-GB" dirty="0"/>
              <a:t>are a type of </a:t>
            </a:r>
            <a:r>
              <a:rPr lang="en-GB" b="1" dirty="0"/>
              <a:t>memory</a:t>
            </a:r>
            <a:r>
              <a:rPr lang="en-GB" dirty="0"/>
              <a:t> that can be accessed very quickly compared to other types of memory. The pieces of information they hold are needed very often. They can be used to </a:t>
            </a:r>
            <a:r>
              <a:rPr lang="en-GB" b="1" dirty="0"/>
              <a:t>store data</a:t>
            </a:r>
            <a:r>
              <a:rPr lang="en-GB" dirty="0"/>
              <a:t> and </a:t>
            </a:r>
            <a:r>
              <a:rPr lang="en-GB" b="1" dirty="0"/>
              <a:t>control information</a:t>
            </a:r>
            <a:r>
              <a:rPr lang="en-GB" dirty="0"/>
              <a:t> during a fetch-decode-execute cycle or they can be used to hold values that are generated as part of the ALU working on data. </a:t>
            </a:r>
          </a:p>
        </p:txBody>
      </p:sp>
    </p:spTree>
    <p:extLst>
      <p:ext uri="{BB962C8B-B14F-4D97-AF65-F5344CB8AC3E}">
        <p14:creationId xmlns:p14="http://schemas.microsoft.com/office/powerpoint/2010/main" val="4758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IAS – Immediate Access Store</a:t>
            </a:r>
            <a:endParaRPr lang="en-GB" dirty="0"/>
          </a:p>
        </p:txBody>
      </p:sp>
      <p:sp>
        <p:nvSpPr>
          <p:cNvPr id="3" name="Content Placeholder 2"/>
          <p:cNvSpPr>
            <a:spLocks noGrp="1"/>
          </p:cNvSpPr>
          <p:nvPr>
            <p:ph idx="1"/>
          </p:nvPr>
        </p:nvSpPr>
        <p:spPr>
          <a:xfrm>
            <a:off x="315584" y="1268760"/>
            <a:ext cx="8820472" cy="5589240"/>
          </a:xfrm>
        </p:spPr>
        <p:txBody>
          <a:bodyPr>
            <a:normAutofit/>
          </a:bodyPr>
          <a:lstStyle/>
          <a:p>
            <a:pPr marL="0" indent="0">
              <a:buNone/>
            </a:pPr>
            <a:r>
              <a:rPr lang="en-GB" dirty="0" smtClean="0"/>
              <a:t>The </a:t>
            </a:r>
            <a:r>
              <a:rPr lang="en-GB" dirty="0"/>
              <a:t>IAS is the place where programs and the data that is needed by programs are held, ready to be fetched then decoded and executed by the CPU. </a:t>
            </a: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smtClean="0"/>
          </a:p>
          <a:p>
            <a:pPr marL="0" indent="0">
              <a:buNone/>
            </a:pPr>
            <a:r>
              <a:rPr lang="en-GB" dirty="0"/>
              <a:t>Diagrammatic representation of 256 Mbytes of RAM</a:t>
            </a:r>
          </a:p>
          <a:p>
            <a:pPr marL="0" indent="0">
              <a:buNone/>
            </a:pPr>
            <a:endParaRPr lang="en-GB" dirty="0"/>
          </a:p>
        </p:txBody>
      </p:sp>
      <p:pic>
        <p:nvPicPr>
          <p:cNvPr id="2050" name="Picture 2" descr="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3068960"/>
            <a:ext cx="7416824" cy="2593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567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074" name="Picture 2" descr="I:\KS5\Computing\Resources\WebPages\F451_CompFund\CPU\b.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28799"/>
            <a:ext cx="9144000" cy="3523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0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or program instruction?</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Each </a:t>
            </a:r>
            <a:r>
              <a:rPr lang="en-GB" dirty="0"/>
              <a:t>'box' which has an address in RAM holds a bit pattern. </a:t>
            </a:r>
            <a:endParaRPr lang="en-GB" dirty="0" smtClean="0"/>
          </a:p>
          <a:p>
            <a:r>
              <a:rPr lang="en-GB" dirty="0" smtClean="0"/>
              <a:t>That </a:t>
            </a:r>
            <a:r>
              <a:rPr lang="en-GB" dirty="0"/>
              <a:t>bit pattern might </a:t>
            </a:r>
            <a:r>
              <a:rPr lang="en-GB" dirty="0" smtClean="0"/>
              <a:t>be </a:t>
            </a:r>
            <a:r>
              <a:rPr lang="en-GB" dirty="0"/>
              <a:t>a piece of data, such as a number or a character on the keyboard. </a:t>
            </a:r>
            <a:endParaRPr lang="en-GB" dirty="0" smtClean="0"/>
          </a:p>
          <a:p>
            <a:r>
              <a:rPr lang="en-GB" dirty="0" smtClean="0"/>
              <a:t>It </a:t>
            </a:r>
            <a:r>
              <a:rPr lang="en-GB" dirty="0"/>
              <a:t>might equally well be an instruction or part of an instruction. </a:t>
            </a:r>
            <a:endParaRPr lang="en-GB" dirty="0" smtClean="0"/>
          </a:p>
          <a:p>
            <a:r>
              <a:rPr lang="en-GB" dirty="0"/>
              <a:t>As far as the CPU is concerned, it can't tell the </a:t>
            </a:r>
            <a:r>
              <a:rPr lang="en-GB" dirty="0" smtClean="0"/>
              <a:t>difference.</a:t>
            </a:r>
          </a:p>
          <a:p>
            <a:pPr marL="0" indent="0">
              <a:buNone/>
            </a:pPr>
            <a:r>
              <a:rPr lang="en-GB" dirty="0" smtClean="0"/>
              <a:t>It </a:t>
            </a:r>
            <a:r>
              <a:rPr lang="en-GB" dirty="0"/>
              <a:t>'knows' whether it is a piece of data or an instruction only because the operating system has kept track </a:t>
            </a:r>
            <a:r>
              <a:rPr lang="en-GB" dirty="0" smtClean="0"/>
              <a:t>of </a:t>
            </a:r>
            <a:r>
              <a:rPr lang="en-GB" b="1" dirty="0" smtClean="0"/>
              <a:t>which </a:t>
            </a:r>
            <a:r>
              <a:rPr lang="en-GB" b="1" dirty="0"/>
              <a:t>memory locations</a:t>
            </a:r>
            <a:r>
              <a:rPr lang="en-GB" dirty="0"/>
              <a:t> are used for data and which ones are used for program instructions. (If you remember, one of the jobs of the operating system was memory management).</a:t>
            </a:r>
          </a:p>
        </p:txBody>
      </p:sp>
    </p:spTree>
    <p:extLst>
      <p:ext uri="{BB962C8B-B14F-4D97-AF65-F5344CB8AC3E}">
        <p14:creationId xmlns:p14="http://schemas.microsoft.com/office/powerpoint/2010/main" val="28629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Primary memory and secondary storage</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IAS </a:t>
            </a:r>
            <a:r>
              <a:rPr lang="en-GB" dirty="0"/>
              <a:t>is sometimes made distinct from storage devices by using the terms </a:t>
            </a:r>
            <a:r>
              <a:rPr lang="en-GB" b="1" dirty="0"/>
              <a:t>primary memory</a:t>
            </a:r>
            <a:r>
              <a:rPr lang="en-GB" dirty="0"/>
              <a:t> to describe the IAS whilst a hard disk, </a:t>
            </a:r>
            <a:r>
              <a:rPr lang="en-GB" dirty="0" smtClean="0"/>
              <a:t>memory stick and </a:t>
            </a:r>
            <a:r>
              <a:rPr lang="en-GB" dirty="0"/>
              <a:t>so on are known as </a:t>
            </a:r>
            <a:r>
              <a:rPr lang="en-GB" b="1" dirty="0"/>
              <a:t>secondary storage devices</a:t>
            </a:r>
            <a:r>
              <a:rPr lang="en-GB" dirty="0"/>
              <a:t>. </a:t>
            </a:r>
          </a:p>
        </p:txBody>
      </p:sp>
    </p:spTree>
    <p:extLst>
      <p:ext uri="{BB962C8B-B14F-4D97-AF65-F5344CB8AC3E}">
        <p14:creationId xmlns:p14="http://schemas.microsoft.com/office/powerpoint/2010/main" val="4121516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4201</TotalTime>
  <Words>1418</Words>
  <Application>Microsoft Office PowerPoint</Application>
  <PresentationFormat>On-screen Show (4:3)</PresentationFormat>
  <Paragraphs>165</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Objectives</vt:lpstr>
      <vt:lpstr>CPU – Central Processing Unit </vt:lpstr>
      <vt:lpstr>ALU </vt:lpstr>
      <vt:lpstr>The Control Unit</vt:lpstr>
      <vt:lpstr>Register</vt:lpstr>
      <vt:lpstr>IAS – Immediate Access Store</vt:lpstr>
      <vt:lpstr>PowerPoint Presentation</vt:lpstr>
      <vt:lpstr>Data or program instruction?</vt:lpstr>
      <vt:lpstr>Primary memory and secondary storage</vt:lpstr>
      <vt:lpstr>Different processors</vt:lpstr>
      <vt:lpstr>Registers</vt:lpstr>
      <vt:lpstr>Register Cont</vt:lpstr>
      <vt:lpstr>Register cont</vt:lpstr>
      <vt:lpstr>Bus</vt:lpstr>
      <vt:lpstr>Different Buses </vt:lpstr>
      <vt:lpstr>CPU</vt:lpstr>
      <vt:lpstr>Connectivity - Decisions???</vt:lpstr>
      <vt:lpstr>PowerPoint Presentation</vt:lpstr>
      <vt:lpstr>Unshielded Twisted Pair cable (UTP)</vt:lpstr>
      <vt:lpstr>Coaxial cable</vt:lpstr>
      <vt:lpstr>Fibre optic cable</vt:lpstr>
      <vt:lpstr>A wireless LAN </vt:lpstr>
      <vt:lpstr>MAC addresses and security of wireless networks</vt:lpstr>
      <vt:lpstr>Using satellites</vt:lpstr>
      <vt:lpstr>Pros and cons of using satellites for communication </vt:lpstr>
      <vt:lpstr>Ethernet </vt:lpstr>
      <vt:lpstr>Reducing data collisions on an Ethernet LAN </vt:lpstr>
    </vt:vector>
  </TitlesOfParts>
  <Company>Sir Bernard Lovell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dc:title>
  <dc:creator>sco</dc:creator>
  <cp:lastModifiedBy>sco</cp:lastModifiedBy>
  <cp:revision>253</cp:revision>
  <cp:lastPrinted>2013-03-06T09:16:26Z</cp:lastPrinted>
  <dcterms:created xsi:type="dcterms:W3CDTF">2012-11-28T13:51:22Z</dcterms:created>
  <dcterms:modified xsi:type="dcterms:W3CDTF">2013-04-15T10:22:39Z</dcterms:modified>
</cp:coreProperties>
</file>