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F9BDB-0B22-4FF9-BE68-3FCB5CBF9CBD}" type="datetimeFigureOut">
              <a:rPr lang="en-GB" smtClean="0"/>
              <a:t>25/11/2012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722CC7-6CB5-4AE4-8E7A-694109D8ADA7}" type="slidenum">
              <a:rPr lang="en-GB" smtClean="0"/>
              <a:t>‹#›</a:t>
            </a:fld>
            <a:endParaRPr lang="en-GB"/>
          </a:p>
        </p:txBody>
      </p:sp>
    </p:spTree>
    <p:extLst>
      <p:ext uri="{BB962C8B-B14F-4D97-AF65-F5344CB8AC3E}">
        <p14:creationId xmlns:p14="http://schemas.microsoft.com/office/powerpoint/2010/main" val="2175823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FC753F1-B08D-4B27-8175-FBD6AD07C6D5}" type="slidenum">
              <a:rPr lang="en-GB" smtClean="0"/>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FC753F1-B08D-4B27-8175-FBD6AD07C6D5}" type="slidenum">
              <a:rPr lang="en-GB" smtClean="0"/>
              <a:pPr/>
              <a:t>10</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p:spPr>
        <p:txBody>
          <a:bodyPr/>
          <a:lstStyle/>
          <a:p>
            <a:pPr eaLnBrk="1" hangingPunct="1"/>
            <a:r>
              <a:rPr lang="en-GB" smtClean="0"/>
              <a:t>Problem definition (what is produced) (what roles)</a:t>
            </a:r>
          </a:p>
          <a:p>
            <a:pPr eaLnBrk="1" hangingPunct="1"/>
            <a:r>
              <a:rPr lang="en-GB" smtClean="0"/>
              <a:t>Feasibility study (what is the criteria)</a:t>
            </a:r>
          </a:p>
          <a:p>
            <a:pPr eaLnBrk="1" hangingPunct="1"/>
            <a:r>
              <a:rPr lang="en-GB" smtClean="0"/>
              <a:t>Information gathering (how is it done)</a:t>
            </a:r>
          </a:p>
          <a:p>
            <a:pPr eaLnBrk="1" hangingPunct="1"/>
            <a:r>
              <a:rPr lang="en-GB" smtClean="0"/>
              <a:t>Analysis</a:t>
            </a:r>
          </a:p>
          <a:p>
            <a:endParaRPr lang="en-GB" smtClean="0"/>
          </a:p>
        </p:txBody>
      </p:sp>
      <p:sp>
        <p:nvSpPr>
          <p:cNvPr id="18436" name="Slide Number Placeholder 3"/>
          <p:cNvSpPr>
            <a:spLocks noGrp="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14183FA-E5E5-426A-8413-EF742600D7EA}" type="slidenum">
              <a:rPr lang="en-GB" smtClean="0"/>
              <a:pPr eaLnBrk="1" hangingPunct="1"/>
              <a:t>12</a:t>
            </a:fld>
            <a:endParaRPr lang="en-GB"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A7DB6162-F7E3-4C2C-9E85-72C1009E33BF}" type="slidenum">
              <a:rPr lang="en-GB" smtClean="0"/>
              <a:pPr eaLnBrk="1" hangingPunct="1"/>
              <a:t>13</a:t>
            </a:fld>
            <a:endParaRPr lang="en-GB"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297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FFB88D6-2236-4520-9D79-2839885FC041}" type="slidenum">
              <a:rPr lang="en-GB" smtClean="0"/>
              <a:pPr eaLnBrk="1" hangingPunct="1"/>
              <a:t>17</a:t>
            </a:fld>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072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418B7E-E379-46F6-9046-D83EF3ABD86C}" type="slidenum">
              <a:rPr lang="en-GB" smtClean="0"/>
              <a:pPr eaLnBrk="1" hangingPunct="1"/>
              <a:t>18</a:t>
            </a:fld>
            <a:endParaRPr lang="en-GB"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27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4476B4E-098F-4B8A-B350-3307566E43D2}" type="slidenum">
              <a:rPr lang="en-GB" smtClean="0"/>
              <a:pPr eaLnBrk="1" hangingPunct="1"/>
              <a:t>19</a:t>
            </a:fld>
            <a:endParaRPr lang="en-GB"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37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EEE81E5-205C-43C2-A32C-BBEEF8C50641}" type="slidenum">
              <a:rPr lang="en-GB" smtClean="0"/>
              <a:pPr eaLnBrk="1" hangingPunct="1"/>
              <a:t>20</a:t>
            </a:fld>
            <a:endParaRPr lang="en-GB"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48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00F6C83-D2A0-4D06-B600-FD904B6DB3E0}" type="slidenum">
              <a:rPr lang="en-GB" smtClean="0"/>
              <a:pPr eaLnBrk="1" hangingPunct="1"/>
              <a:t>21</a:t>
            </a:fld>
            <a:endParaRPr lang="en-GB"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58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9DA503D-6904-4E78-BC26-B2ABD50B398F}" type="slidenum">
              <a:rPr lang="en-GB" smtClean="0"/>
              <a:pPr eaLnBrk="1" hangingPunct="1"/>
              <a:t>22</a:t>
            </a:fld>
            <a:endParaRPr lang="en-GB"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mtClean="0"/>
              <a:t>Typical Data – Within range</a:t>
            </a:r>
          </a:p>
          <a:p>
            <a:r>
              <a:rPr lang="en-GB" smtClean="0"/>
              <a:t>Extreme Data – Edge of range but correct</a:t>
            </a:r>
          </a:p>
          <a:p>
            <a:r>
              <a:rPr lang="en-GB" smtClean="0"/>
              <a:t>Erroneous Data – Incorect data </a:t>
            </a:r>
          </a:p>
          <a:p>
            <a:endParaRPr lang="en-GB" smtClean="0"/>
          </a:p>
        </p:txBody>
      </p:sp>
      <p:sp>
        <p:nvSpPr>
          <p:cNvPr id="358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F36ECF24-AB63-440A-94D8-4D8736AFBBDB}" type="slidenum">
              <a:rPr lang="en-GB" smtClean="0"/>
              <a:pPr eaLnBrk="1" hangingPunct="1"/>
              <a:t>30</a:t>
            </a:fld>
            <a:endParaRPr lang="en-GB"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FC753F1-B08D-4B27-8175-FBD6AD07C6D5}" type="slidenum">
              <a:rPr lang="en-GB" smtClean="0"/>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68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908963-630C-49DA-9ADE-45C8D436AD75}" type="slidenum">
              <a:rPr lang="en-GB" smtClean="0"/>
              <a:pPr eaLnBrk="1" hangingPunct="1"/>
              <a:t>32</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FC753F1-B08D-4B27-8175-FBD6AD07C6D5}" type="slidenum">
              <a:rPr lang="en-GB" smtClean="0"/>
              <a:t>3</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FC753F1-B08D-4B27-8175-FBD6AD07C6D5}" type="slidenum">
              <a:rPr lang="en-GB" smtClean="0"/>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FC753F1-B08D-4B27-8175-FBD6AD07C6D5}"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FC753F1-B08D-4B27-8175-FBD6AD07C6D5}"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FC753F1-B08D-4B27-8175-FBD6AD07C6D5}" type="slidenum">
              <a:rPr lang="en-GB" smtClean="0"/>
              <a:pPr/>
              <a:t>7</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FC753F1-B08D-4B27-8175-FBD6AD07C6D5}" type="slidenum">
              <a:rPr lang="en-GB" smtClean="0"/>
              <a:pPr/>
              <a:t>8</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2FC753F1-B08D-4B27-8175-FBD6AD07C6D5}" type="slidenum">
              <a:rPr lang="en-GB" smtClean="0"/>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E116763-1D2D-470B-B740-1AC26EECFD98}" type="datetime1">
              <a:rPr lang="en-GB" smtClean="0"/>
              <a:t>25/11/2012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7428B3-75A4-484C-A499-CF64F779C109}" type="slidenum">
              <a:rPr lang="en-GB" smtClean="0"/>
              <a:t>‹#›</a:t>
            </a:fld>
            <a:endParaRPr lang="en-GB"/>
          </a:p>
        </p:txBody>
      </p:sp>
    </p:spTree>
    <p:extLst>
      <p:ext uri="{BB962C8B-B14F-4D97-AF65-F5344CB8AC3E}">
        <p14:creationId xmlns:p14="http://schemas.microsoft.com/office/powerpoint/2010/main" val="2216875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7477A16-565D-469B-BD44-EDEE0AC99792}" type="datetime1">
              <a:rPr lang="en-GB" smtClean="0"/>
              <a:t>25/11/2012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7428B3-75A4-484C-A499-CF64F779C109}" type="slidenum">
              <a:rPr lang="en-GB" smtClean="0"/>
              <a:t>‹#›</a:t>
            </a:fld>
            <a:endParaRPr lang="en-GB"/>
          </a:p>
        </p:txBody>
      </p:sp>
    </p:spTree>
    <p:extLst>
      <p:ext uri="{BB962C8B-B14F-4D97-AF65-F5344CB8AC3E}">
        <p14:creationId xmlns:p14="http://schemas.microsoft.com/office/powerpoint/2010/main" val="152835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F1E4BFA-4C63-4FE6-9F06-8D075A5469A1}" type="datetime1">
              <a:rPr lang="en-GB" smtClean="0"/>
              <a:t>25/11/2012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7428B3-75A4-484C-A499-CF64F779C109}" type="slidenum">
              <a:rPr lang="en-GB" smtClean="0"/>
              <a:t>‹#›</a:t>
            </a:fld>
            <a:endParaRPr lang="en-GB"/>
          </a:p>
        </p:txBody>
      </p:sp>
    </p:spTree>
    <p:extLst>
      <p:ext uri="{BB962C8B-B14F-4D97-AF65-F5344CB8AC3E}">
        <p14:creationId xmlns:p14="http://schemas.microsoft.com/office/powerpoint/2010/main" val="342726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AFE6DFE-1F09-4B32-9360-7CAB4114D5B9}" type="datetime1">
              <a:rPr lang="en-GB" smtClean="0"/>
              <a:t>25/11/2012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7428B3-75A4-484C-A499-CF64F779C109}" type="slidenum">
              <a:rPr lang="en-GB" smtClean="0"/>
              <a:t>‹#›</a:t>
            </a:fld>
            <a:endParaRPr lang="en-GB"/>
          </a:p>
        </p:txBody>
      </p:sp>
    </p:spTree>
    <p:extLst>
      <p:ext uri="{BB962C8B-B14F-4D97-AF65-F5344CB8AC3E}">
        <p14:creationId xmlns:p14="http://schemas.microsoft.com/office/powerpoint/2010/main" val="588689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BFE037-AFF8-470F-823A-1B52AE122D7E}" type="datetime1">
              <a:rPr lang="en-GB" smtClean="0"/>
              <a:t>25/11/2012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67428B3-75A4-484C-A499-CF64F779C109}" type="slidenum">
              <a:rPr lang="en-GB" smtClean="0"/>
              <a:t>‹#›</a:t>
            </a:fld>
            <a:endParaRPr lang="en-GB"/>
          </a:p>
        </p:txBody>
      </p:sp>
    </p:spTree>
    <p:extLst>
      <p:ext uri="{BB962C8B-B14F-4D97-AF65-F5344CB8AC3E}">
        <p14:creationId xmlns:p14="http://schemas.microsoft.com/office/powerpoint/2010/main" val="338881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C0D1A08-87E8-4D7B-857D-177F55283BCE}" type="datetime1">
              <a:rPr lang="en-GB" smtClean="0"/>
              <a:t>25/11/2012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7428B3-75A4-484C-A499-CF64F779C109}" type="slidenum">
              <a:rPr lang="en-GB" smtClean="0"/>
              <a:t>‹#›</a:t>
            </a:fld>
            <a:endParaRPr lang="en-GB"/>
          </a:p>
        </p:txBody>
      </p:sp>
    </p:spTree>
    <p:extLst>
      <p:ext uri="{BB962C8B-B14F-4D97-AF65-F5344CB8AC3E}">
        <p14:creationId xmlns:p14="http://schemas.microsoft.com/office/powerpoint/2010/main" val="2845736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23AA481-D602-4490-BE0C-232623C1D158}" type="datetime1">
              <a:rPr lang="en-GB" smtClean="0"/>
              <a:t>25/11/2012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67428B3-75A4-484C-A499-CF64F779C109}" type="slidenum">
              <a:rPr lang="en-GB" smtClean="0"/>
              <a:t>‹#›</a:t>
            </a:fld>
            <a:endParaRPr lang="en-GB"/>
          </a:p>
        </p:txBody>
      </p:sp>
    </p:spTree>
    <p:extLst>
      <p:ext uri="{BB962C8B-B14F-4D97-AF65-F5344CB8AC3E}">
        <p14:creationId xmlns:p14="http://schemas.microsoft.com/office/powerpoint/2010/main" val="1332713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7A6FB29-B1B1-45D5-97F4-78EBE291F49E}" type="datetime1">
              <a:rPr lang="en-GB" smtClean="0"/>
              <a:t>25/11/2012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67428B3-75A4-484C-A499-CF64F779C109}" type="slidenum">
              <a:rPr lang="en-GB" smtClean="0"/>
              <a:t>‹#›</a:t>
            </a:fld>
            <a:endParaRPr lang="en-GB"/>
          </a:p>
        </p:txBody>
      </p:sp>
    </p:spTree>
    <p:extLst>
      <p:ext uri="{BB962C8B-B14F-4D97-AF65-F5344CB8AC3E}">
        <p14:creationId xmlns:p14="http://schemas.microsoft.com/office/powerpoint/2010/main" val="187578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01744-7A24-474B-ACF2-BA4CC44601E3}" type="datetime1">
              <a:rPr lang="en-GB" smtClean="0"/>
              <a:t>25/11/2012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67428B3-75A4-484C-A499-CF64F779C109}" type="slidenum">
              <a:rPr lang="en-GB" smtClean="0"/>
              <a:t>‹#›</a:t>
            </a:fld>
            <a:endParaRPr lang="en-GB"/>
          </a:p>
        </p:txBody>
      </p:sp>
    </p:spTree>
    <p:extLst>
      <p:ext uri="{BB962C8B-B14F-4D97-AF65-F5344CB8AC3E}">
        <p14:creationId xmlns:p14="http://schemas.microsoft.com/office/powerpoint/2010/main" val="375089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D9C3F8-862C-4E8C-99B7-6F3D945E524A}" type="datetime1">
              <a:rPr lang="en-GB" smtClean="0"/>
              <a:t>25/11/2012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7428B3-75A4-484C-A499-CF64F779C109}" type="slidenum">
              <a:rPr lang="en-GB" smtClean="0"/>
              <a:t>‹#›</a:t>
            </a:fld>
            <a:endParaRPr lang="en-GB"/>
          </a:p>
        </p:txBody>
      </p:sp>
    </p:spTree>
    <p:extLst>
      <p:ext uri="{BB962C8B-B14F-4D97-AF65-F5344CB8AC3E}">
        <p14:creationId xmlns:p14="http://schemas.microsoft.com/office/powerpoint/2010/main" val="806355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9BF82B-F046-4966-B0F8-DC3F85B74DFD}" type="datetime1">
              <a:rPr lang="en-GB" smtClean="0"/>
              <a:t>25/11/2012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67428B3-75A4-484C-A499-CF64F779C109}" type="slidenum">
              <a:rPr lang="en-GB" smtClean="0"/>
              <a:t>‹#›</a:t>
            </a:fld>
            <a:endParaRPr lang="en-GB"/>
          </a:p>
        </p:txBody>
      </p:sp>
    </p:spTree>
    <p:extLst>
      <p:ext uri="{BB962C8B-B14F-4D97-AF65-F5344CB8AC3E}">
        <p14:creationId xmlns:p14="http://schemas.microsoft.com/office/powerpoint/2010/main" val="5078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3FA9F7-BB0C-442F-9501-AF26C437F351}" type="datetime1">
              <a:rPr lang="en-GB" smtClean="0"/>
              <a:t>25/11/2012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428B3-75A4-484C-A499-CF64F779C109}" type="slidenum">
              <a:rPr lang="en-GB" smtClean="0"/>
              <a:t>‹#›</a:t>
            </a:fld>
            <a:endParaRPr lang="en-GB"/>
          </a:p>
        </p:txBody>
      </p:sp>
    </p:spTree>
    <p:extLst>
      <p:ext uri="{BB962C8B-B14F-4D97-AF65-F5344CB8AC3E}">
        <p14:creationId xmlns:p14="http://schemas.microsoft.com/office/powerpoint/2010/main" val="931297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Definitions</a:t>
            </a:r>
            <a:endParaRPr lang="en-GB" dirty="0"/>
          </a:p>
        </p:txBody>
      </p:sp>
      <p:sp>
        <p:nvSpPr>
          <p:cNvPr id="3" name="Content Placeholder 2"/>
          <p:cNvSpPr>
            <a:spLocks noGrp="1"/>
          </p:cNvSpPr>
          <p:nvPr>
            <p:ph idx="1"/>
          </p:nvPr>
        </p:nvSpPr>
        <p:spPr>
          <a:xfrm>
            <a:off x="0" y="1628800"/>
            <a:ext cx="9144000" cy="5229200"/>
          </a:xfrm>
        </p:spPr>
        <p:txBody>
          <a:bodyPr>
            <a:normAutofit fontScale="62500" lnSpcReduction="20000"/>
          </a:bodyPr>
          <a:lstStyle/>
          <a:p>
            <a:r>
              <a:rPr lang="en-GB" b="1" dirty="0" smtClean="0"/>
              <a:t>Hardware</a:t>
            </a:r>
            <a:r>
              <a:rPr lang="en-GB" dirty="0" smtClean="0"/>
              <a:t>. "Hardware is the physical part of a computer system - the processor(s), storage, input and output peripherals". </a:t>
            </a:r>
          </a:p>
          <a:p>
            <a:r>
              <a:rPr lang="en-GB" b="1" dirty="0" smtClean="0"/>
              <a:t>Software</a:t>
            </a:r>
            <a:r>
              <a:rPr lang="en-GB" dirty="0" smtClean="0"/>
              <a:t>. "Software consists of programs, routines and procedures (together with their associated documentation) which can be run on a computer system". </a:t>
            </a:r>
          </a:p>
          <a:p>
            <a:r>
              <a:rPr lang="en-GB" b="1" dirty="0" smtClean="0"/>
              <a:t>Input device</a:t>
            </a:r>
            <a:r>
              <a:rPr lang="en-GB" dirty="0" smtClean="0"/>
              <a:t>. An input device "is a peripheral unit that can accept data, presented in the appropriate machine-readable form, decode it and transmit it as electrical pulses to the central processing unit". </a:t>
            </a:r>
          </a:p>
          <a:p>
            <a:r>
              <a:rPr lang="en-GB" b="1" dirty="0" smtClean="0"/>
              <a:t>Storage device</a:t>
            </a:r>
            <a:r>
              <a:rPr lang="en-GB" dirty="0" smtClean="0"/>
              <a:t>. A storage device is "a peripheral unit that allows the user to store data in an electronic form for a longer period of time and when the computer is switched off. The data can only be read by the computer and is not in human-readable form". </a:t>
            </a:r>
          </a:p>
          <a:p>
            <a:r>
              <a:rPr lang="en-GB" b="1" dirty="0" smtClean="0"/>
              <a:t>Output device</a:t>
            </a:r>
            <a:r>
              <a:rPr lang="en-GB" dirty="0" smtClean="0"/>
              <a:t>. An output device is "a peripheral unit that translates signals from the computer into a human-readable form or into a form suitable for re-processing by the computer at a later stage". </a:t>
            </a:r>
          </a:p>
          <a:p>
            <a:r>
              <a:rPr lang="en-GB" b="1" dirty="0" smtClean="0"/>
              <a:t>Peripheral</a:t>
            </a:r>
            <a:r>
              <a:rPr lang="en-GB" dirty="0" smtClean="0"/>
              <a:t>. This "is a piece of equipment (or hardware) which can be connected to the central processing unit. They are used to provide input, output and backing storage for the computer system". </a:t>
            </a:r>
          </a:p>
        </p:txBody>
      </p:sp>
      <p:sp>
        <p:nvSpPr>
          <p:cNvPr id="4" name="Slide Number Placeholder 3"/>
          <p:cNvSpPr>
            <a:spLocks noGrp="1"/>
          </p:cNvSpPr>
          <p:nvPr>
            <p:ph type="sldNum" sz="quarter" idx="12"/>
          </p:nvPr>
        </p:nvSpPr>
        <p:spPr/>
        <p:txBody>
          <a:bodyPr/>
          <a:lstStyle/>
          <a:p>
            <a:fld id="{D67428B3-75A4-484C-A499-CF64F779C109}" type="slidenum">
              <a:rPr lang="en-GB" smtClean="0"/>
              <a:t>1</a:t>
            </a:fld>
            <a:endParaRPr lang="en-GB"/>
          </a:p>
        </p:txBody>
      </p:sp>
    </p:spTree>
    <p:extLst>
      <p:ext uri="{BB962C8B-B14F-4D97-AF65-F5344CB8AC3E}">
        <p14:creationId xmlns:p14="http://schemas.microsoft.com/office/powerpoint/2010/main" val="33546689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waterfall model</a:t>
            </a:r>
            <a:endParaRPr lang="en-GB" dirty="0"/>
          </a:p>
        </p:txBody>
      </p:sp>
      <p:pic>
        <p:nvPicPr>
          <p:cNvPr id="46082" name="Picture 2"/>
          <p:cNvPicPr>
            <a:picLocks noChangeAspect="1" noChangeArrowheads="1"/>
          </p:cNvPicPr>
          <p:nvPr/>
        </p:nvPicPr>
        <p:blipFill>
          <a:blip r:embed="rId3" cstate="print"/>
          <a:srcRect l="22856" t="31125" r="10700" b="29500"/>
          <a:stretch>
            <a:fillRect/>
          </a:stretch>
        </p:blipFill>
        <p:spPr bwMode="auto">
          <a:xfrm>
            <a:off x="0" y="2060848"/>
            <a:ext cx="9144000" cy="40640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D67428B3-75A4-484C-A499-CF64F779C109}" type="slidenum">
              <a:rPr lang="en-GB" smtClean="0"/>
              <a:t>10</a:t>
            </a:fld>
            <a:endParaRPr lang="en-GB"/>
          </a:p>
        </p:txBody>
      </p:sp>
    </p:spTree>
    <p:extLst>
      <p:ext uri="{BB962C8B-B14F-4D97-AF65-F5344CB8AC3E}">
        <p14:creationId xmlns:p14="http://schemas.microsoft.com/office/powerpoint/2010/main" val="382752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sz="4000" smtClean="0"/>
              <a:t>Analysis documents</a:t>
            </a:r>
          </a:p>
        </p:txBody>
      </p:sp>
      <p:sp>
        <p:nvSpPr>
          <p:cNvPr id="6147" name="Rectangle 3"/>
          <p:cNvSpPr>
            <a:spLocks noGrp="1" noChangeArrowheads="1"/>
          </p:cNvSpPr>
          <p:nvPr>
            <p:ph type="body" idx="1"/>
          </p:nvPr>
        </p:nvSpPr>
        <p:spPr/>
        <p:txBody>
          <a:bodyPr/>
          <a:lstStyle/>
          <a:p>
            <a:pPr eaLnBrk="1" hangingPunct="1">
              <a:lnSpc>
                <a:spcPct val="80000"/>
              </a:lnSpc>
            </a:pPr>
            <a:r>
              <a:rPr lang="en-GB" sz="2800" smtClean="0"/>
              <a:t>Written descriptions of current methods and systems. </a:t>
            </a:r>
          </a:p>
          <a:p>
            <a:pPr eaLnBrk="1" hangingPunct="1">
              <a:lnSpc>
                <a:spcPct val="80000"/>
              </a:lnSpc>
            </a:pPr>
            <a:r>
              <a:rPr lang="en-GB" sz="2800" smtClean="0"/>
              <a:t>Dataflow diagrams (DFDs). </a:t>
            </a:r>
          </a:p>
          <a:p>
            <a:pPr eaLnBrk="1" hangingPunct="1">
              <a:lnSpc>
                <a:spcPct val="80000"/>
              </a:lnSpc>
            </a:pPr>
            <a:r>
              <a:rPr lang="en-GB" sz="2800" smtClean="0"/>
              <a:t>System flowcharts. </a:t>
            </a:r>
          </a:p>
          <a:p>
            <a:pPr eaLnBrk="1" hangingPunct="1">
              <a:lnSpc>
                <a:spcPct val="80000"/>
              </a:lnSpc>
            </a:pPr>
            <a:r>
              <a:rPr lang="en-GB" sz="2800" smtClean="0"/>
              <a:t>Jackson diagrams. </a:t>
            </a:r>
          </a:p>
          <a:p>
            <a:pPr eaLnBrk="1" hangingPunct="1">
              <a:lnSpc>
                <a:spcPct val="80000"/>
              </a:lnSpc>
            </a:pPr>
            <a:r>
              <a:rPr lang="en-GB" sz="2800" smtClean="0"/>
              <a:t>A data dictionary. </a:t>
            </a:r>
          </a:p>
          <a:p>
            <a:pPr eaLnBrk="1" hangingPunct="1">
              <a:lnSpc>
                <a:spcPct val="80000"/>
              </a:lnSpc>
            </a:pPr>
            <a:r>
              <a:rPr lang="en-GB" sz="2800" smtClean="0"/>
              <a:t>Written descriptions of problems. </a:t>
            </a:r>
          </a:p>
          <a:p>
            <a:pPr eaLnBrk="1" hangingPunct="1">
              <a:lnSpc>
                <a:spcPct val="80000"/>
              </a:lnSpc>
            </a:pPr>
            <a:r>
              <a:rPr lang="en-GB" sz="2800" smtClean="0"/>
              <a:t>Requirements specification. </a:t>
            </a:r>
          </a:p>
          <a:p>
            <a:pPr eaLnBrk="1" hangingPunct="1">
              <a:lnSpc>
                <a:spcPct val="80000"/>
              </a:lnSpc>
            </a:pPr>
            <a:r>
              <a:rPr lang="en-GB" sz="2800" smtClean="0"/>
              <a:t>Hardware and software constraints. </a:t>
            </a:r>
          </a:p>
        </p:txBody>
      </p:sp>
      <p:sp>
        <p:nvSpPr>
          <p:cNvPr id="2" name="Slide Number Placeholder 1"/>
          <p:cNvSpPr>
            <a:spLocks noGrp="1"/>
          </p:cNvSpPr>
          <p:nvPr>
            <p:ph type="sldNum" sz="quarter" idx="12"/>
          </p:nvPr>
        </p:nvSpPr>
        <p:spPr/>
        <p:txBody>
          <a:bodyPr/>
          <a:lstStyle/>
          <a:p>
            <a:fld id="{D67428B3-75A4-484C-A499-CF64F779C109}" type="slidenum">
              <a:rPr lang="en-GB" smtClean="0"/>
              <a:t>11</a:t>
            </a:fld>
            <a:endParaRPr lang="en-GB"/>
          </a:p>
        </p:txBody>
      </p:sp>
    </p:spTree>
    <p:extLst>
      <p:ext uri="{BB962C8B-B14F-4D97-AF65-F5344CB8AC3E}">
        <p14:creationId xmlns:p14="http://schemas.microsoft.com/office/powerpoint/2010/main" val="15269868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GB" smtClean="0"/>
              <a:t>Waterfall model</a:t>
            </a:r>
          </a:p>
        </p:txBody>
      </p:sp>
      <p:sp>
        <p:nvSpPr>
          <p:cNvPr id="8195" name="Content Placeholder 2"/>
          <p:cNvSpPr>
            <a:spLocks noGrp="1"/>
          </p:cNvSpPr>
          <p:nvPr>
            <p:ph idx="1"/>
          </p:nvPr>
        </p:nvSpPr>
        <p:spPr/>
        <p:txBody>
          <a:bodyPr/>
          <a:lstStyle/>
          <a:p>
            <a:pPr eaLnBrk="1" hangingPunct="1"/>
            <a:r>
              <a:rPr lang="en-GB" smtClean="0"/>
              <a:t>Problem definition</a:t>
            </a:r>
          </a:p>
          <a:p>
            <a:pPr eaLnBrk="1" hangingPunct="1"/>
            <a:r>
              <a:rPr lang="en-GB" smtClean="0"/>
              <a:t>Feasibility study</a:t>
            </a:r>
          </a:p>
          <a:p>
            <a:pPr eaLnBrk="1" hangingPunct="1"/>
            <a:r>
              <a:rPr lang="en-GB" smtClean="0"/>
              <a:t>Information gathering </a:t>
            </a:r>
          </a:p>
          <a:p>
            <a:pPr eaLnBrk="1" hangingPunct="1"/>
            <a:r>
              <a:rPr lang="en-GB" smtClean="0"/>
              <a:t>Analysis</a:t>
            </a:r>
          </a:p>
        </p:txBody>
      </p:sp>
      <p:sp>
        <p:nvSpPr>
          <p:cNvPr id="2" name="Slide Number Placeholder 1"/>
          <p:cNvSpPr>
            <a:spLocks noGrp="1"/>
          </p:cNvSpPr>
          <p:nvPr>
            <p:ph type="sldNum" sz="quarter" idx="12"/>
          </p:nvPr>
        </p:nvSpPr>
        <p:spPr/>
        <p:txBody>
          <a:bodyPr/>
          <a:lstStyle/>
          <a:p>
            <a:fld id="{D67428B3-75A4-484C-A499-CF64F779C109}" type="slidenum">
              <a:rPr lang="en-GB" smtClean="0"/>
              <a:t>12</a:t>
            </a:fld>
            <a:endParaRPr lang="en-GB"/>
          </a:p>
        </p:txBody>
      </p:sp>
    </p:spTree>
    <p:extLst>
      <p:ext uri="{BB962C8B-B14F-4D97-AF65-F5344CB8AC3E}">
        <p14:creationId xmlns:p14="http://schemas.microsoft.com/office/powerpoint/2010/main" val="3668950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z="4000" smtClean="0"/>
              <a:t>Data flow diagram</a:t>
            </a:r>
          </a:p>
        </p:txBody>
      </p:sp>
      <p:sp>
        <p:nvSpPr>
          <p:cNvPr id="51203" name="Rectangle 3"/>
          <p:cNvSpPr>
            <a:spLocks noGrp="1" noChangeArrowheads="1"/>
          </p:cNvSpPr>
          <p:nvPr>
            <p:ph type="body" idx="1"/>
          </p:nvPr>
        </p:nvSpPr>
        <p:spPr/>
        <p:txBody>
          <a:bodyPr/>
          <a:lstStyle/>
          <a:p>
            <a:pPr eaLnBrk="1" hangingPunct="1">
              <a:lnSpc>
                <a:spcPct val="90000"/>
              </a:lnSpc>
              <a:buFontTx/>
              <a:buNone/>
            </a:pPr>
            <a:r>
              <a:rPr lang="en-GB" sz="2400" smtClean="0"/>
              <a:t>Dataflow diagrams, or DFD diagrams, are used to summarise the flow of data around a system.</a:t>
            </a:r>
          </a:p>
          <a:p>
            <a:pPr eaLnBrk="1" hangingPunct="1">
              <a:lnSpc>
                <a:spcPct val="90000"/>
              </a:lnSpc>
              <a:buFontTx/>
              <a:buNone/>
            </a:pPr>
            <a:r>
              <a:rPr lang="en-GB" sz="2400" smtClean="0"/>
              <a:t>There are only four basic symbols in a DFD </a:t>
            </a:r>
          </a:p>
          <a:p>
            <a:pPr eaLnBrk="1" hangingPunct="1">
              <a:lnSpc>
                <a:spcPct val="90000"/>
              </a:lnSpc>
              <a:buFontTx/>
              <a:buNone/>
            </a:pPr>
            <a:r>
              <a:rPr lang="en-GB" sz="2400" smtClean="0"/>
              <a:t>1) An oval, representing an entity. This is someone or something that puts information into the system or receives information from it. </a:t>
            </a:r>
          </a:p>
          <a:p>
            <a:pPr eaLnBrk="1" hangingPunct="1">
              <a:lnSpc>
                <a:spcPct val="90000"/>
              </a:lnSpc>
              <a:buFontTx/>
              <a:buNone/>
            </a:pPr>
            <a:r>
              <a:rPr lang="en-GB" sz="2400" smtClean="0"/>
              <a:t>2) An arrow, representing a flow of data from one place to another. </a:t>
            </a:r>
          </a:p>
          <a:p>
            <a:pPr eaLnBrk="1" hangingPunct="1">
              <a:lnSpc>
                <a:spcPct val="90000"/>
              </a:lnSpc>
              <a:buFontTx/>
              <a:buNone/>
            </a:pPr>
            <a:r>
              <a:rPr lang="en-GB" sz="2400" smtClean="0"/>
              <a:t>3) A box, which represents an action or process on some data. </a:t>
            </a:r>
          </a:p>
          <a:p>
            <a:pPr eaLnBrk="1" hangingPunct="1">
              <a:lnSpc>
                <a:spcPct val="90000"/>
              </a:lnSpc>
              <a:buFontTx/>
              <a:buNone/>
            </a:pPr>
            <a:r>
              <a:rPr lang="en-GB" sz="2400" smtClean="0"/>
              <a:t>4) A long box, which represents a store of data. </a:t>
            </a:r>
          </a:p>
        </p:txBody>
      </p:sp>
      <p:sp>
        <p:nvSpPr>
          <p:cNvPr id="2" name="Slide Number Placeholder 1"/>
          <p:cNvSpPr>
            <a:spLocks noGrp="1"/>
          </p:cNvSpPr>
          <p:nvPr>
            <p:ph type="sldNum" sz="quarter" idx="12"/>
          </p:nvPr>
        </p:nvSpPr>
        <p:spPr/>
        <p:txBody>
          <a:bodyPr/>
          <a:lstStyle/>
          <a:p>
            <a:fld id="{D67428B3-75A4-484C-A499-CF64F779C109}" type="slidenum">
              <a:rPr lang="en-GB" smtClean="0"/>
              <a:t>13</a:t>
            </a:fld>
            <a:endParaRPr lang="en-GB"/>
          </a:p>
        </p:txBody>
      </p:sp>
    </p:spTree>
    <p:extLst>
      <p:ext uri="{BB962C8B-B14F-4D97-AF65-F5344CB8AC3E}">
        <p14:creationId xmlns:p14="http://schemas.microsoft.com/office/powerpoint/2010/main" val="1763435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z="3200" smtClean="0"/>
              <a:t>Structure Diagram</a:t>
            </a:r>
          </a:p>
        </p:txBody>
      </p:sp>
      <p:sp>
        <p:nvSpPr>
          <p:cNvPr id="14339" name="Rectangle 3"/>
          <p:cNvSpPr>
            <a:spLocks noGrp="1" noChangeArrowheads="1"/>
          </p:cNvSpPr>
          <p:nvPr>
            <p:ph type="body" idx="1"/>
          </p:nvPr>
        </p:nvSpPr>
        <p:spPr/>
        <p:txBody>
          <a:bodyPr/>
          <a:lstStyle/>
          <a:p>
            <a:pPr eaLnBrk="1" hangingPunct="1">
              <a:lnSpc>
                <a:spcPct val="80000"/>
              </a:lnSpc>
              <a:buFontTx/>
              <a:buNone/>
            </a:pPr>
            <a:r>
              <a:rPr lang="en-GB" sz="2800" smtClean="0"/>
              <a:t>Jackson Structure Diagram breaks down a problem into ever-increasing levels of complexity. </a:t>
            </a:r>
          </a:p>
          <a:p>
            <a:pPr eaLnBrk="1" hangingPunct="1">
              <a:lnSpc>
                <a:spcPct val="80000"/>
              </a:lnSpc>
              <a:buFontTx/>
              <a:buNone/>
            </a:pPr>
            <a:endParaRPr lang="en-GB" sz="2800" smtClean="0"/>
          </a:p>
          <a:p>
            <a:pPr eaLnBrk="1" hangingPunct="1">
              <a:lnSpc>
                <a:spcPct val="80000"/>
              </a:lnSpc>
              <a:buFontTx/>
              <a:buNone/>
            </a:pPr>
            <a:endParaRPr lang="en-GB" sz="2800" smtClean="0"/>
          </a:p>
          <a:p>
            <a:pPr eaLnBrk="1" hangingPunct="1">
              <a:lnSpc>
                <a:spcPct val="80000"/>
              </a:lnSpc>
              <a:buFontTx/>
              <a:buNone/>
            </a:pPr>
            <a:r>
              <a:rPr lang="en-GB" sz="2800" smtClean="0"/>
              <a:t>It is read from top to bottom (using a different number for each level) and from left to right (using a different number for each process in one level). </a:t>
            </a:r>
          </a:p>
        </p:txBody>
      </p:sp>
      <p:sp>
        <p:nvSpPr>
          <p:cNvPr id="2" name="Slide Number Placeholder 1"/>
          <p:cNvSpPr>
            <a:spLocks noGrp="1"/>
          </p:cNvSpPr>
          <p:nvPr>
            <p:ph type="sldNum" sz="quarter" idx="12"/>
          </p:nvPr>
        </p:nvSpPr>
        <p:spPr/>
        <p:txBody>
          <a:bodyPr/>
          <a:lstStyle/>
          <a:p>
            <a:fld id="{D67428B3-75A4-484C-A499-CF64F779C109}" type="slidenum">
              <a:rPr lang="en-GB" smtClean="0"/>
              <a:t>14</a:t>
            </a:fld>
            <a:endParaRPr lang="en-GB"/>
          </a:p>
        </p:txBody>
      </p:sp>
    </p:spTree>
    <p:extLst>
      <p:ext uri="{BB962C8B-B14F-4D97-AF65-F5344CB8AC3E}">
        <p14:creationId xmlns:p14="http://schemas.microsoft.com/office/powerpoint/2010/main" val="33019745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smtClean="0"/>
              <a:t>Data Dictionary</a:t>
            </a:r>
          </a:p>
        </p:txBody>
      </p:sp>
      <p:sp>
        <p:nvSpPr>
          <p:cNvPr id="10243" name="Content Placeholder 2"/>
          <p:cNvSpPr>
            <a:spLocks noGrp="1"/>
          </p:cNvSpPr>
          <p:nvPr>
            <p:ph idx="1"/>
          </p:nvPr>
        </p:nvSpPr>
        <p:spPr/>
        <p:txBody>
          <a:bodyPr/>
          <a:lstStyle/>
          <a:p>
            <a:r>
              <a:rPr lang="en-GB" sz="1800" smtClean="0"/>
              <a:t>The name of the data item. </a:t>
            </a:r>
          </a:p>
          <a:p>
            <a:r>
              <a:rPr lang="en-GB" sz="1800" smtClean="0"/>
              <a:t>What synonyms there are for the data item. </a:t>
            </a:r>
          </a:p>
          <a:p>
            <a:r>
              <a:rPr lang="en-GB" sz="1800" smtClean="0"/>
              <a:t>Data type. (Whether it is a real number, an integer, a text, a character, a Boolean, a date and so on). </a:t>
            </a:r>
          </a:p>
          <a:p>
            <a:r>
              <a:rPr lang="en-GB" sz="1800" smtClean="0"/>
              <a:t>Validation rules that apply. (For example, the range of allowable values for integers, the number of allowable characters for text, the allowable characters for a character, the way that the date has to be entered, the number of decimal points allowed, for example). </a:t>
            </a:r>
          </a:p>
          <a:p>
            <a:r>
              <a:rPr lang="en-GB" sz="1800" smtClean="0"/>
              <a:t>Examples of typical data entries. </a:t>
            </a:r>
          </a:p>
          <a:p>
            <a:r>
              <a:rPr lang="en-GB" sz="1800" smtClean="0"/>
              <a:t>The origin of the data, where it comes from, how it is generated in the first place, where it is stored. </a:t>
            </a:r>
          </a:p>
          <a:p>
            <a:r>
              <a:rPr lang="en-GB" sz="1800" smtClean="0"/>
              <a:t>What exactly the data item is used for, what happens to it, why it is part of the system at all. </a:t>
            </a:r>
          </a:p>
        </p:txBody>
      </p:sp>
      <p:sp>
        <p:nvSpPr>
          <p:cNvPr id="2" name="Slide Number Placeholder 1"/>
          <p:cNvSpPr>
            <a:spLocks noGrp="1"/>
          </p:cNvSpPr>
          <p:nvPr>
            <p:ph type="sldNum" sz="quarter" idx="12"/>
          </p:nvPr>
        </p:nvSpPr>
        <p:spPr/>
        <p:txBody>
          <a:bodyPr/>
          <a:lstStyle/>
          <a:p>
            <a:fld id="{D67428B3-75A4-484C-A499-CF64F779C109}" type="slidenum">
              <a:rPr lang="en-GB" smtClean="0"/>
              <a:t>15</a:t>
            </a:fld>
            <a:endParaRPr lang="en-GB"/>
          </a:p>
        </p:txBody>
      </p:sp>
    </p:spTree>
    <p:extLst>
      <p:ext uri="{BB962C8B-B14F-4D97-AF65-F5344CB8AC3E}">
        <p14:creationId xmlns:p14="http://schemas.microsoft.com/office/powerpoint/2010/main" val="4156222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smtClean="0"/>
          </a:p>
        </p:txBody>
      </p:sp>
      <p:sp>
        <p:nvSpPr>
          <p:cNvPr id="8195" name="Content Placeholder 2"/>
          <p:cNvSpPr>
            <a:spLocks noGrp="1"/>
          </p:cNvSpPr>
          <p:nvPr>
            <p:ph idx="1"/>
          </p:nvPr>
        </p:nvSpPr>
        <p:spPr/>
        <p:txBody>
          <a:bodyPr/>
          <a:lstStyle/>
          <a:p>
            <a:endParaRPr lang="en-US" smtClean="0"/>
          </a:p>
        </p:txBody>
      </p:sp>
      <p:pic>
        <p:nvPicPr>
          <p:cNvPr id="8197" name="Picture 2"/>
          <p:cNvPicPr>
            <a:picLocks noChangeAspect="1" noChangeArrowheads="1"/>
          </p:cNvPicPr>
          <p:nvPr/>
        </p:nvPicPr>
        <p:blipFill>
          <a:blip r:embed="rId2">
            <a:extLst>
              <a:ext uri="{28A0092B-C50C-407E-A947-70E740481C1C}">
                <a14:useLocalDpi xmlns:a14="http://schemas.microsoft.com/office/drawing/2010/main" val="0"/>
              </a:ext>
            </a:extLst>
          </a:blip>
          <a:srcRect l="22813" t="9584" r="19844" b="6248"/>
          <a:stretch>
            <a:fillRect/>
          </a:stretch>
        </p:blipFill>
        <p:spPr bwMode="auto">
          <a:xfrm>
            <a:off x="1476375" y="-74613"/>
            <a:ext cx="6281738" cy="691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D67428B3-75A4-484C-A499-CF64F779C109}" type="slidenum">
              <a:rPr lang="en-GB" smtClean="0"/>
              <a:t>16</a:t>
            </a:fld>
            <a:endParaRPr lang="en-GB"/>
          </a:p>
        </p:txBody>
      </p:sp>
    </p:spTree>
    <p:extLst>
      <p:ext uri="{BB962C8B-B14F-4D97-AF65-F5344CB8AC3E}">
        <p14:creationId xmlns:p14="http://schemas.microsoft.com/office/powerpoint/2010/main" val="1976065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smtClean="0"/>
              <a:t>Requirements spec</a:t>
            </a:r>
          </a:p>
        </p:txBody>
      </p:sp>
      <p:sp>
        <p:nvSpPr>
          <p:cNvPr id="3" name="Content Placeholder 2"/>
          <p:cNvSpPr>
            <a:spLocks noGrp="1"/>
          </p:cNvSpPr>
          <p:nvPr>
            <p:ph idx="1"/>
          </p:nvPr>
        </p:nvSpPr>
        <p:spPr/>
        <p:txBody>
          <a:bodyPr/>
          <a:lstStyle/>
          <a:p>
            <a:pPr marL="0" indent="0">
              <a:buFontTx/>
              <a:buNone/>
              <a:defRPr/>
            </a:pPr>
            <a:r>
              <a:rPr lang="en-GB" sz="2400" dirty="0" smtClean="0"/>
              <a:t>Requirements Specification (RS)</a:t>
            </a:r>
            <a:br>
              <a:rPr lang="en-GB" sz="2400" dirty="0" smtClean="0"/>
            </a:br>
            <a:r>
              <a:rPr lang="en-GB" sz="2400" dirty="0" smtClean="0"/>
              <a:t>When the Analyst has fully investigated the problem area of a business, they should have produced the following deliverables for the Systems Analysis stage of the systems life cycle: </a:t>
            </a:r>
          </a:p>
          <a:p>
            <a:pPr>
              <a:defRPr/>
            </a:pPr>
            <a:r>
              <a:rPr lang="en-GB" sz="2400" dirty="0" smtClean="0"/>
              <a:t>Written descriptions of current methods. </a:t>
            </a:r>
          </a:p>
          <a:p>
            <a:pPr>
              <a:defRPr/>
            </a:pPr>
            <a:r>
              <a:rPr lang="en-GB" sz="2400" dirty="0" smtClean="0"/>
              <a:t>DFDs of current methods. </a:t>
            </a:r>
          </a:p>
          <a:p>
            <a:pPr>
              <a:defRPr/>
            </a:pPr>
            <a:r>
              <a:rPr lang="en-GB" sz="2400" dirty="0" smtClean="0"/>
              <a:t>System flowcharts. </a:t>
            </a:r>
          </a:p>
          <a:p>
            <a:pPr>
              <a:defRPr/>
            </a:pPr>
            <a:r>
              <a:rPr lang="en-GB" sz="2400" dirty="0" smtClean="0"/>
              <a:t>Structure diagrams of current methods. </a:t>
            </a:r>
          </a:p>
          <a:p>
            <a:pPr>
              <a:defRPr/>
            </a:pPr>
            <a:r>
              <a:rPr lang="en-GB" sz="2400" dirty="0" smtClean="0"/>
              <a:t>A data dictionary of the current system. </a:t>
            </a:r>
          </a:p>
          <a:p>
            <a:pPr>
              <a:defRPr/>
            </a:pPr>
            <a:r>
              <a:rPr lang="en-GB" sz="2400" b="1" dirty="0" smtClean="0"/>
              <a:t>A table of problems and why they exist</a:t>
            </a:r>
          </a:p>
          <a:p>
            <a:pPr marL="0" indent="0">
              <a:buFontTx/>
              <a:buNone/>
              <a:defRPr/>
            </a:pPr>
            <a:endParaRPr lang="en-GB" dirty="0"/>
          </a:p>
        </p:txBody>
      </p:sp>
      <p:sp>
        <p:nvSpPr>
          <p:cNvPr id="2" name="Slide Number Placeholder 1"/>
          <p:cNvSpPr>
            <a:spLocks noGrp="1"/>
          </p:cNvSpPr>
          <p:nvPr>
            <p:ph type="sldNum" sz="quarter" idx="12"/>
          </p:nvPr>
        </p:nvSpPr>
        <p:spPr/>
        <p:txBody>
          <a:bodyPr/>
          <a:lstStyle/>
          <a:p>
            <a:fld id="{D67428B3-75A4-484C-A499-CF64F779C109}" type="slidenum">
              <a:rPr lang="en-GB" smtClean="0"/>
              <a:t>17</a:t>
            </a:fld>
            <a:endParaRPr lang="en-GB"/>
          </a:p>
        </p:txBody>
      </p:sp>
    </p:spTree>
    <p:extLst>
      <p:ext uri="{BB962C8B-B14F-4D97-AF65-F5344CB8AC3E}">
        <p14:creationId xmlns:p14="http://schemas.microsoft.com/office/powerpoint/2010/main" val="3346942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smtClean="0"/>
              <a:t>SMART Requirements</a:t>
            </a:r>
          </a:p>
        </p:txBody>
      </p:sp>
      <p:sp>
        <p:nvSpPr>
          <p:cNvPr id="12291" name="Content Placeholder 2"/>
          <p:cNvSpPr>
            <a:spLocks noGrp="1"/>
          </p:cNvSpPr>
          <p:nvPr>
            <p:ph idx="1"/>
          </p:nvPr>
        </p:nvSpPr>
        <p:spPr/>
        <p:txBody>
          <a:bodyPr/>
          <a:lstStyle/>
          <a:p>
            <a:r>
              <a:rPr lang="en-GB" sz="1800" b="1" smtClean="0"/>
              <a:t>S</a:t>
            </a:r>
            <a:r>
              <a:rPr lang="en-GB" sz="1800" smtClean="0"/>
              <a:t>pecific. Each requirement must be clearly described and easily understood by everyone. </a:t>
            </a:r>
          </a:p>
          <a:p>
            <a:r>
              <a:rPr lang="en-GB" sz="1800" b="1" smtClean="0"/>
              <a:t>M</a:t>
            </a:r>
            <a:r>
              <a:rPr lang="en-GB" sz="1800" smtClean="0"/>
              <a:t>easurable. You should be able to write down tests that can measure the requirement. Requirements such as 'user-friendly', ' easy to use', 'effective' and 'pleasing to the eye' for example, are difficult to measure. 'Fast' is easy to measure because you can set tests e.g. must be able to display a customer's account details in under 0.5 seconds. </a:t>
            </a:r>
          </a:p>
          <a:p>
            <a:r>
              <a:rPr lang="en-GB" sz="1800" b="1" smtClean="0"/>
              <a:t>A</a:t>
            </a:r>
            <a:r>
              <a:rPr lang="en-GB" sz="1800" smtClean="0"/>
              <a:t>greed. The customer and the Project Manager must agree on each requirement and the way it will be measured. </a:t>
            </a:r>
          </a:p>
          <a:p>
            <a:r>
              <a:rPr lang="en-GB" sz="1800" b="1" smtClean="0"/>
              <a:t>R</a:t>
            </a:r>
            <a:r>
              <a:rPr lang="en-GB" sz="1800" smtClean="0"/>
              <a:t>ealistic. Each requirement must be realistically achievable, taking into account the resources and budget. </a:t>
            </a:r>
          </a:p>
          <a:p>
            <a:r>
              <a:rPr lang="en-GB" sz="1800" b="1" smtClean="0"/>
              <a:t>T</a:t>
            </a:r>
            <a:r>
              <a:rPr lang="en-GB" sz="1800" smtClean="0"/>
              <a:t>rackable. The project manager must be able to monitor and measure the progress of the achievement of a requirement. For this to happen, the requirement must be something tangible, something that they can see being developing, something that they can tell has been finished. </a:t>
            </a:r>
          </a:p>
        </p:txBody>
      </p:sp>
      <p:sp>
        <p:nvSpPr>
          <p:cNvPr id="2" name="Slide Number Placeholder 1"/>
          <p:cNvSpPr>
            <a:spLocks noGrp="1"/>
          </p:cNvSpPr>
          <p:nvPr>
            <p:ph type="sldNum" sz="quarter" idx="12"/>
          </p:nvPr>
        </p:nvSpPr>
        <p:spPr/>
        <p:txBody>
          <a:bodyPr/>
          <a:lstStyle/>
          <a:p>
            <a:fld id="{D67428B3-75A4-484C-A499-CF64F779C109}" type="slidenum">
              <a:rPr lang="en-GB" smtClean="0"/>
              <a:t>18</a:t>
            </a:fld>
            <a:endParaRPr lang="en-GB"/>
          </a:p>
        </p:txBody>
      </p:sp>
    </p:spTree>
    <p:extLst>
      <p:ext uri="{BB962C8B-B14F-4D97-AF65-F5344CB8AC3E}">
        <p14:creationId xmlns:p14="http://schemas.microsoft.com/office/powerpoint/2010/main" val="33306855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smtClean="0"/>
              <a:t>Hardware and software constraints</a:t>
            </a:r>
          </a:p>
        </p:txBody>
      </p:sp>
      <p:sp>
        <p:nvSpPr>
          <p:cNvPr id="3" name="Content Placeholder 2"/>
          <p:cNvSpPr>
            <a:spLocks noGrp="1"/>
          </p:cNvSpPr>
          <p:nvPr>
            <p:ph idx="1"/>
          </p:nvPr>
        </p:nvSpPr>
        <p:spPr/>
        <p:txBody>
          <a:bodyPr/>
          <a:lstStyle/>
          <a:p>
            <a:pPr>
              <a:defRPr/>
            </a:pPr>
            <a:r>
              <a:rPr lang="en-GB" sz="1600" dirty="0" smtClean="0"/>
              <a:t>The Analyst needs to produce a list of the hardware and software that is being used in the current system (if applicable). When a list has been drawn up of what exists currently, they should then comment on how this may or may not impact on any future solution. They might be able at this stage to identify that certain software is being considered for a solution, but the software cannot be run on the existing machines because they are not of the right specification, for example. It may be that there are only standalone computers at a business but the analyst is thinking of using email and shared resources that require a network. It may be that an operating system needs to be updated or printing facilities need to be reviewed. </a:t>
            </a:r>
          </a:p>
          <a:p>
            <a:pPr>
              <a:defRPr/>
            </a:pPr>
            <a:r>
              <a:rPr lang="en-GB" sz="1600" dirty="0" smtClean="0"/>
              <a:t>The Analyst should then draw up a list of any new software and hardware that will be needed. They should also justify these proposed purchases to the company so that they are clear about the reasons for spending their money on this equipment. </a:t>
            </a:r>
          </a:p>
          <a:p>
            <a:pPr>
              <a:defRPr/>
            </a:pPr>
            <a:r>
              <a:rPr lang="en-GB" sz="1600" dirty="0" smtClean="0"/>
              <a:t>Once the Requirements Specification is completed and agreed to, the real work can begin! The Systems Analyst can start designing the detail of the new computerised system in the next stage of the systems life cycle - the Design stage.</a:t>
            </a:r>
          </a:p>
          <a:p>
            <a:pPr marL="0" indent="0">
              <a:buFontTx/>
              <a:buNone/>
              <a:defRPr/>
            </a:pPr>
            <a:endParaRPr lang="en-GB" dirty="0"/>
          </a:p>
        </p:txBody>
      </p:sp>
      <p:sp>
        <p:nvSpPr>
          <p:cNvPr id="2" name="Slide Number Placeholder 1"/>
          <p:cNvSpPr>
            <a:spLocks noGrp="1"/>
          </p:cNvSpPr>
          <p:nvPr>
            <p:ph type="sldNum" sz="quarter" idx="12"/>
          </p:nvPr>
        </p:nvSpPr>
        <p:spPr/>
        <p:txBody>
          <a:bodyPr/>
          <a:lstStyle/>
          <a:p>
            <a:fld id="{D67428B3-75A4-484C-A499-CF64F779C109}" type="slidenum">
              <a:rPr lang="en-GB" smtClean="0"/>
              <a:t>19</a:t>
            </a:fld>
            <a:endParaRPr lang="en-GB"/>
          </a:p>
        </p:txBody>
      </p:sp>
    </p:spTree>
    <p:extLst>
      <p:ext uri="{BB962C8B-B14F-4D97-AF65-F5344CB8AC3E}">
        <p14:creationId xmlns:p14="http://schemas.microsoft.com/office/powerpoint/2010/main" val="1380371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Purpose of I/O and storage systems</a:t>
            </a:r>
            <a:endParaRPr lang="en-GB" dirty="0"/>
          </a:p>
        </p:txBody>
      </p:sp>
      <p:pic>
        <p:nvPicPr>
          <p:cNvPr id="1026" name="Picture 2"/>
          <p:cNvPicPr>
            <a:picLocks noChangeAspect="1" noChangeArrowheads="1"/>
          </p:cNvPicPr>
          <p:nvPr/>
        </p:nvPicPr>
        <p:blipFill>
          <a:blip r:embed="rId3" cstate="print"/>
          <a:srcRect l="33586" t="41953" r="20641" b="31469"/>
          <a:stretch>
            <a:fillRect/>
          </a:stretch>
        </p:blipFill>
        <p:spPr bwMode="auto">
          <a:xfrm>
            <a:off x="-6246" y="2204864"/>
            <a:ext cx="9094344" cy="396044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D67428B3-75A4-484C-A499-CF64F779C109}" type="slidenum">
              <a:rPr lang="en-GB" smtClean="0"/>
              <a:t>2</a:t>
            </a:fld>
            <a:endParaRPr lang="en-GB"/>
          </a:p>
        </p:txBody>
      </p:sp>
    </p:spTree>
    <p:extLst>
      <p:ext uri="{BB962C8B-B14F-4D97-AF65-F5344CB8AC3E}">
        <p14:creationId xmlns:p14="http://schemas.microsoft.com/office/powerpoint/2010/main" val="2087155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smtClean="0"/>
              <a:t>Design</a:t>
            </a:r>
          </a:p>
        </p:txBody>
      </p:sp>
      <p:sp>
        <p:nvSpPr>
          <p:cNvPr id="3" name="Content Placeholder 2"/>
          <p:cNvSpPr>
            <a:spLocks noGrp="1"/>
          </p:cNvSpPr>
          <p:nvPr>
            <p:ph idx="1"/>
          </p:nvPr>
        </p:nvSpPr>
        <p:spPr/>
        <p:txBody>
          <a:bodyPr/>
          <a:lstStyle/>
          <a:p>
            <a:pPr>
              <a:defRPr/>
            </a:pPr>
            <a:r>
              <a:rPr lang="en-GB" dirty="0" smtClean="0"/>
              <a:t>Reverse of Analysis</a:t>
            </a:r>
          </a:p>
          <a:p>
            <a:pPr lvl="1">
              <a:defRPr/>
            </a:pPr>
            <a:r>
              <a:rPr lang="en-GB" dirty="0" smtClean="0"/>
              <a:t>SFD</a:t>
            </a:r>
          </a:p>
          <a:p>
            <a:pPr lvl="1">
              <a:defRPr/>
            </a:pPr>
            <a:r>
              <a:rPr lang="en-GB" dirty="0" smtClean="0"/>
              <a:t>DFD</a:t>
            </a:r>
          </a:p>
          <a:p>
            <a:pPr lvl="1">
              <a:defRPr/>
            </a:pPr>
            <a:r>
              <a:rPr lang="en-GB" dirty="0" smtClean="0"/>
              <a:t>JSD</a:t>
            </a:r>
          </a:p>
          <a:p>
            <a:pPr lvl="1">
              <a:defRPr/>
            </a:pPr>
            <a:r>
              <a:rPr lang="en-GB" dirty="0" smtClean="0"/>
              <a:t>Program Specification (what the program does)</a:t>
            </a:r>
          </a:p>
          <a:p>
            <a:pPr lvl="1">
              <a:defRPr/>
            </a:pPr>
            <a:r>
              <a:rPr lang="en-GB" dirty="0" smtClean="0"/>
              <a:t>Algorithms/Pseudo code (task with Mr Buckland)</a:t>
            </a:r>
          </a:p>
          <a:p>
            <a:pPr lvl="1">
              <a:defRPr/>
            </a:pPr>
            <a:endParaRPr lang="en-GB" dirty="0" smtClean="0"/>
          </a:p>
          <a:p>
            <a:pPr marL="457200" lvl="1" indent="0">
              <a:buFontTx/>
              <a:buNone/>
              <a:defRPr/>
            </a:pPr>
            <a:endParaRPr lang="en-GB" dirty="0" smtClean="0"/>
          </a:p>
          <a:p>
            <a:pPr>
              <a:defRPr/>
            </a:pPr>
            <a:endParaRPr lang="en-GB" dirty="0"/>
          </a:p>
        </p:txBody>
      </p:sp>
      <p:sp>
        <p:nvSpPr>
          <p:cNvPr id="2" name="Slide Number Placeholder 1"/>
          <p:cNvSpPr>
            <a:spLocks noGrp="1"/>
          </p:cNvSpPr>
          <p:nvPr>
            <p:ph type="sldNum" sz="quarter" idx="12"/>
          </p:nvPr>
        </p:nvSpPr>
        <p:spPr/>
        <p:txBody>
          <a:bodyPr/>
          <a:lstStyle/>
          <a:p>
            <a:fld id="{D67428B3-75A4-484C-A499-CF64F779C109}" type="slidenum">
              <a:rPr lang="en-GB" smtClean="0"/>
              <a:t>20</a:t>
            </a:fld>
            <a:endParaRPr lang="en-GB"/>
          </a:p>
        </p:txBody>
      </p:sp>
    </p:spTree>
    <p:extLst>
      <p:ext uri="{BB962C8B-B14F-4D97-AF65-F5344CB8AC3E}">
        <p14:creationId xmlns:p14="http://schemas.microsoft.com/office/powerpoint/2010/main" val="8734797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smtClean="0"/>
              <a:t>Implementation</a:t>
            </a:r>
          </a:p>
        </p:txBody>
      </p:sp>
      <p:sp>
        <p:nvSpPr>
          <p:cNvPr id="3" name="Content Placeholder 2"/>
          <p:cNvSpPr>
            <a:spLocks noGrp="1"/>
          </p:cNvSpPr>
          <p:nvPr>
            <p:ph idx="1"/>
          </p:nvPr>
        </p:nvSpPr>
        <p:spPr/>
        <p:txBody>
          <a:bodyPr/>
          <a:lstStyle/>
          <a:p>
            <a:r>
              <a:rPr lang="en-GB" smtClean="0"/>
              <a:t>NOT installed on site</a:t>
            </a:r>
          </a:p>
          <a:p>
            <a:r>
              <a:rPr lang="en-GB" smtClean="0"/>
              <a:t>Program is produced by the development team</a:t>
            </a:r>
          </a:p>
          <a:p>
            <a:r>
              <a:rPr lang="en-GB" smtClean="0"/>
              <a:t>Teams of developers working on different sections</a:t>
            </a:r>
          </a:p>
          <a:p>
            <a:r>
              <a:rPr lang="en-GB" smtClean="0"/>
              <a:t>JSD Modularised so can be broken down into sections</a:t>
            </a:r>
          </a:p>
          <a:p>
            <a:endParaRPr lang="en-GB" smtClean="0"/>
          </a:p>
          <a:p>
            <a:endParaRPr lang="en-GB" smtClean="0"/>
          </a:p>
        </p:txBody>
      </p:sp>
      <p:sp>
        <p:nvSpPr>
          <p:cNvPr id="2" name="Slide Number Placeholder 1"/>
          <p:cNvSpPr>
            <a:spLocks noGrp="1"/>
          </p:cNvSpPr>
          <p:nvPr>
            <p:ph type="sldNum" sz="quarter" idx="12"/>
          </p:nvPr>
        </p:nvSpPr>
        <p:spPr/>
        <p:txBody>
          <a:bodyPr/>
          <a:lstStyle/>
          <a:p>
            <a:fld id="{D67428B3-75A4-484C-A499-CF64F779C109}" type="slidenum">
              <a:rPr lang="en-GB" smtClean="0"/>
              <a:t>21</a:t>
            </a:fld>
            <a:endParaRPr lang="en-GB"/>
          </a:p>
        </p:txBody>
      </p:sp>
    </p:spTree>
    <p:extLst>
      <p:ext uri="{BB962C8B-B14F-4D97-AF65-F5344CB8AC3E}">
        <p14:creationId xmlns:p14="http://schemas.microsoft.com/office/powerpoint/2010/main" val="2041771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mph" presetSubtype="0" fill="hold" nodeType="clickEffect">
                                  <p:stCondLst>
                                    <p:cond delay="0"/>
                                  </p:stCondLst>
                                  <p:childTnLst>
                                    <p:anim calcmode="discrete" valueType="str">
                                      <p:cBhvr override="childStyle">
                                        <p:cTn id="6" dur="2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2" presetClass="emph" presetSubtype="0" fill="hold" nodeType="clickEffect">
                                  <p:stCondLst>
                                    <p:cond delay="0"/>
                                  </p:stCondLst>
                                  <p:childTnLst>
                                    <p:animRot by="120000">
                                      <p:cBhvr>
                                        <p:cTn id="10" dur="100" fill="hold">
                                          <p:stCondLst>
                                            <p:cond delay="0"/>
                                          </p:stCondLst>
                                        </p:cTn>
                                        <p:tgtEl>
                                          <p:spTgt spid="3">
                                            <p:txEl>
                                              <p:pRg st="0" end="0"/>
                                            </p:txEl>
                                          </p:spTgt>
                                        </p:tgtEl>
                                        <p:attrNameLst>
                                          <p:attrName>r</p:attrName>
                                        </p:attrNameLst>
                                      </p:cBhvr>
                                    </p:animRot>
                                    <p:animRot by="-240000">
                                      <p:cBhvr>
                                        <p:cTn id="11" dur="200" fill="hold">
                                          <p:stCondLst>
                                            <p:cond delay="200"/>
                                          </p:stCondLst>
                                        </p:cTn>
                                        <p:tgtEl>
                                          <p:spTgt spid="3">
                                            <p:txEl>
                                              <p:pRg st="0" end="0"/>
                                            </p:txEl>
                                          </p:spTgt>
                                        </p:tgtEl>
                                        <p:attrNameLst>
                                          <p:attrName>r</p:attrName>
                                        </p:attrNameLst>
                                      </p:cBhvr>
                                    </p:animRot>
                                    <p:animRot by="240000">
                                      <p:cBhvr>
                                        <p:cTn id="12" dur="200" fill="hold">
                                          <p:stCondLst>
                                            <p:cond delay="400"/>
                                          </p:stCondLst>
                                        </p:cTn>
                                        <p:tgtEl>
                                          <p:spTgt spid="3">
                                            <p:txEl>
                                              <p:pRg st="0" end="0"/>
                                            </p:txEl>
                                          </p:spTgt>
                                        </p:tgtEl>
                                        <p:attrNameLst>
                                          <p:attrName>r</p:attrName>
                                        </p:attrNameLst>
                                      </p:cBhvr>
                                    </p:animRot>
                                    <p:animRot by="-240000">
                                      <p:cBhvr>
                                        <p:cTn id="13" dur="200" fill="hold">
                                          <p:stCondLst>
                                            <p:cond delay="600"/>
                                          </p:stCondLst>
                                        </p:cTn>
                                        <p:tgtEl>
                                          <p:spTgt spid="3">
                                            <p:txEl>
                                              <p:pRg st="0" end="0"/>
                                            </p:txEl>
                                          </p:spTgt>
                                        </p:tgtEl>
                                        <p:attrNameLst>
                                          <p:attrName>r</p:attrName>
                                        </p:attrNameLst>
                                      </p:cBhvr>
                                    </p:animRot>
                                    <p:animRot by="120000">
                                      <p:cBhvr>
                                        <p:cTn id="14" dur="200" fill="hold">
                                          <p:stCondLst>
                                            <p:cond delay="800"/>
                                          </p:stCondLst>
                                        </p:cTn>
                                        <p:tgtEl>
                                          <p:spTgt spid="3">
                                            <p:txEl>
                                              <p:pRg st="0" end="0"/>
                                            </p:txEl>
                                          </p:spTgt>
                                        </p:tgtEl>
                                        <p:attrNameLst>
                                          <p:attrName>r</p:attrName>
                                        </p:attrNameLst>
                                      </p:cBhvr>
                                    </p:animRot>
                                  </p:childTnLst>
                                </p:cTn>
                              </p:par>
                            </p:childTnLst>
                          </p:cTn>
                        </p:par>
                      </p:childTnLst>
                    </p:cTn>
                  </p:par>
                  <p:par>
                    <p:cTn id="15" fill="hold" nodeType="clickPar">
                      <p:stCondLst>
                        <p:cond delay="indefinite"/>
                      </p:stCondLst>
                      <p:childTnLst>
                        <p:par>
                          <p:cTn id="16" fill="hold" nodeType="withGroup">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0" end="0"/>
                                            </p:txEl>
                                          </p:spTgt>
                                        </p:tgtEl>
                                        <p:attrNameLst>
                                          <p:attrName>style.color</p:attrName>
                                        </p:attrNameLst>
                                      </p:cBhvr>
                                      <p:to>
                                        <a:schemeClr val="accent2"/>
                                      </p:to>
                                    </p:animClr>
                                    <p:animClr clrSpc="rgb" dir="cw">
                                      <p:cBhvr>
                                        <p:cTn id="19" dur="500" fill="hold"/>
                                        <p:tgtEl>
                                          <p:spTgt spid="3">
                                            <p:txEl>
                                              <p:pRg st="0" end="0"/>
                                            </p:txEl>
                                          </p:spTgt>
                                        </p:tgtEl>
                                        <p:attrNameLst>
                                          <p:attrName>fillcolor</p:attrName>
                                        </p:attrNameLst>
                                      </p:cBhvr>
                                      <p:to>
                                        <a:schemeClr val="accent2"/>
                                      </p:to>
                                    </p:animClr>
                                    <p:set>
                                      <p:cBhvr>
                                        <p:cTn id="20" dur="500" fill="hold"/>
                                        <p:tgtEl>
                                          <p:spTgt spid="3">
                                            <p:txEl>
                                              <p:pRg st="0" end="0"/>
                                            </p:txEl>
                                          </p:spTgt>
                                        </p:tgtEl>
                                        <p:attrNameLst>
                                          <p:attrName>fill.type</p:attrName>
                                        </p:attrNameLst>
                                      </p:cBhvr>
                                      <p:to>
                                        <p:strVal val="solid"/>
                                      </p:to>
                                    </p:set>
                                    <p:set>
                                      <p:cBhvr>
                                        <p:cTn id="21" dur="500" fill="hold"/>
                                        <p:tgtEl>
                                          <p:spTgt spid="3">
                                            <p:txEl>
                                              <p:pRg st="0" end="0"/>
                                            </p:txEl>
                                          </p:spTgt>
                                        </p:tgtEl>
                                        <p:attrNameLst>
                                          <p:attrName>fill.on</p:attrName>
                                        </p:attrNameLst>
                                      </p:cBhvr>
                                      <p:to>
                                        <p:strVal val="tru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2" presetClass="emph" presetSubtype="0" fill="hold" nodeType="clickEffect">
                                  <p:stCondLst>
                                    <p:cond delay="0"/>
                                  </p:stCondLst>
                                  <p:childTnLst>
                                    <p:animRot by="120000">
                                      <p:cBhvr>
                                        <p:cTn id="25" dur="100" fill="hold">
                                          <p:stCondLst>
                                            <p:cond delay="0"/>
                                          </p:stCondLst>
                                        </p:cTn>
                                        <p:tgtEl>
                                          <p:spTgt spid="3">
                                            <p:txEl>
                                              <p:pRg st="0" end="0"/>
                                            </p:txEl>
                                          </p:spTgt>
                                        </p:tgtEl>
                                        <p:attrNameLst>
                                          <p:attrName>r</p:attrName>
                                        </p:attrNameLst>
                                      </p:cBhvr>
                                    </p:animRot>
                                    <p:animRot by="-240000">
                                      <p:cBhvr>
                                        <p:cTn id="26" dur="200" fill="hold">
                                          <p:stCondLst>
                                            <p:cond delay="200"/>
                                          </p:stCondLst>
                                        </p:cTn>
                                        <p:tgtEl>
                                          <p:spTgt spid="3">
                                            <p:txEl>
                                              <p:pRg st="0" end="0"/>
                                            </p:txEl>
                                          </p:spTgt>
                                        </p:tgtEl>
                                        <p:attrNameLst>
                                          <p:attrName>r</p:attrName>
                                        </p:attrNameLst>
                                      </p:cBhvr>
                                    </p:animRot>
                                    <p:animRot by="240000">
                                      <p:cBhvr>
                                        <p:cTn id="27" dur="200" fill="hold">
                                          <p:stCondLst>
                                            <p:cond delay="400"/>
                                          </p:stCondLst>
                                        </p:cTn>
                                        <p:tgtEl>
                                          <p:spTgt spid="3">
                                            <p:txEl>
                                              <p:pRg st="0" end="0"/>
                                            </p:txEl>
                                          </p:spTgt>
                                        </p:tgtEl>
                                        <p:attrNameLst>
                                          <p:attrName>r</p:attrName>
                                        </p:attrNameLst>
                                      </p:cBhvr>
                                    </p:animRot>
                                    <p:animRot by="-240000">
                                      <p:cBhvr>
                                        <p:cTn id="28" dur="200" fill="hold">
                                          <p:stCondLst>
                                            <p:cond delay="600"/>
                                          </p:stCondLst>
                                        </p:cTn>
                                        <p:tgtEl>
                                          <p:spTgt spid="3">
                                            <p:txEl>
                                              <p:pRg st="0" end="0"/>
                                            </p:txEl>
                                          </p:spTgt>
                                        </p:tgtEl>
                                        <p:attrNameLst>
                                          <p:attrName>r</p:attrName>
                                        </p:attrNameLst>
                                      </p:cBhvr>
                                    </p:animRot>
                                    <p:animRot by="120000">
                                      <p:cBhvr>
                                        <p:cTn id="29"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smtClean="0"/>
              <a:t>Testing</a:t>
            </a:r>
          </a:p>
        </p:txBody>
      </p:sp>
      <p:sp>
        <p:nvSpPr>
          <p:cNvPr id="17411" name="Content Placeholder 2"/>
          <p:cNvSpPr>
            <a:spLocks noGrp="1"/>
          </p:cNvSpPr>
          <p:nvPr>
            <p:ph idx="1"/>
          </p:nvPr>
        </p:nvSpPr>
        <p:spPr/>
        <p:txBody>
          <a:bodyPr/>
          <a:lstStyle/>
          <a:p>
            <a:r>
              <a:rPr lang="en-GB" sz="1400" smtClean="0"/>
              <a:t>A company that builds systems has a reputation to protect. They do not want to damage this by producing products that get into the news for the wrong reasons! In some cases, it could cause the company to go bust. </a:t>
            </a:r>
          </a:p>
          <a:p>
            <a:r>
              <a:rPr lang="en-GB" sz="1400" smtClean="0"/>
              <a:t>They need customers to say good things about the product they bought because 'word of mouth' will generate new business. This will help the company make bigger profits. </a:t>
            </a:r>
          </a:p>
          <a:p>
            <a:r>
              <a:rPr lang="en-GB" sz="1400" smtClean="0"/>
              <a:t>A system that is unreliable will soon be avoided by users. They will find it frustrating to use and will stop using it. Their company can only suffer because they have invested a lot of money in a system that was supposed to bring benefits and a system that doesn't work often makes matters worse. </a:t>
            </a:r>
          </a:p>
          <a:p>
            <a:r>
              <a:rPr lang="en-GB" sz="1400" smtClean="0"/>
              <a:t>A system that causes accidents will leave a company open to legal action. </a:t>
            </a:r>
          </a:p>
          <a:p>
            <a:r>
              <a:rPr lang="en-GB" sz="1400" smtClean="0"/>
              <a:t>Testing is a stage in the life cycle. The deliverable is the test plan. Test plans are written to ensure that the product does what it is supposed to do, as laid out in the Requirements Specification. It is usually written just after the Requirements Specification has been agreed and should test all of the functions mentioned in the Specification using typical, atypical, borderline, extreme and silly data. It should also be tested to ensure the whole system works together to produce the correct output for some given input. </a:t>
            </a:r>
          </a:p>
          <a:p>
            <a:endParaRPr lang="en-GB" smtClean="0"/>
          </a:p>
        </p:txBody>
      </p:sp>
      <p:sp>
        <p:nvSpPr>
          <p:cNvPr id="2" name="Slide Number Placeholder 1"/>
          <p:cNvSpPr>
            <a:spLocks noGrp="1"/>
          </p:cNvSpPr>
          <p:nvPr>
            <p:ph type="sldNum" sz="quarter" idx="12"/>
          </p:nvPr>
        </p:nvSpPr>
        <p:spPr/>
        <p:txBody>
          <a:bodyPr/>
          <a:lstStyle/>
          <a:p>
            <a:fld id="{D67428B3-75A4-484C-A499-CF64F779C109}" type="slidenum">
              <a:rPr lang="en-GB" smtClean="0"/>
              <a:t>22</a:t>
            </a:fld>
            <a:endParaRPr lang="en-GB"/>
          </a:p>
        </p:txBody>
      </p:sp>
    </p:spTree>
    <p:extLst>
      <p:ext uri="{BB962C8B-B14F-4D97-AF65-F5344CB8AC3E}">
        <p14:creationId xmlns:p14="http://schemas.microsoft.com/office/powerpoint/2010/main" val="15445829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GB" dirty="0" smtClean="0"/>
              <a:t>HW Answer (Data dictionary)</a:t>
            </a:r>
          </a:p>
        </p:txBody>
      </p:sp>
      <p:sp>
        <p:nvSpPr>
          <p:cNvPr id="4099" name="Content Placeholder 2"/>
          <p:cNvSpPr>
            <a:spLocks noGrp="1"/>
          </p:cNvSpPr>
          <p:nvPr>
            <p:ph idx="1"/>
          </p:nvPr>
        </p:nvSpPr>
        <p:spPr/>
        <p:txBody>
          <a:bodyPr/>
          <a:lstStyle/>
          <a:p>
            <a:r>
              <a:rPr lang="en-GB" sz="1800" smtClean="0"/>
              <a:t>The name of the data item. </a:t>
            </a:r>
          </a:p>
          <a:p>
            <a:r>
              <a:rPr lang="en-GB" sz="1800" smtClean="0"/>
              <a:t>What synonyms there are for the data item. </a:t>
            </a:r>
          </a:p>
          <a:p>
            <a:r>
              <a:rPr lang="en-GB" sz="1800" smtClean="0"/>
              <a:t>Data type. (Whether it is a real number, an integer, a text, a character, a Boolean, a date and so on). </a:t>
            </a:r>
          </a:p>
          <a:p>
            <a:r>
              <a:rPr lang="en-GB" sz="1800" smtClean="0"/>
              <a:t>Validation rules that apply. (For example, the range of allowable values for integers, the number of allowable characters for text, the allowable characters for a character, the way that the date has to be entered, the number of decimal points allowed, for example). </a:t>
            </a:r>
          </a:p>
          <a:p>
            <a:r>
              <a:rPr lang="en-GB" sz="1800" smtClean="0"/>
              <a:t>Examples of typical data entries. </a:t>
            </a:r>
          </a:p>
          <a:p>
            <a:r>
              <a:rPr lang="en-GB" sz="1800" smtClean="0"/>
              <a:t>The origin of the data, where it comes from, how it is generated in the first place, where it is stored. </a:t>
            </a:r>
          </a:p>
          <a:p>
            <a:r>
              <a:rPr lang="en-GB" sz="1800" smtClean="0"/>
              <a:t>What exactly the data item is used for, what happens to it, why it is part of the system at all. </a:t>
            </a:r>
          </a:p>
          <a:p>
            <a:endParaRPr lang="en-GB" smtClean="0"/>
          </a:p>
        </p:txBody>
      </p:sp>
      <p:sp>
        <p:nvSpPr>
          <p:cNvPr id="2" name="Slide Number Placeholder 1"/>
          <p:cNvSpPr>
            <a:spLocks noGrp="1"/>
          </p:cNvSpPr>
          <p:nvPr>
            <p:ph type="sldNum" sz="quarter" idx="12"/>
          </p:nvPr>
        </p:nvSpPr>
        <p:spPr/>
        <p:txBody>
          <a:bodyPr/>
          <a:lstStyle/>
          <a:p>
            <a:fld id="{D67428B3-75A4-484C-A499-CF64F779C109}" type="slidenum">
              <a:rPr lang="en-GB" smtClean="0"/>
              <a:t>23</a:t>
            </a:fld>
            <a:endParaRPr lang="en-GB"/>
          </a:p>
        </p:txBody>
      </p:sp>
    </p:spTree>
    <p:extLst>
      <p:ext uri="{BB962C8B-B14F-4D97-AF65-F5344CB8AC3E}">
        <p14:creationId xmlns:p14="http://schemas.microsoft.com/office/powerpoint/2010/main" val="2282388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smtClean="0"/>
              <a:t>Types of testing</a:t>
            </a:r>
          </a:p>
        </p:txBody>
      </p:sp>
      <p:sp>
        <p:nvSpPr>
          <p:cNvPr id="3" name="Content Placeholder 2"/>
          <p:cNvSpPr>
            <a:spLocks noGrp="1"/>
          </p:cNvSpPr>
          <p:nvPr>
            <p:ph idx="1"/>
          </p:nvPr>
        </p:nvSpPr>
        <p:spPr>
          <a:xfrm>
            <a:off x="457200" y="1600200"/>
            <a:ext cx="8291513" cy="4997450"/>
          </a:xfrm>
        </p:spPr>
        <p:txBody>
          <a:bodyPr/>
          <a:lstStyle/>
          <a:p>
            <a:pPr marL="0" indent="0">
              <a:buFontTx/>
              <a:buNone/>
              <a:defRPr/>
            </a:pPr>
            <a:r>
              <a:rPr lang="en-GB" dirty="0" smtClean="0"/>
              <a:t>Bottom up testing</a:t>
            </a:r>
          </a:p>
          <a:p>
            <a:pPr>
              <a:defRPr/>
            </a:pPr>
            <a:r>
              <a:rPr lang="en-GB" dirty="0" smtClean="0"/>
              <a:t>Each individual module tested as soon as its written </a:t>
            </a:r>
          </a:p>
          <a:p>
            <a:pPr>
              <a:defRPr/>
            </a:pPr>
            <a:r>
              <a:rPr lang="en-GB" dirty="0" smtClean="0"/>
              <a:t>Each type of test data is used</a:t>
            </a:r>
          </a:p>
          <a:p>
            <a:pPr>
              <a:defRPr/>
            </a:pPr>
            <a:r>
              <a:rPr lang="en-GB" dirty="0" smtClean="0"/>
              <a:t>Tests</a:t>
            </a:r>
          </a:p>
          <a:p>
            <a:pPr lvl="1">
              <a:defRPr/>
            </a:pPr>
            <a:r>
              <a:rPr lang="en-GB" dirty="0" smtClean="0"/>
              <a:t>Each route through the program</a:t>
            </a:r>
          </a:p>
          <a:p>
            <a:pPr lvl="1">
              <a:defRPr/>
            </a:pPr>
            <a:r>
              <a:rPr lang="en-GB" dirty="0" smtClean="0"/>
              <a:t>Each piece of code</a:t>
            </a:r>
          </a:p>
          <a:p>
            <a:pPr lvl="1">
              <a:defRPr/>
            </a:pPr>
            <a:r>
              <a:rPr lang="en-GB" dirty="0" smtClean="0"/>
              <a:t>Accuracy of processing</a:t>
            </a:r>
          </a:p>
          <a:p>
            <a:pPr lvl="1">
              <a:defRPr/>
            </a:pPr>
            <a:r>
              <a:rPr lang="en-GB" dirty="0" smtClean="0"/>
              <a:t>Meets the original specifications </a:t>
            </a:r>
          </a:p>
          <a:p>
            <a:pPr lvl="1">
              <a:defRPr/>
            </a:pPr>
            <a:endParaRPr lang="en-GB" dirty="0"/>
          </a:p>
        </p:txBody>
      </p:sp>
      <p:sp>
        <p:nvSpPr>
          <p:cNvPr id="2" name="Slide Number Placeholder 1"/>
          <p:cNvSpPr>
            <a:spLocks noGrp="1"/>
          </p:cNvSpPr>
          <p:nvPr>
            <p:ph type="sldNum" sz="quarter" idx="12"/>
          </p:nvPr>
        </p:nvSpPr>
        <p:spPr/>
        <p:txBody>
          <a:bodyPr/>
          <a:lstStyle/>
          <a:p>
            <a:fld id="{D67428B3-75A4-484C-A499-CF64F779C109}" type="slidenum">
              <a:rPr lang="en-GB" smtClean="0"/>
              <a:t>24</a:t>
            </a:fld>
            <a:endParaRPr lang="en-GB"/>
          </a:p>
        </p:txBody>
      </p:sp>
    </p:spTree>
    <p:extLst>
      <p:ext uri="{BB962C8B-B14F-4D97-AF65-F5344CB8AC3E}">
        <p14:creationId xmlns:p14="http://schemas.microsoft.com/office/powerpoint/2010/main" val="1043917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smtClean="0"/>
              <a:t>Types of testing cont</a:t>
            </a:r>
          </a:p>
        </p:txBody>
      </p:sp>
      <p:sp>
        <p:nvSpPr>
          <p:cNvPr id="3" name="Content Placeholder 2"/>
          <p:cNvSpPr>
            <a:spLocks noGrp="1"/>
          </p:cNvSpPr>
          <p:nvPr>
            <p:ph idx="1"/>
          </p:nvPr>
        </p:nvSpPr>
        <p:spPr/>
        <p:txBody>
          <a:bodyPr/>
          <a:lstStyle/>
          <a:p>
            <a:pPr marL="0" indent="0">
              <a:buFontTx/>
              <a:buNone/>
              <a:defRPr/>
            </a:pPr>
            <a:r>
              <a:rPr lang="en-GB" dirty="0" smtClean="0"/>
              <a:t>Top down testing</a:t>
            </a:r>
          </a:p>
          <a:p>
            <a:pPr>
              <a:defRPr/>
            </a:pPr>
            <a:r>
              <a:rPr lang="en-GB" dirty="0" smtClean="0"/>
              <a:t>The skeleton of the complete system is tested</a:t>
            </a:r>
          </a:p>
          <a:p>
            <a:pPr>
              <a:defRPr/>
            </a:pPr>
            <a:r>
              <a:rPr lang="en-GB" dirty="0" smtClean="0"/>
              <a:t>Displays a message that a procedure has been executed</a:t>
            </a:r>
          </a:p>
          <a:p>
            <a:pPr>
              <a:defRPr/>
            </a:pPr>
            <a:endParaRPr lang="en-GB" dirty="0"/>
          </a:p>
        </p:txBody>
      </p:sp>
      <p:sp>
        <p:nvSpPr>
          <p:cNvPr id="2" name="Slide Number Placeholder 1"/>
          <p:cNvSpPr>
            <a:spLocks noGrp="1"/>
          </p:cNvSpPr>
          <p:nvPr>
            <p:ph type="sldNum" sz="quarter" idx="12"/>
          </p:nvPr>
        </p:nvSpPr>
        <p:spPr/>
        <p:txBody>
          <a:bodyPr/>
          <a:lstStyle/>
          <a:p>
            <a:fld id="{D67428B3-75A4-484C-A499-CF64F779C109}" type="slidenum">
              <a:rPr lang="en-GB" smtClean="0"/>
              <a:t>25</a:t>
            </a:fld>
            <a:endParaRPr lang="en-GB"/>
          </a:p>
        </p:txBody>
      </p:sp>
    </p:spTree>
    <p:extLst>
      <p:ext uri="{BB962C8B-B14F-4D97-AF65-F5344CB8AC3E}">
        <p14:creationId xmlns:p14="http://schemas.microsoft.com/office/powerpoint/2010/main" val="4112970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smtClean="0"/>
              <a:t>Types of testing cont</a:t>
            </a:r>
          </a:p>
        </p:txBody>
      </p:sp>
      <p:sp>
        <p:nvSpPr>
          <p:cNvPr id="3" name="Content Placeholder 2"/>
          <p:cNvSpPr>
            <a:spLocks noGrp="1"/>
          </p:cNvSpPr>
          <p:nvPr>
            <p:ph idx="1"/>
          </p:nvPr>
        </p:nvSpPr>
        <p:spPr/>
        <p:txBody>
          <a:bodyPr/>
          <a:lstStyle/>
          <a:p>
            <a:pPr marL="0" indent="0">
              <a:buFontTx/>
              <a:buNone/>
              <a:defRPr/>
            </a:pPr>
            <a:r>
              <a:rPr lang="en-GB" dirty="0" smtClean="0"/>
              <a:t>Black box testing</a:t>
            </a:r>
          </a:p>
          <a:p>
            <a:pPr>
              <a:defRPr/>
            </a:pPr>
            <a:r>
              <a:rPr lang="en-GB" dirty="0" smtClean="0"/>
              <a:t>Independent of the code </a:t>
            </a:r>
          </a:p>
          <a:p>
            <a:pPr>
              <a:defRPr/>
            </a:pPr>
            <a:r>
              <a:rPr lang="en-GB" dirty="0" smtClean="0"/>
              <a:t>Looks at the specification and creates test data to cover all inputs, outputs and program functions</a:t>
            </a:r>
            <a:endParaRPr lang="en-GB" dirty="0"/>
          </a:p>
        </p:txBody>
      </p:sp>
      <p:sp>
        <p:nvSpPr>
          <p:cNvPr id="2" name="Slide Number Placeholder 1"/>
          <p:cNvSpPr>
            <a:spLocks noGrp="1"/>
          </p:cNvSpPr>
          <p:nvPr>
            <p:ph type="sldNum" sz="quarter" idx="12"/>
          </p:nvPr>
        </p:nvSpPr>
        <p:spPr/>
        <p:txBody>
          <a:bodyPr/>
          <a:lstStyle/>
          <a:p>
            <a:fld id="{D67428B3-75A4-484C-A499-CF64F779C109}" type="slidenum">
              <a:rPr lang="en-GB" smtClean="0"/>
              <a:t>26</a:t>
            </a:fld>
            <a:endParaRPr lang="en-GB"/>
          </a:p>
        </p:txBody>
      </p:sp>
    </p:spTree>
    <p:extLst>
      <p:ext uri="{BB962C8B-B14F-4D97-AF65-F5344CB8AC3E}">
        <p14:creationId xmlns:p14="http://schemas.microsoft.com/office/powerpoint/2010/main" val="2993682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smtClean="0"/>
              <a:t>Types of testing cont</a:t>
            </a:r>
          </a:p>
        </p:txBody>
      </p:sp>
      <p:sp>
        <p:nvSpPr>
          <p:cNvPr id="3" name="Content Placeholder 2"/>
          <p:cNvSpPr>
            <a:spLocks noGrp="1"/>
          </p:cNvSpPr>
          <p:nvPr>
            <p:ph idx="1"/>
          </p:nvPr>
        </p:nvSpPr>
        <p:spPr/>
        <p:txBody>
          <a:bodyPr/>
          <a:lstStyle/>
          <a:p>
            <a:pPr marL="0" indent="0">
              <a:buFontTx/>
              <a:buNone/>
              <a:defRPr/>
            </a:pPr>
            <a:r>
              <a:rPr lang="en-GB" dirty="0" smtClean="0"/>
              <a:t>White box testing (structural testing)</a:t>
            </a:r>
          </a:p>
          <a:p>
            <a:pPr>
              <a:defRPr/>
            </a:pPr>
            <a:r>
              <a:rPr lang="en-GB" dirty="0" smtClean="0"/>
              <a:t>Dependent on code logic</a:t>
            </a:r>
          </a:p>
          <a:p>
            <a:pPr>
              <a:defRPr/>
            </a:pPr>
            <a:r>
              <a:rPr lang="en-GB" dirty="0" smtClean="0"/>
              <a:t>Program structure rather than its function </a:t>
            </a:r>
          </a:p>
          <a:p>
            <a:pPr>
              <a:defRPr/>
            </a:pPr>
            <a:r>
              <a:rPr lang="en-GB" dirty="0" smtClean="0"/>
              <a:t>Code is studied and tests go through each path at least once</a:t>
            </a:r>
          </a:p>
          <a:p>
            <a:pPr>
              <a:defRPr/>
            </a:pPr>
            <a:r>
              <a:rPr lang="en-GB" dirty="0" smtClean="0"/>
              <a:t>Does not test missing functions</a:t>
            </a:r>
          </a:p>
        </p:txBody>
      </p:sp>
      <p:sp>
        <p:nvSpPr>
          <p:cNvPr id="2" name="Slide Number Placeholder 1"/>
          <p:cNvSpPr>
            <a:spLocks noGrp="1"/>
          </p:cNvSpPr>
          <p:nvPr>
            <p:ph type="sldNum" sz="quarter" idx="12"/>
          </p:nvPr>
        </p:nvSpPr>
        <p:spPr/>
        <p:txBody>
          <a:bodyPr/>
          <a:lstStyle/>
          <a:p>
            <a:fld id="{D67428B3-75A4-484C-A499-CF64F779C109}" type="slidenum">
              <a:rPr lang="en-GB" smtClean="0"/>
              <a:t>27</a:t>
            </a:fld>
            <a:endParaRPr lang="en-GB"/>
          </a:p>
        </p:txBody>
      </p:sp>
    </p:spTree>
    <p:extLst>
      <p:ext uri="{BB962C8B-B14F-4D97-AF65-F5344CB8AC3E}">
        <p14:creationId xmlns:p14="http://schemas.microsoft.com/office/powerpoint/2010/main" val="849965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smtClean="0"/>
              <a:t>Types of testing cont</a:t>
            </a:r>
          </a:p>
        </p:txBody>
      </p:sp>
      <p:sp>
        <p:nvSpPr>
          <p:cNvPr id="3" name="Content Placeholder 2"/>
          <p:cNvSpPr>
            <a:spLocks noGrp="1"/>
          </p:cNvSpPr>
          <p:nvPr>
            <p:ph idx="1"/>
          </p:nvPr>
        </p:nvSpPr>
        <p:spPr/>
        <p:txBody>
          <a:bodyPr/>
          <a:lstStyle/>
          <a:p>
            <a:pPr marL="0" indent="0">
              <a:buFontTx/>
              <a:buNone/>
              <a:defRPr/>
            </a:pPr>
            <a:r>
              <a:rPr lang="en-GB" dirty="0" smtClean="0"/>
              <a:t>Alpha Testing</a:t>
            </a:r>
          </a:p>
          <a:p>
            <a:pPr>
              <a:defRPr/>
            </a:pPr>
            <a:r>
              <a:rPr lang="en-GB" dirty="0" smtClean="0"/>
              <a:t>Carried out by the in-house testing team</a:t>
            </a:r>
          </a:p>
          <a:p>
            <a:pPr>
              <a:defRPr/>
            </a:pPr>
            <a:r>
              <a:rPr lang="en-GB" dirty="0" smtClean="0"/>
              <a:t>Reviews the requirements specification</a:t>
            </a:r>
          </a:p>
          <a:p>
            <a:pPr>
              <a:defRPr/>
            </a:pPr>
            <a:r>
              <a:rPr lang="en-GB" dirty="0" smtClean="0"/>
              <a:t> </a:t>
            </a:r>
            <a:endParaRPr lang="en-GB" dirty="0"/>
          </a:p>
        </p:txBody>
      </p:sp>
      <p:sp>
        <p:nvSpPr>
          <p:cNvPr id="2" name="Slide Number Placeholder 1"/>
          <p:cNvSpPr>
            <a:spLocks noGrp="1"/>
          </p:cNvSpPr>
          <p:nvPr>
            <p:ph type="sldNum" sz="quarter" idx="12"/>
          </p:nvPr>
        </p:nvSpPr>
        <p:spPr/>
        <p:txBody>
          <a:bodyPr/>
          <a:lstStyle/>
          <a:p>
            <a:fld id="{D67428B3-75A4-484C-A499-CF64F779C109}" type="slidenum">
              <a:rPr lang="en-GB" smtClean="0"/>
              <a:t>28</a:t>
            </a:fld>
            <a:endParaRPr lang="en-GB"/>
          </a:p>
        </p:txBody>
      </p:sp>
    </p:spTree>
    <p:extLst>
      <p:ext uri="{BB962C8B-B14F-4D97-AF65-F5344CB8AC3E}">
        <p14:creationId xmlns:p14="http://schemas.microsoft.com/office/powerpoint/2010/main" val="2189053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smtClean="0"/>
              <a:t>Types of testing cont</a:t>
            </a:r>
          </a:p>
        </p:txBody>
      </p:sp>
      <p:sp>
        <p:nvSpPr>
          <p:cNvPr id="3" name="Content Placeholder 2"/>
          <p:cNvSpPr>
            <a:spLocks noGrp="1"/>
          </p:cNvSpPr>
          <p:nvPr>
            <p:ph idx="1"/>
          </p:nvPr>
        </p:nvSpPr>
        <p:spPr/>
        <p:txBody>
          <a:bodyPr/>
          <a:lstStyle/>
          <a:p>
            <a:pPr marL="0" indent="0">
              <a:buFontTx/>
              <a:buNone/>
              <a:defRPr/>
            </a:pPr>
            <a:r>
              <a:rPr lang="en-GB" dirty="0" smtClean="0"/>
              <a:t>Beta Testing</a:t>
            </a:r>
          </a:p>
          <a:p>
            <a:pPr>
              <a:defRPr/>
            </a:pPr>
            <a:r>
              <a:rPr lang="en-GB" dirty="0" smtClean="0"/>
              <a:t>Testing uses potential users of the new system</a:t>
            </a:r>
          </a:p>
          <a:p>
            <a:pPr>
              <a:defRPr/>
            </a:pPr>
            <a:r>
              <a:rPr lang="en-GB" dirty="0" smtClean="0"/>
              <a:t>Report problems back to the developers</a:t>
            </a:r>
          </a:p>
          <a:p>
            <a:pPr>
              <a:defRPr/>
            </a:pPr>
            <a:r>
              <a:rPr lang="en-GB" dirty="0" smtClean="0"/>
              <a:t>Program is then improved and sent out for further testing</a:t>
            </a:r>
          </a:p>
        </p:txBody>
      </p:sp>
      <p:sp>
        <p:nvSpPr>
          <p:cNvPr id="2" name="Slide Number Placeholder 1"/>
          <p:cNvSpPr>
            <a:spLocks noGrp="1"/>
          </p:cNvSpPr>
          <p:nvPr>
            <p:ph type="sldNum" sz="quarter" idx="12"/>
          </p:nvPr>
        </p:nvSpPr>
        <p:spPr/>
        <p:txBody>
          <a:bodyPr/>
          <a:lstStyle/>
          <a:p>
            <a:fld id="{D67428B3-75A4-484C-A499-CF64F779C109}" type="slidenum">
              <a:rPr lang="en-GB" smtClean="0"/>
              <a:t>29</a:t>
            </a:fld>
            <a:endParaRPr lang="en-GB"/>
          </a:p>
        </p:txBody>
      </p:sp>
    </p:spTree>
    <p:extLst>
      <p:ext uri="{BB962C8B-B14F-4D97-AF65-F5344CB8AC3E}">
        <p14:creationId xmlns:p14="http://schemas.microsoft.com/office/powerpoint/2010/main" val="148893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Systems software and application packages </a:t>
            </a:r>
            <a:endParaRPr lang="en-GB" dirty="0"/>
          </a:p>
        </p:txBody>
      </p:sp>
      <p:pic>
        <p:nvPicPr>
          <p:cNvPr id="2050" name="Picture 2"/>
          <p:cNvPicPr>
            <a:picLocks noChangeAspect="1" noChangeArrowheads="1"/>
          </p:cNvPicPr>
          <p:nvPr/>
        </p:nvPicPr>
        <p:blipFill rotWithShape="1">
          <a:blip r:embed="rId3" cstate="print"/>
          <a:srcRect l="31746" t="24415" r="19528" b="41313"/>
          <a:stretch/>
        </p:blipFill>
        <p:spPr bwMode="auto">
          <a:xfrm>
            <a:off x="0" y="1787236"/>
            <a:ext cx="9144000" cy="482373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D67428B3-75A4-484C-A499-CF64F779C109}" type="slidenum">
              <a:rPr lang="en-GB" smtClean="0"/>
              <a:t>3</a:t>
            </a:fld>
            <a:endParaRPr lang="en-GB"/>
          </a:p>
        </p:txBody>
      </p:sp>
    </p:spTree>
    <p:extLst>
      <p:ext uri="{BB962C8B-B14F-4D97-AF65-F5344CB8AC3E}">
        <p14:creationId xmlns:p14="http://schemas.microsoft.com/office/powerpoint/2010/main" val="2679255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smtClean="0"/>
              <a:t>Types of test data</a:t>
            </a:r>
          </a:p>
        </p:txBody>
      </p:sp>
      <p:sp>
        <p:nvSpPr>
          <p:cNvPr id="15363" name="Content Placeholder 2"/>
          <p:cNvSpPr>
            <a:spLocks noGrp="1"/>
          </p:cNvSpPr>
          <p:nvPr>
            <p:ph idx="1"/>
          </p:nvPr>
        </p:nvSpPr>
        <p:spPr/>
        <p:txBody>
          <a:bodyPr/>
          <a:lstStyle/>
          <a:p>
            <a:r>
              <a:rPr lang="en-GB" smtClean="0"/>
              <a:t>Typical Data</a:t>
            </a:r>
          </a:p>
          <a:p>
            <a:r>
              <a:rPr lang="en-GB" smtClean="0"/>
              <a:t>Extreme Data</a:t>
            </a:r>
          </a:p>
          <a:p>
            <a:r>
              <a:rPr lang="en-GB" smtClean="0"/>
              <a:t>Erroneous Data</a:t>
            </a:r>
          </a:p>
          <a:p>
            <a:endParaRPr lang="en-GB" smtClean="0"/>
          </a:p>
          <a:p>
            <a:endParaRPr lang="en-GB" smtClean="0"/>
          </a:p>
        </p:txBody>
      </p:sp>
      <p:sp>
        <p:nvSpPr>
          <p:cNvPr id="2" name="Slide Number Placeholder 1"/>
          <p:cNvSpPr>
            <a:spLocks noGrp="1"/>
          </p:cNvSpPr>
          <p:nvPr>
            <p:ph type="sldNum" sz="quarter" idx="12"/>
          </p:nvPr>
        </p:nvSpPr>
        <p:spPr/>
        <p:txBody>
          <a:bodyPr/>
          <a:lstStyle/>
          <a:p>
            <a:fld id="{D67428B3-75A4-484C-A499-CF64F779C109}" type="slidenum">
              <a:rPr lang="en-GB" smtClean="0"/>
              <a:t>30</a:t>
            </a:fld>
            <a:endParaRPr lang="en-GB"/>
          </a:p>
        </p:txBody>
      </p:sp>
    </p:spTree>
    <p:extLst>
      <p:ext uri="{BB962C8B-B14F-4D97-AF65-F5344CB8AC3E}">
        <p14:creationId xmlns:p14="http://schemas.microsoft.com/office/powerpoint/2010/main" val="3798831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smtClean="0"/>
              <a:t>Testing a user login</a:t>
            </a:r>
          </a:p>
        </p:txBody>
      </p:sp>
      <p:sp>
        <p:nvSpPr>
          <p:cNvPr id="16387" name="Content Placeholder 2"/>
          <p:cNvSpPr>
            <a:spLocks noGrp="1"/>
          </p:cNvSpPr>
          <p:nvPr>
            <p:ph idx="1"/>
          </p:nvPr>
        </p:nvSpPr>
        <p:spPr>
          <a:xfrm>
            <a:off x="457200" y="1600200"/>
            <a:ext cx="8291513" cy="4924425"/>
          </a:xfrm>
        </p:spPr>
        <p:txBody>
          <a:bodyPr/>
          <a:lstStyle/>
          <a:p>
            <a:r>
              <a:rPr lang="en-GB" smtClean="0"/>
              <a:t>Username</a:t>
            </a:r>
          </a:p>
          <a:p>
            <a:pPr lvl="1"/>
            <a:r>
              <a:rPr lang="en-GB" smtClean="0"/>
              <a:t>Letters</a:t>
            </a:r>
          </a:p>
          <a:p>
            <a:pPr lvl="1"/>
            <a:r>
              <a:rPr lang="en-GB" smtClean="0"/>
              <a:t>Number  between 1 and 9</a:t>
            </a:r>
          </a:p>
          <a:p>
            <a:pPr lvl="1"/>
            <a:r>
              <a:rPr lang="en-GB" smtClean="0"/>
              <a:t>8 characters </a:t>
            </a:r>
          </a:p>
          <a:p>
            <a:r>
              <a:rPr lang="en-GB" smtClean="0"/>
              <a:t>Password</a:t>
            </a:r>
          </a:p>
          <a:p>
            <a:pPr lvl="1"/>
            <a:r>
              <a:rPr lang="en-GB" smtClean="0"/>
              <a:t>Letters</a:t>
            </a:r>
          </a:p>
          <a:p>
            <a:pPr lvl="1"/>
            <a:r>
              <a:rPr lang="en-GB" smtClean="0"/>
              <a:t>Numbers</a:t>
            </a:r>
          </a:p>
          <a:p>
            <a:pPr lvl="1"/>
            <a:r>
              <a:rPr lang="en-GB" smtClean="0"/>
              <a:t>Over 8 characters </a:t>
            </a:r>
          </a:p>
          <a:p>
            <a:pPr lvl="1"/>
            <a:r>
              <a:rPr lang="en-GB" smtClean="0"/>
              <a:t>Uppercase and lower case</a:t>
            </a:r>
          </a:p>
        </p:txBody>
      </p:sp>
      <p:sp>
        <p:nvSpPr>
          <p:cNvPr id="16388" name="TextBox 4"/>
          <p:cNvSpPr txBox="1">
            <a:spLocks noChangeArrowheads="1"/>
          </p:cNvSpPr>
          <p:nvPr/>
        </p:nvSpPr>
        <p:spPr bwMode="auto">
          <a:xfrm>
            <a:off x="4833938" y="3789363"/>
            <a:ext cx="35274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GB"/>
              <a:t>Typical Data</a:t>
            </a:r>
          </a:p>
          <a:p>
            <a:pPr eaLnBrk="1" hangingPunct="1"/>
            <a:r>
              <a:rPr lang="en-GB"/>
              <a:t>Extreme Data</a:t>
            </a:r>
          </a:p>
          <a:p>
            <a:pPr eaLnBrk="1" hangingPunct="1"/>
            <a:r>
              <a:rPr lang="en-GB"/>
              <a:t>Erroneous Data</a:t>
            </a:r>
          </a:p>
        </p:txBody>
      </p:sp>
      <p:sp>
        <p:nvSpPr>
          <p:cNvPr id="2" name="Slide Number Placeholder 1"/>
          <p:cNvSpPr>
            <a:spLocks noGrp="1"/>
          </p:cNvSpPr>
          <p:nvPr>
            <p:ph type="sldNum" sz="quarter" idx="12"/>
          </p:nvPr>
        </p:nvSpPr>
        <p:spPr/>
        <p:txBody>
          <a:bodyPr/>
          <a:lstStyle/>
          <a:p>
            <a:fld id="{D67428B3-75A4-484C-A499-CF64F779C109}" type="slidenum">
              <a:rPr lang="en-GB" smtClean="0"/>
              <a:t>31</a:t>
            </a:fld>
            <a:endParaRPr lang="en-GB"/>
          </a:p>
        </p:txBody>
      </p:sp>
    </p:spTree>
    <p:extLst>
      <p:ext uri="{BB962C8B-B14F-4D97-AF65-F5344CB8AC3E}">
        <p14:creationId xmlns:p14="http://schemas.microsoft.com/office/powerpoint/2010/main" val="4136980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smtClean="0"/>
              <a:t>Testing task</a:t>
            </a:r>
          </a:p>
        </p:txBody>
      </p:sp>
      <p:sp>
        <p:nvSpPr>
          <p:cNvPr id="17411" name="Content Placeholder 2"/>
          <p:cNvSpPr>
            <a:spLocks noGrp="1"/>
          </p:cNvSpPr>
          <p:nvPr>
            <p:ph idx="1"/>
          </p:nvPr>
        </p:nvSpPr>
        <p:spPr/>
        <p:txBody>
          <a:bodyPr/>
          <a:lstStyle/>
          <a:p>
            <a:r>
              <a:rPr lang="en-GB" smtClean="0"/>
              <a:t>For your new library system produce test table to show how your system will meet the requirements specification</a:t>
            </a:r>
          </a:p>
          <a:p>
            <a:r>
              <a:rPr lang="en-GB" smtClean="0"/>
              <a:t>Describe the test and the data to show how each SMART target has been met</a:t>
            </a:r>
          </a:p>
          <a:p>
            <a:r>
              <a:rPr lang="en-GB" smtClean="0"/>
              <a:t>Negative is as good as Positive results</a:t>
            </a:r>
          </a:p>
          <a:p>
            <a:endParaRPr lang="en-GB" smtClean="0"/>
          </a:p>
        </p:txBody>
      </p:sp>
      <p:graphicFrame>
        <p:nvGraphicFramePr>
          <p:cNvPr id="2" name="Table 1"/>
          <p:cNvGraphicFramePr>
            <a:graphicFrameLocks noGrp="1"/>
          </p:cNvGraphicFramePr>
          <p:nvPr/>
        </p:nvGraphicFramePr>
        <p:xfrm>
          <a:off x="179388" y="4941888"/>
          <a:ext cx="8785225" cy="1655761"/>
        </p:xfrm>
        <a:graphic>
          <a:graphicData uri="http://schemas.openxmlformats.org/drawingml/2006/table">
            <a:tbl>
              <a:tblPr firstRow="1" bandRow="1">
                <a:tableStyleId>{5C22544A-7EE6-4342-B048-85BDC9FD1C3A}</a:tableStyleId>
              </a:tblPr>
              <a:tblGrid>
                <a:gridCol w="1757045"/>
                <a:gridCol w="1757045"/>
                <a:gridCol w="1757045"/>
                <a:gridCol w="1757045"/>
                <a:gridCol w="1757045"/>
              </a:tblGrid>
              <a:tr h="767007">
                <a:tc>
                  <a:txBody>
                    <a:bodyPr/>
                    <a:lstStyle/>
                    <a:p>
                      <a:r>
                        <a:rPr lang="en-GB" sz="1800" dirty="0" smtClean="0"/>
                        <a:t>Test Number</a:t>
                      </a:r>
                      <a:endParaRPr lang="en-GB" sz="1800" dirty="0"/>
                    </a:p>
                  </a:txBody>
                  <a:tcPr marL="91443" marR="91443" marT="45708" marB="45708"/>
                </a:tc>
                <a:tc>
                  <a:txBody>
                    <a:bodyPr/>
                    <a:lstStyle/>
                    <a:p>
                      <a:r>
                        <a:rPr lang="en-GB" sz="1800" dirty="0" smtClean="0"/>
                        <a:t>Test</a:t>
                      </a:r>
                      <a:endParaRPr lang="en-GB" sz="1800" dirty="0"/>
                    </a:p>
                  </a:txBody>
                  <a:tcPr marL="91443" marR="91443" marT="45708" marB="45708"/>
                </a:tc>
                <a:tc>
                  <a:txBody>
                    <a:bodyPr/>
                    <a:lstStyle/>
                    <a:p>
                      <a:r>
                        <a:rPr lang="en-GB" sz="1800" dirty="0" smtClean="0"/>
                        <a:t>Expected outcome</a:t>
                      </a:r>
                      <a:endParaRPr lang="en-GB" sz="1800" dirty="0"/>
                    </a:p>
                  </a:txBody>
                  <a:tcPr marL="91443" marR="91443" marT="45708" marB="45708"/>
                </a:tc>
                <a:tc>
                  <a:txBody>
                    <a:bodyPr/>
                    <a:lstStyle/>
                    <a:p>
                      <a:r>
                        <a:rPr lang="en-GB" sz="1800" dirty="0" smtClean="0"/>
                        <a:t>Actual Outcome</a:t>
                      </a:r>
                      <a:endParaRPr lang="en-GB" sz="1800" dirty="0"/>
                    </a:p>
                  </a:txBody>
                  <a:tcPr marL="91443" marR="91443" marT="45708" marB="45708"/>
                </a:tc>
                <a:tc>
                  <a:txBody>
                    <a:bodyPr/>
                    <a:lstStyle/>
                    <a:p>
                      <a:r>
                        <a:rPr lang="en-GB" sz="1800" dirty="0" smtClean="0"/>
                        <a:t>Evidence </a:t>
                      </a:r>
                      <a:endParaRPr lang="en-GB" sz="1800" dirty="0"/>
                    </a:p>
                  </a:txBody>
                  <a:tcPr marL="91443" marR="91443" marT="45708" marB="45708"/>
                </a:tc>
              </a:tr>
              <a:tr h="444377">
                <a:tc>
                  <a:txBody>
                    <a:bodyPr/>
                    <a:lstStyle/>
                    <a:p>
                      <a:endParaRPr lang="en-GB" sz="1800" dirty="0"/>
                    </a:p>
                  </a:txBody>
                  <a:tcPr marL="91443" marR="91443" marT="45708" marB="45708"/>
                </a:tc>
                <a:tc>
                  <a:txBody>
                    <a:bodyPr/>
                    <a:lstStyle/>
                    <a:p>
                      <a:endParaRPr lang="en-GB" sz="1800"/>
                    </a:p>
                  </a:txBody>
                  <a:tcPr marL="91443" marR="91443" marT="45708" marB="45708"/>
                </a:tc>
                <a:tc>
                  <a:txBody>
                    <a:bodyPr/>
                    <a:lstStyle/>
                    <a:p>
                      <a:endParaRPr lang="en-GB" sz="1800"/>
                    </a:p>
                  </a:txBody>
                  <a:tcPr marL="91443" marR="91443" marT="45708" marB="45708"/>
                </a:tc>
                <a:tc>
                  <a:txBody>
                    <a:bodyPr/>
                    <a:lstStyle/>
                    <a:p>
                      <a:endParaRPr lang="en-GB" sz="1800"/>
                    </a:p>
                  </a:txBody>
                  <a:tcPr marL="91443" marR="91443" marT="45708" marB="45708"/>
                </a:tc>
                <a:tc>
                  <a:txBody>
                    <a:bodyPr/>
                    <a:lstStyle/>
                    <a:p>
                      <a:endParaRPr lang="en-GB" sz="1800"/>
                    </a:p>
                  </a:txBody>
                  <a:tcPr marL="91443" marR="91443" marT="45708" marB="45708"/>
                </a:tc>
              </a:tr>
              <a:tr h="444377">
                <a:tc>
                  <a:txBody>
                    <a:bodyPr/>
                    <a:lstStyle/>
                    <a:p>
                      <a:endParaRPr lang="en-GB" sz="1800"/>
                    </a:p>
                  </a:txBody>
                  <a:tcPr marL="91443" marR="91443" marT="45708" marB="45708"/>
                </a:tc>
                <a:tc>
                  <a:txBody>
                    <a:bodyPr/>
                    <a:lstStyle/>
                    <a:p>
                      <a:endParaRPr lang="en-GB" sz="1800"/>
                    </a:p>
                  </a:txBody>
                  <a:tcPr marL="91443" marR="91443" marT="45708" marB="45708"/>
                </a:tc>
                <a:tc>
                  <a:txBody>
                    <a:bodyPr/>
                    <a:lstStyle/>
                    <a:p>
                      <a:endParaRPr lang="en-GB" sz="1800"/>
                    </a:p>
                  </a:txBody>
                  <a:tcPr marL="91443" marR="91443" marT="45708" marB="45708"/>
                </a:tc>
                <a:tc>
                  <a:txBody>
                    <a:bodyPr/>
                    <a:lstStyle/>
                    <a:p>
                      <a:endParaRPr lang="en-GB" sz="1800"/>
                    </a:p>
                  </a:txBody>
                  <a:tcPr marL="91443" marR="91443" marT="45708" marB="45708"/>
                </a:tc>
                <a:tc>
                  <a:txBody>
                    <a:bodyPr/>
                    <a:lstStyle/>
                    <a:p>
                      <a:endParaRPr lang="en-GB" sz="1800" dirty="0"/>
                    </a:p>
                  </a:txBody>
                  <a:tcPr marL="91443" marR="91443" marT="45708" marB="45708"/>
                </a:tc>
              </a:tr>
            </a:tbl>
          </a:graphicData>
        </a:graphic>
      </p:graphicFrame>
      <p:sp>
        <p:nvSpPr>
          <p:cNvPr id="3" name="Slide Number Placeholder 2"/>
          <p:cNvSpPr>
            <a:spLocks noGrp="1"/>
          </p:cNvSpPr>
          <p:nvPr>
            <p:ph type="sldNum" sz="quarter" idx="12"/>
          </p:nvPr>
        </p:nvSpPr>
        <p:spPr/>
        <p:txBody>
          <a:bodyPr/>
          <a:lstStyle/>
          <a:p>
            <a:fld id="{D67428B3-75A4-484C-A499-CF64F779C109}" type="slidenum">
              <a:rPr lang="en-GB" smtClean="0"/>
              <a:t>32</a:t>
            </a:fld>
            <a:endParaRPr lang="en-GB"/>
          </a:p>
        </p:txBody>
      </p:sp>
    </p:spTree>
    <p:extLst>
      <p:ext uri="{BB962C8B-B14F-4D97-AF65-F5344CB8AC3E}">
        <p14:creationId xmlns:p14="http://schemas.microsoft.com/office/powerpoint/2010/main" val="7341348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i="1" smtClean="0"/>
              <a:t>Installation </a:t>
            </a:r>
          </a:p>
        </p:txBody>
      </p:sp>
      <p:sp>
        <p:nvSpPr>
          <p:cNvPr id="18435" name="Content Placeholder 2"/>
          <p:cNvSpPr>
            <a:spLocks noGrp="1"/>
          </p:cNvSpPr>
          <p:nvPr>
            <p:ph idx="1"/>
          </p:nvPr>
        </p:nvSpPr>
        <p:spPr/>
        <p:txBody>
          <a:bodyPr/>
          <a:lstStyle/>
          <a:p>
            <a:r>
              <a:rPr lang="en-GB" smtClean="0"/>
              <a:t>Installation of new hardware</a:t>
            </a:r>
          </a:p>
          <a:p>
            <a:r>
              <a:rPr lang="en-GB" smtClean="0"/>
              <a:t>Installation of new software and access rights set</a:t>
            </a:r>
          </a:p>
          <a:p>
            <a:r>
              <a:rPr lang="en-GB" smtClean="0"/>
              <a:t>Data is added onto the new system before it is used</a:t>
            </a:r>
          </a:p>
          <a:p>
            <a:r>
              <a:rPr lang="en-GB" smtClean="0"/>
              <a:t>Conversion to the new system </a:t>
            </a:r>
          </a:p>
        </p:txBody>
      </p:sp>
      <p:sp>
        <p:nvSpPr>
          <p:cNvPr id="2" name="Slide Number Placeholder 1"/>
          <p:cNvSpPr>
            <a:spLocks noGrp="1"/>
          </p:cNvSpPr>
          <p:nvPr>
            <p:ph type="sldNum" sz="quarter" idx="12"/>
          </p:nvPr>
        </p:nvSpPr>
        <p:spPr/>
        <p:txBody>
          <a:bodyPr/>
          <a:lstStyle/>
          <a:p>
            <a:fld id="{D67428B3-75A4-484C-A499-CF64F779C109}" type="slidenum">
              <a:rPr lang="en-GB" smtClean="0"/>
              <a:t>33</a:t>
            </a:fld>
            <a:endParaRPr lang="en-GB"/>
          </a:p>
        </p:txBody>
      </p:sp>
    </p:spTree>
    <p:extLst>
      <p:ext uri="{BB962C8B-B14F-4D97-AF65-F5344CB8AC3E}">
        <p14:creationId xmlns:p14="http://schemas.microsoft.com/office/powerpoint/2010/main" val="450199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smtClean="0"/>
              <a:t>Conversion </a:t>
            </a:r>
          </a:p>
        </p:txBody>
      </p:sp>
      <p:sp>
        <p:nvSpPr>
          <p:cNvPr id="19459" name="Content Placeholder 2"/>
          <p:cNvSpPr>
            <a:spLocks noGrp="1"/>
          </p:cNvSpPr>
          <p:nvPr>
            <p:ph idx="1"/>
          </p:nvPr>
        </p:nvSpPr>
        <p:spPr/>
        <p:txBody>
          <a:bodyPr/>
          <a:lstStyle/>
          <a:p>
            <a:r>
              <a:rPr lang="en-GB" smtClean="0"/>
              <a:t>Direct change over</a:t>
            </a:r>
          </a:p>
          <a:p>
            <a:pPr lvl="1"/>
            <a:r>
              <a:rPr lang="en-GB" smtClean="0"/>
              <a:t>Old system stops one day new system the next</a:t>
            </a:r>
          </a:p>
          <a:p>
            <a:pPr lvl="1"/>
            <a:r>
              <a:rPr lang="en-GB" smtClean="0"/>
              <a:t>Done over a quiet time e.g. weekend</a:t>
            </a:r>
          </a:p>
          <a:p>
            <a:pPr lvl="1"/>
            <a:r>
              <a:rPr lang="en-GB" smtClean="0"/>
              <a:t>Fast and efficient</a:t>
            </a:r>
          </a:p>
          <a:p>
            <a:pPr lvl="1"/>
            <a:r>
              <a:rPr lang="en-GB" smtClean="0"/>
              <a:t>No duplication of work</a:t>
            </a:r>
          </a:p>
          <a:p>
            <a:pPr lvl="1"/>
            <a:r>
              <a:rPr lang="en-GB" smtClean="0"/>
              <a:t>Disruption if errors are found</a:t>
            </a:r>
          </a:p>
        </p:txBody>
      </p:sp>
      <p:sp>
        <p:nvSpPr>
          <p:cNvPr id="2" name="Slide Number Placeholder 1"/>
          <p:cNvSpPr>
            <a:spLocks noGrp="1"/>
          </p:cNvSpPr>
          <p:nvPr>
            <p:ph type="sldNum" sz="quarter" idx="12"/>
          </p:nvPr>
        </p:nvSpPr>
        <p:spPr/>
        <p:txBody>
          <a:bodyPr/>
          <a:lstStyle/>
          <a:p>
            <a:fld id="{D67428B3-75A4-484C-A499-CF64F779C109}" type="slidenum">
              <a:rPr lang="en-GB" smtClean="0"/>
              <a:t>34</a:t>
            </a:fld>
            <a:endParaRPr lang="en-GB"/>
          </a:p>
        </p:txBody>
      </p:sp>
    </p:spTree>
    <p:extLst>
      <p:ext uri="{BB962C8B-B14F-4D97-AF65-F5344CB8AC3E}">
        <p14:creationId xmlns:p14="http://schemas.microsoft.com/office/powerpoint/2010/main" val="2098372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smtClean="0"/>
              <a:t>Conversion</a:t>
            </a:r>
          </a:p>
        </p:txBody>
      </p:sp>
      <p:sp>
        <p:nvSpPr>
          <p:cNvPr id="20483" name="Content Placeholder 2"/>
          <p:cNvSpPr>
            <a:spLocks noGrp="1"/>
          </p:cNvSpPr>
          <p:nvPr>
            <p:ph idx="1"/>
          </p:nvPr>
        </p:nvSpPr>
        <p:spPr/>
        <p:txBody>
          <a:bodyPr/>
          <a:lstStyle/>
          <a:p>
            <a:r>
              <a:rPr lang="en-GB" smtClean="0"/>
              <a:t>Parallel conversion </a:t>
            </a:r>
          </a:p>
          <a:p>
            <a:pPr lvl="1"/>
            <a:r>
              <a:rPr lang="en-GB" smtClean="0"/>
              <a:t>Both systems run at the same time</a:t>
            </a:r>
          </a:p>
          <a:p>
            <a:pPr lvl="1"/>
            <a:r>
              <a:rPr lang="en-GB" smtClean="0"/>
              <a:t>Could be weeks of a few months</a:t>
            </a:r>
          </a:p>
          <a:p>
            <a:pPr lvl="1"/>
            <a:r>
              <a:rPr lang="en-GB" smtClean="0"/>
              <a:t>New system can check results from old system</a:t>
            </a:r>
          </a:p>
          <a:p>
            <a:pPr lvl="1"/>
            <a:r>
              <a:rPr lang="en-GB" smtClean="0"/>
              <a:t>Any problems there is still a working system</a:t>
            </a:r>
          </a:p>
          <a:p>
            <a:pPr lvl="1"/>
            <a:r>
              <a:rPr lang="en-GB" smtClean="0"/>
              <a:t>Extra work to keep both systems running</a:t>
            </a:r>
          </a:p>
          <a:p>
            <a:endParaRPr lang="en-GB" smtClean="0"/>
          </a:p>
        </p:txBody>
      </p:sp>
      <p:sp>
        <p:nvSpPr>
          <p:cNvPr id="2" name="Slide Number Placeholder 1"/>
          <p:cNvSpPr>
            <a:spLocks noGrp="1"/>
          </p:cNvSpPr>
          <p:nvPr>
            <p:ph type="sldNum" sz="quarter" idx="12"/>
          </p:nvPr>
        </p:nvSpPr>
        <p:spPr/>
        <p:txBody>
          <a:bodyPr/>
          <a:lstStyle/>
          <a:p>
            <a:fld id="{D67428B3-75A4-484C-A499-CF64F779C109}" type="slidenum">
              <a:rPr lang="en-GB" smtClean="0"/>
              <a:t>35</a:t>
            </a:fld>
            <a:endParaRPr lang="en-GB"/>
          </a:p>
        </p:txBody>
      </p:sp>
    </p:spTree>
    <p:extLst>
      <p:ext uri="{BB962C8B-B14F-4D97-AF65-F5344CB8AC3E}">
        <p14:creationId xmlns:p14="http://schemas.microsoft.com/office/powerpoint/2010/main" val="1055336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smtClean="0"/>
              <a:t>Conversion</a:t>
            </a:r>
          </a:p>
        </p:txBody>
      </p:sp>
      <p:sp>
        <p:nvSpPr>
          <p:cNvPr id="21507" name="Content Placeholder 2"/>
          <p:cNvSpPr>
            <a:spLocks noGrp="1"/>
          </p:cNvSpPr>
          <p:nvPr>
            <p:ph idx="1"/>
          </p:nvPr>
        </p:nvSpPr>
        <p:spPr/>
        <p:txBody>
          <a:bodyPr/>
          <a:lstStyle/>
          <a:p>
            <a:r>
              <a:rPr lang="en-GB" smtClean="0"/>
              <a:t>Phased conversion</a:t>
            </a:r>
          </a:p>
          <a:p>
            <a:pPr lvl="1"/>
            <a:r>
              <a:rPr lang="en-GB" smtClean="0"/>
              <a:t>Used for larger systems that can be broken down into modules</a:t>
            </a:r>
          </a:p>
          <a:p>
            <a:pPr lvl="1"/>
            <a:r>
              <a:rPr lang="en-GB" smtClean="0"/>
              <a:t>Separate implementation for each module</a:t>
            </a:r>
          </a:p>
          <a:p>
            <a:pPr lvl="1"/>
            <a:r>
              <a:rPr lang="en-GB" smtClean="0"/>
              <a:t>May be used where a few accounts are moved to the new system </a:t>
            </a:r>
          </a:p>
        </p:txBody>
      </p:sp>
      <p:sp>
        <p:nvSpPr>
          <p:cNvPr id="2" name="Slide Number Placeholder 1"/>
          <p:cNvSpPr>
            <a:spLocks noGrp="1"/>
          </p:cNvSpPr>
          <p:nvPr>
            <p:ph type="sldNum" sz="quarter" idx="12"/>
          </p:nvPr>
        </p:nvSpPr>
        <p:spPr/>
        <p:txBody>
          <a:bodyPr/>
          <a:lstStyle/>
          <a:p>
            <a:fld id="{D67428B3-75A4-484C-A499-CF64F779C109}" type="slidenum">
              <a:rPr lang="en-GB" smtClean="0"/>
              <a:t>36</a:t>
            </a:fld>
            <a:endParaRPr lang="en-GB"/>
          </a:p>
        </p:txBody>
      </p:sp>
    </p:spTree>
    <p:extLst>
      <p:ext uri="{BB962C8B-B14F-4D97-AF65-F5344CB8AC3E}">
        <p14:creationId xmlns:p14="http://schemas.microsoft.com/office/powerpoint/2010/main" val="463227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smtClean="0"/>
              <a:t>Conversion </a:t>
            </a:r>
          </a:p>
        </p:txBody>
      </p:sp>
      <p:sp>
        <p:nvSpPr>
          <p:cNvPr id="22531" name="Content Placeholder 2"/>
          <p:cNvSpPr>
            <a:spLocks noGrp="1"/>
          </p:cNvSpPr>
          <p:nvPr>
            <p:ph idx="1"/>
          </p:nvPr>
        </p:nvSpPr>
        <p:spPr/>
        <p:txBody>
          <a:bodyPr/>
          <a:lstStyle/>
          <a:p>
            <a:r>
              <a:rPr lang="en-GB" smtClean="0"/>
              <a:t>Pilot</a:t>
            </a:r>
          </a:p>
          <a:p>
            <a:pPr lvl="1"/>
            <a:r>
              <a:rPr lang="en-GB" smtClean="0"/>
              <a:t>New system used by a small portion of the organisation </a:t>
            </a:r>
          </a:p>
          <a:p>
            <a:pPr lvl="1"/>
            <a:r>
              <a:rPr lang="en-GB" smtClean="0"/>
              <a:t>One branch or factory</a:t>
            </a:r>
          </a:p>
        </p:txBody>
      </p:sp>
      <p:sp>
        <p:nvSpPr>
          <p:cNvPr id="2" name="Slide Number Placeholder 1"/>
          <p:cNvSpPr>
            <a:spLocks noGrp="1"/>
          </p:cNvSpPr>
          <p:nvPr>
            <p:ph type="sldNum" sz="quarter" idx="12"/>
          </p:nvPr>
        </p:nvSpPr>
        <p:spPr/>
        <p:txBody>
          <a:bodyPr/>
          <a:lstStyle/>
          <a:p>
            <a:fld id="{D67428B3-75A4-484C-A499-CF64F779C109}" type="slidenum">
              <a:rPr lang="en-GB" smtClean="0"/>
              <a:t>37</a:t>
            </a:fld>
            <a:endParaRPr lang="en-GB"/>
          </a:p>
        </p:txBody>
      </p:sp>
    </p:spTree>
    <p:extLst>
      <p:ext uri="{BB962C8B-B14F-4D97-AF65-F5344CB8AC3E}">
        <p14:creationId xmlns:p14="http://schemas.microsoft.com/office/powerpoint/2010/main" val="1093129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smtClean="0"/>
              <a:t>Documentation </a:t>
            </a:r>
          </a:p>
        </p:txBody>
      </p:sp>
      <p:sp>
        <p:nvSpPr>
          <p:cNvPr id="24579" name="Content Placeholder 2"/>
          <p:cNvSpPr>
            <a:spLocks noGrp="1"/>
          </p:cNvSpPr>
          <p:nvPr>
            <p:ph idx="1"/>
          </p:nvPr>
        </p:nvSpPr>
        <p:spPr/>
        <p:txBody>
          <a:bodyPr/>
          <a:lstStyle/>
          <a:p>
            <a:r>
              <a:rPr lang="en-GB" smtClean="0"/>
              <a:t>Technical Documentation</a:t>
            </a:r>
          </a:p>
          <a:p>
            <a:r>
              <a:rPr lang="en-GB" smtClean="0"/>
              <a:t>User guide </a:t>
            </a:r>
          </a:p>
        </p:txBody>
      </p:sp>
      <p:sp>
        <p:nvSpPr>
          <p:cNvPr id="2" name="Slide Number Placeholder 1"/>
          <p:cNvSpPr>
            <a:spLocks noGrp="1"/>
          </p:cNvSpPr>
          <p:nvPr>
            <p:ph type="sldNum" sz="quarter" idx="12"/>
          </p:nvPr>
        </p:nvSpPr>
        <p:spPr/>
        <p:txBody>
          <a:bodyPr/>
          <a:lstStyle/>
          <a:p>
            <a:fld id="{D67428B3-75A4-484C-A499-CF64F779C109}" type="slidenum">
              <a:rPr lang="en-GB" smtClean="0"/>
              <a:t>38</a:t>
            </a:fld>
            <a:endParaRPr lang="en-GB"/>
          </a:p>
        </p:txBody>
      </p:sp>
    </p:spTree>
    <p:extLst>
      <p:ext uri="{BB962C8B-B14F-4D97-AF65-F5344CB8AC3E}">
        <p14:creationId xmlns:p14="http://schemas.microsoft.com/office/powerpoint/2010/main" val="3933334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smtClean="0"/>
              <a:t>Technical Documentation </a:t>
            </a:r>
          </a:p>
        </p:txBody>
      </p:sp>
      <p:sp>
        <p:nvSpPr>
          <p:cNvPr id="3" name="Content Placeholder 2"/>
          <p:cNvSpPr>
            <a:spLocks noGrp="1"/>
          </p:cNvSpPr>
          <p:nvPr>
            <p:ph idx="1"/>
          </p:nvPr>
        </p:nvSpPr>
        <p:spPr>
          <a:xfrm>
            <a:off x="457200" y="1600200"/>
            <a:ext cx="8218488" cy="4924425"/>
          </a:xfrm>
        </p:spPr>
        <p:txBody>
          <a:bodyPr>
            <a:normAutofit lnSpcReduction="10000"/>
          </a:bodyPr>
          <a:lstStyle/>
          <a:p>
            <a:pPr marL="0" indent="0">
              <a:buFontTx/>
              <a:buNone/>
              <a:defRPr/>
            </a:pPr>
            <a:r>
              <a:rPr lang="en-GB" sz="1800" dirty="0" smtClean="0"/>
              <a:t>Used by the people managing the day to day use of the system</a:t>
            </a:r>
          </a:p>
          <a:p>
            <a:pPr>
              <a:defRPr/>
            </a:pPr>
            <a:r>
              <a:rPr lang="en-GB" sz="1800" dirty="0" smtClean="0"/>
              <a:t>Hardware requirements</a:t>
            </a:r>
          </a:p>
          <a:p>
            <a:pPr>
              <a:defRPr/>
            </a:pPr>
            <a:r>
              <a:rPr lang="en-GB" sz="1800" dirty="0" smtClean="0"/>
              <a:t>Operating system requirements</a:t>
            </a:r>
          </a:p>
          <a:p>
            <a:pPr>
              <a:defRPr/>
            </a:pPr>
            <a:r>
              <a:rPr lang="en-GB" sz="1800" dirty="0" smtClean="0"/>
              <a:t>How to install software</a:t>
            </a:r>
          </a:p>
          <a:p>
            <a:pPr>
              <a:defRPr/>
            </a:pPr>
            <a:r>
              <a:rPr lang="en-GB" sz="1800" dirty="0" smtClean="0"/>
              <a:t>Customising the system</a:t>
            </a:r>
          </a:p>
          <a:p>
            <a:pPr>
              <a:defRPr/>
            </a:pPr>
            <a:r>
              <a:rPr lang="en-GB" sz="1800" dirty="0" smtClean="0"/>
              <a:t>Multi-user and networked versions </a:t>
            </a:r>
          </a:p>
          <a:p>
            <a:pPr>
              <a:defRPr/>
            </a:pPr>
            <a:r>
              <a:rPr lang="en-GB" sz="1800" dirty="0" smtClean="0"/>
              <a:t>Setting parameters</a:t>
            </a:r>
          </a:p>
          <a:p>
            <a:pPr>
              <a:defRPr/>
            </a:pPr>
            <a:r>
              <a:rPr lang="en-GB" sz="1800" dirty="0" smtClean="0"/>
              <a:t>Registration details</a:t>
            </a:r>
          </a:p>
          <a:p>
            <a:pPr>
              <a:defRPr/>
            </a:pPr>
            <a:r>
              <a:rPr lang="en-GB" sz="1800" dirty="0" smtClean="0"/>
              <a:t>Upgrade instructions</a:t>
            </a:r>
          </a:p>
          <a:p>
            <a:pPr>
              <a:defRPr/>
            </a:pPr>
            <a:r>
              <a:rPr lang="en-GB" sz="1800" dirty="0" smtClean="0"/>
              <a:t>Starting the program</a:t>
            </a:r>
          </a:p>
          <a:p>
            <a:pPr>
              <a:defRPr/>
            </a:pPr>
            <a:r>
              <a:rPr lang="en-GB" sz="1800" dirty="0" smtClean="0"/>
              <a:t>Disks or tapes required </a:t>
            </a:r>
          </a:p>
          <a:p>
            <a:pPr>
              <a:defRPr/>
            </a:pPr>
            <a:r>
              <a:rPr lang="en-GB" sz="1800" dirty="0" smtClean="0"/>
              <a:t>Stationary to be used</a:t>
            </a:r>
          </a:p>
          <a:p>
            <a:pPr>
              <a:defRPr/>
            </a:pPr>
            <a:r>
              <a:rPr lang="en-GB" sz="1800" dirty="0" smtClean="0"/>
              <a:t>Reports and who gets them</a:t>
            </a:r>
          </a:p>
          <a:p>
            <a:pPr>
              <a:defRPr/>
            </a:pPr>
            <a:r>
              <a:rPr lang="en-GB" sz="1800" dirty="0" smtClean="0"/>
              <a:t>Backup procedures</a:t>
            </a:r>
          </a:p>
          <a:p>
            <a:pPr>
              <a:defRPr/>
            </a:pPr>
            <a:r>
              <a:rPr lang="en-GB" sz="1800" dirty="0" smtClean="0"/>
              <a:t>Recovery procedures</a:t>
            </a:r>
          </a:p>
          <a:p>
            <a:pPr>
              <a:defRPr/>
            </a:pPr>
            <a:endParaRPr lang="en-GB" dirty="0" smtClean="0"/>
          </a:p>
          <a:p>
            <a:pPr>
              <a:defRPr/>
            </a:pPr>
            <a:endParaRPr lang="en-GB" dirty="0" smtClean="0"/>
          </a:p>
        </p:txBody>
      </p:sp>
      <p:sp>
        <p:nvSpPr>
          <p:cNvPr id="2" name="Slide Number Placeholder 1"/>
          <p:cNvSpPr>
            <a:spLocks noGrp="1"/>
          </p:cNvSpPr>
          <p:nvPr>
            <p:ph type="sldNum" sz="quarter" idx="12"/>
          </p:nvPr>
        </p:nvSpPr>
        <p:spPr/>
        <p:txBody>
          <a:bodyPr/>
          <a:lstStyle/>
          <a:p>
            <a:fld id="{D67428B3-75A4-484C-A499-CF64F779C109}" type="slidenum">
              <a:rPr lang="en-GB" smtClean="0"/>
              <a:t>39</a:t>
            </a:fld>
            <a:endParaRPr lang="en-GB"/>
          </a:p>
        </p:txBody>
      </p:sp>
    </p:spTree>
    <p:extLst>
      <p:ext uri="{BB962C8B-B14F-4D97-AF65-F5344CB8AC3E}">
        <p14:creationId xmlns:p14="http://schemas.microsoft.com/office/powerpoint/2010/main" val="123130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Library programs.</a:t>
            </a:r>
            <a:endParaRPr lang="en-GB" dirty="0"/>
          </a:p>
        </p:txBody>
      </p:sp>
      <p:sp>
        <p:nvSpPr>
          <p:cNvPr id="3" name="Content Placeholder 2"/>
          <p:cNvSpPr>
            <a:spLocks noGrp="1"/>
          </p:cNvSpPr>
          <p:nvPr>
            <p:ph idx="1"/>
          </p:nvPr>
        </p:nvSpPr>
        <p:spPr/>
        <p:txBody>
          <a:bodyPr>
            <a:normAutofit fontScale="92500" lnSpcReduction="10000"/>
          </a:bodyPr>
          <a:lstStyle/>
          <a:p>
            <a:pPr>
              <a:buNone/>
            </a:pPr>
            <a:r>
              <a:rPr lang="en-GB" dirty="0" smtClean="0"/>
              <a:t>A program library is a collection of programs, each of which do a specific job. Library programs are available for users to call up and use in their own programs. On a network, you may have a library of programs on a server that are available to all users. On a PC, a user may have bought and installed a handy set of library programs for whichever programming language they are using or may use the library programs that came with whichever operating system they installed. </a:t>
            </a:r>
            <a:endParaRPr lang="en-GB" dirty="0"/>
          </a:p>
        </p:txBody>
      </p:sp>
      <p:sp>
        <p:nvSpPr>
          <p:cNvPr id="4" name="Slide Number Placeholder 3"/>
          <p:cNvSpPr>
            <a:spLocks noGrp="1"/>
          </p:cNvSpPr>
          <p:nvPr>
            <p:ph type="sldNum" sz="quarter" idx="12"/>
          </p:nvPr>
        </p:nvSpPr>
        <p:spPr/>
        <p:txBody>
          <a:bodyPr/>
          <a:lstStyle/>
          <a:p>
            <a:fld id="{D67428B3-75A4-484C-A499-CF64F779C109}" type="slidenum">
              <a:rPr lang="en-GB" smtClean="0"/>
              <a:t>4</a:t>
            </a:fld>
            <a:endParaRPr lang="en-GB"/>
          </a:p>
        </p:txBody>
      </p:sp>
    </p:spTree>
    <p:extLst>
      <p:ext uri="{BB962C8B-B14F-4D97-AF65-F5344CB8AC3E}">
        <p14:creationId xmlns:p14="http://schemas.microsoft.com/office/powerpoint/2010/main" val="18870503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smtClean="0"/>
              <a:t>User Guide</a:t>
            </a:r>
          </a:p>
        </p:txBody>
      </p:sp>
      <p:sp>
        <p:nvSpPr>
          <p:cNvPr id="3" name="Content Placeholder 2"/>
          <p:cNvSpPr>
            <a:spLocks noGrp="1"/>
          </p:cNvSpPr>
          <p:nvPr>
            <p:ph idx="1"/>
          </p:nvPr>
        </p:nvSpPr>
        <p:spPr>
          <a:xfrm>
            <a:off x="468313" y="1600200"/>
            <a:ext cx="8218487" cy="5068888"/>
          </a:xfrm>
        </p:spPr>
        <p:txBody>
          <a:bodyPr/>
          <a:lstStyle/>
          <a:p>
            <a:pPr marL="0" indent="0">
              <a:buFontTx/>
              <a:buNone/>
              <a:defRPr/>
            </a:pPr>
            <a:r>
              <a:rPr lang="en-GB" sz="2000" dirty="0" smtClean="0"/>
              <a:t>Aimed at the end user</a:t>
            </a:r>
          </a:p>
          <a:p>
            <a:pPr>
              <a:defRPr/>
            </a:pPr>
            <a:r>
              <a:rPr lang="en-GB" sz="2000" dirty="0" smtClean="0"/>
              <a:t>Senior managers</a:t>
            </a:r>
          </a:p>
          <a:p>
            <a:pPr>
              <a:defRPr/>
            </a:pPr>
            <a:r>
              <a:rPr lang="en-GB" sz="2000" dirty="0" smtClean="0"/>
              <a:t>Middle managers</a:t>
            </a:r>
          </a:p>
          <a:p>
            <a:pPr>
              <a:defRPr/>
            </a:pPr>
            <a:r>
              <a:rPr lang="en-GB" sz="2000" dirty="0" smtClean="0"/>
              <a:t>Clerical workers</a:t>
            </a:r>
          </a:p>
          <a:p>
            <a:pPr marL="0" indent="0">
              <a:buFontTx/>
              <a:buNone/>
              <a:defRPr/>
            </a:pPr>
            <a:r>
              <a:rPr lang="en-GB" sz="2000" dirty="0" smtClean="0"/>
              <a:t>It includes </a:t>
            </a:r>
            <a:r>
              <a:rPr lang="en-GB" sz="1800" dirty="0" smtClean="0"/>
              <a:t>(in a way a non specialist will understand)</a:t>
            </a:r>
          </a:p>
          <a:p>
            <a:pPr>
              <a:defRPr/>
            </a:pPr>
            <a:r>
              <a:rPr lang="en-GB" sz="2000" dirty="0" smtClean="0"/>
              <a:t>Menu structure</a:t>
            </a:r>
          </a:p>
          <a:p>
            <a:pPr>
              <a:defRPr/>
            </a:pPr>
            <a:r>
              <a:rPr lang="en-GB" sz="2000" dirty="0" smtClean="0"/>
              <a:t>Navigation</a:t>
            </a:r>
          </a:p>
          <a:p>
            <a:pPr>
              <a:defRPr/>
            </a:pPr>
            <a:r>
              <a:rPr lang="en-GB" sz="2000" dirty="0" smtClean="0"/>
              <a:t>Data entry </a:t>
            </a:r>
          </a:p>
          <a:p>
            <a:pPr>
              <a:defRPr/>
            </a:pPr>
            <a:r>
              <a:rPr lang="en-GB" sz="2000" dirty="0" smtClean="0"/>
              <a:t>Format of reports and how to print</a:t>
            </a:r>
          </a:p>
          <a:p>
            <a:pPr>
              <a:defRPr/>
            </a:pPr>
            <a:r>
              <a:rPr lang="en-GB" sz="2000" dirty="0" smtClean="0"/>
              <a:t>Undo</a:t>
            </a:r>
          </a:p>
          <a:p>
            <a:pPr>
              <a:defRPr/>
            </a:pPr>
            <a:r>
              <a:rPr lang="en-GB" sz="2000" dirty="0" smtClean="0"/>
              <a:t>On-line help</a:t>
            </a:r>
          </a:p>
          <a:p>
            <a:pPr>
              <a:defRPr/>
            </a:pPr>
            <a:r>
              <a:rPr lang="en-GB" sz="2000" dirty="0" smtClean="0"/>
              <a:t>User support (phone number)</a:t>
            </a:r>
          </a:p>
          <a:p>
            <a:pPr>
              <a:defRPr/>
            </a:pPr>
            <a:r>
              <a:rPr lang="en-GB" sz="2000" dirty="0" smtClean="0"/>
              <a:t>Tutorial on various functions</a:t>
            </a:r>
            <a:endParaRPr lang="en-GB" sz="2000" dirty="0"/>
          </a:p>
        </p:txBody>
      </p:sp>
      <p:sp>
        <p:nvSpPr>
          <p:cNvPr id="2" name="Slide Number Placeholder 1"/>
          <p:cNvSpPr>
            <a:spLocks noGrp="1"/>
          </p:cNvSpPr>
          <p:nvPr>
            <p:ph type="sldNum" sz="quarter" idx="12"/>
          </p:nvPr>
        </p:nvSpPr>
        <p:spPr/>
        <p:txBody>
          <a:bodyPr/>
          <a:lstStyle/>
          <a:p>
            <a:fld id="{D67428B3-75A4-484C-A499-CF64F779C109}" type="slidenum">
              <a:rPr lang="en-GB" smtClean="0"/>
              <a:t>40</a:t>
            </a:fld>
            <a:endParaRPr lang="en-GB"/>
          </a:p>
        </p:txBody>
      </p:sp>
    </p:spTree>
    <p:extLst>
      <p:ext uri="{BB962C8B-B14F-4D97-AF65-F5344CB8AC3E}">
        <p14:creationId xmlns:p14="http://schemas.microsoft.com/office/powerpoint/2010/main" val="2064230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GB" smtClean="0"/>
              <a:t>Post Implementation (Evaluation)</a:t>
            </a:r>
          </a:p>
        </p:txBody>
      </p:sp>
      <p:sp>
        <p:nvSpPr>
          <p:cNvPr id="8195" name="Content Placeholder 2"/>
          <p:cNvSpPr>
            <a:spLocks noGrp="1"/>
          </p:cNvSpPr>
          <p:nvPr>
            <p:ph idx="1"/>
          </p:nvPr>
        </p:nvSpPr>
        <p:spPr/>
        <p:txBody>
          <a:bodyPr/>
          <a:lstStyle/>
          <a:p>
            <a:r>
              <a:rPr lang="en-GB" sz="2400" smtClean="0"/>
              <a:t>Three to six months after implementation </a:t>
            </a:r>
          </a:p>
          <a:p>
            <a:r>
              <a:rPr lang="en-GB" sz="2400" smtClean="0"/>
              <a:t>Allows the users to get used to how the system works</a:t>
            </a:r>
          </a:p>
          <a:p>
            <a:r>
              <a:rPr lang="en-GB" sz="2400" smtClean="0"/>
              <a:t>Allows management to evaluate the usefulness of the system (month end)</a:t>
            </a:r>
          </a:p>
          <a:p>
            <a:r>
              <a:rPr lang="en-GB" sz="2400" smtClean="0"/>
              <a:t>Allows management time to discus the system with the users</a:t>
            </a:r>
          </a:p>
          <a:p>
            <a:r>
              <a:rPr lang="en-GB" sz="2400" smtClean="0"/>
              <a:t>Evaluated on</a:t>
            </a:r>
          </a:p>
          <a:p>
            <a:pPr lvl="1"/>
            <a:r>
              <a:rPr lang="en-GB" sz="2400" smtClean="0"/>
              <a:t>Effectiveness </a:t>
            </a:r>
          </a:p>
          <a:p>
            <a:pPr lvl="1"/>
            <a:r>
              <a:rPr lang="en-GB" sz="2400" smtClean="0"/>
              <a:t>Usability</a:t>
            </a:r>
          </a:p>
          <a:p>
            <a:pPr lvl="1"/>
            <a:r>
              <a:rPr lang="en-GB" sz="2400" smtClean="0"/>
              <a:t>Maintainability </a:t>
            </a:r>
          </a:p>
          <a:p>
            <a:endParaRPr lang="en-GB" smtClean="0"/>
          </a:p>
        </p:txBody>
      </p:sp>
      <p:sp>
        <p:nvSpPr>
          <p:cNvPr id="2" name="Slide Number Placeholder 1"/>
          <p:cNvSpPr>
            <a:spLocks noGrp="1"/>
          </p:cNvSpPr>
          <p:nvPr>
            <p:ph type="sldNum" sz="quarter" idx="12"/>
          </p:nvPr>
        </p:nvSpPr>
        <p:spPr/>
        <p:txBody>
          <a:bodyPr/>
          <a:lstStyle/>
          <a:p>
            <a:fld id="{D67428B3-75A4-484C-A499-CF64F779C109}" type="slidenum">
              <a:rPr lang="en-GB" smtClean="0"/>
              <a:t>41</a:t>
            </a:fld>
            <a:endParaRPr lang="en-GB"/>
          </a:p>
        </p:txBody>
      </p:sp>
    </p:spTree>
    <p:extLst>
      <p:ext uri="{BB962C8B-B14F-4D97-AF65-F5344CB8AC3E}">
        <p14:creationId xmlns:p14="http://schemas.microsoft.com/office/powerpoint/2010/main" val="2795505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GB" smtClean="0"/>
              <a:t>Focus</a:t>
            </a:r>
          </a:p>
        </p:txBody>
      </p:sp>
      <p:sp>
        <p:nvSpPr>
          <p:cNvPr id="9219" name="Content Placeholder 2"/>
          <p:cNvSpPr>
            <a:spLocks noGrp="1"/>
          </p:cNvSpPr>
          <p:nvPr>
            <p:ph idx="1"/>
          </p:nvPr>
        </p:nvSpPr>
        <p:spPr/>
        <p:txBody>
          <a:bodyPr/>
          <a:lstStyle/>
          <a:p>
            <a:r>
              <a:rPr lang="en-GB" smtClean="0"/>
              <a:t>Comparison of the systems actual performance with the anticipated performance objectives </a:t>
            </a:r>
          </a:p>
          <a:p>
            <a:r>
              <a:rPr lang="en-GB" smtClean="0"/>
              <a:t>An assessment of each aspect of the system against preset criteria </a:t>
            </a:r>
          </a:p>
          <a:p>
            <a:r>
              <a:rPr lang="en-GB" smtClean="0"/>
              <a:t>Errors which were made during system development</a:t>
            </a:r>
          </a:p>
          <a:p>
            <a:r>
              <a:rPr lang="en-GB" smtClean="0"/>
              <a:t>Unexpected benefits and problems</a:t>
            </a:r>
          </a:p>
        </p:txBody>
      </p:sp>
      <p:sp>
        <p:nvSpPr>
          <p:cNvPr id="2" name="Slide Number Placeholder 1"/>
          <p:cNvSpPr>
            <a:spLocks noGrp="1"/>
          </p:cNvSpPr>
          <p:nvPr>
            <p:ph type="sldNum" sz="quarter" idx="12"/>
          </p:nvPr>
        </p:nvSpPr>
        <p:spPr/>
        <p:txBody>
          <a:bodyPr/>
          <a:lstStyle/>
          <a:p>
            <a:fld id="{D67428B3-75A4-484C-A499-CF64F779C109}" type="slidenum">
              <a:rPr lang="en-GB" smtClean="0"/>
              <a:t>42</a:t>
            </a:fld>
            <a:endParaRPr lang="en-GB"/>
          </a:p>
        </p:txBody>
      </p:sp>
    </p:spTree>
    <p:extLst>
      <p:ext uri="{BB962C8B-B14F-4D97-AF65-F5344CB8AC3E}">
        <p14:creationId xmlns:p14="http://schemas.microsoft.com/office/powerpoint/2010/main" val="3457559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GB" smtClean="0"/>
              <a:t>Why provide maintenance?</a:t>
            </a:r>
          </a:p>
        </p:txBody>
      </p:sp>
      <p:sp>
        <p:nvSpPr>
          <p:cNvPr id="3" name="Content Placeholder 2"/>
          <p:cNvSpPr>
            <a:spLocks noGrp="1"/>
          </p:cNvSpPr>
          <p:nvPr>
            <p:ph idx="1"/>
          </p:nvPr>
        </p:nvSpPr>
        <p:spPr/>
        <p:txBody>
          <a:bodyPr/>
          <a:lstStyle/>
          <a:p>
            <a:pPr marL="0" indent="0">
              <a:buFontTx/>
              <a:buNone/>
              <a:defRPr/>
            </a:pPr>
            <a:r>
              <a:rPr lang="en-GB" dirty="0" smtClean="0"/>
              <a:t>Impossible to produce software that does not need to be maintained</a:t>
            </a:r>
            <a:endParaRPr lang="en-GB" dirty="0"/>
          </a:p>
          <a:p>
            <a:pPr>
              <a:defRPr/>
            </a:pPr>
            <a:r>
              <a:rPr lang="en-GB" dirty="0" smtClean="0"/>
              <a:t>Errors could be discovered </a:t>
            </a:r>
          </a:p>
          <a:p>
            <a:pPr>
              <a:defRPr/>
            </a:pPr>
            <a:r>
              <a:rPr lang="en-GB" dirty="0" smtClean="0"/>
              <a:t>Original requirements modified to reflect changing needs </a:t>
            </a:r>
          </a:p>
          <a:p>
            <a:pPr>
              <a:defRPr/>
            </a:pPr>
            <a:r>
              <a:rPr lang="en-GB" dirty="0" smtClean="0"/>
              <a:t>Hardware developments my give scope for improved software</a:t>
            </a:r>
          </a:p>
          <a:p>
            <a:pPr>
              <a:defRPr/>
            </a:pPr>
            <a:r>
              <a:rPr lang="en-GB" dirty="0" smtClean="0"/>
              <a:t>New legislation</a:t>
            </a:r>
          </a:p>
        </p:txBody>
      </p:sp>
      <p:sp>
        <p:nvSpPr>
          <p:cNvPr id="2" name="Slide Number Placeholder 1"/>
          <p:cNvSpPr>
            <a:spLocks noGrp="1"/>
          </p:cNvSpPr>
          <p:nvPr>
            <p:ph type="sldNum" sz="quarter" idx="12"/>
          </p:nvPr>
        </p:nvSpPr>
        <p:spPr/>
        <p:txBody>
          <a:bodyPr/>
          <a:lstStyle/>
          <a:p>
            <a:fld id="{D67428B3-75A4-484C-A499-CF64F779C109}" type="slidenum">
              <a:rPr lang="en-GB" smtClean="0"/>
              <a:t>43</a:t>
            </a:fld>
            <a:endParaRPr lang="en-GB"/>
          </a:p>
        </p:txBody>
      </p:sp>
    </p:spTree>
    <p:extLst>
      <p:ext uri="{BB962C8B-B14F-4D97-AF65-F5344CB8AC3E}">
        <p14:creationId xmlns:p14="http://schemas.microsoft.com/office/powerpoint/2010/main" val="2526701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GB" smtClean="0"/>
              <a:t>Maintenance </a:t>
            </a:r>
          </a:p>
        </p:txBody>
      </p:sp>
      <p:sp>
        <p:nvSpPr>
          <p:cNvPr id="11267" name="Content Placeholder 2"/>
          <p:cNvSpPr>
            <a:spLocks noGrp="1"/>
          </p:cNvSpPr>
          <p:nvPr>
            <p:ph idx="1"/>
          </p:nvPr>
        </p:nvSpPr>
        <p:spPr/>
        <p:txBody>
          <a:bodyPr/>
          <a:lstStyle/>
          <a:p>
            <a:r>
              <a:rPr lang="en-GB" smtClean="0"/>
              <a:t>Perfected Maintenance</a:t>
            </a:r>
          </a:p>
          <a:p>
            <a:pPr lvl="1"/>
            <a:r>
              <a:rPr lang="en-GB" sz="2400" smtClean="0"/>
              <a:t>The system can be made better in some way without changing its functionality e.g. run faster or better reports </a:t>
            </a:r>
          </a:p>
          <a:p>
            <a:r>
              <a:rPr lang="en-GB" smtClean="0"/>
              <a:t>Adaptive Maintenance </a:t>
            </a:r>
          </a:p>
          <a:p>
            <a:pPr lvl="1"/>
            <a:r>
              <a:rPr lang="en-GB" sz="2400" smtClean="0"/>
              <a:t>Changing needs in a company may mean systems need to be adapted e.g. single user to multi user</a:t>
            </a:r>
          </a:p>
          <a:p>
            <a:r>
              <a:rPr lang="en-GB" smtClean="0"/>
              <a:t>Corrective maintenance</a:t>
            </a:r>
          </a:p>
          <a:p>
            <a:pPr lvl="1"/>
            <a:r>
              <a:rPr lang="en-GB" sz="2400" smtClean="0"/>
              <a:t>The correction of previously undetected errors</a:t>
            </a:r>
          </a:p>
          <a:p>
            <a:endParaRPr lang="en-GB" smtClean="0"/>
          </a:p>
          <a:p>
            <a:endParaRPr lang="en-GB" smtClean="0"/>
          </a:p>
        </p:txBody>
      </p:sp>
      <p:sp>
        <p:nvSpPr>
          <p:cNvPr id="2" name="Slide Number Placeholder 1"/>
          <p:cNvSpPr>
            <a:spLocks noGrp="1"/>
          </p:cNvSpPr>
          <p:nvPr>
            <p:ph type="sldNum" sz="quarter" idx="12"/>
          </p:nvPr>
        </p:nvSpPr>
        <p:spPr/>
        <p:txBody>
          <a:bodyPr/>
          <a:lstStyle/>
          <a:p>
            <a:fld id="{D67428B3-75A4-484C-A499-CF64F779C109}" type="slidenum">
              <a:rPr lang="en-GB" smtClean="0"/>
              <a:t>44</a:t>
            </a:fld>
            <a:endParaRPr lang="en-GB"/>
          </a:p>
        </p:txBody>
      </p:sp>
    </p:spTree>
    <p:extLst>
      <p:ext uri="{BB962C8B-B14F-4D97-AF65-F5344CB8AC3E}">
        <p14:creationId xmlns:p14="http://schemas.microsoft.com/office/powerpoint/2010/main" val="3977094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endParaRPr lang="en-US" smtClean="0"/>
          </a:p>
        </p:txBody>
      </p:sp>
      <p:sp>
        <p:nvSpPr>
          <p:cNvPr id="12291" name="Content Placeholder 2"/>
          <p:cNvSpPr>
            <a:spLocks noGrp="1"/>
          </p:cNvSpPr>
          <p:nvPr>
            <p:ph idx="1"/>
          </p:nvPr>
        </p:nvSpPr>
        <p:spPr/>
        <p:txBody>
          <a:bodyPr/>
          <a:lstStyle/>
          <a:p>
            <a:endParaRPr lang="en-US" smtClean="0"/>
          </a:p>
        </p:txBody>
      </p:sp>
      <p:pic>
        <p:nvPicPr>
          <p:cNvPr id="1229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101600"/>
            <a:ext cx="6611938" cy="661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D67428B3-75A4-484C-A499-CF64F779C109}" type="slidenum">
              <a:rPr lang="en-GB" smtClean="0"/>
              <a:t>45</a:t>
            </a:fld>
            <a:endParaRPr lang="en-GB"/>
          </a:p>
        </p:txBody>
      </p:sp>
    </p:spTree>
    <p:extLst>
      <p:ext uri="{BB962C8B-B14F-4D97-AF65-F5344CB8AC3E}">
        <p14:creationId xmlns:p14="http://schemas.microsoft.com/office/powerpoint/2010/main" val="3190579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GB" smtClean="0"/>
              <a:t>Factors effecting maintainability </a:t>
            </a:r>
          </a:p>
        </p:txBody>
      </p:sp>
      <p:sp>
        <p:nvSpPr>
          <p:cNvPr id="13315" name="Content Placeholder 2"/>
          <p:cNvSpPr>
            <a:spLocks noGrp="1"/>
          </p:cNvSpPr>
          <p:nvPr>
            <p:ph idx="1"/>
          </p:nvPr>
        </p:nvSpPr>
        <p:spPr/>
        <p:txBody>
          <a:bodyPr/>
          <a:lstStyle/>
          <a:p>
            <a:r>
              <a:rPr lang="en-GB" smtClean="0"/>
              <a:t>Maintenance can be expensive so it is important to create a system that is easy to maintain</a:t>
            </a:r>
          </a:p>
          <a:p>
            <a:pPr lvl="1"/>
            <a:r>
              <a:rPr lang="en-GB" sz="2000" smtClean="0"/>
              <a:t>Good program design </a:t>
            </a:r>
          </a:p>
          <a:p>
            <a:pPr lvl="1"/>
            <a:r>
              <a:rPr lang="en-GB" sz="2000" smtClean="0"/>
              <a:t>Well-structured program written in a modular fashion and following standards of best practice</a:t>
            </a:r>
          </a:p>
          <a:p>
            <a:pPr lvl="1"/>
            <a:r>
              <a:rPr lang="en-GB" sz="2000" smtClean="0"/>
              <a:t>Use of appropriate high-level language</a:t>
            </a:r>
          </a:p>
          <a:p>
            <a:pPr lvl="1"/>
            <a:r>
              <a:rPr lang="en-GB" sz="2000" smtClean="0"/>
              <a:t>Using tried and tested library routines and components</a:t>
            </a:r>
          </a:p>
          <a:p>
            <a:pPr lvl="1"/>
            <a:r>
              <a:rPr lang="en-GB" sz="2000" smtClean="0"/>
              <a:t>Good documentation</a:t>
            </a:r>
          </a:p>
          <a:p>
            <a:pPr lvl="1"/>
            <a:r>
              <a:rPr lang="en-GB" sz="2000" smtClean="0"/>
              <a:t>Record of maintenance tasks </a:t>
            </a:r>
          </a:p>
          <a:p>
            <a:pPr lvl="1"/>
            <a:endParaRPr lang="en-GB" smtClean="0"/>
          </a:p>
        </p:txBody>
      </p:sp>
      <p:sp>
        <p:nvSpPr>
          <p:cNvPr id="2" name="Slide Number Placeholder 1"/>
          <p:cNvSpPr>
            <a:spLocks noGrp="1"/>
          </p:cNvSpPr>
          <p:nvPr>
            <p:ph type="sldNum" sz="quarter" idx="12"/>
          </p:nvPr>
        </p:nvSpPr>
        <p:spPr/>
        <p:txBody>
          <a:bodyPr/>
          <a:lstStyle/>
          <a:p>
            <a:fld id="{D67428B3-75A4-484C-A499-CF64F779C109}" type="slidenum">
              <a:rPr lang="en-GB" smtClean="0"/>
              <a:t>46</a:t>
            </a:fld>
            <a:endParaRPr lang="en-GB"/>
          </a:p>
        </p:txBody>
      </p:sp>
    </p:spTree>
    <p:extLst>
      <p:ext uri="{BB962C8B-B14F-4D97-AF65-F5344CB8AC3E}">
        <p14:creationId xmlns:p14="http://schemas.microsoft.com/office/powerpoint/2010/main" val="377439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 devices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Keyboard</a:t>
            </a:r>
          </a:p>
          <a:p>
            <a:r>
              <a:rPr lang="en-GB" dirty="0" smtClean="0"/>
              <a:t>Mouse</a:t>
            </a:r>
          </a:p>
          <a:p>
            <a:r>
              <a:rPr lang="en-GB" dirty="0" smtClean="0"/>
              <a:t>Joystick</a:t>
            </a:r>
          </a:p>
          <a:p>
            <a:r>
              <a:rPr lang="en-GB" dirty="0" smtClean="0"/>
              <a:t>Digital camera</a:t>
            </a:r>
          </a:p>
          <a:p>
            <a:r>
              <a:rPr lang="en-GB" dirty="0" smtClean="0"/>
              <a:t>Microphone</a:t>
            </a:r>
          </a:p>
          <a:p>
            <a:r>
              <a:rPr lang="en-GB" dirty="0" smtClean="0"/>
              <a:t>Touch screen</a:t>
            </a:r>
          </a:p>
          <a:p>
            <a:r>
              <a:rPr lang="en-GB" dirty="0" smtClean="0"/>
              <a:t>Scanner</a:t>
            </a:r>
          </a:p>
          <a:p>
            <a:r>
              <a:rPr lang="en-GB" dirty="0" smtClean="0"/>
              <a:t>Graphics tablet</a:t>
            </a:r>
          </a:p>
          <a:p>
            <a:r>
              <a:rPr lang="en-GB" dirty="0" smtClean="0"/>
              <a:t>Sensors</a:t>
            </a:r>
          </a:p>
          <a:p>
            <a:r>
              <a:rPr lang="en-GB" dirty="0" smtClean="0"/>
              <a:t>Barcode reader</a:t>
            </a:r>
          </a:p>
          <a:p>
            <a:r>
              <a:rPr lang="en-GB" dirty="0" smtClean="0"/>
              <a:t>Magnetic strip reader</a:t>
            </a:r>
          </a:p>
          <a:p>
            <a:r>
              <a:rPr lang="en-GB" dirty="0" smtClean="0"/>
              <a:t>Magnetic Ink Character Reader (MICR)</a:t>
            </a:r>
          </a:p>
          <a:p>
            <a:r>
              <a:rPr lang="en-GB" dirty="0" smtClean="0"/>
              <a:t>Optical Mark Reader (OMR)</a:t>
            </a:r>
          </a:p>
          <a:p>
            <a:endParaRPr lang="en-GB" b="1" dirty="0" smtClean="0"/>
          </a:p>
          <a:p>
            <a:endParaRPr lang="en-GB" dirty="0"/>
          </a:p>
        </p:txBody>
      </p:sp>
      <p:sp>
        <p:nvSpPr>
          <p:cNvPr id="4" name="TextBox 3"/>
          <p:cNvSpPr txBox="1"/>
          <p:nvPr/>
        </p:nvSpPr>
        <p:spPr>
          <a:xfrm>
            <a:off x="5364088" y="1916832"/>
            <a:ext cx="3384376" cy="1477328"/>
          </a:xfrm>
          <a:prstGeom prst="rect">
            <a:avLst/>
          </a:prstGeom>
          <a:noFill/>
          <a:ln>
            <a:solidFill>
              <a:schemeClr val="accent1"/>
            </a:solidFill>
          </a:ln>
        </p:spPr>
        <p:txBody>
          <a:bodyPr wrap="square" rtlCol="0">
            <a:spAutoFit/>
          </a:bodyPr>
          <a:lstStyle/>
          <a:p>
            <a:r>
              <a:rPr lang="en-GB" dirty="0" smtClean="0"/>
              <a:t>Describe each device</a:t>
            </a:r>
          </a:p>
          <a:p>
            <a:r>
              <a:rPr lang="en-GB" dirty="0" smtClean="0"/>
              <a:t>What is it?</a:t>
            </a:r>
          </a:p>
          <a:p>
            <a:r>
              <a:rPr lang="en-GB" dirty="0" smtClean="0"/>
              <a:t>What is it used for?</a:t>
            </a:r>
          </a:p>
          <a:p>
            <a:r>
              <a:rPr lang="en-GB" dirty="0" smtClean="0"/>
              <a:t>What is the technology behind it?</a:t>
            </a:r>
            <a:endParaRPr lang="en-GB" dirty="0"/>
          </a:p>
        </p:txBody>
      </p:sp>
      <p:sp>
        <p:nvSpPr>
          <p:cNvPr id="5" name="Slide Number Placeholder 4"/>
          <p:cNvSpPr>
            <a:spLocks noGrp="1"/>
          </p:cNvSpPr>
          <p:nvPr>
            <p:ph type="sldNum" sz="quarter" idx="12"/>
          </p:nvPr>
        </p:nvSpPr>
        <p:spPr/>
        <p:txBody>
          <a:bodyPr/>
          <a:lstStyle/>
          <a:p>
            <a:fld id="{D67428B3-75A4-484C-A499-CF64F779C109}" type="slidenum">
              <a:rPr lang="en-GB" smtClean="0"/>
              <a:t>5</a:t>
            </a:fld>
            <a:endParaRPr lang="en-GB"/>
          </a:p>
        </p:txBody>
      </p:sp>
    </p:spTree>
    <p:extLst>
      <p:ext uri="{BB962C8B-B14F-4D97-AF65-F5344CB8AC3E}">
        <p14:creationId xmlns:p14="http://schemas.microsoft.com/office/powerpoint/2010/main" val="25703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Output Devices </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Monitor</a:t>
            </a:r>
          </a:p>
          <a:p>
            <a:r>
              <a:rPr lang="en-GB" dirty="0" smtClean="0"/>
              <a:t>Printers</a:t>
            </a:r>
          </a:p>
          <a:p>
            <a:pPr lvl="1"/>
            <a:r>
              <a:rPr lang="en-GB" dirty="0" smtClean="0"/>
              <a:t>Laser printers</a:t>
            </a:r>
          </a:p>
          <a:p>
            <a:pPr lvl="1"/>
            <a:r>
              <a:rPr lang="en-GB" dirty="0" smtClean="0"/>
              <a:t>Ink-jet printers</a:t>
            </a:r>
          </a:p>
          <a:p>
            <a:pPr lvl="1"/>
            <a:r>
              <a:rPr lang="en-GB" dirty="0" smtClean="0"/>
              <a:t>Dot matrix printers</a:t>
            </a:r>
          </a:p>
          <a:p>
            <a:r>
              <a:rPr lang="en-GB" dirty="0" smtClean="0"/>
              <a:t>Plotters</a:t>
            </a:r>
          </a:p>
          <a:p>
            <a:r>
              <a:rPr lang="en-GB" dirty="0" smtClean="0"/>
              <a:t>speakers</a:t>
            </a:r>
          </a:p>
          <a:p>
            <a:r>
              <a:rPr lang="en-GB" dirty="0" smtClean="0"/>
              <a:t>projectors</a:t>
            </a:r>
          </a:p>
          <a:p>
            <a:r>
              <a:rPr lang="en-GB" dirty="0" smtClean="0"/>
              <a:t>buzzers</a:t>
            </a:r>
          </a:p>
          <a:p>
            <a:r>
              <a:rPr lang="en-GB" dirty="0" smtClean="0"/>
              <a:t>motors</a:t>
            </a:r>
          </a:p>
          <a:p>
            <a:r>
              <a:rPr lang="en-GB" dirty="0" smtClean="0"/>
              <a:t>switched outputs</a:t>
            </a:r>
          </a:p>
          <a:p>
            <a:r>
              <a:rPr lang="en-GB" dirty="0" smtClean="0"/>
              <a:t>lights</a:t>
            </a:r>
          </a:p>
          <a:p>
            <a:r>
              <a:rPr lang="en-GB" dirty="0" smtClean="0"/>
              <a:t>mechanical devices, </a:t>
            </a:r>
            <a:r>
              <a:rPr lang="en-GB" dirty="0" err="1" smtClean="0"/>
              <a:t>eg</a:t>
            </a:r>
            <a:r>
              <a:rPr lang="en-GB" dirty="0" smtClean="0"/>
              <a:t> a robot arm</a:t>
            </a:r>
          </a:p>
          <a:p>
            <a:endParaRPr lang="en-GB" dirty="0"/>
          </a:p>
        </p:txBody>
      </p:sp>
      <p:sp>
        <p:nvSpPr>
          <p:cNvPr id="4" name="TextBox 3"/>
          <p:cNvSpPr txBox="1"/>
          <p:nvPr/>
        </p:nvSpPr>
        <p:spPr>
          <a:xfrm>
            <a:off x="5364088" y="1916832"/>
            <a:ext cx="3384376" cy="1477328"/>
          </a:xfrm>
          <a:prstGeom prst="rect">
            <a:avLst/>
          </a:prstGeom>
          <a:noFill/>
          <a:ln>
            <a:solidFill>
              <a:schemeClr val="accent1"/>
            </a:solidFill>
          </a:ln>
        </p:spPr>
        <p:txBody>
          <a:bodyPr wrap="square" rtlCol="0">
            <a:spAutoFit/>
          </a:bodyPr>
          <a:lstStyle/>
          <a:p>
            <a:r>
              <a:rPr lang="en-GB" dirty="0" smtClean="0"/>
              <a:t>Describe each device</a:t>
            </a:r>
          </a:p>
          <a:p>
            <a:r>
              <a:rPr lang="en-GB" dirty="0" smtClean="0"/>
              <a:t>What is it?</a:t>
            </a:r>
          </a:p>
          <a:p>
            <a:r>
              <a:rPr lang="en-GB" dirty="0" smtClean="0"/>
              <a:t>What is it used for?</a:t>
            </a:r>
          </a:p>
          <a:p>
            <a:r>
              <a:rPr lang="en-GB" dirty="0" smtClean="0"/>
              <a:t>What is the technology behind it?</a:t>
            </a:r>
            <a:endParaRPr lang="en-GB" dirty="0"/>
          </a:p>
        </p:txBody>
      </p:sp>
      <p:sp>
        <p:nvSpPr>
          <p:cNvPr id="5" name="Slide Number Placeholder 4"/>
          <p:cNvSpPr>
            <a:spLocks noGrp="1"/>
          </p:cNvSpPr>
          <p:nvPr>
            <p:ph type="sldNum" sz="quarter" idx="12"/>
          </p:nvPr>
        </p:nvSpPr>
        <p:spPr/>
        <p:txBody>
          <a:bodyPr/>
          <a:lstStyle/>
          <a:p>
            <a:fld id="{D67428B3-75A4-484C-A499-CF64F779C109}" type="slidenum">
              <a:rPr lang="en-GB" smtClean="0"/>
              <a:t>6</a:t>
            </a:fld>
            <a:endParaRPr lang="en-GB"/>
          </a:p>
        </p:txBody>
      </p:sp>
    </p:spTree>
    <p:extLst>
      <p:ext uri="{BB962C8B-B14F-4D97-AF65-F5344CB8AC3E}">
        <p14:creationId xmlns:p14="http://schemas.microsoft.com/office/powerpoint/2010/main" val="3205826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Storage Devices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Floppy disks</a:t>
            </a:r>
          </a:p>
          <a:p>
            <a:r>
              <a:rPr lang="en-GB" dirty="0" smtClean="0"/>
              <a:t>hard disks</a:t>
            </a:r>
          </a:p>
          <a:p>
            <a:r>
              <a:rPr lang="en-GB" dirty="0" smtClean="0"/>
              <a:t>CDs</a:t>
            </a:r>
          </a:p>
          <a:p>
            <a:r>
              <a:rPr lang="en-GB" dirty="0" smtClean="0"/>
              <a:t>CD R/Ws</a:t>
            </a:r>
          </a:p>
          <a:p>
            <a:r>
              <a:rPr lang="en-GB" dirty="0" smtClean="0"/>
              <a:t>DVDs</a:t>
            </a:r>
          </a:p>
          <a:p>
            <a:r>
              <a:rPr lang="en-GB" dirty="0" smtClean="0"/>
              <a:t>Zip disks</a:t>
            </a:r>
          </a:p>
          <a:p>
            <a:r>
              <a:rPr lang="en-GB" dirty="0" smtClean="0"/>
              <a:t>SD cards</a:t>
            </a:r>
          </a:p>
          <a:p>
            <a:r>
              <a:rPr lang="en-GB" dirty="0" smtClean="0"/>
              <a:t>Flash drives</a:t>
            </a:r>
          </a:p>
          <a:p>
            <a:r>
              <a:rPr lang="en-GB" dirty="0" smtClean="0"/>
              <a:t>Magnetic tape</a:t>
            </a:r>
            <a:endParaRPr lang="en-GB" dirty="0"/>
          </a:p>
        </p:txBody>
      </p:sp>
      <p:sp>
        <p:nvSpPr>
          <p:cNvPr id="5" name="TextBox 4"/>
          <p:cNvSpPr txBox="1"/>
          <p:nvPr/>
        </p:nvSpPr>
        <p:spPr>
          <a:xfrm>
            <a:off x="5148064" y="3140968"/>
            <a:ext cx="3744416" cy="1200329"/>
          </a:xfrm>
          <a:prstGeom prst="rect">
            <a:avLst/>
          </a:prstGeom>
          <a:noFill/>
          <a:ln>
            <a:solidFill>
              <a:schemeClr val="accent1"/>
            </a:solidFill>
          </a:ln>
        </p:spPr>
        <p:txBody>
          <a:bodyPr wrap="square" rtlCol="0">
            <a:spAutoFit/>
          </a:bodyPr>
          <a:lstStyle/>
          <a:p>
            <a:r>
              <a:rPr lang="en-GB" dirty="0" smtClean="0"/>
              <a:t>Describe each device</a:t>
            </a:r>
          </a:p>
          <a:p>
            <a:r>
              <a:rPr lang="en-GB" dirty="0" smtClean="0"/>
              <a:t>What is it?</a:t>
            </a:r>
          </a:p>
          <a:p>
            <a:r>
              <a:rPr lang="en-GB" dirty="0" smtClean="0"/>
              <a:t>What is it used for?</a:t>
            </a:r>
          </a:p>
          <a:p>
            <a:r>
              <a:rPr lang="en-GB" dirty="0" smtClean="0"/>
              <a:t>What is the storage capacity?</a:t>
            </a:r>
            <a:endParaRPr lang="en-GB" dirty="0"/>
          </a:p>
        </p:txBody>
      </p:sp>
      <p:sp>
        <p:nvSpPr>
          <p:cNvPr id="4" name="Slide Number Placeholder 3"/>
          <p:cNvSpPr>
            <a:spLocks noGrp="1"/>
          </p:cNvSpPr>
          <p:nvPr>
            <p:ph type="sldNum" sz="quarter" idx="12"/>
          </p:nvPr>
        </p:nvSpPr>
        <p:spPr/>
        <p:txBody>
          <a:bodyPr/>
          <a:lstStyle/>
          <a:p>
            <a:fld id="{D67428B3-75A4-484C-A499-CF64F779C109}" type="slidenum">
              <a:rPr lang="en-GB" smtClean="0"/>
              <a:t>7</a:t>
            </a:fld>
            <a:endParaRPr lang="en-GB"/>
          </a:p>
        </p:txBody>
      </p:sp>
    </p:spTree>
    <p:extLst>
      <p:ext uri="{BB962C8B-B14F-4D97-AF65-F5344CB8AC3E}">
        <p14:creationId xmlns:p14="http://schemas.microsoft.com/office/powerpoint/2010/main" val="30356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Primary/ secondary storage devices</a:t>
            </a:r>
            <a:endParaRPr lang="en-GB" dirty="0"/>
          </a:p>
        </p:txBody>
      </p:sp>
      <p:pic>
        <p:nvPicPr>
          <p:cNvPr id="45058" name="Picture 2"/>
          <p:cNvPicPr>
            <a:picLocks noGrp="1" noChangeAspect="1" noChangeArrowheads="1"/>
          </p:cNvPicPr>
          <p:nvPr>
            <p:ph idx="1"/>
          </p:nvPr>
        </p:nvPicPr>
        <p:blipFill>
          <a:blip r:embed="rId3" cstate="print"/>
          <a:srcRect l="28738" t="44844" r="38188" b="23656"/>
          <a:stretch>
            <a:fillRect/>
          </a:stretch>
        </p:blipFill>
        <p:spPr bwMode="auto">
          <a:xfrm>
            <a:off x="981134" y="1772816"/>
            <a:ext cx="7119258" cy="5085184"/>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D67428B3-75A4-484C-A499-CF64F779C109}" type="slidenum">
              <a:rPr lang="en-GB" smtClean="0"/>
              <a:t>8</a:t>
            </a:fld>
            <a:endParaRPr lang="en-GB"/>
          </a:p>
        </p:txBody>
      </p:sp>
    </p:spTree>
    <p:extLst>
      <p:ext uri="{BB962C8B-B14F-4D97-AF65-F5344CB8AC3E}">
        <p14:creationId xmlns:p14="http://schemas.microsoft.com/office/powerpoint/2010/main" val="243508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Systems software and application packages </a:t>
            </a:r>
            <a:endParaRPr lang="en-GB" dirty="0"/>
          </a:p>
        </p:txBody>
      </p:sp>
      <p:pic>
        <p:nvPicPr>
          <p:cNvPr id="2050" name="Picture 2"/>
          <p:cNvPicPr>
            <a:picLocks noChangeAspect="1" noChangeArrowheads="1"/>
          </p:cNvPicPr>
          <p:nvPr/>
        </p:nvPicPr>
        <p:blipFill rotWithShape="1">
          <a:blip r:embed="rId3" cstate="print"/>
          <a:srcRect l="31746" t="24415" r="19528" b="41313"/>
          <a:stretch/>
        </p:blipFill>
        <p:spPr bwMode="auto">
          <a:xfrm>
            <a:off x="0" y="1787236"/>
            <a:ext cx="9144000" cy="482373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D67428B3-75A4-484C-A499-CF64F779C109}" type="slidenum">
              <a:rPr lang="en-GB" smtClean="0"/>
              <a:t>9</a:t>
            </a:fld>
            <a:endParaRPr lang="en-GB"/>
          </a:p>
        </p:txBody>
      </p:sp>
    </p:spTree>
    <p:extLst>
      <p:ext uri="{BB962C8B-B14F-4D97-AF65-F5344CB8AC3E}">
        <p14:creationId xmlns:p14="http://schemas.microsoft.com/office/powerpoint/2010/main" val="1854989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2556</Words>
  <Application>Microsoft Office PowerPoint</Application>
  <PresentationFormat>On-screen Show (4:3)</PresentationFormat>
  <Paragraphs>371</Paragraphs>
  <Slides>46</Slides>
  <Notes>20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Basic Definitions</vt:lpstr>
      <vt:lpstr>Purpose of I/O and storage systems</vt:lpstr>
      <vt:lpstr>Systems software and application packages </vt:lpstr>
      <vt:lpstr>Library programs.</vt:lpstr>
      <vt:lpstr>Input devices</vt:lpstr>
      <vt:lpstr>Output Devices </vt:lpstr>
      <vt:lpstr>Storage Devices</vt:lpstr>
      <vt:lpstr>Primary/ secondary storage devices</vt:lpstr>
      <vt:lpstr>Systems software and application packages </vt:lpstr>
      <vt:lpstr>The waterfall model</vt:lpstr>
      <vt:lpstr>Analysis documents</vt:lpstr>
      <vt:lpstr>Waterfall model</vt:lpstr>
      <vt:lpstr>Data flow diagram</vt:lpstr>
      <vt:lpstr>Structure Diagram</vt:lpstr>
      <vt:lpstr>Data Dictionary</vt:lpstr>
      <vt:lpstr>PowerPoint Presentation</vt:lpstr>
      <vt:lpstr>Requirements spec</vt:lpstr>
      <vt:lpstr>SMART Requirements</vt:lpstr>
      <vt:lpstr>Hardware and software constraints</vt:lpstr>
      <vt:lpstr>Design</vt:lpstr>
      <vt:lpstr>Implementation</vt:lpstr>
      <vt:lpstr>Testing</vt:lpstr>
      <vt:lpstr>HW Answer (Data dictionary)</vt:lpstr>
      <vt:lpstr>Types of testing</vt:lpstr>
      <vt:lpstr>Types of testing cont</vt:lpstr>
      <vt:lpstr>Types of testing cont</vt:lpstr>
      <vt:lpstr>Types of testing cont</vt:lpstr>
      <vt:lpstr>Types of testing cont</vt:lpstr>
      <vt:lpstr>Types of testing cont</vt:lpstr>
      <vt:lpstr>Types of test data</vt:lpstr>
      <vt:lpstr>Testing a user login</vt:lpstr>
      <vt:lpstr>Testing task</vt:lpstr>
      <vt:lpstr>Installation </vt:lpstr>
      <vt:lpstr>Conversion </vt:lpstr>
      <vt:lpstr>Conversion</vt:lpstr>
      <vt:lpstr>Conversion</vt:lpstr>
      <vt:lpstr>Conversion </vt:lpstr>
      <vt:lpstr>Documentation </vt:lpstr>
      <vt:lpstr>Technical Documentation </vt:lpstr>
      <vt:lpstr>User Guide</vt:lpstr>
      <vt:lpstr>Post Implementation (Evaluation)</vt:lpstr>
      <vt:lpstr>Focus</vt:lpstr>
      <vt:lpstr>Why provide maintenance?</vt:lpstr>
      <vt:lpstr>Maintenance </vt:lpstr>
      <vt:lpstr>PowerPoint Presentation</vt:lpstr>
      <vt:lpstr>Factors effecting maintainability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Definitions</dc:title>
  <dc:creator>godwin</dc:creator>
  <cp:lastModifiedBy>godwin</cp:lastModifiedBy>
  <cp:revision>4</cp:revision>
  <dcterms:created xsi:type="dcterms:W3CDTF">2012-11-24T17:52:42Z</dcterms:created>
  <dcterms:modified xsi:type="dcterms:W3CDTF">2012-11-25T17:57:27Z</dcterms:modified>
</cp:coreProperties>
</file>