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Lst>
  <p:sldSz cy="6858000" cx="9144000"/>
  <p:notesSz cx="6858000" cy="9144000"/>
  <p:embeddedFontLst>
    <p:embeddedFont>
      <p:font typeface="Archivo Narrow"/>
      <p:regular r:id="rId132"/>
      <p:bold r:id="rId133"/>
      <p:italic r:id="rId134"/>
      <p:boldItalic r:id="rId1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D12164-AEF8-411C-86DF-25870D15F57A}">
  <a:tblStyle styleId="{63D12164-AEF8-411C-86DF-25870D15F57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ArchivoNarrow-regular.fntdata"/><Relationship Id="rId131" Type="http://schemas.openxmlformats.org/officeDocument/2006/relationships/slide" Target="slides/slide126.xml"/><Relationship Id="rId130" Type="http://schemas.openxmlformats.org/officeDocument/2006/relationships/slide" Target="slides/slide125.xml"/><Relationship Id="rId135" Type="http://schemas.openxmlformats.org/officeDocument/2006/relationships/font" Target="fonts/ArchivoNarrow-boldItalic.fntdata"/><Relationship Id="rId134" Type="http://schemas.openxmlformats.org/officeDocument/2006/relationships/font" Target="fonts/ArchivoNarrow-italic.fntdata"/><Relationship Id="rId133" Type="http://schemas.openxmlformats.org/officeDocument/2006/relationships/font" Target="fonts/ArchivoNarrow-bold.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7" name="Google Shape;777;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09" name="Google Shape;809;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4" name="Google Shape;85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18" name="Google Shape;918;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02" name="Google Shape;1002;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0" name="Google Shape;111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9" name="Google Shape;1219;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25" name="Google Shape;1225;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31" name="Google Shape;123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37" name="Google Shape;1237;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43" name="Google Shape;1243;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49" name="Google Shape;1249;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55" name="Google Shape;1255;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1" name="Google Shape;1261;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7" name="Google Shape;1267;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89" name="Google Shape;1289;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7" name="Google Shape;1317;p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2ff3e698c8a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48" name="Google Shape;1348;g2ff3e698c8a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2ff3e698c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g2ff3e698c8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2ff3e698c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g2ff3e698c8a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2ff3e698c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g2ff3e698c8a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ff3e698c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g2ff3e698c8a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2ff3e698c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g2ff3e698c8a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ff3e698c8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g2ff3e698c8a_0_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2ff3e698c8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g2ff3e698c8a_0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ff3e698c8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g2ff3e698c8a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2ff3e698c8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g2ff3e698c8a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3" name="Google Shape;2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9" name="Google Shape;21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6" name="Google Shape;22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2" name="Google Shape;23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4" name="Google Shape;2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0" name="Google Shape;25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6" name="Google Shape;25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8" name="Google Shape;2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5" name="Google Shape;27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2" name="Google Shape;28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8" name="Google Shape;2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5" name="Google Shape;29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2" name="Google Shape;3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9" name="Google Shape;3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6" name="Google Shape;31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3" name="Google Shape;3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0" name="Google Shape;33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7" name="Google Shape;33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44" name="Google Shape;34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1" name="Google Shape;35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8" name="Google Shape;35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9" name="Google Shape;37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6" name="Google Shape;38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3" name="Google Shape;39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7" name="Google Shape;40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9" name="Google Shape;44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6" name="Google Shape;45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2" name="Google Shape;46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8" name="Google Shape;46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4" name="Google Shape;47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a:p>
            <a:pPr indent="0" lvl="0" marL="0" marR="0" rtl="0" algn="l">
              <a:lnSpc>
                <a:spcPct val="100000"/>
              </a:lnSpc>
              <a:spcBef>
                <a:spcPts val="0"/>
              </a:spcBef>
              <a:spcAft>
                <a:spcPts val="0"/>
              </a:spcAft>
              <a:buSzPts val="1400"/>
              <a:buFont typeface="Arial"/>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7" name="Google Shape;52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3" name="Google Shape;53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1" name="Google Shape;54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9" name="Google Shape;54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6" name="Google Shape;55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3" name="Google Shape;56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9" name="Google Shape;56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7" name="Google Shape;57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4" name="Google Shape;58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0" name="Google Shape;59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7" name="Google Shape;59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0" name="Google Shape;620;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6" name="Google Shape;62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2" name="Google Shape;63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4" name="Google Shape;644;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0" name="Google Shape;65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6" name="Google Shape;65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2" name="Google Shape;66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68" name="Google Shape;66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4" name="Google Shape;674;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1" name="Google Shape;68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88" name="Google Shape;68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95" name="Google Shape;69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2" name="Google Shape;70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09" name="Google Shape;709;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16" name="Google Shape;71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2" name="Google Shape;72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28" name="Google Shape;72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34" name="Google Shape;734;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41" name="Google Shape;741;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59" name="Google Shape;759;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2"/>
          <p:cNvPicPr preferRelativeResize="0"/>
          <p:nvPr/>
        </p:nvPicPr>
        <p:blipFill rotWithShape="1">
          <a:blip r:embed="rId2">
            <a:alphaModFix/>
          </a:blip>
          <a:srcRect b="0" l="0" r="0" t="0"/>
          <a:stretch/>
        </p:blipFill>
        <p:spPr>
          <a:xfrm>
            <a:off x="6090546" y="342390"/>
            <a:ext cx="2463805" cy="779367"/>
          </a:xfrm>
          <a:prstGeom prst="rect">
            <a:avLst/>
          </a:prstGeom>
          <a:noFill/>
          <a:ln>
            <a:noFill/>
          </a:ln>
        </p:spPr>
      </p:pic>
      <p:sp>
        <p:nvSpPr>
          <p:cNvPr id="16" name="Google Shape;16;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9" name="Google Shape;19;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100"/>
              <a:buFont typeface="Arial"/>
              <a:buNone/>
            </a:pPr>
            <a:r>
              <a:rPr b="0" i="0" lang="en-IN" sz="1100" u="none" cap="none" strike="noStrike">
                <a:solidFill>
                  <a:srgbClr val="FFFFFF"/>
                </a:solidFill>
                <a:latin typeface="Georgia"/>
                <a:ea typeface="Georgia"/>
                <a:cs typeface="Georgia"/>
                <a:sym typeface="Georgia"/>
              </a:rPr>
              <a:t>Faith in God |  Moral Uprightness</a:t>
            </a:r>
            <a:br>
              <a:rPr b="0" i="0" lang="en-IN" sz="1100" u="none" cap="none" strike="noStrike">
                <a:solidFill>
                  <a:srgbClr val="FFFFFF"/>
                </a:solidFill>
                <a:latin typeface="Georgia"/>
                <a:ea typeface="Georgia"/>
                <a:cs typeface="Georgia"/>
                <a:sym typeface="Georgia"/>
              </a:rPr>
            </a:br>
            <a:r>
              <a:rPr b="0" i="0" lang="en-IN" sz="1100" u="none" cap="none" strike="noStrike">
                <a:solidFill>
                  <a:srgbClr val="FFFFFF"/>
                </a:solidFill>
                <a:latin typeface="Georgia"/>
                <a:ea typeface="Georgia"/>
                <a:cs typeface="Georgia"/>
                <a:sym typeface="Georgia"/>
              </a:rPr>
              <a:t> Love of Fellow Beings   </a:t>
            </a:r>
            <a:br>
              <a:rPr b="0" i="0" lang="en-IN" sz="1100" u="none" cap="none" strike="noStrike">
                <a:solidFill>
                  <a:srgbClr val="FFFFFF"/>
                </a:solidFill>
                <a:latin typeface="Georgia"/>
                <a:ea typeface="Georgia"/>
                <a:cs typeface="Georgia"/>
                <a:sym typeface="Georgia"/>
              </a:rPr>
            </a:br>
            <a:r>
              <a:rPr b="0" i="0" lang="en-IN"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11"/>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stStyle>
          <a:p/>
        </p:txBody>
      </p:sp>
      <p:sp>
        <p:nvSpPr>
          <p:cNvPr id="92" name="Google Shape;92;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93" name="Google Shape;93;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5" name="Google Shape;95;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12"/>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0" name="Google Shape;100;p12"/>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SzPts val="2200"/>
              <a:buChar char="●"/>
              <a:defRPr/>
            </a:lvl1pPr>
            <a:lvl2pPr indent="-342900" lvl="1" marL="914400" algn="ctr">
              <a:lnSpc>
                <a:spcPct val="100000"/>
              </a:lnSpc>
              <a:spcBef>
                <a:spcPts val="600"/>
              </a:spcBef>
              <a:spcAft>
                <a:spcPts val="0"/>
              </a:spcAft>
              <a:buSzPts val="1800"/>
              <a:buChar char="○"/>
              <a:defRPr/>
            </a:lvl2pPr>
            <a:lvl3pPr indent="-342900" lvl="2" marL="1371600" algn="ctr">
              <a:lnSpc>
                <a:spcPct val="100000"/>
              </a:lnSpc>
              <a:spcBef>
                <a:spcPts val="600"/>
              </a:spcBef>
              <a:spcAft>
                <a:spcPts val="0"/>
              </a:spcAft>
              <a:buSzPts val="1800"/>
              <a:buChar char="■"/>
              <a:defRPr/>
            </a:lvl3pPr>
            <a:lvl4pPr indent="-342900" lvl="3" marL="1828800" algn="ctr">
              <a:lnSpc>
                <a:spcPct val="100000"/>
              </a:lnSpc>
              <a:spcBef>
                <a:spcPts val="600"/>
              </a:spcBef>
              <a:spcAft>
                <a:spcPts val="0"/>
              </a:spcAft>
              <a:buSzPts val="1800"/>
              <a:buChar char="●"/>
              <a:defRPr/>
            </a:lvl4pPr>
            <a:lvl5pPr indent="-342900" lvl="4" marL="2286000" algn="ctr">
              <a:lnSpc>
                <a:spcPct val="100000"/>
              </a:lnSpc>
              <a:spcBef>
                <a:spcPts val="600"/>
              </a:spcBef>
              <a:spcAft>
                <a:spcPts val="0"/>
              </a:spcAft>
              <a:buSzPts val="1800"/>
              <a:buChar char="○"/>
              <a:defRPr/>
            </a:lvl5pPr>
            <a:lvl6pPr indent="-342900" lvl="5" marL="2743200" algn="ctr">
              <a:lnSpc>
                <a:spcPct val="100000"/>
              </a:lnSpc>
              <a:spcBef>
                <a:spcPts val="600"/>
              </a:spcBef>
              <a:spcAft>
                <a:spcPts val="0"/>
              </a:spcAft>
              <a:buSzPts val="1800"/>
              <a:buChar char="■"/>
              <a:defRPr/>
            </a:lvl6pPr>
            <a:lvl7pPr indent="-342900" lvl="6" marL="3200400" algn="ctr">
              <a:lnSpc>
                <a:spcPct val="100000"/>
              </a:lnSpc>
              <a:spcBef>
                <a:spcPts val="600"/>
              </a:spcBef>
              <a:spcAft>
                <a:spcPts val="0"/>
              </a:spcAft>
              <a:buSzPts val="1800"/>
              <a:buChar char="●"/>
              <a:defRPr/>
            </a:lvl7pPr>
            <a:lvl8pPr indent="-342900" lvl="7" marL="3657600" algn="ctr">
              <a:lnSpc>
                <a:spcPct val="100000"/>
              </a:lnSpc>
              <a:spcBef>
                <a:spcPts val="600"/>
              </a:spcBef>
              <a:spcAft>
                <a:spcPts val="0"/>
              </a:spcAft>
              <a:buSzPts val="1800"/>
              <a:buChar char="○"/>
              <a:defRPr/>
            </a:lvl8pPr>
            <a:lvl9pPr indent="-342900" lvl="8" marL="4114800" algn="ctr">
              <a:lnSpc>
                <a:spcPct val="100000"/>
              </a:lnSpc>
              <a:spcBef>
                <a:spcPts val="600"/>
              </a:spcBef>
              <a:spcAft>
                <a:spcPts val="600"/>
              </a:spcAft>
              <a:buSzPts val="1800"/>
              <a:buChar char="■"/>
              <a:defRPr/>
            </a:lvl9pPr>
          </a:lstStyle>
          <a:p/>
        </p:txBody>
      </p:sp>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31" name="Google Shape;31;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3" name="Google Shape;33;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9" name="Google Shape;39;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40" name="Google Shape;40;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41" name="Google Shape;41;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3" name="Google Shape;43;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8" name="Google Shape;48;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49" name="Google Shape;49;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1" name="Google Shape;51;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57" name="Google Shape;57;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9" name="Google Shape;59;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8"/>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8"/>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65" name="Google Shape;65;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66" name="Google Shape;66;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8" name="Google Shape;68;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9"/>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3" name="Google Shape;73;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6" name="Google Shape;76;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1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2" name="Google Shape;82;p10"/>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3" name="Google Shape;83;p10"/>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84" name="Google Shape;84;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85" name="Google Shape;85;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7" name="Google Shape;87;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FFFFFF"/>
                </a:solidFill>
                <a:latin typeface="Georgia"/>
                <a:ea typeface="Georgia"/>
                <a:cs typeface="Georgia"/>
                <a:sym typeface="Georgia"/>
              </a:rPr>
              <a:t>CHRIST</a:t>
            </a:r>
            <a:br>
              <a:rPr b="0" i="0" lang="en-IN" sz="1400" u="none" cap="none" strike="noStrike">
                <a:solidFill>
                  <a:srgbClr val="FFFFFF"/>
                </a:solidFill>
                <a:latin typeface="Georgia"/>
                <a:ea typeface="Georgia"/>
                <a:cs typeface="Georgia"/>
                <a:sym typeface="Georgia"/>
              </a:rPr>
            </a:br>
            <a:r>
              <a:rPr b="0" i="0" lang="en-I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23.png"/><Relationship Id="rId4" Type="http://schemas.openxmlformats.org/officeDocument/2006/relationships/image" Target="../media/image24.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pn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pn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6.png"/><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311700" y="2014872"/>
            <a:ext cx="8520600" cy="171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IN" u="sng"/>
              <a:t>UNIT 4</a:t>
            </a:r>
            <a:br>
              <a:rPr lang="en-IN"/>
            </a:br>
            <a:endParaRPr/>
          </a:p>
        </p:txBody>
      </p:sp>
      <p:sp>
        <p:nvSpPr>
          <p:cNvPr id="112" name="Google Shape;112;p13"/>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IN"/>
              <a:t>Knowledge Representation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Syntax</a:t>
            </a:r>
            <a:endParaRPr/>
          </a:p>
        </p:txBody>
      </p:sp>
      <p:sp>
        <p:nvSpPr>
          <p:cNvPr id="166" name="Google Shape;166;p22"/>
          <p:cNvSpPr txBox="1"/>
          <p:nvPr>
            <p:ph idx="1" type="body"/>
          </p:nvPr>
        </p:nvSpPr>
        <p:spPr>
          <a:xfrm>
            <a:off x="311700" y="1150374"/>
            <a:ext cx="8520600" cy="494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solidFill>
                  <a:srgbClr val="333333"/>
                </a:solidFill>
              </a:rPr>
              <a:t>Compound Sentences:</a:t>
            </a:r>
            <a:endParaRPr b="1" sz="2400">
              <a:solidFill>
                <a:srgbClr val="333333"/>
              </a:solidFill>
            </a:endParaRPr>
          </a:p>
          <a:p>
            <a:pPr indent="0" lvl="0" marL="0" rtl="0" algn="l">
              <a:lnSpc>
                <a:spcPct val="150000"/>
              </a:lnSpc>
              <a:spcBef>
                <a:spcPts val="0"/>
              </a:spcBef>
              <a:spcAft>
                <a:spcPts val="0"/>
              </a:spcAft>
              <a:buSzPts val="2200"/>
              <a:buNone/>
            </a:pPr>
            <a:r>
              <a:rPr lang="en-IN" sz="2400">
                <a:solidFill>
                  <a:srgbClr val="333333"/>
                </a:solidFill>
              </a:rPr>
              <a:t>  There are five connectives</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Negation (~) - NOT</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Conjunction (</a:t>
            </a:r>
            <a:r>
              <a:rPr lang="en-IN" sz="2400">
                <a:solidFill>
                  <a:srgbClr val="202124"/>
                </a:solidFill>
                <a:highlight>
                  <a:srgbClr val="FFFFFF"/>
                </a:highlight>
                <a:latin typeface="Arial"/>
                <a:ea typeface="Arial"/>
                <a:cs typeface="Arial"/>
                <a:sym typeface="Arial"/>
              </a:rPr>
              <a:t>∧) - AND</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Disjunction (V) - OR</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Implication (🡪) - IMPLIES</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Biconditional (⬄) - IF AND ONLY IF</a:t>
            </a:r>
            <a:endParaRPr sz="2400">
              <a:solidFill>
                <a:srgbClr val="333333"/>
              </a:solidFill>
            </a:endParaRPr>
          </a:p>
          <a:p>
            <a:pPr indent="0" lvl="0" marL="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12"/>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 (p) ∧ weapon(q) ∧ sells (p, q, r) ∧ hostile(r) → Criminal(p)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Owns(A, 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Missile(T1)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Missiles(p) ∧ Owns (A, p) → Sells (Robert, p, A)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rgbClr val="FFFF00"/>
                </a:highlight>
                <a:latin typeface="Times New Roman"/>
                <a:ea typeface="Times New Roman"/>
                <a:cs typeface="Times New Roman"/>
                <a:sym typeface="Times New Roman"/>
              </a:rPr>
              <a:t>Missile(p) → Weapons (p)    </a:t>
            </a:r>
            <a:r>
              <a:rPr lang="en-IN" sz="1400">
                <a:highlight>
                  <a:schemeClr val="lt1"/>
                </a:highlight>
                <a:latin typeface="Times New Roman"/>
                <a:ea typeface="Times New Roman"/>
                <a:cs typeface="Times New Roman"/>
                <a:sym typeface="Times New Roman"/>
              </a:rPr>
              <a:t>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Enemy(p, America) →Hostile(p)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 (A, America)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American(Robert).    </a:t>
            </a:r>
            <a:endParaRPr sz="1600">
              <a:highlight>
                <a:schemeClr val="lt1"/>
              </a:highlight>
            </a:endParaRPr>
          </a:p>
        </p:txBody>
      </p:sp>
      <p:sp>
        <p:nvSpPr>
          <p:cNvPr id="780" name="Google Shape;780;p1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781" name="Google Shape;781;p112"/>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782" name="Google Shape;782;p112"/>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783" name="Google Shape;783;p112"/>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784" name="Google Shape;784;p112"/>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Sells(West,y,z)</a:t>
            </a:r>
            <a:endParaRPr b="0" i="0" sz="1800" u="none" cap="none" strike="noStrike">
              <a:solidFill>
                <a:schemeClr val="dk1"/>
              </a:solidFill>
              <a:latin typeface="Arial"/>
              <a:ea typeface="Arial"/>
              <a:cs typeface="Arial"/>
              <a:sym typeface="Arial"/>
            </a:endParaRPr>
          </a:p>
        </p:txBody>
      </p:sp>
      <p:sp>
        <p:nvSpPr>
          <p:cNvPr id="785" name="Google Shape;785;p112"/>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786" name="Google Shape;786;p112"/>
          <p:cNvCxnSpPr>
            <a:stCxn id="781" idx="2"/>
            <a:endCxn id="782"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787" name="Google Shape;787;p112"/>
          <p:cNvCxnSpPr>
            <a:stCxn id="781" idx="2"/>
            <a:endCxn id="783"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788" name="Google Shape;788;p112"/>
          <p:cNvCxnSpPr>
            <a:stCxn id="781" idx="2"/>
            <a:endCxn id="784"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789" name="Google Shape;789;p112"/>
          <p:cNvCxnSpPr>
            <a:endCxn id="785"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790" name="Google Shape;790;p112"/>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1" name="Google Shape;791;p112"/>
          <p:cNvSpPr txBox="1"/>
          <p:nvPr/>
        </p:nvSpPr>
        <p:spPr>
          <a:xfrm>
            <a:off x="395520" y="4130500"/>
            <a:ext cx="77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
        <p:nvSpPr>
          <p:cNvPr id="792" name="Google Shape;792;p112"/>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Missile(q)</a:t>
            </a:r>
            <a:endParaRPr b="0" i="0" sz="1800" u="none" cap="none" strike="noStrike">
              <a:solidFill>
                <a:schemeClr val="dk1"/>
              </a:solidFill>
              <a:latin typeface="Arial"/>
              <a:ea typeface="Arial"/>
              <a:cs typeface="Arial"/>
              <a:sym typeface="Arial"/>
            </a:endParaRPr>
          </a:p>
        </p:txBody>
      </p:sp>
      <p:cxnSp>
        <p:nvCxnSpPr>
          <p:cNvPr id="793" name="Google Shape;793;p112"/>
          <p:cNvCxnSpPr>
            <a:stCxn id="783"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794" name="Google Shape;794;p112"/>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 p / q }</a:t>
            </a:r>
            <a:endParaRPr b="0" i="0" sz="1800" u="none" cap="none" strike="noStrike">
              <a:solidFill>
                <a:schemeClr val="dk1"/>
              </a:solidFill>
              <a:latin typeface="Arial"/>
              <a:ea typeface="Arial"/>
              <a:cs typeface="Arial"/>
              <a:sym typeface="Arial"/>
            </a:endParaRPr>
          </a:p>
        </p:txBody>
      </p:sp>
      <p:sp>
        <p:nvSpPr>
          <p:cNvPr id="795" name="Google Shape;795;p112"/>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796" name="Google Shape;796;p112"/>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797" name="Google Shape;797;p112"/>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Weapon(q)</a:t>
            </a:r>
            <a:endParaRPr b="0" i="0" sz="1800" u="none" cap="none" strike="noStrike">
              <a:solidFill>
                <a:schemeClr val="dk1"/>
              </a:solidFill>
              <a:latin typeface="Arial"/>
              <a:ea typeface="Arial"/>
              <a:cs typeface="Arial"/>
              <a:sym typeface="Arial"/>
            </a:endParaRPr>
          </a:p>
        </p:txBody>
      </p:sp>
      <p:sp>
        <p:nvSpPr>
          <p:cNvPr id="798" name="Google Shape;798;p112"/>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Sells(Robert,q,r)</a:t>
            </a:r>
            <a:endParaRPr b="0" i="0" sz="1800" u="none" cap="none" strike="noStrike">
              <a:solidFill>
                <a:schemeClr val="dk1"/>
              </a:solidFill>
              <a:latin typeface="Arial"/>
              <a:ea typeface="Arial"/>
              <a:cs typeface="Arial"/>
              <a:sym typeface="Arial"/>
            </a:endParaRPr>
          </a:p>
        </p:txBody>
      </p:sp>
      <p:sp>
        <p:nvSpPr>
          <p:cNvPr id="799" name="Google Shape;799;p112"/>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Hostile(r)</a:t>
            </a:r>
            <a:endParaRPr b="0" i="0" sz="1800" u="none" cap="none" strike="noStrike">
              <a:solidFill>
                <a:schemeClr val="dk1"/>
              </a:solidFill>
              <a:latin typeface="Arial"/>
              <a:ea typeface="Arial"/>
              <a:cs typeface="Arial"/>
              <a:sym typeface="Arial"/>
            </a:endParaRPr>
          </a:p>
        </p:txBody>
      </p:sp>
      <p:cxnSp>
        <p:nvCxnSpPr>
          <p:cNvPr id="800" name="Google Shape;800;p112"/>
          <p:cNvCxnSpPr>
            <a:stCxn id="795" idx="2"/>
            <a:endCxn id="796"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01" name="Google Shape;801;p112"/>
          <p:cNvCxnSpPr>
            <a:stCxn id="795" idx="2"/>
            <a:endCxn id="797"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02" name="Google Shape;802;p112"/>
          <p:cNvCxnSpPr>
            <a:stCxn id="795" idx="2"/>
            <a:endCxn id="798"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803" name="Google Shape;803;p112"/>
          <p:cNvCxnSpPr>
            <a:endCxn id="799"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804" name="Google Shape;804;p112"/>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5" name="Google Shape;805;p112"/>
          <p:cNvSpPr txBox="1"/>
          <p:nvPr/>
        </p:nvSpPr>
        <p:spPr>
          <a:xfrm>
            <a:off x="6651451" y="2880445"/>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
        <p:nvSpPr>
          <p:cNvPr id="806" name="Google Shape;806;p112"/>
          <p:cNvSpPr txBox="1"/>
          <p:nvPr/>
        </p:nvSpPr>
        <p:spPr>
          <a:xfrm>
            <a:off x="395536" y="4715846"/>
            <a:ext cx="576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3"/>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 (p) ∧ weapon(q) ∧ sells (p, q, r) ∧ hostile(r) → Criminal(p)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Owns(A, 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rgbClr val="FFFF00"/>
                </a:highlight>
                <a:latin typeface="Times New Roman"/>
                <a:ea typeface="Times New Roman"/>
                <a:cs typeface="Times New Roman"/>
                <a:sym typeface="Times New Roman"/>
              </a:rPr>
              <a:t>Missile(T1)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Missiles(p) ∧ Owns (A, p) → Sells (Robert, p, 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Missile(p) → Weapons (p) </a:t>
            </a:r>
            <a:r>
              <a:rPr lang="en-IN" sz="1400">
                <a:highlight>
                  <a:srgbClr val="F4CCCC"/>
                </a:highlight>
                <a:latin typeface="Times New Roman"/>
                <a:ea typeface="Times New Roman"/>
                <a:cs typeface="Times New Roman"/>
                <a:sym typeface="Times New Roman"/>
              </a:rPr>
              <a:t>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Enemy(p, America) →Hostile(p)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 (A, America)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American(Robert). </a:t>
            </a:r>
            <a:r>
              <a:rPr lang="en-IN" sz="1400">
                <a:highlight>
                  <a:srgbClr val="F4CCCC"/>
                </a:highlight>
                <a:latin typeface="Times New Roman"/>
                <a:ea typeface="Times New Roman"/>
                <a:cs typeface="Times New Roman"/>
                <a:sym typeface="Times New Roman"/>
              </a:rPr>
              <a:t>  </a:t>
            </a:r>
            <a:r>
              <a:rPr lang="en-IN" sz="1400">
                <a:latin typeface="Times New Roman"/>
                <a:ea typeface="Times New Roman"/>
                <a:cs typeface="Times New Roman"/>
                <a:sym typeface="Times New Roman"/>
              </a:rPr>
              <a:t> </a:t>
            </a:r>
            <a:endParaRPr sz="1600"/>
          </a:p>
        </p:txBody>
      </p:sp>
      <p:sp>
        <p:nvSpPr>
          <p:cNvPr id="812" name="Google Shape;812;p1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813" name="Google Shape;813;p113"/>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814" name="Google Shape;814;p113"/>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815" name="Google Shape;815;p113"/>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816" name="Google Shape;816;p113"/>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817" name="Google Shape;817;p113"/>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818" name="Google Shape;818;p113"/>
          <p:cNvCxnSpPr>
            <a:stCxn id="813" idx="2"/>
            <a:endCxn id="814"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19" name="Google Shape;819;p113"/>
          <p:cNvCxnSpPr>
            <a:stCxn id="813" idx="2"/>
            <a:endCxn id="815"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20" name="Google Shape;820;p113"/>
          <p:cNvCxnSpPr>
            <a:stCxn id="813" idx="2"/>
            <a:endCxn id="816"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821" name="Google Shape;821;p113"/>
          <p:cNvCxnSpPr>
            <a:endCxn id="817"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822" name="Google Shape;822;p113"/>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3" name="Google Shape;823;p113"/>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824" name="Google Shape;824;p113"/>
          <p:cNvCxnSpPr>
            <a:stCxn id="815"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825" name="Google Shape;825;p113"/>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826" name="Google Shape;826;p113"/>
          <p:cNvSpPr txBox="1"/>
          <p:nvPr/>
        </p:nvSpPr>
        <p:spPr>
          <a:xfrm>
            <a:off x="2504477" y="5301200"/>
            <a:ext cx="163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q / T1 }</a:t>
            </a:r>
            <a:endParaRPr b="0" i="0" sz="1800" u="none" cap="none" strike="noStrike">
              <a:solidFill>
                <a:schemeClr val="dk1"/>
              </a:solidFill>
              <a:latin typeface="Arial"/>
              <a:ea typeface="Arial"/>
              <a:cs typeface="Arial"/>
              <a:sym typeface="Arial"/>
            </a:endParaRPr>
          </a:p>
        </p:txBody>
      </p:sp>
      <p:sp>
        <p:nvSpPr>
          <p:cNvPr id="827" name="Google Shape;827;p113"/>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828" name="Google Shape;828;p113"/>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829" name="Google Shape;829;p113"/>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830" name="Google Shape;830;p113"/>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Sells(West,y,z)</a:t>
            </a:r>
            <a:endParaRPr b="0" i="0" sz="1800" u="none" cap="none" strike="noStrike">
              <a:solidFill>
                <a:schemeClr val="dk1"/>
              </a:solidFill>
              <a:latin typeface="Arial"/>
              <a:ea typeface="Arial"/>
              <a:cs typeface="Arial"/>
              <a:sym typeface="Arial"/>
            </a:endParaRPr>
          </a:p>
        </p:txBody>
      </p:sp>
      <p:sp>
        <p:nvSpPr>
          <p:cNvPr id="831" name="Google Shape;831;p113"/>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832" name="Google Shape;832;p113"/>
          <p:cNvCxnSpPr>
            <a:stCxn id="827" idx="2"/>
            <a:endCxn id="828"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33" name="Google Shape;833;p113"/>
          <p:cNvCxnSpPr>
            <a:stCxn id="827" idx="2"/>
            <a:endCxn id="829"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34" name="Google Shape;834;p113"/>
          <p:cNvCxnSpPr>
            <a:stCxn id="827" idx="2"/>
            <a:endCxn id="830"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835" name="Google Shape;835;p113"/>
          <p:cNvCxnSpPr>
            <a:endCxn id="831"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836" name="Google Shape;836;p113"/>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7" name="Google Shape;837;p113"/>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cxnSp>
        <p:nvCxnSpPr>
          <p:cNvPr id="838" name="Google Shape;838;p113"/>
          <p:cNvCxnSpPr>
            <a:stCxn id="829"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839" name="Google Shape;839;p113"/>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 p / q }</a:t>
            </a:r>
            <a:endParaRPr b="0" i="0" sz="1800" u="none" cap="none" strike="noStrike">
              <a:solidFill>
                <a:schemeClr val="dk1"/>
              </a:solidFill>
              <a:latin typeface="Arial"/>
              <a:ea typeface="Arial"/>
              <a:cs typeface="Arial"/>
              <a:sym typeface="Arial"/>
            </a:endParaRPr>
          </a:p>
        </p:txBody>
      </p:sp>
      <p:sp>
        <p:nvSpPr>
          <p:cNvPr id="840" name="Google Shape;840;p113"/>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841" name="Google Shape;841;p113"/>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842" name="Google Shape;842;p113"/>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a:t>
            </a:r>
            <a:r>
              <a:rPr lang="en-IN" sz="1800">
                <a:solidFill>
                  <a:schemeClr val="dk1"/>
                </a:solidFill>
              </a:rPr>
              <a:t>T1</a:t>
            </a:r>
            <a:r>
              <a:rPr b="0" i="0" lang="en-I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843" name="Google Shape;843;p113"/>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Sells(Robert,T1,r)</a:t>
            </a:r>
            <a:endParaRPr b="0" i="0" sz="1800" u="none" cap="none" strike="noStrike">
              <a:solidFill>
                <a:schemeClr val="dk1"/>
              </a:solidFill>
              <a:latin typeface="Arial"/>
              <a:ea typeface="Arial"/>
              <a:cs typeface="Arial"/>
              <a:sym typeface="Arial"/>
            </a:endParaRPr>
          </a:p>
        </p:txBody>
      </p:sp>
      <p:sp>
        <p:nvSpPr>
          <p:cNvPr id="844" name="Google Shape;844;p113"/>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Hostile(r)</a:t>
            </a:r>
            <a:endParaRPr b="0" i="0" sz="1800" u="none" cap="none" strike="noStrike">
              <a:solidFill>
                <a:schemeClr val="dk1"/>
              </a:solidFill>
              <a:latin typeface="Arial"/>
              <a:ea typeface="Arial"/>
              <a:cs typeface="Arial"/>
              <a:sym typeface="Arial"/>
            </a:endParaRPr>
          </a:p>
        </p:txBody>
      </p:sp>
      <p:cxnSp>
        <p:nvCxnSpPr>
          <p:cNvPr id="845" name="Google Shape;845;p113"/>
          <p:cNvCxnSpPr>
            <a:stCxn id="840" idx="2"/>
            <a:endCxn id="841"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46" name="Google Shape;846;p113"/>
          <p:cNvCxnSpPr>
            <a:stCxn id="840" idx="2"/>
            <a:endCxn id="842"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47" name="Google Shape;847;p113"/>
          <p:cNvCxnSpPr>
            <a:stCxn id="840" idx="2"/>
            <a:endCxn id="843"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848" name="Google Shape;848;p113"/>
          <p:cNvCxnSpPr>
            <a:endCxn id="844"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849" name="Google Shape;849;p113"/>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0" name="Google Shape;850;p113"/>
          <p:cNvSpPr txBox="1"/>
          <p:nvPr/>
        </p:nvSpPr>
        <p:spPr>
          <a:xfrm>
            <a:off x="6651451" y="2880445"/>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
        <p:nvSpPr>
          <p:cNvPr id="851" name="Google Shape;851;p113"/>
          <p:cNvSpPr txBox="1"/>
          <p:nvPr/>
        </p:nvSpPr>
        <p:spPr>
          <a:xfrm>
            <a:off x="498542" y="4160475"/>
            <a:ext cx="1001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14"/>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 (p) ∧ weapon(q) ∧ sells (p, q, r) ∧ hostile(r) → Criminal(p)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Owns(A, T1)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Missile(T1)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rgbClr val="FFFF00"/>
                </a:highlight>
                <a:latin typeface="Times New Roman"/>
                <a:ea typeface="Times New Roman"/>
                <a:cs typeface="Times New Roman"/>
                <a:sym typeface="Times New Roman"/>
              </a:rPr>
              <a:t>Missiles(p) ∧ Owns (A, p) → Sells (Robert, p, A)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Missile(p) → Weapons (p)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Enemy(p, America) →Hostile(p)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Enemy (A, America)            </a:t>
            </a:r>
            <a:endParaRPr sz="1400">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American(Robert).    </a:t>
            </a:r>
            <a:endParaRPr sz="1600">
              <a:highlight>
                <a:schemeClr val="lt1"/>
              </a:highlight>
            </a:endParaRPr>
          </a:p>
        </p:txBody>
      </p:sp>
      <p:sp>
        <p:nvSpPr>
          <p:cNvPr id="857" name="Google Shape;857;p1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858" name="Google Shape;858;p114"/>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859" name="Google Shape;859;p114"/>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860" name="Google Shape;860;p114"/>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861" name="Google Shape;861;p114"/>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862" name="Google Shape;862;p114"/>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863" name="Google Shape;863;p114"/>
          <p:cNvCxnSpPr>
            <a:stCxn id="858" idx="2"/>
            <a:endCxn id="859"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64" name="Google Shape;864;p114"/>
          <p:cNvCxnSpPr>
            <a:stCxn id="858" idx="2"/>
            <a:endCxn id="860"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65" name="Google Shape;865;p114"/>
          <p:cNvCxnSpPr>
            <a:stCxn id="858" idx="2"/>
            <a:endCxn id="861"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866" name="Google Shape;866;p114"/>
          <p:cNvCxnSpPr>
            <a:endCxn id="862"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867" name="Google Shape;867;p114"/>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8" name="Google Shape;868;p114"/>
          <p:cNvSpPr txBox="1"/>
          <p:nvPr/>
        </p:nvSpPr>
        <p:spPr>
          <a:xfrm>
            <a:off x="395515" y="4130500"/>
            <a:ext cx="109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
        <p:nvSpPr>
          <p:cNvPr id="869" name="Google Shape;869;p114"/>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870" name="Google Shape;870;p114"/>
          <p:cNvCxnSpPr>
            <a:stCxn id="860"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871" name="Google Shape;871;p114"/>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872" name="Google Shape;872;p114"/>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sp>
        <p:nvSpPr>
          <p:cNvPr id="873" name="Google Shape;873;p114"/>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Owns(A,T1)</a:t>
            </a:r>
            <a:endParaRPr b="0" i="0" sz="1800" u="none" cap="none" strike="noStrike">
              <a:solidFill>
                <a:schemeClr val="dk1"/>
              </a:solidFill>
              <a:latin typeface="Arial"/>
              <a:ea typeface="Arial"/>
              <a:cs typeface="Arial"/>
              <a:sym typeface="Arial"/>
            </a:endParaRPr>
          </a:p>
        </p:txBody>
      </p:sp>
      <p:cxnSp>
        <p:nvCxnSpPr>
          <p:cNvPr id="874" name="Google Shape;874;p114"/>
          <p:cNvCxnSpPr>
            <a:stCxn id="861" idx="2"/>
            <a:endCxn id="872"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875" name="Google Shape;875;p114"/>
          <p:cNvCxnSpPr>
            <a:stCxn id="861" idx="2"/>
            <a:endCxn id="873"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876" name="Google Shape;876;p114"/>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7" name="Google Shape;877;p114"/>
          <p:cNvSpPr txBox="1"/>
          <p:nvPr/>
        </p:nvSpPr>
        <p:spPr>
          <a:xfrm>
            <a:off x="5338611" y="4612526"/>
            <a:ext cx="1821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4 : { p / T1}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 r / A }</a:t>
            </a:r>
            <a:endParaRPr b="0" i="0" sz="1800" u="none" cap="none" strike="noStrike">
              <a:solidFill>
                <a:schemeClr val="dk1"/>
              </a:solidFill>
              <a:latin typeface="Arial"/>
              <a:ea typeface="Arial"/>
              <a:cs typeface="Arial"/>
              <a:sym typeface="Arial"/>
            </a:endParaRPr>
          </a:p>
        </p:txBody>
      </p:sp>
      <p:sp>
        <p:nvSpPr>
          <p:cNvPr id="878" name="Google Shape;878;p114"/>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879" name="Google Shape;879;p114"/>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880" name="Google Shape;880;p114"/>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881" name="Google Shape;881;p114"/>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882" name="Google Shape;882;p114"/>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883" name="Google Shape;883;p114"/>
          <p:cNvCxnSpPr>
            <a:stCxn id="878" idx="2"/>
            <a:endCxn id="879"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84" name="Google Shape;884;p114"/>
          <p:cNvCxnSpPr>
            <a:stCxn id="878" idx="2"/>
            <a:endCxn id="880"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85" name="Google Shape;885;p114"/>
          <p:cNvCxnSpPr>
            <a:stCxn id="878" idx="2"/>
            <a:endCxn id="881"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886" name="Google Shape;886;p114"/>
          <p:cNvCxnSpPr>
            <a:endCxn id="882"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887" name="Google Shape;887;p114"/>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8" name="Google Shape;888;p114"/>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889" name="Google Shape;889;p114"/>
          <p:cNvCxnSpPr>
            <a:stCxn id="880"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890" name="Google Shape;890;p114"/>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891" name="Google Shape;891;p114"/>
          <p:cNvSpPr txBox="1"/>
          <p:nvPr/>
        </p:nvSpPr>
        <p:spPr>
          <a:xfrm>
            <a:off x="2069752" y="5301250"/>
            <a:ext cx="163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q / T1 }</a:t>
            </a:r>
            <a:endParaRPr b="0" i="0" sz="1800" u="none" cap="none" strike="noStrike">
              <a:solidFill>
                <a:schemeClr val="dk1"/>
              </a:solidFill>
              <a:latin typeface="Arial"/>
              <a:ea typeface="Arial"/>
              <a:cs typeface="Arial"/>
              <a:sym typeface="Arial"/>
            </a:endParaRPr>
          </a:p>
        </p:txBody>
      </p:sp>
      <p:sp>
        <p:nvSpPr>
          <p:cNvPr id="892" name="Google Shape;892;p114"/>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893" name="Google Shape;893;p114"/>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894" name="Google Shape;894;p114"/>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895" name="Google Shape;895;p114"/>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Sells(West,y,z)</a:t>
            </a:r>
            <a:endParaRPr b="0" i="0" sz="1800" u="none" cap="none" strike="noStrike">
              <a:solidFill>
                <a:schemeClr val="dk1"/>
              </a:solidFill>
              <a:latin typeface="Arial"/>
              <a:ea typeface="Arial"/>
              <a:cs typeface="Arial"/>
              <a:sym typeface="Arial"/>
            </a:endParaRPr>
          </a:p>
        </p:txBody>
      </p:sp>
      <p:sp>
        <p:nvSpPr>
          <p:cNvPr id="896" name="Google Shape;896;p114"/>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897" name="Google Shape;897;p114"/>
          <p:cNvCxnSpPr>
            <a:stCxn id="892" idx="2"/>
            <a:endCxn id="893"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898" name="Google Shape;898;p114"/>
          <p:cNvCxnSpPr>
            <a:stCxn id="892" idx="2"/>
            <a:endCxn id="894"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899" name="Google Shape;899;p114"/>
          <p:cNvCxnSpPr>
            <a:stCxn id="892" idx="2"/>
            <a:endCxn id="895"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900" name="Google Shape;900;p114"/>
          <p:cNvCxnSpPr>
            <a:endCxn id="896"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01" name="Google Shape;901;p114"/>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2" name="Google Shape;902;p114"/>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cxnSp>
        <p:nvCxnSpPr>
          <p:cNvPr id="903" name="Google Shape;903;p114"/>
          <p:cNvCxnSpPr>
            <a:stCxn id="894"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904" name="Google Shape;904;p114"/>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 p / q }</a:t>
            </a:r>
            <a:endParaRPr b="0" i="0" sz="1800" u="none" cap="none" strike="noStrike">
              <a:solidFill>
                <a:schemeClr val="dk1"/>
              </a:solidFill>
              <a:latin typeface="Arial"/>
              <a:ea typeface="Arial"/>
              <a:cs typeface="Arial"/>
              <a:sym typeface="Arial"/>
            </a:endParaRPr>
          </a:p>
        </p:txBody>
      </p:sp>
      <p:sp>
        <p:nvSpPr>
          <p:cNvPr id="905" name="Google Shape;905;p114"/>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906" name="Google Shape;906;p114"/>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907" name="Google Shape;907;p114"/>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a:t>
            </a:r>
            <a:r>
              <a:rPr lang="en-IN" sz="1800">
                <a:solidFill>
                  <a:schemeClr val="dk1"/>
                </a:solidFill>
              </a:rPr>
              <a:t>T1</a:t>
            </a:r>
            <a:r>
              <a:rPr b="0" i="0" lang="en-I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
        <p:nvSpPr>
          <p:cNvPr id="908" name="Google Shape;908;p114"/>
          <p:cNvSpPr/>
          <p:nvPr/>
        </p:nvSpPr>
        <p:spPr>
          <a:xfrm>
            <a:off x="4663650" y="3573025"/>
            <a:ext cx="22032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Sells(Robert,T1,A)</a:t>
            </a:r>
            <a:endParaRPr b="0" i="0" sz="1800" u="none" cap="none" strike="noStrike">
              <a:solidFill>
                <a:schemeClr val="dk1"/>
              </a:solidFill>
              <a:latin typeface="Arial"/>
              <a:ea typeface="Arial"/>
              <a:cs typeface="Arial"/>
              <a:sym typeface="Arial"/>
            </a:endParaRPr>
          </a:p>
        </p:txBody>
      </p:sp>
      <p:sp>
        <p:nvSpPr>
          <p:cNvPr id="909" name="Google Shape;909;p114"/>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Hostile(A)</a:t>
            </a:r>
            <a:endParaRPr b="0" i="0" sz="1800" u="none" cap="none" strike="noStrike">
              <a:solidFill>
                <a:schemeClr val="dk1"/>
              </a:solidFill>
              <a:latin typeface="Arial"/>
              <a:ea typeface="Arial"/>
              <a:cs typeface="Arial"/>
              <a:sym typeface="Arial"/>
            </a:endParaRPr>
          </a:p>
        </p:txBody>
      </p:sp>
      <p:cxnSp>
        <p:nvCxnSpPr>
          <p:cNvPr id="910" name="Google Shape;910;p114"/>
          <p:cNvCxnSpPr>
            <a:stCxn id="905" idx="2"/>
            <a:endCxn id="906"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911" name="Google Shape;911;p114"/>
          <p:cNvCxnSpPr>
            <a:stCxn id="905" idx="2"/>
            <a:endCxn id="907"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912" name="Google Shape;912;p114"/>
          <p:cNvCxnSpPr>
            <a:stCxn id="905" idx="2"/>
            <a:endCxn id="908" idx="0"/>
          </p:cNvCxnSpPr>
          <p:nvPr/>
        </p:nvCxnSpPr>
        <p:spPr>
          <a:xfrm>
            <a:off x="4608038" y="2924896"/>
            <a:ext cx="1157100" cy="648000"/>
          </a:xfrm>
          <a:prstGeom prst="straightConnector1">
            <a:avLst/>
          </a:prstGeom>
          <a:noFill/>
          <a:ln cap="flat" cmpd="sng" w="9525">
            <a:solidFill>
              <a:srgbClr val="202020"/>
            </a:solidFill>
            <a:prstDash val="solid"/>
            <a:round/>
            <a:headEnd len="sm" w="sm" type="none"/>
            <a:tailEnd len="sm" w="sm" type="none"/>
          </a:ln>
        </p:spPr>
      </p:cxnSp>
      <p:cxnSp>
        <p:nvCxnSpPr>
          <p:cNvPr id="913" name="Google Shape;913;p114"/>
          <p:cNvCxnSpPr>
            <a:endCxn id="909"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14" name="Google Shape;914;p114"/>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5" name="Google Shape;915;p114"/>
          <p:cNvSpPr txBox="1"/>
          <p:nvPr/>
        </p:nvSpPr>
        <p:spPr>
          <a:xfrm>
            <a:off x="6651451" y="2880445"/>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15"/>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American (p) ∧ weapon(q) ∧ sells (p, q, r) ∧ hostile(r) → Criminal(p)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rgbClr val="FFFF00"/>
                </a:highlight>
                <a:latin typeface="Times New Roman"/>
                <a:ea typeface="Times New Roman"/>
                <a:cs typeface="Times New Roman"/>
                <a:sym typeface="Times New Roman"/>
              </a:rPr>
              <a:t>Owns(A, T1)</a:t>
            </a:r>
            <a:r>
              <a:rPr lang="en-IN" sz="1400">
                <a:solidFill>
                  <a:schemeClr val="dk1"/>
                </a:solidFill>
                <a:highlight>
                  <a:schemeClr val="lt1"/>
                </a:highlight>
                <a:latin typeface="Times New Roman"/>
                <a:ea typeface="Times New Roman"/>
                <a:cs typeface="Times New Roman"/>
                <a:sym typeface="Times New Roman"/>
              </a:rPr>
              <a:t>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rgbClr val="FFFF00"/>
                </a:highlight>
                <a:latin typeface="Times New Roman"/>
                <a:ea typeface="Times New Roman"/>
                <a:cs typeface="Times New Roman"/>
                <a:sym typeface="Times New Roman"/>
              </a:rPr>
              <a:t>Missile(T1)  </a:t>
            </a:r>
            <a:r>
              <a:rPr lang="en-IN" sz="1400">
                <a:solidFill>
                  <a:schemeClr val="dk1"/>
                </a:solidFill>
                <a:highlight>
                  <a:schemeClr val="lt1"/>
                </a:highlight>
                <a:latin typeface="Times New Roman"/>
                <a:ea typeface="Times New Roman"/>
                <a:cs typeface="Times New Roman"/>
                <a:sym typeface="Times New Roman"/>
              </a:rPr>
              <a:t>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Missiles(p) ∧ Owns (A, p) → Sells (Robert, p, A)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latin typeface="Times New Roman"/>
                <a:ea typeface="Times New Roman"/>
                <a:cs typeface="Times New Roman"/>
                <a:sym typeface="Times New Roman"/>
              </a:rPr>
              <a:t>Missile(p) → Weapons (p)           </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latin typeface="Times New Roman"/>
                <a:ea typeface="Times New Roman"/>
                <a:cs typeface="Times New Roman"/>
                <a:sym typeface="Times New Roman"/>
              </a:rPr>
              <a:t>Enemy(p, America) →Hostile(p)            </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latin typeface="Times New Roman"/>
                <a:ea typeface="Times New Roman"/>
                <a:cs typeface="Times New Roman"/>
                <a:sym typeface="Times New Roman"/>
              </a:rPr>
              <a:t>Enemy (A, America)            </a:t>
            </a:r>
            <a:endParaRPr sz="14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American(Robert).    </a:t>
            </a:r>
            <a:endParaRPr sz="1400">
              <a:highlight>
                <a:schemeClr val="lt1"/>
              </a:highlight>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600"/>
          </a:p>
          <a:p>
            <a:pPr indent="0" lvl="0" marL="88900" rtl="0" algn="l">
              <a:lnSpc>
                <a:spcPct val="100000"/>
              </a:lnSpc>
              <a:spcBef>
                <a:spcPts val="0"/>
              </a:spcBef>
              <a:spcAft>
                <a:spcPts val="0"/>
              </a:spcAft>
              <a:buClr>
                <a:srgbClr val="000000"/>
              </a:buClr>
              <a:buSzPts val="2200"/>
              <a:buNone/>
            </a:pPr>
            <a:r>
              <a:t/>
            </a:r>
            <a:endParaRPr sz="1600">
              <a:solidFill>
                <a:srgbClr val="00B0F0"/>
              </a:solidFill>
            </a:endParaRPr>
          </a:p>
          <a:p>
            <a:pPr indent="-317500" lvl="0" marL="546100" rtl="0" algn="l">
              <a:lnSpc>
                <a:spcPct val="100000"/>
              </a:lnSpc>
              <a:spcBef>
                <a:spcPts val="0"/>
              </a:spcBef>
              <a:spcAft>
                <a:spcPts val="0"/>
              </a:spcAft>
              <a:buClr>
                <a:srgbClr val="000000"/>
              </a:buClr>
              <a:buSzPts val="2200"/>
              <a:buFont typeface="Arial"/>
              <a:buNone/>
            </a:pPr>
            <a:r>
              <a:t/>
            </a:r>
            <a:endParaRPr sz="1600"/>
          </a:p>
          <a:p>
            <a:pPr indent="-317500" lvl="0" marL="546100" rtl="0" algn="l">
              <a:lnSpc>
                <a:spcPct val="100000"/>
              </a:lnSpc>
              <a:spcBef>
                <a:spcPts val="0"/>
              </a:spcBef>
              <a:spcAft>
                <a:spcPts val="0"/>
              </a:spcAft>
              <a:buClr>
                <a:srgbClr val="000000"/>
              </a:buClr>
              <a:buSzPts val="2200"/>
              <a:buFont typeface="Arial"/>
              <a:buNone/>
            </a:pPr>
            <a:r>
              <a:t/>
            </a:r>
            <a:endParaRPr sz="1600"/>
          </a:p>
        </p:txBody>
      </p:sp>
      <p:sp>
        <p:nvSpPr>
          <p:cNvPr id="921" name="Google Shape;921;p1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922" name="Google Shape;922;p115"/>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923" name="Google Shape;923;p115"/>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924" name="Google Shape;924;p115"/>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925" name="Google Shape;925;p115"/>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926" name="Google Shape;926;p115"/>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Hostile(Nono)</a:t>
            </a:r>
            <a:endParaRPr b="0" i="0" sz="1800" u="none" cap="none" strike="noStrike">
              <a:solidFill>
                <a:schemeClr val="dk1"/>
              </a:solidFill>
              <a:latin typeface="Arial"/>
              <a:ea typeface="Arial"/>
              <a:cs typeface="Arial"/>
              <a:sym typeface="Arial"/>
            </a:endParaRPr>
          </a:p>
        </p:txBody>
      </p:sp>
      <p:cxnSp>
        <p:nvCxnSpPr>
          <p:cNvPr id="927" name="Google Shape;927;p115"/>
          <p:cNvCxnSpPr>
            <a:stCxn id="922" idx="2"/>
            <a:endCxn id="923"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928" name="Google Shape;928;p115"/>
          <p:cNvCxnSpPr>
            <a:stCxn id="922" idx="2"/>
            <a:endCxn id="924"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929" name="Google Shape;929;p115"/>
          <p:cNvCxnSpPr>
            <a:stCxn id="922" idx="2"/>
            <a:endCxn id="925"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930" name="Google Shape;930;p115"/>
          <p:cNvCxnSpPr>
            <a:endCxn id="926"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31" name="Google Shape;931;p115"/>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2" name="Google Shape;932;p115"/>
          <p:cNvSpPr txBox="1"/>
          <p:nvPr/>
        </p:nvSpPr>
        <p:spPr>
          <a:xfrm>
            <a:off x="395535" y="4130496"/>
            <a:ext cx="77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
        <p:nvSpPr>
          <p:cNvPr id="933" name="Google Shape;933;p115"/>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934" name="Google Shape;934;p115"/>
          <p:cNvCxnSpPr>
            <a:stCxn id="924"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935" name="Google Shape;935;p115"/>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936" name="Google Shape;936;p115"/>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sp>
        <p:nvSpPr>
          <p:cNvPr id="937" name="Google Shape;937;p115"/>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Owns(Nano,M1)</a:t>
            </a:r>
            <a:endParaRPr b="0" i="0" sz="1800" u="none" cap="none" strike="noStrike">
              <a:solidFill>
                <a:schemeClr val="dk1"/>
              </a:solidFill>
              <a:latin typeface="Arial"/>
              <a:ea typeface="Arial"/>
              <a:cs typeface="Arial"/>
              <a:sym typeface="Arial"/>
            </a:endParaRPr>
          </a:p>
        </p:txBody>
      </p:sp>
      <p:cxnSp>
        <p:nvCxnSpPr>
          <p:cNvPr id="938" name="Google Shape;938;p115"/>
          <p:cNvCxnSpPr>
            <a:stCxn id="925" idx="2"/>
            <a:endCxn id="936"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939" name="Google Shape;939;p115"/>
          <p:cNvCxnSpPr>
            <a:stCxn id="925" idx="2"/>
            <a:endCxn id="937"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940" name="Google Shape;940;p115"/>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1" name="Google Shape;941;p115"/>
          <p:cNvSpPr txBox="1"/>
          <p:nvPr/>
        </p:nvSpPr>
        <p:spPr>
          <a:xfrm>
            <a:off x="3886899" y="6042543"/>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   }</a:t>
            </a:r>
            <a:endParaRPr b="0" i="0" sz="1800" u="none" cap="none" strike="noStrike">
              <a:solidFill>
                <a:schemeClr val="dk1"/>
              </a:solidFill>
              <a:latin typeface="Arial"/>
              <a:ea typeface="Arial"/>
              <a:cs typeface="Arial"/>
              <a:sym typeface="Arial"/>
            </a:endParaRPr>
          </a:p>
        </p:txBody>
      </p:sp>
      <p:sp>
        <p:nvSpPr>
          <p:cNvPr id="942" name="Google Shape;942;p115"/>
          <p:cNvSpPr txBox="1"/>
          <p:nvPr/>
        </p:nvSpPr>
        <p:spPr>
          <a:xfrm>
            <a:off x="5841448" y="607396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2 :  {   }</a:t>
            </a:r>
            <a:endParaRPr b="0" i="0" sz="1800" u="none" cap="none" strike="noStrike">
              <a:solidFill>
                <a:schemeClr val="dk1"/>
              </a:solidFill>
              <a:latin typeface="Arial"/>
              <a:ea typeface="Arial"/>
              <a:cs typeface="Arial"/>
              <a:sym typeface="Arial"/>
            </a:endParaRPr>
          </a:p>
        </p:txBody>
      </p:sp>
      <p:sp>
        <p:nvSpPr>
          <p:cNvPr id="943" name="Google Shape;943;p115"/>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944" name="Google Shape;944;p115"/>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945" name="Google Shape;945;p115"/>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946" name="Google Shape;946;p115"/>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947" name="Google Shape;947;p115"/>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948" name="Google Shape;948;p115"/>
          <p:cNvCxnSpPr>
            <a:stCxn id="943" idx="2"/>
            <a:endCxn id="944"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949" name="Google Shape;949;p115"/>
          <p:cNvCxnSpPr>
            <a:stCxn id="943" idx="2"/>
            <a:endCxn id="945"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950" name="Google Shape;950;p115"/>
          <p:cNvCxnSpPr>
            <a:stCxn id="943" idx="2"/>
            <a:endCxn id="946"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951" name="Google Shape;951;p115"/>
          <p:cNvCxnSpPr>
            <a:endCxn id="947"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52" name="Google Shape;952;p115"/>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3" name="Google Shape;953;p115"/>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954" name="Google Shape;954;p115"/>
          <p:cNvCxnSpPr>
            <a:stCxn id="945"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955" name="Google Shape;955;p115"/>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956" name="Google Shape;956;p115"/>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sp>
        <p:nvSpPr>
          <p:cNvPr id="957" name="Google Shape;957;p115"/>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Owns(A,T1)</a:t>
            </a:r>
            <a:endParaRPr b="0" i="0" sz="1800" u="none" cap="none" strike="noStrike">
              <a:solidFill>
                <a:schemeClr val="dk1"/>
              </a:solidFill>
              <a:latin typeface="Arial"/>
              <a:ea typeface="Arial"/>
              <a:cs typeface="Arial"/>
              <a:sym typeface="Arial"/>
            </a:endParaRPr>
          </a:p>
        </p:txBody>
      </p:sp>
      <p:cxnSp>
        <p:nvCxnSpPr>
          <p:cNvPr id="958" name="Google Shape;958;p115"/>
          <p:cNvCxnSpPr>
            <a:stCxn id="946" idx="2"/>
            <a:endCxn id="956"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959" name="Google Shape;959;p115"/>
          <p:cNvCxnSpPr>
            <a:stCxn id="946" idx="2"/>
            <a:endCxn id="957"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960" name="Google Shape;960;p115"/>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1" name="Google Shape;961;p115"/>
          <p:cNvSpPr txBox="1"/>
          <p:nvPr/>
        </p:nvSpPr>
        <p:spPr>
          <a:xfrm>
            <a:off x="5237561" y="4577239"/>
            <a:ext cx="1821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4 : { p / T1}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 r / A }</a:t>
            </a:r>
            <a:endParaRPr b="0" i="0" sz="1800" u="none" cap="none" strike="noStrike">
              <a:solidFill>
                <a:schemeClr val="dk1"/>
              </a:solidFill>
              <a:latin typeface="Arial"/>
              <a:ea typeface="Arial"/>
              <a:cs typeface="Arial"/>
              <a:sym typeface="Arial"/>
            </a:endParaRPr>
          </a:p>
        </p:txBody>
      </p:sp>
      <p:sp>
        <p:nvSpPr>
          <p:cNvPr id="962" name="Google Shape;962;p115"/>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963" name="Google Shape;963;p115"/>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964" name="Google Shape;964;p115"/>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965" name="Google Shape;965;p115"/>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966" name="Google Shape;966;p115"/>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967" name="Google Shape;967;p115"/>
          <p:cNvCxnSpPr>
            <a:stCxn id="962" idx="2"/>
            <a:endCxn id="963"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968" name="Google Shape;968;p115"/>
          <p:cNvCxnSpPr>
            <a:stCxn id="962" idx="2"/>
            <a:endCxn id="964"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969" name="Google Shape;969;p115"/>
          <p:cNvCxnSpPr>
            <a:stCxn id="962" idx="2"/>
            <a:endCxn id="965"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970" name="Google Shape;970;p115"/>
          <p:cNvCxnSpPr>
            <a:endCxn id="966"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71" name="Google Shape;971;p115"/>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2" name="Google Shape;972;p115"/>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973" name="Google Shape;973;p115"/>
          <p:cNvCxnSpPr>
            <a:stCxn id="964"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974" name="Google Shape;974;p115"/>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975" name="Google Shape;975;p115"/>
          <p:cNvSpPr txBox="1"/>
          <p:nvPr/>
        </p:nvSpPr>
        <p:spPr>
          <a:xfrm>
            <a:off x="2385902" y="5208875"/>
            <a:ext cx="163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q / T1 }</a:t>
            </a:r>
            <a:endParaRPr b="0" i="0" sz="1800" u="none" cap="none" strike="noStrike">
              <a:solidFill>
                <a:schemeClr val="dk1"/>
              </a:solidFill>
              <a:latin typeface="Arial"/>
              <a:ea typeface="Arial"/>
              <a:cs typeface="Arial"/>
              <a:sym typeface="Arial"/>
            </a:endParaRPr>
          </a:p>
        </p:txBody>
      </p:sp>
      <p:sp>
        <p:nvSpPr>
          <p:cNvPr id="976" name="Google Shape;976;p115"/>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977" name="Google Shape;977;p115"/>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978" name="Google Shape;978;p115"/>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979" name="Google Shape;979;p115"/>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Sells(West,y,z)</a:t>
            </a:r>
            <a:endParaRPr b="0" i="0" sz="1800" u="none" cap="none" strike="noStrike">
              <a:solidFill>
                <a:schemeClr val="dk1"/>
              </a:solidFill>
              <a:latin typeface="Arial"/>
              <a:ea typeface="Arial"/>
              <a:cs typeface="Arial"/>
              <a:sym typeface="Arial"/>
            </a:endParaRPr>
          </a:p>
        </p:txBody>
      </p:sp>
      <p:sp>
        <p:nvSpPr>
          <p:cNvPr id="980" name="Google Shape;980;p115"/>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981" name="Google Shape;981;p115"/>
          <p:cNvCxnSpPr>
            <a:stCxn id="976" idx="2"/>
            <a:endCxn id="977"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982" name="Google Shape;982;p115"/>
          <p:cNvCxnSpPr>
            <a:stCxn id="976" idx="2"/>
            <a:endCxn id="978"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983" name="Google Shape;983;p115"/>
          <p:cNvCxnSpPr>
            <a:stCxn id="976" idx="2"/>
            <a:endCxn id="979"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984" name="Google Shape;984;p115"/>
          <p:cNvCxnSpPr>
            <a:endCxn id="980"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85" name="Google Shape;985;p115"/>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6" name="Google Shape;986;p115"/>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cxnSp>
        <p:nvCxnSpPr>
          <p:cNvPr id="987" name="Google Shape;987;p115"/>
          <p:cNvCxnSpPr>
            <a:stCxn id="978"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988" name="Google Shape;988;p115"/>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 p / q }</a:t>
            </a:r>
            <a:endParaRPr b="0" i="0" sz="1800" u="none" cap="none" strike="noStrike">
              <a:solidFill>
                <a:schemeClr val="dk1"/>
              </a:solidFill>
              <a:latin typeface="Arial"/>
              <a:ea typeface="Arial"/>
              <a:cs typeface="Arial"/>
              <a:sym typeface="Arial"/>
            </a:endParaRPr>
          </a:p>
        </p:txBody>
      </p:sp>
      <p:sp>
        <p:nvSpPr>
          <p:cNvPr id="989" name="Google Shape;989;p115"/>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990" name="Google Shape;990;p115"/>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991" name="Google Shape;991;p115"/>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Weapon(q)</a:t>
            </a:r>
            <a:endParaRPr b="0" i="0" sz="1800" u="none" cap="none" strike="noStrike">
              <a:solidFill>
                <a:schemeClr val="dk1"/>
              </a:solidFill>
              <a:latin typeface="Arial"/>
              <a:ea typeface="Arial"/>
              <a:cs typeface="Arial"/>
              <a:sym typeface="Arial"/>
            </a:endParaRPr>
          </a:p>
        </p:txBody>
      </p:sp>
      <p:sp>
        <p:nvSpPr>
          <p:cNvPr id="992" name="Google Shape;992;p115"/>
          <p:cNvSpPr/>
          <p:nvPr/>
        </p:nvSpPr>
        <p:spPr>
          <a:xfrm>
            <a:off x="4663650" y="3573025"/>
            <a:ext cx="22032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Sells(Robert,T1,A)</a:t>
            </a:r>
            <a:endParaRPr b="0" i="0" sz="1800" u="none" cap="none" strike="noStrike">
              <a:solidFill>
                <a:schemeClr val="dk1"/>
              </a:solidFill>
              <a:latin typeface="Arial"/>
              <a:ea typeface="Arial"/>
              <a:cs typeface="Arial"/>
              <a:sym typeface="Arial"/>
            </a:endParaRPr>
          </a:p>
        </p:txBody>
      </p:sp>
      <p:sp>
        <p:nvSpPr>
          <p:cNvPr id="993" name="Google Shape;993;p115"/>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Hostile(A)</a:t>
            </a:r>
            <a:endParaRPr b="0" i="0" sz="1800" u="none" cap="none" strike="noStrike">
              <a:solidFill>
                <a:schemeClr val="dk1"/>
              </a:solidFill>
              <a:latin typeface="Arial"/>
              <a:ea typeface="Arial"/>
              <a:cs typeface="Arial"/>
              <a:sym typeface="Arial"/>
            </a:endParaRPr>
          </a:p>
        </p:txBody>
      </p:sp>
      <p:cxnSp>
        <p:nvCxnSpPr>
          <p:cNvPr id="994" name="Google Shape;994;p115"/>
          <p:cNvCxnSpPr>
            <a:stCxn id="989" idx="2"/>
            <a:endCxn id="990"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995" name="Google Shape;995;p115"/>
          <p:cNvCxnSpPr>
            <a:stCxn id="989" idx="2"/>
            <a:endCxn id="991"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996" name="Google Shape;996;p115"/>
          <p:cNvCxnSpPr>
            <a:stCxn id="989" idx="2"/>
            <a:endCxn id="992" idx="0"/>
          </p:cNvCxnSpPr>
          <p:nvPr/>
        </p:nvCxnSpPr>
        <p:spPr>
          <a:xfrm>
            <a:off x="4608038" y="2924896"/>
            <a:ext cx="1157100" cy="648000"/>
          </a:xfrm>
          <a:prstGeom prst="straightConnector1">
            <a:avLst/>
          </a:prstGeom>
          <a:noFill/>
          <a:ln cap="flat" cmpd="sng" w="9525">
            <a:solidFill>
              <a:srgbClr val="202020"/>
            </a:solidFill>
            <a:prstDash val="solid"/>
            <a:round/>
            <a:headEnd len="sm" w="sm" type="none"/>
            <a:tailEnd len="sm" w="sm" type="none"/>
          </a:ln>
        </p:spPr>
      </p:cxnSp>
      <p:cxnSp>
        <p:nvCxnSpPr>
          <p:cNvPr id="997" name="Google Shape;997;p115"/>
          <p:cNvCxnSpPr>
            <a:endCxn id="993"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998" name="Google Shape;998;p115"/>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9" name="Google Shape;999;p115"/>
          <p:cNvSpPr txBox="1"/>
          <p:nvPr/>
        </p:nvSpPr>
        <p:spPr>
          <a:xfrm>
            <a:off x="6651451" y="2880445"/>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16"/>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American (p) ∧ weapon(q) ∧ sells (p, q, r) ∧ hostile(r) → Criminal(p)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Owns(A, T1)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Missile(T1)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Missiles(p) ∧ Owns (A, p) → Sells (Robert, p, A)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Missile(p) → Weapons (p)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rgbClr val="FFFF00"/>
                </a:highlight>
                <a:latin typeface="Times New Roman"/>
                <a:ea typeface="Times New Roman"/>
                <a:cs typeface="Times New Roman"/>
                <a:sym typeface="Times New Roman"/>
              </a:rPr>
              <a:t>Enemy(p, America) →Hostile(p) </a:t>
            </a:r>
            <a:r>
              <a:rPr lang="en-IN" sz="1400">
                <a:solidFill>
                  <a:schemeClr val="dk1"/>
                </a:solidFill>
                <a:highlight>
                  <a:schemeClr val="lt1"/>
                </a:highlight>
                <a:latin typeface="Times New Roman"/>
                <a:ea typeface="Times New Roman"/>
                <a:cs typeface="Times New Roman"/>
                <a:sym typeface="Times New Roman"/>
              </a:rPr>
              <a:t>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Enemy (A, America)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American(Robert).  </a:t>
            </a:r>
            <a:r>
              <a:rPr lang="en-IN" sz="1400">
                <a:solidFill>
                  <a:schemeClr val="dk1"/>
                </a:solidFill>
                <a:highlight>
                  <a:schemeClr val="accent6"/>
                </a:highlight>
                <a:latin typeface="Times New Roman"/>
                <a:ea typeface="Times New Roman"/>
                <a:cs typeface="Times New Roman"/>
                <a:sym typeface="Times New Roman"/>
              </a:rPr>
              <a:t> </a:t>
            </a:r>
            <a:r>
              <a:rPr lang="en-I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600"/>
          </a:p>
          <a:p>
            <a:pPr indent="0" lvl="0" marL="88900" rtl="0" algn="l">
              <a:lnSpc>
                <a:spcPct val="100000"/>
              </a:lnSpc>
              <a:spcBef>
                <a:spcPts val="0"/>
              </a:spcBef>
              <a:spcAft>
                <a:spcPts val="0"/>
              </a:spcAft>
              <a:buClr>
                <a:srgbClr val="000000"/>
              </a:buClr>
              <a:buSzPts val="2200"/>
              <a:buNone/>
            </a:pPr>
            <a:r>
              <a:t/>
            </a:r>
            <a:endParaRPr sz="1600">
              <a:solidFill>
                <a:srgbClr val="00B0F0"/>
              </a:solidFill>
            </a:endParaRPr>
          </a:p>
          <a:p>
            <a:pPr indent="-317500" lvl="0" marL="546100" rtl="0" algn="l">
              <a:lnSpc>
                <a:spcPct val="100000"/>
              </a:lnSpc>
              <a:spcBef>
                <a:spcPts val="0"/>
              </a:spcBef>
              <a:spcAft>
                <a:spcPts val="0"/>
              </a:spcAft>
              <a:buClr>
                <a:srgbClr val="000000"/>
              </a:buClr>
              <a:buSzPts val="2200"/>
              <a:buFont typeface="Arial"/>
              <a:buNone/>
            </a:pPr>
            <a:r>
              <a:t/>
            </a:r>
            <a:endParaRPr sz="1600"/>
          </a:p>
          <a:p>
            <a:pPr indent="-317500" lvl="0" marL="546100" rtl="0" algn="l">
              <a:lnSpc>
                <a:spcPct val="100000"/>
              </a:lnSpc>
              <a:spcBef>
                <a:spcPts val="0"/>
              </a:spcBef>
              <a:spcAft>
                <a:spcPts val="0"/>
              </a:spcAft>
              <a:buClr>
                <a:srgbClr val="000000"/>
              </a:buClr>
              <a:buSzPts val="2200"/>
              <a:buFont typeface="Arial"/>
              <a:buNone/>
            </a:pPr>
            <a:r>
              <a:t/>
            </a:r>
            <a:endParaRPr sz="1600"/>
          </a:p>
        </p:txBody>
      </p:sp>
      <p:sp>
        <p:nvSpPr>
          <p:cNvPr id="1005" name="Google Shape;1005;p1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1006" name="Google Shape;1006;p116"/>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007" name="Google Shape;1007;p116"/>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008" name="Google Shape;1008;p116"/>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009" name="Google Shape;1009;p116"/>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010" name="Google Shape;1010;p116"/>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Hostile(Nono)</a:t>
            </a:r>
            <a:endParaRPr b="0" i="0" sz="1800" u="none" cap="none" strike="noStrike">
              <a:solidFill>
                <a:schemeClr val="dk1"/>
              </a:solidFill>
              <a:latin typeface="Arial"/>
              <a:ea typeface="Arial"/>
              <a:cs typeface="Arial"/>
              <a:sym typeface="Arial"/>
            </a:endParaRPr>
          </a:p>
        </p:txBody>
      </p:sp>
      <p:cxnSp>
        <p:nvCxnSpPr>
          <p:cNvPr id="1011" name="Google Shape;1011;p116"/>
          <p:cNvCxnSpPr>
            <a:stCxn id="1006" idx="2"/>
            <a:endCxn id="1007"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012" name="Google Shape;1012;p116"/>
          <p:cNvCxnSpPr>
            <a:stCxn id="1006" idx="2"/>
            <a:endCxn id="1008"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013" name="Google Shape;1013;p116"/>
          <p:cNvCxnSpPr>
            <a:stCxn id="1006" idx="2"/>
            <a:endCxn id="1009"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014" name="Google Shape;1014;p116"/>
          <p:cNvCxnSpPr>
            <a:endCxn id="1010"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015" name="Google Shape;1015;p116"/>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6" name="Google Shape;1016;p116"/>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017" name="Google Shape;1017;p116"/>
          <p:cNvCxnSpPr>
            <a:stCxn id="1008"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018" name="Google Shape;1018;p116"/>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019" name="Google Shape;1019;p116"/>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sp>
        <p:nvSpPr>
          <p:cNvPr id="1020" name="Google Shape;1020;p116"/>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Owns(Nano,M1)</a:t>
            </a:r>
            <a:endParaRPr b="0" i="0" sz="1800" u="none" cap="none" strike="noStrike">
              <a:solidFill>
                <a:schemeClr val="dk1"/>
              </a:solidFill>
              <a:latin typeface="Arial"/>
              <a:ea typeface="Arial"/>
              <a:cs typeface="Arial"/>
              <a:sym typeface="Arial"/>
            </a:endParaRPr>
          </a:p>
        </p:txBody>
      </p:sp>
      <p:cxnSp>
        <p:nvCxnSpPr>
          <p:cNvPr id="1021" name="Google Shape;1021;p116"/>
          <p:cNvCxnSpPr>
            <a:stCxn id="1009" idx="2"/>
            <a:endCxn id="1019"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1022" name="Google Shape;1022;p116"/>
          <p:cNvCxnSpPr>
            <a:stCxn id="1009" idx="2"/>
            <a:endCxn id="1020"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1023" name="Google Shape;1023;p116"/>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4" name="Google Shape;1024;p116"/>
          <p:cNvSpPr txBox="1"/>
          <p:nvPr/>
        </p:nvSpPr>
        <p:spPr>
          <a:xfrm>
            <a:off x="3886899" y="6042543"/>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   }</a:t>
            </a:r>
            <a:endParaRPr b="0" i="0" sz="1800" u="none" cap="none" strike="noStrike">
              <a:solidFill>
                <a:schemeClr val="dk1"/>
              </a:solidFill>
              <a:latin typeface="Arial"/>
              <a:ea typeface="Arial"/>
              <a:cs typeface="Arial"/>
              <a:sym typeface="Arial"/>
            </a:endParaRPr>
          </a:p>
        </p:txBody>
      </p:sp>
      <p:sp>
        <p:nvSpPr>
          <p:cNvPr id="1025" name="Google Shape;1025;p116"/>
          <p:cNvSpPr txBox="1"/>
          <p:nvPr/>
        </p:nvSpPr>
        <p:spPr>
          <a:xfrm>
            <a:off x="5841448" y="607396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2 :  {   }</a:t>
            </a:r>
            <a:endParaRPr b="0" i="0" sz="1800" u="none" cap="none" strike="noStrike">
              <a:solidFill>
                <a:schemeClr val="dk1"/>
              </a:solidFill>
              <a:latin typeface="Arial"/>
              <a:ea typeface="Arial"/>
              <a:cs typeface="Arial"/>
              <a:sym typeface="Arial"/>
            </a:endParaRPr>
          </a:p>
        </p:txBody>
      </p:sp>
      <p:sp>
        <p:nvSpPr>
          <p:cNvPr id="1026" name="Google Shape;1026;p116"/>
          <p:cNvSpPr/>
          <p:nvPr/>
        </p:nvSpPr>
        <p:spPr>
          <a:xfrm>
            <a:off x="6859981" y="4953239"/>
            <a:ext cx="21894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Enemy(A, America)</a:t>
            </a:r>
            <a:endParaRPr b="0" i="0" sz="1800" u="none" cap="none" strike="noStrike">
              <a:solidFill>
                <a:schemeClr val="dk1"/>
              </a:solidFill>
              <a:latin typeface="Arial"/>
              <a:ea typeface="Arial"/>
              <a:cs typeface="Arial"/>
              <a:sym typeface="Arial"/>
            </a:endParaRPr>
          </a:p>
        </p:txBody>
      </p:sp>
      <p:cxnSp>
        <p:nvCxnSpPr>
          <p:cNvPr id="1027" name="Google Shape;1027;p116"/>
          <p:cNvCxnSpPr>
            <a:stCxn id="1010" idx="2"/>
            <a:endCxn id="1026" idx="0"/>
          </p:cNvCxnSpPr>
          <p:nvPr/>
        </p:nvCxnSpPr>
        <p:spPr>
          <a:xfrm flipH="1">
            <a:off x="7954576" y="4005016"/>
            <a:ext cx="22500" cy="948300"/>
          </a:xfrm>
          <a:prstGeom prst="straightConnector1">
            <a:avLst/>
          </a:prstGeom>
          <a:noFill/>
          <a:ln cap="flat" cmpd="sng" w="9525">
            <a:solidFill>
              <a:srgbClr val="202020"/>
            </a:solidFill>
            <a:prstDash val="solid"/>
            <a:round/>
            <a:headEnd len="sm" w="sm" type="none"/>
            <a:tailEnd len="sm" w="sm" type="none"/>
          </a:ln>
        </p:spPr>
      </p:cxnSp>
      <p:sp>
        <p:nvSpPr>
          <p:cNvPr id="1028" name="Google Shape;1028;p116"/>
          <p:cNvSpPr txBox="1"/>
          <p:nvPr/>
        </p:nvSpPr>
        <p:spPr>
          <a:xfrm>
            <a:off x="7484812" y="431561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6 : { p / A}</a:t>
            </a:r>
            <a:endParaRPr b="0" i="0" sz="1800" u="none" cap="none" strike="noStrike">
              <a:solidFill>
                <a:schemeClr val="dk1"/>
              </a:solidFill>
              <a:latin typeface="Arial"/>
              <a:ea typeface="Arial"/>
              <a:cs typeface="Arial"/>
              <a:sym typeface="Arial"/>
            </a:endParaRPr>
          </a:p>
        </p:txBody>
      </p:sp>
      <p:sp>
        <p:nvSpPr>
          <p:cNvPr id="1029" name="Google Shape;1029;p1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
        <p:nvSpPr>
          <p:cNvPr id="1030" name="Google Shape;1030;p116"/>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031" name="Google Shape;1031;p116"/>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032" name="Google Shape;1032;p116"/>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033" name="Google Shape;1033;p116"/>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034" name="Google Shape;1034;p116"/>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Hostile(Nono)</a:t>
            </a:r>
            <a:endParaRPr b="0" i="0" sz="1800" u="none" cap="none" strike="noStrike">
              <a:solidFill>
                <a:schemeClr val="dk1"/>
              </a:solidFill>
              <a:latin typeface="Arial"/>
              <a:ea typeface="Arial"/>
              <a:cs typeface="Arial"/>
              <a:sym typeface="Arial"/>
            </a:endParaRPr>
          </a:p>
        </p:txBody>
      </p:sp>
      <p:cxnSp>
        <p:nvCxnSpPr>
          <p:cNvPr id="1035" name="Google Shape;1035;p116"/>
          <p:cNvCxnSpPr>
            <a:stCxn id="1030" idx="2"/>
            <a:endCxn id="1031"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036" name="Google Shape;1036;p116"/>
          <p:cNvCxnSpPr>
            <a:stCxn id="1030" idx="2"/>
            <a:endCxn id="1032"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037" name="Google Shape;1037;p116"/>
          <p:cNvCxnSpPr>
            <a:stCxn id="1030" idx="2"/>
            <a:endCxn id="1033"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038" name="Google Shape;1038;p116"/>
          <p:cNvCxnSpPr>
            <a:endCxn id="1034"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039" name="Google Shape;1039;p116"/>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0" name="Google Shape;1040;p116"/>
          <p:cNvSpPr txBox="1"/>
          <p:nvPr/>
        </p:nvSpPr>
        <p:spPr>
          <a:xfrm>
            <a:off x="395535" y="4217234"/>
            <a:ext cx="77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
        <p:nvSpPr>
          <p:cNvPr id="1041" name="Google Shape;1041;p116"/>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042" name="Google Shape;1042;p116"/>
          <p:cNvCxnSpPr>
            <a:stCxn id="1032"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043" name="Google Shape;1043;p116"/>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044" name="Google Shape;1044;p116"/>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sp>
        <p:nvSpPr>
          <p:cNvPr id="1045" name="Google Shape;1045;p116"/>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Owns(Nano,M1)</a:t>
            </a:r>
            <a:endParaRPr b="0" i="0" sz="1800" u="none" cap="none" strike="noStrike">
              <a:solidFill>
                <a:schemeClr val="dk1"/>
              </a:solidFill>
              <a:latin typeface="Arial"/>
              <a:ea typeface="Arial"/>
              <a:cs typeface="Arial"/>
              <a:sym typeface="Arial"/>
            </a:endParaRPr>
          </a:p>
        </p:txBody>
      </p:sp>
      <p:cxnSp>
        <p:nvCxnSpPr>
          <p:cNvPr id="1046" name="Google Shape;1046;p116"/>
          <p:cNvCxnSpPr>
            <a:stCxn id="1033" idx="2"/>
            <a:endCxn id="1044"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1047" name="Google Shape;1047;p116"/>
          <p:cNvCxnSpPr>
            <a:stCxn id="1033" idx="2"/>
            <a:endCxn id="1045"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1048" name="Google Shape;1048;p116"/>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9" name="Google Shape;1049;p116"/>
          <p:cNvSpPr txBox="1"/>
          <p:nvPr/>
        </p:nvSpPr>
        <p:spPr>
          <a:xfrm>
            <a:off x="3886899" y="6042543"/>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   }</a:t>
            </a:r>
            <a:endParaRPr b="0" i="0" sz="1800" u="none" cap="none" strike="noStrike">
              <a:solidFill>
                <a:schemeClr val="dk1"/>
              </a:solidFill>
              <a:latin typeface="Arial"/>
              <a:ea typeface="Arial"/>
              <a:cs typeface="Arial"/>
              <a:sym typeface="Arial"/>
            </a:endParaRPr>
          </a:p>
        </p:txBody>
      </p:sp>
      <p:sp>
        <p:nvSpPr>
          <p:cNvPr id="1050" name="Google Shape;1050;p116"/>
          <p:cNvSpPr txBox="1"/>
          <p:nvPr/>
        </p:nvSpPr>
        <p:spPr>
          <a:xfrm>
            <a:off x="5841448" y="607396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2 :  {   }</a:t>
            </a:r>
            <a:endParaRPr b="0" i="0" sz="1800" u="none" cap="none" strike="noStrike">
              <a:solidFill>
                <a:schemeClr val="dk1"/>
              </a:solidFill>
              <a:latin typeface="Arial"/>
              <a:ea typeface="Arial"/>
              <a:cs typeface="Arial"/>
              <a:sym typeface="Arial"/>
            </a:endParaRPr>
          </a:p>
        </p:txBody>
      </p:sp>
      <p:sp>
        <p:nvSpPr>
          <p:cNvPr id="1051" name="Google Shape;1051;p116"/>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052" name="Google Shape;1052;p116"/>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053" name="Google Shape;1053;p116"/>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054" name="Google Shape;1054;p116"/>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055" name="Google Shape;1055;p116"/>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1056" name="Google Shape;1056;p116"/>
          <p:cNvCxnSpPr>
            <a:stCxn id="1051" idx="2"/>
            <a:endCxn id="1052"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057" name="Google Shape;1057;p116"/>
          <p:cNvCxnSpPr>
            <a:stCxn id="1051" idx="2"/>
            <a:endCxn id="1053"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058" name="Google Shape;1058;p116"/>
          <p:cNvCxnSpPr>
            <a:stCxn id="1051" idx="2"/>
            <a:endCxn id="1054"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059" name="Google Shape;1059;p116"/>
          <p:cNvCxnSpPr>
            <a:endCxn id="1055"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060" name="Google Shape;1060;p116"/>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1" name="Google Shape;1061;p116"/>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062" name="Google Shape;1062;p116"/>
          <p:cNvCxnSpPr>
            <a:stCxn id="1053"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063" name="Google Shape;1063;p116"/>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064" name="Google Shape;1064;p116"/>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sp>
        <p:nvSpPr>
          <p:cNvPr id="1065" name="Google Shape;1065;p116"/>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Owns(A,T1)</a:t>
            </a:r>
            <a:endParaRPr b="0" i="0" sz="1800" u="none" cap="none" strike="noStrike">
              <a:solidFill>
                <a:schemeClr val="dk1"/>
              </a:solidFill>
              <a:latin typeface="Arial"/>
              <a:ea typeface="Arial"/>
              <a:cs typeface="Arial"/>
              <a:sym typeface="Arial"/>
            </a:endParaRPr>
          </a:p>
        </p:txBody>
      </p:sp>
      <p:cxnSp>
        <p:nvCxnSpPr>
          <p:cNvPr id="1066" name="Google Shape;1066;p116"/>
          <p:cNvCxnSpPr>
            <a:stCxn id="1054" idx="2"/>
            <a:endCxn id="1064"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1067" name="Google Shape;1067;p116"/>
          <p:cNvCxnSpPr>
            <a:stCxn id="1054" idx="2"/>
            <a:endCxn id="1065"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1068" name="Google Shape;1068;p116"/>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9" name="Google Shape;1069;p116"/>
          <p:cNvSpPr txBox="1"/>
          <p:nvPr/>
        </p:nvSpPr>
        <p:spPr>
          <a:xfrm>
            <a:off x="5237561" y="4854239"/>
            <a:ext cx="1821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4 : { p / T1}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 r / A }</a:t>
            </a:r>
            <a:endParaRPr b="0" i="0" sz="1800" u="none" cap="none" strike="noStrike">
              <a:solidFill>
                <a:schemeClr val="dk1"/>
              </a:solidFill>
              <a:latin typeface="Arial"/>
              <a:ea typeface="Arial"/>
              <a:cs typeface="Arial"/>
              <a:sym typeface="Arial"/>
            </a:endParaRPr>
          </a:p>
        </p:txBody>
      </p:sp>
      <p:sp>
        <p:nvSpPr>
          <p:cNvPr id="1070" name="Google Shape;1070;p116"/>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071" name="Google Shape;1071;p116"/>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072" name="Google Shape;1072;p116"/>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073" name="Google Shape;1073;p116"/>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074" name="Google Shape;1074;p116"/>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1075" name="Google Shape;1075;p116"/>
          <p:cNvCxnSpPr>
            <a:stCxn id="1070" idx="2"/>
            <a:endCxn id="1071"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076" name="Google Shape;1076;p116"/>
          <p:cNvCxnSpPr>
            <a:stCxn id="1070" idx="2"/>
            <a:endCxn id="1072"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077" name="Google Shape;1077;p116"/>
          <p:cNvCxnSpPr>
            <a:stCxn id="1070" idx="2"/>
            <a:endCxn id="1073"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078" name="Google Shape;1078;p116"/>
          <p:cNvCxnSpPr>
            <a:endCxn id="1074"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079" name="Google Shape;1079;p116"/>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0" name="Google Shape;1080;p116"/>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081" name="Google Shape;1081;p116"/>
          <p:cNvCxnSpPr>
            <a:stCxn id="1072"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082" name="Google Shape;1082;p116"/>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083" name="Google Shape;1083;p116"/>
          <p:cNvSpPr txBox="1"/>
          <p:nvPr/>
        </p:nvSpPr>
        <p:spPr>
          <a:xfrm>
            <a:off x="2504477" y="5223750"/>
            <a:ext cx="163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q / T1 }</a:t>
            </a:r>
            <a:endParaRPr b="0" i="0" sz="1800" u="none" cap="none" strike="noStrike">
              <a:solidFill>
                <a:schemeClr val="dk1"/>
              </a:solidFill>
              <a:latin typeface="Arial"/>
              <a:ea typeface="Arial"/>
              <a:cs typeface="Arial"/>
              <a:sym typeface="Arial"/>
            </a:endParaRPr>
          </a:p>
        </p:txBody>
      </p:sp>
      <p:sp>
        <p:nvSpPr>
          <p:cNvPr id="1084" name="Google Shape;1084;p116"/>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085" name="Google Shape;1085;p116"/>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086" name="Google Shape;1086;p116"/>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087" name="Google Shape;1087;p116"/>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Sells(West,y,z)</a:t>
            </a:r>
            <a:endParaRPr b="0" i="0" sz="1800" u="none" cap="none" strike="noStrike">
              <a:solidFill>
                <a:schemeClr val="dk1"/>
              </a:solidFill>
              <a:latin typeface="Arial"/>
              <a:ea typeface="Arial"/>
              <a:cs typeface="Arial"/>
              <a:sym typeface="Arial"/>
            </a:endParaRPr>
          </a:p>
        </p:txBody>
      </p:sp>
      <p:sp>
        <p:nvSpPr>
          <p:cNvPr id="1088" name="Google Shape;1088;p116"/>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1089" name="Google Shape;1089;p116"/>
          <p:cNvCxnSpPr>
            <a:stCxn id="1084" idx="2"/>
            <a:endCxn id="1085"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090" name="Google Shape;1090;p116"/>
          <p:cNvCxnSpPr>
            <a:stCxn id="1084" idx="2"/>
            <a:endCxn id="1086"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091" name="Google Shape;1091;p116"/>
          <p:cNvCxnSpPr>
            <a:stCxn id="1084" idx="2"/>
            <a:endCxn id="1087"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092" name="Google Shape;1092;p116"/>
          <p:cNvCxnSpPr>
            <a:endCxn id="1088"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093" name="Google Shape;1093;p116"/>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4" name="Google Shape;1094;p116"/>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cxnSp>
        <p:nvCxnSpPr>
          <p:cNvPr id="1095" name="Google Shape;1095;p116"/>
          <p:cNvCxnSpPr>
            <a:stCxn id="1086"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096" name="Google Shape;1096;p116"/>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 p / q }</a:t>
            </a:r>
            <a:endParaRPr b="0" i="0" sz="1800" u="none" cap="none" strike="noStrike">
              <a:solidFill>
                <a:schemeClr val="dk1"/>
              </a:solidFill>
              <a:latin typeface="Arial"/>
              <a:ea typeface="Arial"/>
              <a:cs typeface="Arial"/>
              <a:sym typeface="Arial"/>
            </a:endParaRPr>
          </a:p>
        </p:txBody>
      </p:sp>
      <p:sp>
        <p:nvSpPr>
          <p:cNvPr id="1097" name="Google Shape;1097;p116"/>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1098" name="Google Shape;1098;p116"/>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1099" name="Google Shape;1099;p116"/>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Weapon(q)</a:t>
            </a:r>
            <a:endParaRPr b="0" i="0" sz="1800" u="none" cap="none" strike="noStrike">
              <a:solidFill>
                <a:schemeClr val="dk1"/>
              </a:solidFill>
              <a:latin typeface="Arial"/>
              <a:ea typeface="Arial"/>
              <a:cs typeface="Arial"/>
              <a:sym typeface="Arial"/>
            </a:endParaRPr>
          </a:p>
        </p:txBody>
      </p:sp>
      <p:sp>
        <p:nvSpPr>
          <p:cNvPr id="1100" name="Google Shape;1100;p116"/>
          <p:cNvSpPr/>
          <p:nvPr/>
        </p:nvSpPr>
        <p:spPr>
          <a:xfrm>
            <a:off x="4663650" y="3573025"/>
            <a:ext cx="22032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Sells(Robert,T1,A)</a:t>
            </a:r>
            <a:endParaRPr b="0" i="0" sz="1800" u="none" cap="none" strike="noStrike">
              <a:solidFill>
                <a:schemeClr val="dk1"/>
              </a:solidFill>
              <a:latin typeface="Arial"/>
              <a:ea typeface="Arial"/>
              <a:cs typeface="Arial"/>
              <a:sym typeface="Arial"/>
            </a:endParaRPr>
          </a:p>
        </p:txBody>
      </p:sp>
      <p:sp>
        <p:nvSpPr>
          <p:cNvPr id="1101" name="Google Shape;1101;p116"/>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Hostile(A)</a:t>
            </a:r>
            <a:endParaRPr b="0" i="0" sz="1800" u="none" cap="none" strike="noStrike">
              <a:solidFill>
                <a:schemeClr val="dk1"/>
              </a:solidFill>
              <a:latin typeface="Arial"/>
              <a:ea typeface="Arial"/>
              <a:cs typeface="Arial"/>
              <a:sym typeface="Arial"/>
            </a:endParaRPr>
          </a:p>
        </p:txBody>
      </p:sp>
      <p:cxnSp>
        <p:nvCxnSpPr>
          <p:cNvPr id="1102" name="Google Shape;1102;p116"/>
          <p:cNvCxnSpPr>
            <a:stCxn id="1097" idx="2"/>
            <a:endCxn id="1098"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103" name="Google Shape;1103;p116"/>
          <p:cNvCxnSpPr>
            <a:stCxn id="1097" idx="2"/>
            <a:endCxn id="1099"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104" name="Google Shape;1104;p116"/>
          <p:cNvCxnSpPr>
            <a:stCxn id="1097" idx="2"/>
            <a:endCxn id="1100" idx="0"/>
          </p:cNvCxnSpPr>
          <p:nvPr/>
        </p:nvCxnSpPr>
        <p:spPr>
          <a:xfrm>
            <a:off x="4608038" y="2924896"/>
            <a:ext cx="1157100" cy="648000"/>
          </a:xfrm>
          <a:prstGeom prst="straightConnector1">
            <a:avLst/>
          </a:prstGeom>
          <a:noFill/>
          <a:ln cap="flat" cmpd="sng" w="9525">
            <a:solidFill>
              <a:srgbClr val="202020"/>
            </a:solidFill>
            <a:prstDash val="solid"/>
            <a:round/>
            <a:headEnd len="sm" w="sm" type="none"/>
            <a:tailEnd len="sm" w="sm" type="none"/>
          </a:ln>
        </p:spPr>
      </p:cxnSp>
      <p:cxnSp>
        <p:nvCxnSpPr>
          <p:cNvPr id="1105" name="Google Shape;1105;p116"/>
          <p:cNvCxnSpPr>
            <a:endCxn id="1101"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106" name="Google Shape;1106;p116"/>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7" name="Google Shape;1107;p116"/>
          <p:cNvSpPr txBox="1"/>
          <p:nvPr/>
        </p:nvSpPr>
        <p:spPr>
          <a:xfrm>
            <a:off x="6651451" y="2880445"/>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17"/>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American (p) ∧ weapon(q) ∧ sells (p, q, r) ∧ hostile(r) → Criminal(p)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Owns(A, T1)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Missile(T1)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Missiles(p) ∧ Owns (A, p) → Sells (Robert, p, A)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Missile(p) → Weapons (p)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Enemy(p, America) →Hostile(p)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rgbClr val="FFFF00"/>
                </a:highlight>
                <a:latin typeface="Times New Roman"/>
                <a:ea typeface="Times New Roman"/>
                <a:cs typeface="Times New Roman"/>
                <a:sym typeface="Times New Roman"/>
              </a:rPr>
              <a:t>Enemy (A, America)    </a:t>
            </a:r>
            <a:r>
              <a:rPr lang="en-IN" sz="1400">
                <a:solidFill>
                  <a:schemeClr val="dk1"/>
                </a:solidFill>
                <a:highlight>
                  <a:schemeClr val="lt1"/>
                </a:highlight>
                <a:latin typeface="Times New Roman"/>
                <a:ea typeface="Times New Roman"/>
                <a:cs typeface="Times New Roman"/>
                <a:sym typeface="Times New Roman"/>
              </a:rPr>
              <a:t>        </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dk1"/>
              </a:buClr>
              <a:buSzPts val="1400"/>
              <a:buFont typeface="Times New Roman"/>
              <a:buAutoNum type="arabicPeriod"/>
            </a:pPr>
            <a:r>
              <a:rPr lang="en-IN" sz="1400">
                <a:solidFill>
                  <a:schemeClr val="dk1"/>
                </a:solidFill>
                <a:highlight>
                  <a:schemeClr val="lt1"/>
                </a:highlight>
                <a:latin typeface="Times New Roman"/>
                <a:ea typeface="Times New Roman"/>
                <a:cs typeface="Times New Roman"/>
                <a:sym typeface="Times New Roman"/>
              </a:rPr>
              <a:t>American(Robert).  </a:t>
            </a:r>
            <a:r>
              <a:rPr lang="en-IN" sz="1400">
                <a:solidFill>
                  <a:schemeClr val="dk1"/>
                </a:solidFill>
                <a:highlight>
                  <a:schemeClr val="accent6"/>
                </a:highlight>
                <a:latin typeface="Times New Roman"/>
                <a:ea typeface="Times New Roman"/>
                <a:cs typeface="Times New Roman"/>
                <a:sym typeface="Times New Roman"/>
              </a:rPr>
              <a:t> </a:t>
            </a:r>
            <a:r>
              <a:rPr lang="en-I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600"/>
          </a:p>
          <a:p>
            <a:pPr indent="0" lvl="0" marL="88900" rtl="0" algn="l">
              <a:lnSpc>
                <a:spcPct val="100000"/>
              </a:lnSpc>
              <a:spcBef>
                <a:spcPts val="0"/>
              </a:spcBef>
              <a:spcAft>
                <a:spcPts val="0"/>
              </a:spcAft>
              <a:buClr>
                <a:srgbClr val="000000"/>
              </a:buClr>
              <a:buSzPts val="2200"/>
              <a:buNone/>
            </a:pPr>
            <a:r>
              <a:t/>
            </a:r>
            <a:endParaRPr sz="1600">
              <a:solidFill>
                <a:srgbClr val="00B0F0"/>
              </a:solidFill>
            </a:endParaRPr>
          </a:p>
          <a:p>
            <a:pPr indent="-317500" lvl="0" marL="546100" rtl="0" algn="l">
              <a:lnSpc>
                <a:spcPct val="100000"/>
              </a:lnSpc>
              <a:spcBef>
                <a:spcPts val="0"/>
              </a:spcBef>
              <a:spcAft>
                <a:spcPts val="0"/>
              </a:spcAft>
              <a:buClr>
                <a:srgbClr val="000000"/>
              </a:buClr>
              <a:buSzPts val="2200"/>
              <a:buFont typeface="Arial"/>
              <a:buNone/>
            </a:pPr>
            <a:r>
              <a:t/>
            </a:r>
            <a:endParaRPr sz="1600"/>
          </a:p>
          <a:p>
            <a:pPr indent="-317500" lvl="0" marL="546100" rtl="0" algn="l">
              <a:lnSpc>
                <a:spcPct val="100000"/>
              </a:lnSpc>
              <a:spcBef>
                <a:spcPts val="0"/>
              </a:spcBef>
              <a:spcAft>
                <a:spcPts val="0"/>
              </a:spcAft>
              <a:buClr>
                <a:srgbClr val="000000"/>
              </a:buClr>
              <a:buSzPts val="2200"/>
              <a:buFont typeface="Arial"/>
              <a:buNone/>
            </a:pPr>
            <a:r>
              <a:t/>
            </a:r>
            <a:endParaRPr sz="1600"/>
          </a:p>
        </p:txBody>
      </p:sp>
      <p:sp>
        <p:nvSpPr>
          <p:cNvPr id="1113" name="Google Shape;1113;p1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
        <p:nvSpPr>
          <p:cNvPr id="1114" name="Google Shape;1114;p117"/>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115" name="Google Shape;1115;p117"/>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116" name="Google Shape;1116;p117"/>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117" name="Google Shape;1117;p117"/>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118" name="Google Shape;1118;p117"/>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Hostile(Nono)</a:t>
            </a:r>
            <a:endParaRPr b="0" i="0" sz="1800" u="none" cap="none" strike="noStrike">
              <a:solidFill>
                <a:schemeClr val="dk1"/>
              </a:solidFill>
              <a:latin typeface="Arial"/>
              <a:ea typeface="Arial"/>
              <a:cs typeface="Arial"/>
              <a:sym typeface="Arial"/>
            </a:endParaRPr>
          </a:p>
        </p:txBody>
      </p:sp>
      <p:cxnSp>
        <p:nvCxnSpPr>
          <p:cNvPr id="1119" name="Google Shape;1119;p117"/>
          <p:cNvCxnSpPr>
            <a:stCxn id="1114" idx="2"/>
            <a:endCxn id="1115"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120" name="Google Shape;1120;p117"/>
          <p:cNvCxnSpPr>
            <a:stCxn id="1114" idx="2"/>
            <a:endCxn id="1116"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121" name="Google Shape;1121;p117"/>
          <p:cNvCxnSpPr>
            <a:stCxn id="1114" idx="2"/>
            <a:endCxn id="1117"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122" name="Google Shape;1122;p117"/>
          <p:cNvCxnSpPr>
            <a:endCxn id="1118"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123" name="Google Shape;1123;p117"/>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4" name="Google Shape;1124;p117"/>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125" name="Google Shape;1125;p117"/>
          <p:cNvCxnSpPr>
            <a:stCxn id="1116"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126" name="Google Shape;1126;p117"/>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127" name="Google Shape;1127;p117"/>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sp>
        <p:nvSpPr>
          <p:cNvPr id="1128" name="Google Shape;1128;p117"/>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Owns(Nano,M1)</a:t>
            </a:r>
            <a:endParaRPr b="0" i="0" sz="1800" u="none" cap="none" strike="noStrike">
              <a:solidFill>
                <a:schemeClr val="dk1"/>
              </a:solidFill>
              <a:latin typeface="Arial"/>
              <a:ea typeface="Arial"/>
              <a:cs typeface="Arial"/>
              <a:sym typeface="Arial"/>
            </a:endParaRPr>
          </a:p>
        </p:txBody>
      </p:sp>
      <p:cxnSp>
        <p:nvCxnSpPr>
          <p:cNvPr id="1129" name="Google Shape;1129;p117"/>
          <p:cNvCxnSpPr>
            <a:stCxn id="1117" idx="2"/>
            <a:endCxn id="1127"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1130" name="Google Shape;1130;p117"/>
          <p:cNvCxnSpPr>
            <a:stCxn id="1117" idx="2"/>
            <a:endCxn id="1128"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1131" name="Google Shape;1131;p117"/>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2" name="Google Shape;1132;p117"/>
          <p:cNvSpPr txBox="1"/>
          <p:nvPr/>
        </p:nvSpPr>
        <p:spPr>
          <a:xfrm>
            <a:off x="3886899" y="6042543"/>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   }</a:t>
            </a:r>
            <a:endParaRPr b="0" i="0" sz="1800" u="none" cap="none" strike="noStrike">
              <a:solidFill>
                <a:schemeClr val="dk1"/>
              </a:solidFill>
              <a:latin typeface="Arial"/>
              <a:ea typeface="Arial"/>
              <a:cs typeface="Arial"/>
              <a:sym typeface="Arial"/>
            </a:endParaRPr>
          </a:p>
        </p:txBody>
      </p:sp>
      <p:sp>
        <p:nvSpPr>
          <p:cNvPr id="1133" name="Google Shape;1133;p117"/>
          <p:cNvSpPr txBox="1"/>
          <p:nvPr/>
        </p:nvSpPr>
        <p:spPr>
          <a:xfrm>
            <a:off x="5841448" y="607396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2 :  {   }</a:t>
            </a:r>
            <a:endParaRPr b="0" i="0" sz="1800" u="none" cap="none" strike="noStrike">
              <a:solidFill>
                <a:schemeClr val="dk1"/>
              </a:solidFill>
              <a:latin typeface="Arial"/>
              <a:ea typeface="Arial"/>
              <a:cs typeface="Arial"/>
              <a:sym typeface="Arial"/>
            </a:endParaRPr>
          </a:p>
        </p:txBody>
      </p:sp>
      <p:sp>
        <p:nvSpPr>
          <p:cNvPr id="1134" name="Google Shape;1134;p117"/>
          <p:cNvSpPr/>
          <p:nvPr/>
        </p:nvSpPr>
        <p:spPr>
          <a:xfrm>
            <a:off x="6859981" y="4953239"/>
            <a:ext cx="21894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Enemy(A, America)</a:t>
            </a:r>
            <a:endParaRPr b="0" i="0" sz="1800" u="none" cap="none" strike="noStrike">
              <a:solidFill>
                <a:schemeClr val="dk1"/>
              </a:solidFill>
              <a:latin typeface="Arial"/>
              <a:ea typeface="Arial"/>
              <a:cs typeface="Arial"/>
              <a:sym typeface="Arial"/>
            </a:endParaRPr>
          </a:p>
        </p:txBody>
      </p:sp>
      <p:cxnSp>
        <p:nvCxnSpPr>
          <p:cNvPr id="1135" name="Google Shape;1135;p117"/>
          <p:cNvCxnSpPr>
            <a:stCxn id="1118" idx="2"/>
            <a:endCxn id="1134" idx="0"/>
          </p:cNvCxnSpPr>
          <p:nvPr/>
        </p:nvCxnSpPr>
        <p:spPr>
          <a:xfrm flipH="1">
            <a:off x="7954576" y="4005016"/>
            <a:ext cx="22500" cy="948300"/>
          </a:xfrm>
          <a:prstGeom prst="straightConnector1">
            <a:avLst/>
          </a:prstGeom>
          <a:noFill/>
          <a:ln cap="flat" cmpd="sng" w="9525">
            <a:solidFill>
              <a:srgbClr val="202020"/>
            </a:solidFill>
            <a:prstDash val="solid"/>
            <a:round/>
            <a:headEnd len="sm" w="sm" type="none"/>
            <a:tailEnd len="sm" w="sm" type="none"/>
          </a:ln>
        </p:spPr>
      </p:cxnSp>
      <p:sp>
        <p:nvSpPr>
          <p:cNvPr id="1136" name="Google Shape;1136;p117"/>
          <p:cNvSpPr txBox="1"/>
          <p:nvPr/>
        </p:nvSpPr>
        <p:spPr>
          <a:xfrm>
            <a:off x="7484812" y="431561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6 : { p / A}</a:t>
            </a:r>
            <a:endParaRPr b="0" i="0" sz="1800" u="none" cap="none" strike="noStrike">
              <a:solidFill>
                <a:schemeClr val="dk1"/>
              </a:solidFill>
              <a:latin typeface="Arial"/>
              <a:ea typeface="Arial"/>
              <a:cs typeface="Arial"/>
              <a:sym typeface="Arial"/>
            </a:endParaRPr>
          </a:p>
        </p:txBody>
      </p:sp>
      <p:sp>
        <p:nvSpPr>
          <p:cNvPr id="1137" name="Google Shape;1137;p1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
        <p:nvSpPr>
          <p:cNvPr id="1138" name="Google Shape;1138;p117"/>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139" name="Google Shape;1139;p117"/>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140" name="Google Shape;1140;p117"/>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141" name="Google Shape;1141;p117"/>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142" name="Google Shape;1142;p117"/>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Hostile(Nono)</a:t>
            </a:r>
            <a:endParaRPr b="0" i="0" sz="1800" u="none" cap="none" strike="noStrike">
              <a:solidFill>
                <a:schemeClr val="dk1"/>
              </a:solidFill>
              <a:latin typeface="Arial"/>
              <a:ea typeface="Arial"/>
              <a:cs typeface="Arial"/>
              <a:sym typeface="Arial"/>
            </a:endParaRPr>
          </a:p>
        </p:txBody>
      </p:sp>
      <p:cxnSp>
        <p:nvCxnSpPr>
          <p:cNvPr id="1143" name="Google Shape;1143;p117"/>
          <p:cNvCxnSpPr>
            <a:stCxn id="1138" idx="2"/>
            <a:endCxn id="1139"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144" name="Google Shape;1144;p117"/>
          <p:cNvCxnSpPr>
            <a:stCxn id="1138" idx="2"/>
            <a:endCxn id="1140"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145" name="Google Shape;1145;p117"/>
          <p:cNvCxnSpPr>
            <a:stCxn id="1138" idx="2"/>
            <a:endCxn id="1141"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146" name="Google Shape;1146;p117"/>
          <p:cNvCxnSpPr>
            <a:endCxn id="1142"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147" name="Google Shape;1147;p117"/>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8" name="Google Shape;1148;p117"/>
          <p:cNvSpPr txBox="1"/>
          <p:nvPr/>
        </p:nvSpPr>
        <p:spPr>
          <a:xfrm>
            <a:off x="395535" y="4217234"/>
            <a:ext cx="77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
        <p:nvSpPr>
          <p:cNvPr id="1149" name="Google Shape;1149;p117"/>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150" name="Google Shape;1150;p117"/>
          <p:cNvCxnSpPr>
            <a:stCxn id="1140"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151" name="Google Shape;1151;p117"/>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152" name="Google Shape;1152;p117"/>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sp>
        <p:nvSpPr>
          <p:cNvPr id="1153" name="Google Shape;1153;p117"/>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Owns(Nano,M1)</a:t>
            </a:r>
            <a:endParaRPr b="0" i="0" sz="1800" u="none" cap="none" strike="noStrike">
              <a:solidFill>
                <a:schemeClr val="dk1"/>
              </a:solidFill>
              <a:latin typeface="Arial"/>
              <a:ea typeface="Arial"/>
              <a:cs typeface="Arial"/>
              <a:sym typeface="Arial"/>
            </a:endParaRPr>
          </a:p>
        </p:txBody>
      </p:sp>
      <p:cxnSp>
        <p:nvCxnSpPr>
          <p:cNvPr id="1154" name="Google Shape;1154;p117"/>
          <p:cNvCxnSpPr>
            <a:stCxn id="1141" idx="2"/>
            <a:endCxn id="1152"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1155" name="Google Shape;1155;p117"/>
          <p:cNvCxnSpPr>
            <a:stCxn id="1141" idx="2"/>
            <a:endCxn id="1153"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1156" name="Google Shape;1156;p117"/>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7" name="Google Shape;1157;p117"/>
          <p:cNvSpPr txBox="1"/>
          <p:nvPr/>
        </p:nvSpPr>
        <p:spPr>
          <a:xfrm>
            <a:off x="3886899" y="6042543"/>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   }</a:t>
            </a:r>
            <a:endParaRPr b="0" i="0" sz="1800" u="none" cap="none" strike="noStrike">
              <a:solidFill>
                <a:schemeClr val="dk1"/>
              </a:solidFill>
              <a:latin typeface="Arial"/>
              <a:ea typeface="Arial"/>
              <a:cs typeface="Arial"/>
              <a:sym typeface="Arial"/>
            </a:endParaRPr>
          </a:p>
        </p:txBody>
      </p:sp>
      <p:sp>
        <p:nvSpPr>
          <p:cNvPr id="1158" name="Google Shape;1158;p117"/>
          <p:cNvSpPr txBox="1"/>
          <p:nvPr/>
        </p:nvSpPr>
        <p:spPr>
          <a:xfrm>
            <a:off x="5841448" y="6073969"/>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2 :  {   }</a:t>
            </a:r>
            <a:endParaRPr b="0" i="0" sz="1800" u="none" cap="none" strike="noStrike">
              <a:solidFill>
                <a:schemeClr val="dk1"/>
              </a:solidFill>
              <a:latin typeface="Arial"/>
              <a:ea typeface="Arial"/>
              <a:cs typeface="Arial"/>
              <a:sym typeface="Arial"/>
            </a:endParaRPr>
          </a:p>
        </p:txBody>
      </p:sp>
      <p:sp>
        <p:nvSpPr>
          <p:cNvPr id="1159" name="Google Shape;1159;p117"/>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160" name="Google Shape;1160;p117"/>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161" name="Google Shape;1161;p117"/>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162" name="Google Shape;1162;p117"/>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163" name="Google Shape;1163;p117"/>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1164" name="Google Shape;1164;p117"/>
          <p:cNvCxnSpPr>
            <a:stCxn id="1159" idx="2"/>
            <a:endCxn id="1160"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165" name="Google Shape;1165;p117"/>
          <p:cNvCxnSpPr>
            <a:stCxn id="1159" idx="2"/>
            <a:endCxn id="1161"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166" name="Google Shape;1166;p117"/>
          <p:cNvCxnSpPr>
            <a:stCxn id="1159" idx="2"/>
            <a:endCxn id="1162"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167" name="Google Shape;1167;p117"/>
          <p:cNvCxnSpPr>
            <a:endCxn id="1163"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168" name="Google Shape;1168;p117"/>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9" name="Google Shape;1169;p117"/>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170" name="Google Shape;1170;p117"/>
          <p:cNvCxnSpPr>
            <a:stCxn id="1161"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171" name="Google Shape;1171;p117"/>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172" name="Google Shape;1172;p117"/>
          <p:cNvSpPr/>
          <p:nvPr/>
        </p:nvSpPr>
        <p:spPr>
          <a:xfrm>
            <a:off x="3851919" y="5670540"/>
            <a:ext cx="16587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sp>
        <p:nvSpPr>
          <p:cNvPr id="1173" name="Google Shape;1173;p117"/>
          <p:cNvSpPr/>
          <p:nvPr/>
        </p:nvSpPr>
        <p:spPr>
          <a:xfrm>
            <a:off x="5652120" y="5670540"/>
            <a:ext cx="1872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Owns(A,T1)</a:t>
            </a:r>
            <a:endParaRPr b="0" i="0" sz="1800" u="none" cap="none" strike="noStrike">
              <a:solidFill>
                <a:schemeClr val="dk1"/>
              </a:solidFill>
              <a:latin typeface="Arial"/>
              <a:ea typeface="Arial"/>
              <a:cs typeface="Arial"/>
              <a:sym typeface="Arial"/>
            </a:endParaRPr>
          </a:p>
        </p:txBody>
      </p:sp>
      <p:cxnSp>
        <p:nvCxnSpPr>
          <p:cNvPr id="1174" name="Google Shape;1174;p117"/>
          <p:cNvCxnSpPr>
            <a:stCxn id="1162" idx="2"/>
            <a:endCxn id="1172" idx="0"/>
          </p:cNvCxnSpPr>
          <p:nvPr/>
        </p:nvCxnSpPr>
        <p:spPr>
          <a:xfrm flipH="1">
            <a:off x="4681199" y="4005016"/>
            <a:ext cx="1026600" cy="1665600"/>
          </a:xfrm>
          <a:prstGeom prst="straightConnector1">
            <a:avLst/>
          </a:prstGeom>
          <a:noFill/>
          <a:ln cap="flat" cmpd="sng" w="9525">
            <a:solidFill>
              <a:srgbClr val="202020"/>
            </a:solidFill>
            <a:prstDash val="solid"/>
            <a:round/>
            <a:headEnd len="sm" w="sm" type="none"/>
            <a:tailEnd len="sm" w="sm" type="none"/>
          </a:ln>
        </p:spPr>
      </p:cxnSp>
      <p:cxnSp>
        <p:nvCxnSpPr>
          <p:cNvPr id="1175" name="Google Shape;1175;p117"/>
          <p:cNvCxnSpPr>
            <a:stCxn id="1162" idx="2"/>
            <a:endCxn id="1173" idx="0"/>
          </p:cNvCxnSpPr>
          <p:nvPr/>
        </p:nvCxnSpPr>
        <p:spPr>
          <a:xfrm>
            <a:off x="5707799" y="4005016"/>
            <a:ext cx="880500" cy="1665600"/>
          </a:xfrm>
          <a:prstGeom prst="straightConnector1">
            <a:avLst/>
          </a:prstGeom>
          <a:noFill/>
          <a:ln cap="flat" cmpd="sng" w="9525">
            <a:solidFill>
              <a:srgbClr val="202020"/>
            </a:solidFill>
            <a:prstDash val="solid"/>
            <a:round/>
            <a:headEnd len="sm" w="sm" type="none"/>
            <a:tailEnd len="sm" w="sm" type="none"/>
          </a:ln>
        </p:spPr>
      </p:cxnSp>
      <p:sp>
        <p:nvSpPr>
          <p:cNvPr id="1176" name="Google Shape;1176;p117"/>
          <p:cNvSpPr/>
          <p:nvPr/>
        </p:nvSpPr>
        <p:spPr>
          <a:xfrm>
            <a:off x="5486400" y="4357396"/>
            <a:ext cx="429208" cy="88968"/>
          </a:xfrm>
          <a:custGeom>
            <a:rect b="b" l="l" r="r" t="t"/>
            <a:pathLst>
              <a:path extrusionOk="0" h="88968" w="429208">
                <a:moveTo>
                  <a:pt x="0" y="0"/>
                </a:moveTo>
                <a:cubicBezTo>
                  <a:pt x="15551" y="9331"/>
                  <a:pt x="32145" y="17111"/>
                  <a:pt x="46653" y="27992"/>
                </a:cubicBezTo>
                <a:cubicBezTo>
                  <a:pt x="57209" y="35909"/>
                  <a:pt x="63188" y="49437"/>
                  <a:pt x="74645" y="55984"/>
                </a:cubicBezTo>
                <a:cubicBezTo>
                  <a:pt x="85779" y="62346"/>
                  <a:pt x="99526" y="62204"/>
                  <a:pt x="111967" y="65314"/>
                </a:cubicBezTo>
                <a:cubicBezTo>
                  <a:pt x="118188" y="71534"/>
                  <a:pt x="121839" y="83623"/>
                  <a:pt x="130629" y="83975"/>
                </a:cubicBezTo>
                <a:cubicBezTo>
                  <a:pt x="304880" y="90945"/>
                  <a:pt x="284198" y="94991"/>
                  <a:pt x="373224" y="65314"/>
                </a:cubicBezTo>
                <a:cubicBezTo>
                  <a:pt x="379445" y="55983"/>
                  <a:pt x="383129" y="44327"/>
                  <a:pt x="391886" y="37322"/>
                </a:cubicBezTo>
                <a:cubicBezTo>
                  <a:pt x="399566" y="31178"/>
                  <a:pt x="411081" y="32390"/>
                  <a:pt x="419878" y="27992"/>
                </a:cubicBezTo>
                <a:cubicBezTo>
                  <a:pt x="423812" y="26025"/>
                  <a:pt x="426098" y="21771"/>
                  <a:pt x="429208" y="18661"/>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7" name="Google Shape;1177;p117"/>
          <p:cNvSpPr txBox="1"/>
          <p:nvPr/>
        </p:nvSpPr>
        <p:spPr>
          <a:xfrm>
            <a:off x="5237561" y="4854239"/>
            <a:ext cx="1821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4 : { p / T1} </a:t>
            </a:r>
            <a:endParaRPr b="0" i="0" sz="18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 r / A }</a:t>
            </a:r>
            <a:endParaRPr b="0" i="0" sz="1800" u="none" cap="none" strike="noStrike">
              <a:solidFill>
                <a:schemeClr val="dk1"/>
              </a:solidFill>
              <a:latin typeface="Arial"/>
              <a:ea typeface="Arial"/>
              <a:cs typeface="Arial"/>
              <a:sym typeface="Arial"/>
            </a:endParaRPr>
          </a:p>
        </p:txBody>
      </p:sp>
      <p:sp>
        <p:nvSpPr>
          <p:cNvPr id="1178" name="Google Shape;1178;p117"/>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179" name="Google Shape;1179;p117"/>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180" name="Google Shape;1180;p117"/>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181" name="Google Shape;1181;p117"/>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Sells(West,M1,z)</a:t>
            </a:r>
            <a:endParaRPr b="0" i="0" sz="1800" u="none" cap="none" strike="noStrike">
              <a:solidFill>
                <a:schemeClr val="dk1"/>
              </a:solidFill>
              <a:latin typeface="Arial"/>
              <a:ea typeface="Arial"/>
              <a:cs typeface="Arial"/>
              <a:sym typeface="Arial"/>
            </a:endParaRPr>
          </a:p>
        </p:txBody>
      </p:sp>
      <p:sp>
        <p:nvSpPr>
          <p:cNvPr id="1182" name="Google Shape;1182;p117"/>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1183" name="Google Shape;1183;p117"/>
          <p:cNvCxnSpPr>
            <a:stCxn id="1178" idx="2"/>
            <a:endCxn id="1179"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184" name="Google Shape;1184;p117"/>
          <p:cNvCxnSpPr>
            <a:stCxn id="1178" idx="2"/>
            <a:endCxn id="1180"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185" name="Google Shape;1185;p117"/>
          <p:cNvCxnSpPr>
            <a:stCxn id="1178" idx="2"/>
            <a:endCxn id="1181"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186" name="Google Shape;1186;p117"/>
          <p:cNvCxnSpPr>
            <a:endCxn id="1182"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187" name="Google Shape;1187;p117"/>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8" name="Google Shape;1188;p117"/>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Missile(M1)</a:t>
            </a:r>
            <a:endParaRPr b="0" i="0" sz="1800" u="none" cap="none" strike="noStrike">
              <a:solidFill>
                <a:schemeClr val="dk1"/>
              </a:solidFill>
              <a:latin typeface="Arial"/>
              <a:ea typeface="Arial"/>
              <a:cs typeface="Arial"/>
              <a:sym typeface="Arial"/>
            </a:endParaRPr>
          </a:p>
        </p:txBody>
      </p:sp>
      <p:cxnSp>
        <p:nvCxnSpPr>
          <p:cNvPr id="1189" name="Google Shape;1189;p117"/>
          <p:cNvCxnSpPr>
            <a:stCxn id="1180"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190" name="Google Shape;1190;p117"/>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a:t>
            </a:r>
            <a:endParaRPr b="0" i="0" sz="1800" u="none" cap="none" strike="noStrike">
              <a:solidFill>
                <a:schemeClr val="dk1"/>
              </a:solidFill>
              <a:latin typeface="Arial"/>
              <a:ea typeface="Arial"/>
              <a:cs typeface="Arial"/>
              <a:sym typeface="Arial"/>
            </a:endParaRPr>
          </a:p>
        </p:txBody>
      </p:sp>
      <p:sp>
        <p:nvSpPr>
          <p:cNvPr id="1191" name="Google Shape;1191;p117"/>
          <p:cNvSpPr txBox="1"/>
          <p:nvPr/>
        </p:nvSpPr>
        <p:spPr>
          <a:xfrm>
            <a:off x="2504477" y="5223750"/>
            <a:ext cx="1635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3: { q / T1 }</a:t>
            </a:r>
            <a:endParaRPr b="0" i="0" sz="1800" u="none" cap="none" strike="noStrike">
              <a:solidFill>
                <a:schemeClr val="dk1"/>
              </a:solidFill>
              <a:latin typeface="Arial"/>
              <a:ea typeface="Arial"/>
              <a:cs typeface="Arial"/>
              <a:sym typeface="Arial"/>
            </a:endParaRPr>
          </a:p>
        </p:txBody>
      </p:sp>
      <p:sp>
        <p:nvSpPr>
          <p:cNvPr id="1192" name="Google Shape;1192;p117"/>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Criminal(West)</a:t>
            </a:r>
            <a:endParaRPr b="0" i="0" sz="1800" u="none" cap="none" strike="noStrike">
              <a:solidFill>
                <a:schemeClr val="dk1"/>
              </a:solidFill>
              <a:latin typeface="Arial"/>
              <a:ea typeface="Arial"/>
              <a:cs typeface="Arial"/>
              <a:sym typeface="Arial"/>
            </a:endParaRPr>
          </a:p>
        </p:txBody>
      </p:sp>
      <p:sp>
        <p:nvSpPr>
          <p:cNvPr id="1193" name="Google Shape;1193;p117"/>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American(West)</a:t>
            </a:r>
            <a:endParaRPr b="0" i="0" sz="1800" u="none" cap="none" strike="noStrike">
              <a:solidFill>
                <a:schemeClr val="dk1"/>
              </a:solidFill>
              <a:latin typeface="Arial"/>
              <a:ea typeface="Arial"/>
              <a:cs typeface="Arial"/>
              <a:sym typeface="Arial"/>
            </a:endParaRPr>
          </a:p>
        </p:txBody>
      </p:sp>
      <p:sp>
        <p:nvSpPr>
          <p:cNvPr id="1194" name="Google Shape;1194;p117"/>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Weapon(y)</a:t>
            </a:r>
            <a:endParaRPr b="0" i="0" sz="1800" u="none" cap="none" strike="noStrike">
              <a:solidFill>
                <a:schemeClr val="dk1"/>
              </a:solidFill>
              <a:latin typeface="Arial"/>
              <a:ea typeface="Arial"/>
              <a:cs typeface="Arial"/>
              <a:sym typeface="Arial"/>
            </a:endParaRPr>
          </a:p>
        </p:txBody>
      </p:sp>
      <p:sp>
        <p:nvSpPr>
          <p:cNvPr id="1195" name="Google Shape;1195;p117"/>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Sells(West,y,z)</a:t>
            </a:r>
            <a:endParaRPr b="0" i="0" sz="1800" u="none" cap="none" strike="noStrike">
              <a:solidFill>
                <a:schemeClr val="dk1"/>
              </a:solidFill>
              <a:latin typeface="Arial"/>
              <a:ea typeface="Arial"/>
              <a:cs typeface="Arial"/>
              <a:sym typeface="Arial"/>
            </a:endParaRPr>
          </a:p>
        </p:txBody>
      </p:sp>
      <p:sp>
        <p:nvSpPr>
          <p:cNvPr id="1196" name="Google Shape;1196;p117"/>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Hostile(z)</a:t>
            </a:r>
            <a:endParaRPr b="0" i="0" sz="1800" u="none" cap="none" strike="noStrike">
              <a:solidFill>
                <a:schemeClr val="dk1"/>
              </a:solidFill>
              <a:latin typeface="Arial"/>
              <a:ea typeface="Arial"/>
              <a:cs typeface="Arial"/>
              <a:sym typeface="Arial"/>
            </a:endParaRPr>
          </a:p>
        </p:txBody>
      </p:sp>
      <p:cxnSp>
        <p:nvCxnSpPr>
          <p:cNvPr id="1197" name="Google Shape;1197;p117"/>
          <p:cNvCxnSpPr>
            <a:stCxn id="1192" idx="2"/>
            <a:endCxn id="1193"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198" name="Google Shape;1198;p117"/>
          <p:cNvCxnSpPr>
            <a:stCxn id="1192" idx="2"/>
            <a:endCxn id="1194"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199" name="Google Shape;1199;p117"/>
          <p:cNvCxnSpPr>
            <a:stCxn id="1192" idx="2"/>
            <a:endCxn id="1195"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1200" name="Google Shape;1200;p117"/>
          <p:cNvCxnSpPr>
            <a:endCxn id="1196"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201" name="Google Shape;1201;p117"/>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2" name="Google Shape;1202;p117"/>
          <p:cNvSpPr/>
          <p:nvPr/>
        </p:nvSpPr>
        <p:spPr>
          <a:xfrm>
            <a:off x="2504469" y="4684494"/>
            <a:ext cx="16356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Missile(T1)</a:t>
            </a:r>
            <a:endParaRPr b="0" i="0" sz="1800" u="none" cap="none" strike="noStrike">
              <a:solidFill>
                <a:schemeClr val="dk1"/>
              </a:solidFill>
              <a:latin typeface="Arial"/>
              <a:ea typeface="Arial"/>
              <a:cs typeface="Arial"/>
              <a:sym typeface="Arial"/>
            </a:endParaRPr>
          </a:p>
        </p:txBody>
      </p:sp>
      <p:cxnSp>
        <p:nvCxnSpPr>
          <p:cNvPr id="1203" name="Google Shape;1203;p117"/>
          <p:cNvCxnSpPr>
            <a:stCxn id="1194" idx="2"/>
          </p:cNvCxnSpPr>
          <p:nvPr/>
        </p:nvCxnSpPr>
        <p:spPr>
          <a:xfrm>
            <a:off x="3529045" y="4005827"/>
            <a:ext cx="0" cy="678600"/>
          </a:xfrm>
          <a:prstGeom prst="straightConnector1">
            <a:avLst/>
          </a:prstGeom>
          <a:noFill/>
          <a:ln cap="flat" cmpd="sng" w="9525">
            <a:solidFill>
              <a:srgbClr val="202020"/>
            </a:solidFill>
            <a:prstDash val="solid"/>
            <a:round/>
            <a:headEnd len="sm" w="sm" type="none"/>
            <a:tailEnd len="sm" w="sm" type="none"/>
          </a:ln>
        </p:spPr>
      </p:cxnSp>
      <p:sp>
        <p:nvSpPr>
          <p:cNvPr id="1204" name="Google Shape;1204;p117"/>
          <p:cNvSpPr txBox="1"/>
          <p:nvPr/>
        </p:nvSpPr>
        <p:spPr>
          <a:xfrm>
            <a:off x="3613990" y="4315162"/>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5 : { p / q }</a:t>
            </a:r>
            <a:endParaRPr b="0" i="0" sz="1800" u="none" cap="none" strike="noStrike">
              <a:solidFill>
                <a:schemeClr val="dk1"/>
              </a:solidFill>
              <a:latin typeface="Arial"/>
              <a:ea typeface="Arial"/>
              <a:cs typeface="Arial"/>
              <a:sym typeface="Arial"/>
            </a:endParaRPr>
          </a:p>
        </p:txBody>
      </p:sp>
      <p:sp>
        <p:nvSpPr>
          <p:cNvPr id="1205" name="Google Shape;1205;p117"/>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1206" name="Google Shape;1206;p117"/>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1207" name="Google Shape;1207;p117"/>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Weapon(q)</a:t>
            </a:r>
            <a:endParaRPr b="0" i="0" sz="1800" u="none" cap="none" strike="noStrike">
              <a:solidFill>
                <a:schemeClr val="dk1"/>
              </a:solidFill>
              <a:latin typeface="Arial"/>
              <a:ea typeface="Arial"/>
              <a:cs typeface="Arial"/>
              <a:sym typeface="Arial"/>
            </a:endParaRPr>
          </a:p>
        </p:txBody>
      </p:sp>
      <p:sp>
        <p:nvSpPr>
          <p:cNvPr id="1208" name="Google Shape;1208;p117"/>
          <p:cNvSpPr/>
          <p:nvPr/>
        </p:nvSpPr>
        <p:spPr>
          <a:xfrm>
            <a:off x="4663650" y="3573025"/>
            <a:ext cx="22032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Sells(Robert,T1,A)</a:t>
            </a:r>
            <a:endParaRPr b="0" i="0" sz="1800" u="none" cap="none" strike="noStrike">
              <a:solidFill>
                <a:schemeClr val="dk1"/>
              </a:solidFill>
              <a:latin typeface="Arial"/>
              <a:ea typeface="Arial"/>
              <a:cs typeface="Arial"/>
              <a:sym typeface="Arial"/>
            </a:endParaRPr>
          </a:p>
        </p:txBody>
      </p:sp>
      <p:sp>
        <p:nvSpPr>
          <p:cNvPr id="1209" name="Google Shape;1209;p117"/>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Hostile(A)</a:t>
            </a:r>
            <a:endParaRPr b="0" i="0" sz="1800" u="none" cap="none" strike="noStrike">
              <a:solidFill>
                <a:schemeClr val="dk1"/>
              </a:solidFill>
              <a:latin typeface="Arial"/>
              <a:ea typeface="Arial"/>
              <a:cs typeface="Arial"/>
              <a:sym typeface="Arial"/>
            </a:endParaRPr>
          </a:p>
        </p:txBody>
      </p:sp>
      <p:cxnSp>
        <p:nvCxnSpPr>
          <p:cNvPr id="1210" name="Google Shape;1210;p117"/>
          <p:cNvCxnSpPr>
            <a:stCxn id="1205" idx="2"/>
            <a:endCxn id="1206"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1211" name="Google Shape;1211;p117"/>
          <p:cNvCxnSpPr>
            <a:stCxn id="1205" idx="2"/>
            <a:endCxn id="1207"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1212" name="Google Shape;1212;p117"/>
          <p:cNvCxnSpPr>
            <a:stCxn id="1205" idx="2"/>
            <a:endCxn id="1208" idx="0"/>
          </p:cNvCxnSpPr>
          <p:nvPr/>
        </p:nvCxnSpPr>
        <p:spPr>
          <a:xfrm>
            <a:off x="4608038" y="2924896"/>
            <a:ext cx="1157100" cy="648000"/>
          </a:xfrm>
          <a:prstGeom prst="straightConnector1">
            <a:avLst/>
          </a:prstGeom>
          <a:noFill/>
          <a:ln cap="flat" cmpd="sng" w="9525">
            <a:solidFill>
              <a:srgbClr val="202020"/>
            </a:solidFill>
            <a:prstDash val="solid"/>
            <a:round/>
            <a:headEnd len="sm" w="sm" type="none"/>
            <a:tailEnd len="sm" w="sm" type="none"/>
          </a:ln>
        </p:spPr>
      </p:cxnSp>
      <p:cxnSp>
        <p:nvCxnSpPr>
          <p:cNvPr id="1213" name="Google Shape;1213;p117"/>
          <p:cNvCxnSpPr>
            <a:endCxn id="1209"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1214" name="Google Shape;1214;p117"/>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5" name="Google Shape;1215;p117"/>
          <p:cNvSpPr txBox="1"/>
          <p:nvPr/>
        </p:nvSpPr>
        <p:spPr>
          <a:xfrm>
            <a:off x="6651451" y="2880445"/>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
        <p:nvSpPr>
          <p:cNvPr id="1216" name="Google Shape;1216;p117"/>
          <p:cNvSpPr txBox="1"/>
          <p:nvPr/>
        </p:nvSpPr>
        <p:spPr>
          <a:xfrm>
            <a:off x="7818010" y="5500759"/>
            <a:ext cx="77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7: {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a:t>
            </a:r>
            <a:endParaRPr/>
          </a:p>
        </p:txBody>
      </p:sp>
      <p:sp>
        <p:nvSpPr>
          <p:cNvPr id="1222" name="Google Shape;1222;p11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It proves by Contradiction</a:t>
            </a:r>
            <a:endParaRPr/>
          </a:p>
          <a:p>
            <a:pPr indent="-368300" lvl="0" marL="457200" rtl="0" algn="l">
              <a:lnSpc>
                <a:spcPct val="150000"/>
              </a:lnSpc>
              <a:spcBef>
                <a:spcPts val="0"/>
              </a:spcBef>
              <a:spcAft>
                <a:spcPts val="0"/>
              </a:spcAft>
              <a:buSzPts val="2200"/>
              <a:buChar char="●"/>
            </a:pPr>
            <a:r>
              <a:rPr lang="en-IN"/>
              <a:t>The sentences must be Conjunctive Normal Form</a:t>
            </a:r>
            <a:endParaRPr/>
          </a:p>
          <a:p>
            <a:pPr indent="-368300" lvl="0" marL="457200" rtl="0" algn="l">
              <a:lnSpc>
                <a:spcPct val="150000"/>
              </a:lnSpc>
              <a:spcBef>
                <a:spcPts val="0"/>
              </a:spcBef>
              <a:spcAft>
                <a:spcPts val="0"/>
              </a:spcAft>
              <a:buSzPts val="2200"/>
              <a:buChar char="●"/>
            </a:pPr>
            <a:r>
              <a:rPr lang="en-IN"/>
              <a:t>It is a single inference rule, that yields a complete inference algorithm.</a:t>
            </a:r>
            <a:endParaRPr/>
          </a:p>
          <a:p>
            <a:pPr indent="-368300" lvl="0" marL="457200" rtl="0" algn="l">
              <a:lnSpc>
                <a:spcPct val="150000"/>
              </a:lnSpc>
              <a:spcBef>
                <a:spcPts val="0"/>
              </a:spcBef>
              <a:spcAft>
                <a:spcPts val="0"/>
              </a:spcAft>
              <a:buSzPts val="2200"/>
              <a:buChar char="●"/>
            </a:pPr>
            <a:r>
              <a:rPr lang="en-IN"/>
              <a:t>Resolution can resolve two clauses if they contain complementary literals, which are assumed to be standardized apart so that they share no variables.</a:t>
            </a:r>
            <a:endParaRPr/>
          </a:p>
          <a:p>
            <a:pPr indent="0" lvl="0" marL="0" rtl="0" algn="l">
              <a:lnSpc>
                <a:spcPct val="150000"/>
              </a:lnSpc>
              <a:spcBef>
                <a:spcPts val="0"/>
              </a:spcBef>
              <a:spcAft>
                <a:spcPts val="0"/>
              </a:spcAft>
              <a:buSzPts val="2200"/>
              <a:buNone/>
            </a:pPr>
            <a:r>
              <a:t/>
            </a:r>
            <a:endParaRPr/>
          </a:p>
          <a:p>
            <a:pPr indent="0" lvl="0" marL="0" rtl="0" algn="l">
              <a:lnSpc>
                <a:spcPct val="150000"/>
              </a:lnSpc>
              <a:spcBef>
                <a:spcPts val="0"/>
              </a:spcBef>
              <a:spcAft>
                <a:spcPts val="0"/>
              </a:spcAft>
              <a:buSzPts val="2200"/>
              <a:buNone/>
            </a:pPr>
            <a:r>
              <a:t/>
            </a:r>
            <a:endParaRPr/>
          </a:p>
          <a:p>
            <a:pPr indent="0" lvl="0" marL="0" rtl="0" algn="l">
              <a:lnSpc>
                <a:spcPct val="150000"/>
              </a:lnSpc>
              <a:spcBef>
                <a:spcPts val="0"/>
              </a:spcBef>
              <a:spcAft>
                <a:spcPts val="0"/>
              </a:spcAft>
              <a:buSzPts val="2200"/>
              <a:buNone/>
            </a:pPr>
            <a:r>
              <a:t/>
            </a:r>
            <a:endParaRPr/>
          </a:p>
          <a:p>
            <a:pPr indent="0" lvl="0" marL="457200" rtl="0" algn="l">
              <a:lnSpc>
                <a:spcPct val="150000"/>
              </a:lnSpc>
              <a:spcBef>
                <a:spcPts val="0"/>
              </a:spcBef>
              <a:spcAft>
                <a:spcPts val="0"/>
              </a:spcAft>
              <a:buSzPts val="2200"/>
              <a:buNone/>
            </a:pPr>
            <a:r>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11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Steps For Resolution</a:t>
            </a:r>
            <a:endParaRPr/>
          </a:p>
        </p:txBody>
      </p:sp>
      <p:sp>
        <p:nvSpPr>
          <p:cNvPr id="1228" name="Google Shape;1228;p11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457200" lvl="0" marL="546100" rtl="0" algn="l">
              <a:lnSpc>
                <a:spcPct val="100000"/>
              </a:lnSpc>
              <a:spcBef>
                <a:spcPts val="0"/>
              </a:spcBef>
              <a:spcAft>
                <a:spcPts val="0"/>
              </a:spcAft>
              <a:buSzPts val="2200"/>
              <a:buFont typeface="Arial"/>
              <a:buAutoNum type="arabicPeriod"/>
            </a:pPr>
            <a:r>
              <a:rPr lang="en-IN"/>
              <a:t>Conversion of facts into FOL</a:t>
            </a:r>
            <a:endParaRPr/>
          </a:p>
          <a:p>
            <a:pPr indent="-317500" lvl="0" marL="685800" rtl="0" algn="l">
              <a:lnSpc>
                <a:spcPct val="100000"/>
              </a:lnSpc>
              <a:spcBef>
                <a:spcPts val="0"/>
              </a:spcBef>
              <a:spcAft>
                <a:spcPts val="0"/>
              </a:spcAft>
              <a:buSzPts val="2200"/>
              <a:buFont typeface="Arial"/>
              <a:buNone/>
            </a:pPr>
            <a:r>
              <a:t/>
            </a:r>
            <a:endParaRPr/>
          </a:p>
          <a:p>
            <a:pPr indent="-457200" lvl="0" marL="546100" rtl="0" algn="l">
              <a:lnSpc>
                <a:spcPct val="100000"/>
              </a:lnSpc>
              <a:spcBef>
                <a:spcPts val="0"/>
              </a:spcBef>
              <a:spcAft>
                <a:spcPts val="0"/>
              </a:spcAft>
              <a:buSzPts val="2200"/>
              <a:buFont typeface="Arial"/>
              <a:buAutoNum type="arabicPeriod"/>
            </a:pPr>
            <a:r>
              <a:rPr lang="en-IN"/>
              <a:t>Convert FOL to CNF</a:t>
            </a:r>
            <a:endParaRPr/>
          </a:p>
          <a:p>
            <a:pPr indent="-342900" lvl="1" marL="914400" rtl="0" algn="l">
              <a:lnSpc>
                <a:spcPct val="150000"/>
              </a:lnSpc>
              <a:spcBef>
                <a:spcPts val="600"/>
              </a:spcBef>
              <a:spcAft>
                <a:spcPts val="0"/>
              </a:spcAft>
              <a:buSzPts val="1800"/>
              <a:buChar char="○"/>
            </a:pPr>
            <a:r>
              <a:rPr lang="en-IN"/>
              <a:t>Eliminate all implication (→) and rewrite</a:t>
            </a:r>
            <a:endParaRPr/>
          </a:p>
          <a:p>
            <a:pPr indent="-342900" lvl="1" marL="914400" rtl="0" algn="l">
              <a:lnSpc>
                <a:spcPct val="150000"/>
              </a:lnSpc>
              <a:spcBef>
                <a:spcPts val="600"/>
              </a:spcBef>
              <a:spcAft>
                <a:spcPts val="0"/>
              </a:spcAft>
              <a:buSzPts val="1800"/>
              <a:buChar char="○"/>
            </a:pPr>
            <a:r>
              <a:rPr lang="en-IN"/>
              <a:t>Move negation (¬)inwards and rewrite</a:t>
            </a:r>
            <a:endParaRPr/>
          </a:p>
          <a:p>
            <a:pPr indent="-317500" lvl="0" marL="685800" rtl="0" algn="l">
              <a:lnSpc>
                <a:spcPct val="100000"/>
              </a:lnSpc>
              <a:spcBef>
                <a:spcPts val="0"/>
              </a:spcBef>
              <a:spcAft>
                <a:spcPts val="0"/>
              </a:spcAft>
              <a:buSzPts val="2200"/>
              <a:buFont typeface="Arial"/>
              <a:buNone/>
            </a:pPr>
            <a:r>
              <a:t/>
            </a:r>
            <a:endParaRPr/>
          </a:p>
          <a:p>
            <a:pPr indent="-457200" lvl="0" marL="546100" rtl="0" algn="l">
              <a:lnSpc>
                <a:spcPct val="100000"/>
              </a:lnSpc>
              <a:spcBef>
                <a:spcPts val="0"/>
              </a:spcBef>
              <a:spcAft>
                <a:spcPts val="0"/>
              </a:spcAft>
              <a:buSzPts val="2200"/>
              <a:buFont typeface="Arial"/>
              <a:buAutoNum type="arabicPeriod"/>
            </a:pPr>
            <a:r>
              <a:rPr lang="en-IN"/>
              <a:t>Negate the Statement to be Proved </a:t>
            </a:r>
            <a:endParaRPr/>
          </a:p>
          <a:p>
            <a:pPr indent="-317500" lvl="0" marL="685800" rtl="0" algn="l">
              <a:lnSpc>
                <a:spcPct val="100000"/>
              </a:lnSpc>
              <a:spcBef>
                <a:spcPts val="0"/>
              </a:spcBef>
              <a:spcAft>
                <a:spcPts val="0"/>
              </a:spcAft>
              <a:buSzPts val="2200"/>
              <a:buFont typeface="Arial"/>
              <a:buNone/>
            </a:pPr>
            <a:r>
              <a:t/>
            </a:r>
            <a:endParaRPr/>
          </a:p>
          <a:p>
            <a:pPr indent="-457200" lvl="0" marL="546100" rtl="0" algn="l">
              <a:lnSpc>
                <a:spcPct val="100000"/>
              </a:lnSpc>
              <a:spcBef>
                <a:spcPts val="0"/>
              </a:spcBef>
              <a:spcAft>
                <a:spcPts val="0"/>
              </a:spcAft>
              <a:buSzPts val="2200"/>
              <a:buFont typeface="Arial"/>
              <a:buAutoNum type="arabicPeriod"/>
            </a:pPr>
            <a:r>
              <a:rPr lang="en-IN"/>
              <a:t>Draw Resolution Graph</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2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34" name="Google Shape;1234;p12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200"/>
              <a:buNone/>
            </a:pPr>
            <a:r>
              <a:rPr b="1" lang="en-IN"/>
              <a:t>As per the law, it is a crime for an American to sell weapons to hostile nations. Country A, an enemy of America, has some missiles, and all the missiles were sold to it by Robert, who is an American citizen. Prove that "Robert is criminal."</a:t>
            </a:r>
            <a:endParaRPr b="1"/>
          </a:p>
          <a:p>
            <a:pPr indent="0" lvl="0" marL="0" rtl="0" algn="just">
              <a:lnSpc>
                <a:spcPct val="100000"/>
              </a:lnSpc>
              <a:spcBef>
                <a:spcPts val="0"/>
              </a:spcBef>
              <a:spcAft>
                <a:spcPts val="0"/>
              </a:spcAft>
              <a:buSzPts val="2200"/>
              <a:buNone/>
            </a:pPr>
            <a:r>
              <a:rPr b="1" lang="en-IN"/>
              <a:t>Step 1 - Conversion of facts into FOL</a:t>
            </a:r>
            <a:endParaRPr b="1"/>
          </a:p>
          <a:p>
            <a:pPr indent="-368300" lvl="0" marL="457200" rtl="0" algn="just">
              <a:lnSpc>
                <a:spcPct val="100000"/>
              </a:lnSpc>
              <a:spcBef>
                <a:spcPts val="0"/>
              </a:spcBef>
              <a:spcAft>
                <a:spcPts val="0"/>
              </a:spcAft>
              <a:buSzPts val="2200"/>
              <a:buChar char="●"/>
            </a:pPr>
            <a:r>
              <a:rPr lang="en-IN"/>
              <a:t>American (p) ∧ weapon(q) ∧ sells (p, q, r) ∧ hostile(r) → Criminal(p)       </a:t>
            </a:r>
            <a:endParaRPr/>
          </a:p>
          <a:p>
            <a:pPr indent="-368300" lvl="0" marL="457200" rtl="0" algn="just">
              <a:lnSpc>
                <a:spcPct val="100000"/>
              </a:lnSpc>
              <a:spcBef>
                <a:spcPts val="0"/>
              </a:spcBef>
              <a:spcAft>
                <a:spcPts val="0"/>
              </a:spcAft>
              <a:buSzPts val="2200"/>
              <a:buChar char="●"/>
            </a:pPr>
            <a:r>
              <a:rPr lang="en-IN"/>
              <a:t>Owns(A, T1)           </a:t>
            </a:r>
            <a:endParaRPr/>
          </a:p>
          <a:p>
            <a:pPr indent="-368300" lvl="0" marL="457200" rtl="0" algn="just">
              <a:lnSpc>
                <a:spcPct val="100000"/>
              </a:lnSpc>
              <a:spcBef>
                <a:spcPts val="0"/>
              </a:spcBef>
              <a:spcAft>
                <a:spcPts val="0"/>
              </a:spcAft>
              <a:buSzPts val="2200"/>
              <a:buChar char="●"/>
            </a:pPr>
            <a:r>
              <a:rPr lang="en-IN"/>
              <a:t>Missile(T1)            </a:t>
            </a:r>
            <a:endParaRPr/>
          </a:p>
          <a:p>
            <a:pPr indent="-368300" lvl="0" marL="457200" rtl="0" algn="just">
              <a:lnSpc>
                <a:spcPct val="100000"/>
              </a:lnSpc>
              <a:spcBef>
                <a:spcPts val="0"/>
              </a:spcBef>
              <a:spcAft>
                <a:spcPts val="0"/>
              </a:spcAft>
              <a:buSzPts val="2200"/>
              <a:buChar char="●"/>
            </a:pPr>
            <a:r>
              <a:rPr lang="en-IN"/>
              <a:t>Missiles(p) ∧ Owns (A, p) → Sells (Robert, p, A)      </a:t>
            </a:r>
            <a:endParaRPr/>
          </a:p>
          <a:p>
            <a:pPr indent="-368300" lvl="0" marL="457200" rtl="0" algn="just">
              <a:lnSpc>
                <a:spcPct val="100000"/>
              </a:lnSpc>
              <a:spcBef>
                <a:spcPts val="0"/>
              </a:spcBef>
              <a:spcAft>
                <a:spcPts val="0"/>
              </a:spcAft>
              <a:buSzPts val="2200"/>
              <a:buChar char="●"/>
            </a:pPr>
            <a:r>
              <a:rPr lang="en-IN"/>
              <a:t>Missile(p) → Weapons (p)           </a:t>
            </a:r>
            <a:endParaRPr/>
          </a:p>
          <a:p>
            <a:pPr indent="-368300" lvl="0" marL="457200" rtl="0" algn="just">
              <a:lnSpc>
                <a:spcPct val="100000"/>
              </a:lnSpc>
              <a:spcBef>
                <a:spcPts val="0"/>
              </a:spcBef>
              <a:spcAft>
                <a:spcPts val="0"/>
              </a:spcAft>
              <a:buSzPts val="2200"/>
              <a:buChar char="●"/>
            </a:pPr>
            <a:r>
              <a:rPr lang="en-IN"/>
              <a:t>Enemy(p, America) →Hostile(p)            </a:t>
            </a:r>
            <a:endParaRPr/>
          </a:p>
          <a:p>
            <a:pPr indent="-368300" lvl="0" marL="457200" rtl="0" algn="just">
              <a:lnSpc>
                <a:spcPct val="100000"/>
              </a:lnSpc>
              <a:spcBef>
                <a:spcPts val="0"/>
              </a:spcBef>
              <a:spcAft>
                <a:spcPts val="0"/>
              </a:spcAft>
              <a:buSzPts val="2200"/>
              <a:buChar char="●"/>
            </a:pPr>
            <a:r>
              <a:rPr lang="en-IN"/>
              <a:t>Enemy (A, America)            </a:t>
            </a:r>
            <a:endParaRPr/>
          </a:p>
          <a:p>
            <a:pPr indent="-368300" lvl="0" marL="457200" rtl="0" algn="just">
              <a:lnSpc>
                <a:spcPct val="100000"/>
              </a:lnSpc>
              <a:spcBef>
                <a:spcPts val="0"/>
              </a:spcBef>
              <a:spcAft>
                <a:spcPts val="0"/>
              </a:spcAft>
              <a:buSzPts val="2200"/>
              <a:buChar char="●"/>
            </a:pPr>
            <a:r>
              <a:rPr lang="en-IN"/>
              <a:t>American(Robert).</a:t>
            </a:r>
            <a:endParaRPr/>
          </a:p>
          <a:p>
            <a:pPr indent="0" lvl="0" marL="0" rtl="0" algn="just">
              <a:lnSpc>
                <a:spcPct val="100000"/>
              </a:lnSpc>
              <a:spcBef>
                <a:spcPts val="0"/>
              </a:spcBef>
              <a:spcAft>
                <a:spcPts val="0"/>
              </a:spcAft>
              <a:buSzPts val="2200"/>
              <a:buNone/>
            </a:pPr>
            <a:r>
              <a:t/>
            </a:r>
            <a:endParaRPr b="1"/>
          </a:p>
          <a:p>
            <a:pPr indent="0" lvl="0" marL="0" rtl="0" algn="just">
              <a:lnSpc>
                <a:spcPct val="100000"/>
              </a:lnSpc>
              <a:spcBef>
                <a:spcPts val="0"/>
              </a:spcBef>
              <a:spcAft>
                <a:spcPts val="0"/>
              </a:spcAft>
              <a:buClr>
                <a:schemeClr val="dk1"/>
              </a:buClr>
              <a:buSzPts val="1100"/>
              <a:buFont typeface="Arial"/>
              <a:buNone/>
            </a:pPr>
            <a:r>
              <a:t/>
            </a:r>
            <a:endParaRPr b="1"/>
          </a:p>
          <a:p>
            <a:pPr indent="0" lvl="0" marL="0" rtl="0" algn="just">
              <a:lnSpc>
                <a:spcPct val="100000"/>
              </a:lnSpc>
              <a:spcBef>
                <a:spcPts val="0"/>
              </a:spcBef>
              <a:spcAft>
                <a:spcPts val="0"/>
              </a:spcAft>
              <a:buClr>
                <a:schemeClr val="dk1"/>
              </a:buClr>
              <a:buSzPts val="1100"/>
              <a:buFont typeface="Arial"/>
              <a:buNone/>
            </a:pPr>
            <a:r>
              <a:t/>
            </a:r>
            <a:endParaRPr/>
          </a:p>
          <a:p>
            <a:pPr indent="0" lvl="0" marL="0" rtl="0" algn="just">
              <a:lnSpc>
                <a:spcPct val="100000"/>
              </a:lnSpc>
              <a:spcBef>
                <a:spcPts val="0"/>
              </a:spcBef>
              <a:spcAft>
                <a:spcPts val="0"/>
              </a:spcAft>
              <a:buSzPts val="2200"/>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40" name="Google Shape;1240;p12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2 - Convert FOL to CNF</a:t>
            </a:r>
            <a:endParaRPr b="1"/>
          </a:p>
          <a:p>
            <a:pPr indent="-368300" lvl="0" marL="457200" rtl="0" algn="just">
              <a:lnSpc>
                <a:spcPct val="150000"/>
              </a:lnSpc>
              <a:spcBef>
                <a:spcPts val="0"/>
              </a:spcBef>
              <a:spcAft>
                <a:spcPts val="0"/>
              </a:spcAft>
              <a:buSzPts val="2200"/>
              <a:buAutoNum type="arabicPeriod"/>
            </a:pPr>
            <a:r>
              <a:rPr lang="en-IN"/>
              <a:t>American (p) ∧ weapon(q) ∧ sells (p, q, r) ∧ hostile(r) → Criminal(p)    </a:t>
            </a:r>
            <a:endParaRPr/>
          </a:p>
          <a:p>
            <a:pPr indent="0" lvl="0" marL="0" rtl="0" algn="just">
              <a:lnSpc>
                <a:spcPct val="150000"/>
              </a:lnSpc>
              <a:spcBef>
                <a:spcPts val="0"/>
              </a:spcBef>
              <a:spcAft>
                <a:spcPts val="0"/>
              </a:spcAft>
              <a:buSzPts val="2200"/>
              <a:buNone/>
            </a:pPr>
            <a:r>
              <a:rPr lang="en-IN"/>
              <a:t>   </a:t>
            </a:r>
            <a:r>
              <a:rPr lang="en-IN">
                <a:solidFill>
                  <a:schemeClr val="dk1"/>
                </a:solidFill>
              </a:rPr>
              <a:t>¬[American (p) ∧ weapon(q) ∧ sells (p, q, r) ∧ hostile(r)] ∨ Criminal(p)</a:t>
            </a:r>
            <a:endParaRPr>
              <a:solidFill>
                <a:schemeClr val="dk1"/>
              </a:solidFill>
            </a:endParaRPr>
          </a:p>
          <a:p>
            <a:pPr indent="457200" lvl="0" marL="0" rtl="0" algn="just">
              <a:lnSpc>
                <a:spcPct val="150000"/>
              </a:lnSpc>
              <a:spcBef>
                <a:spcPts val="0"/>
              </a:spcBef>
              <a:spcAft>
                <a:spcPts val="0"/>
              </a:spcAft>
              <a:buSzPts val="2200"/>
              <a:buNone/>
            </a:pPr>
            <a:r>
              <a:rPr lang="en-IN">
                <a:solidFill>
                  <a:schemeClr val="dk1"/>
                </a:solidFill>
              </a:rPr>
              <a:t> </a:t>
            </a:r>
            <a:r>
              <a:rPr b="1" lang="en-IN">
                <a:solidFill>
                  <a:schemeClr val="dk1"/>
                </a:solidFill>
              </a:rPr>
              <a:t>¬American (p) ∨ ¬weapon(q) ∨ ¬sells (p, q, r) ∨ ¬hostile(r) ∨ Criminal(p)    </a:t>
            </a:r>
            <a:endParaRPr b="1"/>
          </a:p>
          <a:p>
            <a:pPr indent="0" lvl="0" marL="0" rtl="0" algn="just">
              <a:lnSpc>
                <a:spcPct val="150000"/>
              </a:lnSpc>
              <a:spcBef>
                <a:spcPts val="0"/>
              </a:spcBef>
              <a:spcAft>
                <a:spcPts val="0"/>
              </a:spcAft>
              <a:buSzPts val="2200"/>
              <a:buNone/>
            </a:pPr>
            <a:r>
              <a:t/>
            </a:r>
            <a:endParaRPr/>
          </a:p>
          <a:p>
            <a:pPr indent="0" lvl="0" marL="88900" rtl="0" algn="just">
              <a:lnSpc>
                <a:spcPct val="150000"/>
              </a:lnSpc>
              <a:spcBef>
                <a:spcPts val="0"/>
              </a:spcBef>
              <a:spcAft>
                <a:spcPts val="0"/>
              </a:spcAft>
              <a:buSzPts val="2200"/>
              <a:buNone/>
            </a:pPr>
            <a:r>
              <a:rPr lang="en-IN"/>
              <a:t>2. Owns(A, T1)           </a:t>
            </a:r>
            <a:endParaRPr/>
          </a:p>
          <a:p>
            <a:pPr indent="0" lvl="0" marL="88900" rtl="0" algn="just">
              <a:lnSpc>
                <a:spcPct val="150000"/>
              </a:lnSpc>
              <a:spcBef>
                <a:spcPts val="0"/>
              </a:spcBef>
              <a:spcAft>
                <a:spcPts val="0"/>
              </a:spcAft>
              <a:buSzPts val="2200"/>
              <a:buNone/>
            </a:pPr>
            <a:r>
              <a:rPr lang="en-IN"/>
              <a:t>3. Missile(T1)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Semantics</a:t>
            </a:r>
            <a:endParaRPr/>
          </a:p>
        </p:txBody>
      </p:sp>
      <p:sp>
        <p:nvSpPr>
          <p:cNvPr id="172" name="Google Shape;172;p23"/>
          <p:cNvSpPr txBox="1"/>
          <p:nvPr>
            <p:ph idx="1" type="body"/>
          </p:nvPr>
        </p:nvSpPr>
        <p:spPr>
          <a:xfrm>
            <a:off x="311700" y="1150374"/>
            <a:ext cx="8520600" cy="49416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333333"/>
              </a:buClr>
              <a:buSzPts val="2400"/>
              <a:buChar char="●"/>
            </a:pPr>
            <a:r>
              <a:rPr lang="en-IN" sz="2400">
                <a:solidFill>
                  <a:srgbClr val="333333"/>
                </a:solidFill>
              </a:rPr>
              <a:t>It defines the rules for determining the truth of a sentence with respect to a particular model.</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IN" sz="2400">
                <a:solidFill>
                  <a:srgbClr val="333333"/>
                </a:solidFill>
              </a:rPr>
              <a:t>It specifies how to compute the truth of atomic sentences formed with five connectives.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b="1" lang="en-IN" sz="2400">
                <a:solidFill>
                  <a:srgbClr val="333333"/>
                </a:solidFill>
              </a:rPr>
              <a:t>Atomic Sentences - </a:t>
            </a:r>
            <a:r>
              <a:rPr lang="en-IN" sz="2400">
                <a:solidFill>
                  <a:srgbClr val="333333"/>
                </a:solidFill>
              </a:rPr>
              <a:t>True is true in every model and False is false.</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b="1" lang="en-IN" sz="2400">
                <a:solidFill>
                  <a:srgbClr val="333333"/>
                </a:solidFill>
              </a:rPr>
              <a:t>Complex Sentences - </a:t>
            </a:r>
            <a:r>
              <a:rPr lang="en-IN" sz="2400">
                <a:solidFill>
                  <a:srgbClr val="333333"/>
                </a:solidFill>
              </a:rPr>
              <a:t>Five Rules</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~P is true iff P is false </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P</a:t>
            </a:r>
            <a:r>
              <a:rPr lang="en-IN" sz="2400">
                <a:solidFill>
                  <a:srgbClr val="202124"/>
                </a:solidFill>
                <a:highlight>
                  <a:srgbClr val="FFFFFF"/>
                </a:highlight>
              </a:rPr>
              <a:t>∧Q is true iff P and Q are true</a:t>
            </a:r>
            <a:endParaRPr sz="2400">
              <a:solidFill>
                <a:srgbClr val="202124"/>
              </a:solidFill>
              <a:highlight>
                <a:srgbClr val="FFFFFF"/>
              </a:highlight>
            </a:endParaRPr>
          </a:p>
          <a:p>
            <a:pPr indent="-381000" lvl="1" marL="914400" rtl="0" algn="l">
              <a:lnSpc>
                <a:spcPct val="150000"/>
              </a:lnSpc>
              <a:spcBef>
                <a:spcPts val="0"/>
              </a:spcBef>
              <a:spcAft>
                <a:spcPts val="0"/>
              </a:spcAft>
              <a:buClr>
                <a:srgbClr val="202124"/>
              </a:buClr>
              <a:buSzPts val="2400"/>
              <a:buChar char="○"/>
            </a:pPr>
            <a:r>
              <a:rPr lang="en-IN" sz="2400">
                <a:solidFill>
                  <a:srgbClr val="333333"/>
                </a:solidFill>
              </a:rPr>
              <a:t>PVQ is true iff either P or Q is true</a:t>
            </a:r>
            <a:endParaRPr sz="2400">
              <a:solidFill>
                <a:srgbClr val="202124"/>
              </a:solidFill>
              <a:highlight>
                <a:srgbClr val="FFFFFF"/>
              </a:highlight>
            </a:endParaRPr>
          </a:p>
          <a:p>
            <a:pPr indent="0" lvl="0" marL="45720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46" name="Google Shape;1246;p12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2 - Convert FOL to CNF</a:t>
            </a:r>
            <a:endParaRPr b="1"/>
          </a:p>
          <a:p>
            <a:pPr indent="0" lvl="0" marL="0" rtl="0" algn="just">
              <a:lnSpc>
                <a:spcPct val="150000"/>
              </a:lnSpc>
              <a:spcBef>
                <a:spcPts val="0"/>
              </a:spcBef>
              <a:spcAft>
                <a:spcPts val="0"/>
              </a:spcAft>
              <a:buSzPts val="2200"/>
              <a:buNone/>
            </a:pPr>
            <a:r>
              <a:rPr lang="en-IN">
                <a:solidFill>
                  <a:schemeClr val="dk1"/>
                </a:solidFill>
              </a:rPr>
              <a:t>4. Missile(p) ∧ Owns (A, p) → Sells (Robert, p, A)      </a:t>
            </a:r>
            <a:endParaRPr>
              <a:solidFill>
                <a:schemeClr val="dk1"/>
              </a:solidFill>
            </a:endParaRPr>
          </a:p>
          <a:p>
            <a:pPr indent="457200" lvl="0" marL="0" rtl="0" algn="just">
              <a:lnSpc>
                <a:spcPct val="150000"/>
              </a:lnSpc>
              <a:spcBef>
                <a:spcPts val="0"/>
              </a:spcBef>
              <a:spcAft>
                <a:spcPts val="0"/>
              </a:spcAft>
              <a:buSzPts val="2200"/>
              <a:buNone/>
            </a:pPr>
            <a:r>
              <a:rPr lang="en-IN">
                <a:solidFill>
                  <a:schemeClr val="dk1"/>
                </a:solidFill>
              </a:rPr>
              <a:t> ¬ [Missile(p) ∧ Owns (A, p)] ∨ Sells (Robert, p, A) </a:t>
            </a:r>
            <a:endParaRPr>
              <a:solidFill>
                <a:schemeClr val="dk1"/>
              </a:solidFill>
            </a:endParaRPr>
          </a:p>
          <a:p>
            <a:pPr indent="457200" lvl="0" marL="0" rtl="0" algn="just">
              <a:lnSpc>
                <a:spcPct val="150000"/>
              </a:lnSpc>
              <a:spcBef>
                <a:spcPts val="0"/>
              </a:spcBef>
              <a:spcAft>
                <a:spcPts val="0"/>
              </a:spcAft>
              <a:buSzPts val="2200"/>
              <a:buNone/>
            </a:pPr>
            <a:r>
              <a:rPr b="1" lang="en-IN">
                <a:solidFill>
                  <a:schemeClr val="dk1"/>
                </a:solidFill>
              </a:rPr>
              <a:t>¬ Missile(p) ∨ ¬ Owns (A, p) ∨ Sells (Robert, p, A) </a:t>
            </a:r>
            <a:endParaRPr b="1">
              <a:solidFill>
                <a:schemeClr val="dk1"/>
              </a:solidFill>
            </a:endParaRPr>
          </a:p>
          <a:p>
            <a:pPr indent="0" lvl="0" marL="457200" rtl="0" algn="just">
              <a:lnSpc>
                <a:spcPct val="150000"/>
              </a:lnSpc>
              <a:spcBef>
                <a:spcPts val="0"/>
              </a:spcBef>
              <a:spcAft>
                <a:spcPts val="0"/>
              </a:spcAft>
              <a:buSzPts val="2200"/>
              <a:buNone/>
            </a:pPr>
            <a:r>
              <a:t/>
            </a:r>
            <a:endParaRPr>
              <a:solidFill>
                <a:schemeClr val="dk1"/>
              </a:solidFill>
            </a:endParaRPr>
          </a:p>
          <a:p>
            <a:pPr indent="0" lvl="0" marL="0" rtl="0" algn="just">
              <a:lnSpc>
                <a:spcPct val="150000"/>
              </a:lnSpc>
              <a:spcBef>
                <a:spcPts val="0"/>
              </a:spcBef>
              <a:spcAft>
                <a:spcPts val="0"/>
              </a:spcAft>
              <a:buSzPts val="2200"/>
              <a:buNone/>
            </a:pPr>
            <a:r>
              <a:rPr lang="en-IN">
                <a:solidFill>
                  <a:schemeClr val="dk1"/>
                </a:solidFill>
              </a:rPr>
              <a:t>5.  Missile(p) → Weapons (p)           </a:t>
            </a:r>
            <a:endParaRPr>
              <a:solidFill>
                <a:schemeClr val="dk1"/>
              </a:solidFill>
            </a:endParaRPr>
          </a:p>
          <a:p>
            <a:pPr indent="457200" lvl="0" marL="457200" rtl="0" algn="just">
              <a:lnSpc>
                <a:spcPct val="150000"/>
              </a:lnSpc>
              <a:spcBef>
                <a:spcPts val="0"/>
              </a:spcBef>
              <a:spcAft>
                <a:spcPts val="0"/>
              </a:spcAft>
              <a:buSzPts val="2200"/>
              <a:buNone/>
            </a:pPr>
            <a:r>
              <a:rPr b="1" lang="en-IN">
                <a:solidFill>
                  <a:schemeClr val="dk1"/>
                </a:solidFill>
              </a:rPr>
              <a:t>¬ Missile(p) ∨  Weapons (p)      </a:t>
            </a: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2200"/>
              <a:buNone/>
            </a:pPr>
            <a:r>
              <a:rPr lang="en-IN"/>
              <a:t>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2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52" name="Google Shape;1252;p12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2 - Convert FOL to CNF</a:t>
            </a:r>
            <a:endParaRPr b="1"/>
          </a:p>
          <a:p>
            <a:pPr indent="0" lvl="0" marL="0" rtl="0" algn="just">
              <a:lnSpc>
                <a:spcPct val="150000"/>
              </a:lnSpc>
              <a:spcBef>
                <a:spcPts val="0"/>
              </a:spcBef>
              <a:spcAft>
                <a:spcPts val="0"/>
              </a:spcAft>
              <a:buSzPts val="2200"/>
              <a:buNone/>
            </a:pPr>
            <a:r>
              <a:rPr lang="en-IN">
                <a:solidFill>
                  <a:schemeClr val="dk1"/>
                </a:solidFill>
              </a:rPr>
              <a:t>6.  Enemy(p, America) →Hostile(p)</a:t>
            </a:r>
            <a:endParaRPr>
              <a:solidFill>
                <a:schemeClr val="dk1"/>
              </a:solidFill>
            </a:endParaRPr>
          </a:p>
          <a:p>
            <a:pPr indent="457200" lvl="0" marL="0" rtl="0" algn="just">
              <a:lnSpc>
                <a:spcPct val="150000"/>
              </a:lnSpc>
              <a:spcBef>
                <a:spcPts val="0"/>
              </a:spcBef>
              <a:spcAft>
                <a:spcPts val="0"/>
              </a:spcAft>
              <a:buClr>
                <a:schemeClr val="dk1"/>
              </a:buClr>
              <a:buSzPts val="1100"/>
              <a:buFont typeface="Arial"/>
              <a:buNone/>
            </a:pPr>
            <a:r>
              <a:rPr b="1" lang="en-IN">
                <a:solidFill>
                  <a:schemeClr val="dk1"/>
                </a:solidFill>
              </a:rPr>
              <a:t>¬Enemy(p, America)</a:t>
            </a:r>
            <a:r>
              <a:rPr lang="en-IN">
                <a:solidFill>
                  <a:schemeClr val="dk1"/>
                </a:solidFill>
              </a:rPr>
              <a:t> </a:t>
            </a:r>
            <a:r>
              <a:rPr b="1" lang="en-IN">
                <a:solidFill>
                  <a:schemeClr val="dk1"/>
                </a:solidFill>
              </a:rPr>
              <a:t>∨ Hostile(p) </a:t>
            </a:r>
            <a:r>
              <a:rPr lang="en-IN">
                <a:solidFill>
                  <a:schemeClr val="dk1"/>
                </a:solidFill>
              </a:rPr>
              <a:t>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IN">
                <a:solidFill>
                  <a:schemeClr val="dk1"/>
                </a:solidFill>
              </a:rPr>
              <a:t>7. Enemy (A, America)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IN">
                <a:solidFill>
                  <a:schemeClr val="dk1"/>
                </a:solidFill>
              </a:rPr>
              <a:t>8. American(Robert).</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a:t>
            </a: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2200"/>
              <a:buNone/>
            </a:pPr>
            <a:r>
              <a:rPr lang="en-IN"/>
              <a:t>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58" name="Google Shape;1258;p12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3 - Negate the Statement to be Proved</a:t>
            </a:r>
            <a:endParaRPr b="1"/>
          </a:p>
          <a:p>
            <a:pPr indent="0" lvl="0" marL="0" rtl="0" algn="just">
              <a:lnSpc>
                <a:spcPct val="150000"/>
              </a:lnSpc>
              <a:spcBef>
                <a:spcPts val="0"/>
              </a:spcBef>
              <a:spcAft>
                <a:spcPts val="0"/>
              </a:spcAft>
              <a:buSzPts val="2200"/>
              <a:buNone/>
            </a:pPr>
            <a:r>
              <a:t/>
            </a:r>
            <a:endParaRPr>
              <a:solidFill>
                <a:schemeClr val="dk1"/>
              </a:solidFill>
            </a:endParaRPr>
          </a:p>
          <a:p>
            <a:pPr indent="457200" lvl="0" marL="457200" rtl="0" algn="just">
              <a:lnSpc>
                <a:spcPct val="150000"/>
              </a:lnSpc>
              <a:spcBef>
                <a:spcPts val="0"/>
              </a:spcBef>
              <a:spcAft>
                <a:spcPts val="0"/>
              </a:spcAft>
              <a:buSzPts val="2200"/>
              <a:buNone/>
            </a:pPr>
            <a:r>
              <a:rPr b="1" lang="en-IN">
                <a:solidFill>
                  <a:schemeClr val="dk1"/>
                </a:solidFill>
              </a:rPr>
              <a:t>¬Criminal (Robert)</a:t>
            </a:r>
            <a:endParaRPr b="1">
              <a:solidFill>
                <a:schemeClr val="dk1"/>
              </a:solidFill>
            </a:endParaRPr>
          </a:p>
          <a:p>
            <a:pPr indent="0" lvl="0" marL="0" rtl="0" algn="just">
              <a:lnSpc>
                <a:spcPct val="150000"/>
              </a:lnSpc>
              <a:spcBef>
                <a:spcPts val="0"/>
              </a:spcBef>
              <a:spcAft>
                <a:spcPts val="0"/>
              </a:spcAft>
              <a:buSzPts val="2200"/>
              <a:buNone/>
            </a:pPr>
            <a:r>
              <a:t/>
            </a:r>
            <a:endParaRPr>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a:t>
            </a: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2200"/>
              <a:buNone/>
            </a:pPr>
            <a:r>
              <a:rPr lang="en-IN"/>
              <a:t>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1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64" name="Google Shape;1264;p12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4 – Draw the Resolution Graph</a:t>
            </a:r>
            <a:endParaRPr b="1"/>
          </a:p>
          <a:p>
            <a:pPr indent="-457200" lvl="0" marL="457200" rtl="0" algn="just">
              <a:lnSpc>
                <a:spcPct val="150000"/>
              </a:lnSpc>
              <a:spcBef>
                <a:spcPts val="0"/>
              </a:spcBef>
              <a:spcAft>
                <a:spcPts val="0"/>
              </a:spcAft>
              <a:buSzPts val="2200"/>
              <a:buFont typeface="Arial"/>
              <a:buAutoNum type="arabicPeriod"/>
            </a:pPr>
            <a:r>
              <a:rPr lang="en-IN">
                <a:solidFill>
                  <a:schemeClr val="dk1"/>
                </a:solidFill>
              </a:rPr>
              <a:t> ¬American (p) ∨ ¬weapon(q) ∨ ¬sells (p, q, r) ∨ ¬hostile(r) ∨ Criminal(p)</a:t>
            </a:r>
            <a:endParaRPr/>
          </a:p>
          <a:p>
            <a:pPr indent="-457200" lvl="0" marL="457200" rtl="0" algn="just">
              <a:lnSpc>
                <a:spcPct val="150000"/>
              </a:lnSpc>
              <a:spcBef>
                <a:spcPts val="0"/>
              </a:spcBef>
              <a:spcAft>
                <a:spcPts val="0"/>
              </a:spcAft>
              <a:buSzPts val="2200"/>
              <a:buFont typeface="Arial"/>
              <a:buAutoNum type="arabicPeriod"/>
            </a:pPr>
            <a:r>
              <a:rPr lang="en-IN"/>
              <a:t>Owns(A, T1)           </a:t>
            </a:r>
            <a:endParaRPr/>
          </a:p>
          <a:p>
            <a:pPr indent="-457200" lvl="0" marL="457200" rtl="0" algn="just">
              <a:lnSpc>
                <a:spcPct val="150000"/>
              </a:lnSpc>
              <a:spcBef>
                <a:spcPts val="0"/>
              </a:spcBef>
              <a:spcAft>
                <a:spcPts val="0"/>
              </a:spcAft>
              <a:buSzPts val="2200"/>
              <a:buFont typeface="Arial"/>
              <a:buAutoNum type="arabicPeriod"/>
            </a:pPr>
            <a:r>
              <a:rPr lang="en-IN"/>
              <a:t>Missile(T1)            </a:t>
            </a:r>
            <a:endParaRPr/>
          </a:p>
          <a:p>
            <a:pPr indent="-457200" lvl="0" marL="457200" rtl="0" algn="just">
              <a:lnSpc>
                <a:spcPct val="150000"/>
              </a:lnSpc>
              <a:spcBef>
                <a:spcPts val="0"/>
              </a:spcBef>
              <a:spcAft>
                <a:spcPts val="0"/>
              </a:spcAft>
              <a:buSzPts val="2200"/>
              <a:buFont typeface="Arial"/>
              <a:buAutoNum type="arabicPeriod"/>
            </a:pPr>
            <a:r>
              <a:rPr lang="en-IN">
                <a:solidFill>
                  <a:schemeClr val="dk1"/>
                </a:solidFill>
              </a:rPr>
              <a:t>¬ Missile(p) ∨ ¬ Owns (A, p) ∨ Sells (Robert, p, A) </a:t>
            </a:r>
            <a:endParaRPr/>
          </a:p>
          <a:p>
            <a:pPr indent="-457200" lvl="0" marL="457200" rtl="0" algn="just">
              <a:lnSpc>
                <a:spcPct val="150000"/>
              </a:lnSpc>
              <a:spcBef>
                <a:spcPts val="0"/>
              </a:spcBef>
              <a:spcAft>
                <a:spcPts val="0"/>
              </a:spcAft>
              <a:buSzPts val="2200"/>
              <a:buFont typeface="Arial"/>
              <a:buAutoNum type="arabicPeriod"/>
            </a:pPr>
            <a:r>
              <a:rPr lang="en-IN">
                <a:solidFill>
                  <a:schemeClr val="dk1"/>
                </a:solidFill>
              </a:rPr>
              <a:t>¬ Missile(p) ∨  Weapons (p) </a:t>
            </a:r>
            <a:endParaRPr/>
          </a:p>
          <a:p>
            <a:pPr indent="-457200" lvl="0" marL="457200" rtl="0" algn="just">
              <a:lnSpc>
                <a:spcPct val="150000"/>
              </a:lnSpc>
              <a:spcBef>
                <a:spcPts val="0"/>
              </a:spcBef>
              <a:spcAft>
                <a:spcPts val="0"/>
              </a:spcAft>
              <a:buSzPts val="2200"/>
              <a:buFont typeface="Arial"/>
              <a:buAutoNum type="arabicPeriod"/>
            </a:pPr>
            <a:r>
              <a:rPr lang="en-IN">
                <a:solidFill>
                  <a:schemeClr val="dk1"/>
                </a:solidFill>
              </a:rPr>
              <a:t>¬Enemy(p, America) ∨ Hostile(p)            </a:t>
            </a:r>
            <a:endParaRPr/>
          </a:p>
          <a:p>
            <a:pPr indent="-457200" lvl="0" marL="457200" rtl="0" algn="just">
              <a:lnSpc>
                <a:spcPct val="150000"/>
              </a:lnSpc>
              <a:spcBef>
                <a:spcPts val="0"/>
              </a:spcBef>
              <a:spcAft>
                <a:spcPts val="0"/>
              </a:spcAft>
              <a:buSzPts val="2200"/>
              <a:buFont typeface="Arial"/>
              <a:buAutoNum type="arabicPeriod"/>
            </a:pPr>
            <a:r>
              <a:rPr lang="en-IN">
                <a:solidFill>
                  <a:schemeClr val="dk1"/>
                </a:solidFill>
              </a:rPr>
              <a:t>Enemy (A, America)            </a:t>
            </a:r>
            <a:endParaRPr>
              <a:solidFill>
                <a:schemeClr val="dk1"/>
              </a:solidFill>
            </a:endParaRPr>
          </a:p>
          <a:p>
            <a:pPr indent="-457200" lvl="0" marL="457200" rtl="0" algn="just">
              <a:lnSpc>
                <a:spcPct val="150000"/>
              </a:lnSpc>
              <a:spcBef>
                <a:spcPts val="0"/>
              </a:spcBef>
              <a:spcAft>
                <a:spcPts val="0"/>
              </a:spcAft>
              <a:buSzPts val="2200"/>
              <a:buFont typeface="Arial"/>
              <a:buAutoNum type="arabicPeriod"/>
            </a:pPr>
            <a:r>
              <a:rPr lang="en-IN">
                <a:solidFill>
                  <a:schemeClr val="dk1"/>
                </a:solidFill>
              </a:rPr>
              <a:t>American(Robert)        </a:t>
            </a:r>
            <a:endParaRPr/>
          </a:p>
          <a:p>
            <a:pPr indent="0" lvl="0" marL="0" rtl="0" algn="just">
              <a:lnSpc>
                <a:spcPct val="150000"/>
              </a:lnSpc>
              <a:spcBef>
                <a:spcPts val="0"/>
              </a:spcBef>
              <a:spcAft>
                <a:spcPts val="0"/>
              </a:spcAft>
              <a:buSzPts val="2200"/>
              <a:buNone/>
            </a:pPr>
            <a:r>
              <a:rPr lang="en-IN"/>
              <a:t>      </a:t>
            </a:r>
            <a:r>
              <a:rPr lang="en-IN">
                <a:solidFill>
                  <a:schemeClr val="dk1"/>
                </a:solidFill>
              </a:rPr>
              <a:t>   </a:t>
            </a:r>
            <a:endParaRPr/>
          </a:p>
          <a:p>
            <a:pPr indent="-317500" lvl="0" marL="457200" rtl="0" algn="just">
              <a:lnSpc>
                <a:spcPct val="150000"/>
              </a:lnSpc>
              <a:spcBef>
                <a:spcPts val="0"/>
              </a:spcBef>
              <a:spcAft>
                <a:spcPts val="0"/>
              </a:spcAft>
              <a:buSzPts val="2200"/>
              <a:buFont typeface="Arial"/>
              <a:buNone/>
            </a:pPr>
            <a:r>
              <a:t/>
            </a:r>
            <a:endParaRPr>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a:t>
            </a: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2200"/>
              <a:buNone/>
            </a:pPr>
            <a:r>
              <a:rPr lang="en-IN"/>
              <a:t>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126"/>
          <p:cNvSpPr txBox="1"/>
          <p:nvPr>
            <p:ph type="title"/>
          </p:nvPr>
        </p:nvSpPr>
        <p:spPr>
          <a:xfrm>
            <a:off x="311700" y="3284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70" name="Google Shape;1270;p126"/>
          <p:cNvSpPr txBox="1"/>
          <p:nvPr>
            <p:ph idx="1" type="body"/>
          </p:nvPr>
        </p:nvSpPr>
        <p:spPr>
          <a:xfrm>
            <a:off x="311700" y="9038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4 - Resolution Proof</a:t>
            </a:r>
            <a:endParaRPr b="1">
              <a:solidFill>
                <a:schemeClr val="dk1"/>
              </a:solidFill>
            </a:endParaRPr>
          </a:p>
          <a:p>
            <a:pPr indent="0" lvl="0" marL="0" rtl="0" algn="just">
              <a:lnSpc>
                <a:spcPct val="150000"/>
              </a:lnSpc>
              <a:spcBef>
                <a:spcPts val="0"/>
              </a:spcBef>
              <a:spcAft>
                <a:spcPts val="0"/>
              </a:spcAft>
              <a:buSzPts val="2200"/>
              <a:buNone/>
            </a:pPr>
            <a:r>
              <a:t/>
            </a:r>
            <a:endParaRPr>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a:t>
            </a: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2200"/>
              <a:buNone/>
            </a:pPr>
            <a:r>
              <a:rPr lang="en-IN"/>
              <a:t>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
        <p:nvSpPr>
          <p:cNvPr id="1271" name="Google Shape;1271;p126"/>
          <p:cNvSpPr/>
          <p:nvPr/>
        </p:nvSpPr>
        <p:spPr>
          <a:xfrm>
            <a:off x="160350" y="1627675"/>
            <a:ext cx="65637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¬American (p) ∨ ¬weapon(q) ∨ ¬sells (p, q, r) ∨ ¬hostile(r) ∨ Criminal(p) </a:t>
            </a:r>
            <a:endParaRPr b="0" i="0" sz="1800" u="none" cap="none" strike="noStrike">
              <a:solidFill>
                <a:srgbClr val="000000"/>
              </a:solidFill>
              <a:latin typeface="Archivo Narrow"/>
              <a:ea typeface="Archivo Narrow"/>
              <a:cs typeface="Archivo Narrow"/>
              <a:sym typeface="Archivo Narrow"/>
            </a:endParaRPr>
          </a:p>
        </p:txBody>
      </p:sp>
      <p:sp>
        <p:nvSpPr>
          <p:cNvPr id="1272" name="Google Shape;1272;p126"/>
          <p:cNvSpPr/>
          <p:nvPr/>
        </p:nvSpPr>
        <p:spPr>
          <a:xfrm>
            <a:off x="7003625" y="1627675"/>
            <a:ext cx="20163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¬Criminal (Robert)</a:t>
            </a:r>
            <a:endParaRPr b="0" i="0" sz="1800" u="none" cap="none" strike="noStrike">
              <a:solidFill>
                <a:srgbClr val="000000"/>
              </a:solidFill>
              <a:latin typeface="Archivo Narrow"/>
              <a:ea typeface="Archivo Narrow"/>
              <a:cs typeface="Archivo Narrow"/>
              <a:sym typeface="Archivo Narrow"/>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chivo Narrow"/>
              <a:ea typeface="Archivo Narrow"/>
              <a:cs typeface="Archivo Narrow"/>
              <a:sym typeface="Archivo Narrow"/>
            </a:endParaRPr>
          </a:p>
        </p:txBody>
      </p:sp>
      <p:sp>
        <p:nvSpPr>
          <p:cNvPr id="1273" name="Google Shape;1273;p126"/>
          <p:cNvSpPr/>
          <p:nvPr/>
        </p:nvSpPr>
        <p:spPr>
          <a:xfrm>
            <a:off x="2853525" y="2604975"/>
            <a:ext cx="6166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¬American (Robert) ∨ ¬weapon(q) ∨ ¬sells (Robert, q, r) ∨ ¬hostile(r) </a:t>
            </a:r>
            <a:endParaRPr b="0" i="0" sz="1800" u="none" cap="none" strike="noStrike">
              <a:solidFill>
                <a:srgbClr val="000000"/>
              </a:solidFill>
              <a:latin typeface="Archivo Narrow"/>
              <a:ea typeface="Archivo Narrow"/>
              <a:cs typeface="Archivo Narrow"/>
              <a:sym typeface="Archivo Narrow"/>
            </a:endParaRPr>
          </a:p>
        </p:txBody>
      </p:sp>
      <p:cxnSp>
        <p:nvCxnSpPr>
          <p:cNvPr id="1274" name="Google Shape;1274;p126"/>
          <p:cNvCxnSpPr>
            <a:stCxn id="1271" idx="2"/>
            <a:endCxn id="1273" idx="0"/>
          </p:cNvCxnSpPr>
          <p:nvPr/>
        </p:nvCxnSpPr>
        <p:spPr>
          <a:xfrm>
            <a:off x="3442200" y="2069275"/>
            <a:ext cx="2494500" cy="535800"/>
          </a:xfrm>
          <a:prstGeom prst="straightConnector1">
            <a:avLst/>
          </a:prstGeom>
          <a:noFill/>
          <a:ln cap="flat" cmpd="sng" w="9525">
            <a:solidFill>
              <a:schemeClr val="dk2"/>
            </a:solidFill>
            <a:prstDash val="solid"/>
            <a:round/>
            <a:headEnd len="sm" w="sm" type="none"/>
            <a:tailEnd len="sm" w="sm" type="none"/>
          </a:ln>
        </p:spPr>
      </p:cxnSp>
      <p:cxnSp>
        <p:nvCxnSpPr>
          <p:cNvPr id="1275" name="Google Shape;1275;p126"/>
          <p:cNvCxnSpPr>
            <a:stCxn id="1272" idx="2"/>
            <a:endCxn id="1273" idx="0"/>
          </p:cNvCxnSpPr>
          <p:nvPr/>
        </p:nvCxnSpPr>
        <p:spPr>
          <a:xfrm flipH="1">
            <a:off x="5936675" y="2069275"/>
            <a:ext cx="2075100" cy="535800"/>
          </a:xfrm>
          <a:prstGeom prst="straightConnector1">
            <a:avLst/>
          </a:prstGeom>
          <a:noFill/>
          <a:ln cap="flat" cmpd="sng" w="9525">
            <a:solidFill>
              <a:schemeClr val="dk2"/>
            </a:solidFill>
            <a:prstDash val="solid"/>
            <a:round/>
            <a:headEnd len="sm" w="sm" type="none"/>
            <a:tailEnd len="sm" w="sm" type="none"/>
          </a:ln>
        </p:spPr>
      </p:cxnSp>
      <p:sp>
        <p:nvSpPr>
          <p:cNvPr id="1276" name="Google Shape;1276;p126"/>
          <p:cNvSpPr txBox="1"/>
          <p:nvPr/>
        </p:nvSpPr>
        <p:spPr>
          <a:xfrm>
            <a:off x="7297975" y="212282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1: Θ = {p/Robert}</a:t>
            </a:r>
            <a:endParaRPr b="0" i="0" sz="1800" u="none" cap="none" strike="noStrike">
              <a:solidFill>
                <a:srgbClr val="000000"/>
              </a:solidFill>
              <a:latin typeface="Archivo Narrow"/>
              <a:ea typeface="Archivo Narrow"/>
              <a:cs typeface="Archivo Narrow"/>
              <a:sym typeface="Archivo Narrow"/>
            </a:endParaRPr>
          </a:p>
        </p:txBody>
      </p:sp>
      <p:sp>
        <p:nvSpPr>
          <p:cNvPr id="1277" name="Google Shape;1277;p126"/>
          <p:cNvSpPr/>
          <p:nvPr/>
        </p:nvSpPr>
        <p:spPr>
          <a:xfrm>
            <a:off x="223925" y="2604975"/>
            <a:ext cx="1810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American (Robert) </a:t>
            </a:r>
            <a:endParaRPr b="0" i="0" sz="1800" u="none" cap="none" strike="noStrike">
              <a:solidFill>
                <a:srgbClr val="000000"/>
              </a:solidFill>
              <a:latin typeface="Archivo Narrow"/>
              <a:ea typeface="Archivo Narrow"/>
              <a:cs typeface="Archivo Narrow"/>
              <a:sym typeface="Archivo Narrow"/>
            </a:endParaRPr>
          </a:p>
        </p:txBody>
      </p:sp>
      <p:cxnSp>
        <p:nvCxnSpPr>
          <p:cNvPr id="1278" name="Google Shape;1278;p126"/>
          <p:cNvCxnSpPr/>
          <p:nvPr/>
        </p:nvCxnSpPr>
        <p:spPr>
          <a:xfrm>
            <a:off x="1039950" y="4023875"/>
            <a:ext cx="2494500" cy="535800"/>
          </a:xfrm>
          <a:prstGeom prst="straightConnector1">
            <a:avLst/>
          </a:prstGeom>
          <a:noFill/>
          <a:ln cap="flat" cmpd="sng" w="9525">
            <a:solidFill>
              <a:schemeClr val="dk2"/>
            </a:solidFill>
            <a:prstDash val="solid"/>
            <a:round/>
            <a:headEnd len="sm" w="sm" type="none"/>
            <a:tailEnd len="sm" w="sm" type="none"/>
          </a:ln>
        </p:spPr>
      </p:cxnSp>
      <p:cxnSp>
        <p:nvCxnSpPr>
          <p:cNvPr id="1279" name="Google Shape;1279;p126"/>
          <p:cNvCxnSpPr/>
          <p:nvPr/>
        </p:nvCxnSpPr>
        <p:spPr>
          <a:xfrm flipH="1">
            <a:off x="3707075" y="3046775"/>
            <a:ext cx="1216500" cy="508800"/>
          </a:xfrm>
          <a:prstGeom prst="straightConnector1">
            <a:avLst/>
          </a:prstGeom>
          <a:noFill/>
          <a:ln cap="flat" cmpd="sng" w="9525">
            <a:solidFill>
              <a:schemeClr val="dk2"/>
            </a:solidFill>
            <a:prstDash val="solid"/>
            <a:round/>
            <a:headEnd len="sm" w="sm" type="none"/>
            <a:tailEnd len="sm" w="sm" type="none"/>
          </a:ln>
        </p:spPr>
      </p:cxnSp>
      <p:sp>
        <p:nvSpPr>
          <p:cNvPr id="1280" name="Google Shape;1280;p126"/>
          <p:cNvSpPr/>
          <p:nvPr/>
        </p:nvSpPr>
        <p:spPr>
          <a:xfrm>
            <a:off x="3383975" y="3582275"/>
            <a:ext cx="47976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¬Weapon(q) ∨ ¬sells (Robert, q, r) ∨ ¬hostile(r) </a:t>
            </a:r>
            <a:endParaRPr b="0" i="0" sz="1800" u="none" cap="none" strike="noStrike">
              <a:solidFill>
                <a:srgbClr val="000000"/>
              </a:solidFill>
              <a:latin typeface="Archivo Narrow"/>
              <a:ea typeface="Archivo Narrow"/>
              <a:cs typeface="Archivo Narrow"/>
              <a:sym typeface="Archivo Narrow"/>
            </a:endParaRPr>
          </a:p>
        </p:txBody>
      </p:sp>
      <p:sp>
        <p:nvSpPr>
          <p:cNvPr id="1281" name="Google Shape;1281;p126"/>
          <p:cNvSpPr txBox="1"/>
          <p:nvPr/>
        </p:nvSpPr>
        <p:spPr>
          <a:xfrm>
            <a:off x="5281625" y="314957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8: Θ = { }</a:t>
            </a:r>
            <a:endParaRPr b="0" i="0" sz="1800" u="none" cap="none" strike="noStrike">
              <a:solidFill>
                <a:srgbClr val="000000"/>
              </a:solidFill>
              <a:latin typeface="Archivo Narrow"/>
              <a:ea typeface="Archivo Narrow"/>
              <a:cs typeface="Archivo Narrow"/>
              <a:sym typeface="Archivo Narrow"/>
            </a:endParaRPr>
          </a:p>
        </p:txBody>
      </p:sp>
      <p:sp>
        <p:nvSpPr>
          <p:cNvPr id="1282" name="Google Shape;1282;p126"/>
          <p:cNvSpPr/>
          <p:nvPr/>
        </p:nvSpPr>
        <p:spPr>
          <a:xfrm>
            <a:off x="0" y="3582275"/>
            <a:ext cx="26550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Missile(p) ∨  Weapon (p)  </a:t>
            </a:r>
            <a:endParaRPr b="0" i="0" sz="1800" u="none" cap="none" strike="noStrike">
              <a:solidFill>
                <a:srgbClr val="000000"/>
              </a:solidFill>
              <a:latin typeface="Archivo Narrow"/>
              <a:ea typeface="Archivo Narrow"/>
              <a:cs typeface="Archivo Narrow"/>
              <a:sym typeface="Archivo Narrow"/>
            </a:endParaRPr>
          </a:p>
        </p:txBody>
      </p:sp>
      <p:cxnSp>
        <p:nvCxnSpPr>
          <p:cNvPr id="1283" name="Google Shape;1283;p126"/>
          <p:cNvCxnSpPr/>
          <p:nvPr/>
        </p:nvCxnSpPr>
        <p:spPr>
          <a:xfrm>
            <a:off x="1039950" y="3046575"/>
            <a:ext cx="2494500" cy="535800"/>
          </a:xfrm>
          <a:prstGeom prst="straightConnector1">
            <a:avLst/>
          </a:prstGeom>
          <a:noFill/>
          <a:ln cap="flat" cmpd="sng" w="9525">
            <a:solidFill>
              <a:schemeClr val="dk2"/>
            </a:solidFill>
            <a:prstDash val="solid"/>
            <a:round/>
            <a:headEnd len="sm" w="sm" type="none"/>
            <a:tailEnd len="sm" w="sm" type="none"/>
          </a:ln>
        </p:spPr>
      </p:cxnSp>
      <p:cxnSp>
        <p:nvCxnSpPr>
          <p:cNvPr id="1284" name="Google Shape;1284;p126"/>
          <p:cNvCxnSpPr/>
          <p:nvPr/>
        </p:nvCxnSpPr>
        <p:spPr>
          <a:xfrm flipH="1">
            <a:off x="3534450" y="4023875"/>
            <a:ext cx="2075100" cy="535800"/>
          </a:xfrm>
          <a:prstGeom prst="straightConnector1">
            <a:avLst/>
          </a:prstGeom>
          <a:noFill/>
          <a:ln cap="flat" cmpd="sng" w="9525">
            <a:solidFill>
              <a:schemeClr val="dk2"/>
            </a:solidFill>
            <a:prstDash val="solid"/>
            <a:round/>
            <a:headEnd len="sm" w="sm" type="none"/>
            <a:tailEnd len="sm" w="sm" type="none"/>
          </a:ln>
        </p:spPr>
      </p:cxnSp>
      <p:sp>
        <p:nvSpPr>
          <p:cNvPr id="1285" name="Google Shape;1285;p126"/>
          <p:cNvSpPr/>
          <p:nvPr/>
        </p:nvSpPr>
        <p:spPr>
          <a:xfrm>
            <a:off x="3088975" y="4559575"/>
            <a:ext cx="5173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t>
            </a:r>
            <a:r>
              <a:rPr b="0" i="0" lang="en-IN" sz="1800" u="none" cap="none" strike="noStrike">
                <a:solidFill>
                  <a:schemeClr val="dk1"/>
                </a:solidFill>
                <a:latin typeface="Archivo Narrow"/>
                <a:ea typeface="Archivo Narrow"/>
                <a:cs typeface="Archivo Narrow"/>
                <a:sym typeface="Archivo Narrow"/>
              </a:rPr>
              <a:t>¬ Missile(p) ∨ </a:t>
            </a:r>
            <a:r>
              <a:rPr b="0" i="0" lang="en-IN" sz="1800" u="none" cap="none" strike="noStrike">
                <a:solidFill>
                  <a:srgbClr val="000000"/>
                </a:solidFill>
                <a:latin typeface="Archivo Narrow"/>
                <a:ea typeface="Archivo Narrow"/>
                <a:cs typeface="Archivo Narrow"/>
                <a:sym typeface="Archivo Narrow"/>
              </a:rPr>
              <a:t>¬sells (Robert, q, r) ∨ ¬hostile(r) </a:t>
            </a:r>
            <a:endParaRPr b="0" i="0" sz="1800" u="none" cap="none" strike="noStrike">
              <a:solidFill>
                <a:srgbClr val="000000"/>
              </a:solidFill>
              <a:latin typeface="Archivo Narrow"/>
              <a:ea typeface="Archivo Narrow"/>
              <a:cs typeface="Archivo Narrow"/>
              <a:sym typeface="Archivo Narrow"/>
            </a:endParaRPr>
          </a:p>
        </p:txBody>
      </p:sp>
      <p:sp>
        <p:nvSpPr>
          <p:cNvPr id="1286" name="Google Shape;1286;p126"/>
          <p:cNvSpPr txBox="1"/>
          <p:nvPr/>
        </p:nvSpPr>
        <p:spPr>
          <a:xfrm>
            <a:off x="5169125" y="412687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5: Θ = { p/q }</a:t>
            </a:r>
            <a:endParaRPr b="0" i="0" sz="1800" u="none" cap="none" strike="noStrike">
              <a:solidFill>
                <a:srgbClr val="000000"/>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27"/>
          <p:cNvSpPr txBox="1"/>
          <p:nvPr>
            <p:ph type="title"/>
          </p:nvPr>
        </p:nvSpPr>
        <p:spPr>
          <a:xfrm>
            <a:off x="311700" y="3284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Resolution - Example</a:t>
            </a:r>
            <a:endParaRPr/>
          </a:p>
        </p:txBody>
      </p:sp>
      <p:sp>
        <p:nvSpPr>
          <p:cNvPr id="1292" name="Google Shape;1292;p127"/>
          <p:cNvSpPr txBox="1"/>
          <p:nvPr>
            <p:ph idx="1" type="body"/>
          </p:nvPr>
        </p:nvSpPr>
        <p:spPr>
          <a:xfrm>
            <a:off x="311700" y="903833"/>
            <a:ext cx="8520600" cy="4555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a:t>Step 4 - Resolution Proof</a:t>
            </a:r>
            <a:endParaRPr b="1">
              <a:solidFill>
                <a:schemeClr val="dk1"/>
              </a:solidFill>
            </a:endParaRPr>
          </a:p>
          <a:p>
            <a:pPr indent="0" lvl="0" marL="0" rtl="0" algn="just">
              <a:lnSpc>
                <a:spcPct val="150000"/>
              </a:lnSpc>
              <a:spcBef>
                <a:spcPts val="0"/>
              </a:spcBef>
              <a:spcAft>
                <a:spcPts val="0"/>
              </a:spcAft>
              <a:buSzPts val="2200"/>
              <a:buNone/>
            </a:pPr>
            <a:r>
              <a:t/>
            </a:r>
            <a:endParaRPr>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a:t>
            </a: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2200"/>
              <a:buNone/>
            </a:pPr>
            <a:r>
              <a:rPr lang="en-IN"/>
              <a:t>      </a:t>
            </a:r>
            <a:endParaRPr/>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b="1"/>
          </a:p>
          <a:p>
            <a:pPr indent="0" lvl="0" marL="0" rtl="0" algn="just">
              <a:lnSpc>
                <a:spcPct val="150000"/>
              </a:lnSpc>
              <a:spcBef>
                <a:spcPts val="0"/>
              </a:spcBef>
              <a:spcAft>
                <a:spcPts val="0"/>
              </a:spcAft>
              <a:buSzPts val="2200"/>
              <a:buNone/>
            </a:pPr>
            <a:r>
              <a:t/>
            </a:r>
            <a:endParaRPr/>
          </a:p>
          <a:p>
            <a:pPr indent="0" lvl="0" marL="0" rtl="0" algn="just">
              <a:lnSpc>
                <a:spcPct val="150000"/>
              </a:lnSpc>
              <a:spcBef>
                <a:spcPts val="0"/>
              </a:spcBef>
              <a:spcAft>
                <a:spcPts val="0"/>
              </a:spcAft>
              <a:buSzPts val="2200"/>
              <a:buNone/>
            </a:pPr>
            <a:r>
              <a:t/>
            </a:r>
            <a:endParaRPr/>
          </a:p>
        </p:txBody>
      </p:sp>
      <p:sp>
        <p:nvSpPr>
          <p:cNvPr id="1293" name="Google Shape;1293;p127"/>
          <p:cNvSpPr/>
          <p:nvPr/>
        </p:nvSpPr>
        <p:spPr>
          <a:xfrm>
            <a:off x="160350" y="1627675"/>
            <a:ext cx="65637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¬American (p) ∨ ¬weapon(q) ∨ ¬sells (p, q, r) ∨ ¬hostile(r) ∨ Criminal(p) </a:t>
            </a:r>
            <a:endParaRPr b="0" i="0" sz="1800" u="none" cap="none" strike="noStrike">
              <a:solidFill>
                <a:srgbClr val="000000"/>
              </a:solidFill>
              <a:latin typeface="Archivo Narrow"/>
              <a:ea typeface="Archivo Narrow"/>
              <a:cs typeface="Archivo Narrow"/>
              <a:sym typeface="Archivo Narrow"/>
            </a:endParaRPr>
          </a:p>
        </p:txBody>
      </p:sp>
      <p:sp>
        <p:nvSpPr>
          <p:cNvPr id="1294" name="Google Shape;1294;p127"/>
          <p:cNvSpPr/>
          <p:nvPr/>
        </p:nvSpPr>
        <p:spPr>
          <a:xfrm>
            <a:off x="7003625" y="1627675"/>
            <a:ext cx="20163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¬Criminal (Robert)</a:t>
            </a:r>
            <a:endParaRPr b="0" i="0" sz="1800" u="none" cap="none" strike="noStrike">
              <a:solidFill>
                <a:srgbClr val="000000"/>
              </a:solidFill>
              <a:latin typeface="Archivo Narrow"/>
              <a:ea typeface="Archivo Narrow"/>
              <a:cs typeface="Archivo Narrow"/>
              <a:sym typeface="Archivo Narrow"/>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chivo Narrow"/>
              <a:ea typeface="Archivo Narrow"/>
              <a:cs typeface="Archivo Narrow"/>
              <a:sym typeface="Archivo Narrow"/>
            </a:endParaRPr>
          </a:p>
        </p:txBody>
      </p:sp>
      <p:sp>
        <p:nvSpPr>
          <p:cNvPr id="1295" name="Google Shape;1295;p127"/>
          <p:cNvSpPr/>
          <p:nvPr/>
        </p:nvSpPr>
        <p:spPr>
          <a:xfrm>
            <a:off x="2853525" y="2604975"/>
            <a:ext cx="6166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¬American (Robert) ∨ ¬weapon(q) ∨ ¬sells (Robert, q, r) ∨ ¬hostile(r) </a:t>
            </a:r>
            <a:endParaRPr b="0" i="0" sz="1800" u="none" cap="none" strike="noStrike">
              <a:solidFill>
                <a:srgbClr val="000000"/>
              </a:solidFill>
              <a:latin typeface="Archivo Narrow"/>
              <a:ea typeface="Archivo Narrow"/>
              <a:cs typeface="Archivo Narrow"/>
              <a:sym typeface="Archivo Narrow"/>
            </a:endParaRPr>
          </a:p>
        </p:txBody>
      </p:sp>
      <p:cxnSp>
        <p:nvCxnSpPr>
          <p:cNvPr id="1296" name="Google Shape;1296;p127"/>
          <p:cNvCxnSpPr>
            <a:stCxn id="1293" idx="2"/>
            <a:endCxn id="1295" idx="0"/>
          </p:cNvCxnSpPr>
          <p:nvPr/>
        </p:nvCxnSpPr>
        <p:spPr>
          <a:xfrm>
            <a:off x="3442200" y="2069275"/>
            <a:ext cx="2494500" cy="535800"/>
          </a:xfrm>
          <a:prstGeom prst="straightConnector1">
            <a:avLst/>
          </a:prstGeom>
          <a:noFill/>
          <a:ln cap="flat" cmpd="sng" w="9525">
            <a:solidFill>
              <a:schemeClr val="dk2"/>
            </a:solidFill>
            <a:prstDash val="solid"/>
            <a:round/>
            <a:headEnd len="sm" w="sm" type="none"/>
            <a:tailEnd len="sm" w="sm" type="none"/>
          </a:ln>
        </p:spPr>
      </p:cxnSp>
      <p:cxnSp>
        <p:nvCxnSpPr>
          <p:cNvPr id="1297" name="Google Shape;1297;p127"/>
          <p:cNvCxnSpPr>
            <a:stCxn id="1294" idx="2"/>
            <a:endCxn id="1295" idx="0"/>
          </p:cNvCxnSpPr>
          <p:nvPr/>
        </p:nvCxnSpPr>
        <p:spPr>
          <a:xfrm flipH="1">
            <a:off x="5936675" y="2069275"/>
            <a:ext cx="2075100" cy="535800"/>
          </a:xfrm>
          <a:prstGeom prst="straightConnector1">
            <a:avLst/>
          </a:prstGeom>
          <a:noFill/>
          <a:ln cap="flat" cmpd="sng" w="9525">
            <a:solidFill>
              <a:schemeClr val="dk2"/>
            </a:solidFill>
            <a:prstDash val="solid"/>
            <a:round/>
            <a:headEnd len="sm" w="sm" type="none"/>
            <a:tailEnd len="sm" w="sm" type="none"/>
          </a:ln>
        </p:spPr>
      </p:cxnSp>
      <p:sp>
        <p:nvSpPr>
          <p:cNvPr id="1298" name="Google Shape;1298;p127"/>
          <p:cNvSpPr txBox="1"/>
          <p:nvPr/>
        </p:nvSpPr>
        <p:spPr>
          <a:xfrm>
            <a:off x="7297975" y="212282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1: Θ = {p/Robert}</a:t>
            </a:r>
            <a:endParaRPr b="0" i="0" sz="1800" u="none" cap="none" strike="noStrike">
              <a:solidFill>
                <a:srgbClr val="000000"/>
              </a:solidFill>
              <a:latin typeface="Archivo Narrow"/>
              <a:ea typeface="Archivo Narrow"/>
              <a:cs typeface="Archivo Narrow"/>
              <a:sym typeface="Archivo Narrow"/>
            </a:endParaRPr>
          </a:p>
        </p:txBody>
      </p:sp>
      <p:sp>
        <p:nvSpPr>
          <p:cNvPr id="1299" name="Google Shape;1299;p127"/>
          <p:cNvSpPr/>
          <p:nvPr/>
        </p:nvSpPr>
        <p:spPr>
          <a:xfrm>
            <a:off x="223925" y="2604975"/>
            <a:ext cx="1810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American (Robert) </a:t>
            </a:r>
            <a:endParaRPr b="0" i="0" sz="1800" u="none" cap="none" strike="noStrike">
              <a:solidFill>
                <a:srgbClr val="000000"/>
              </a:solidFill>
              <a:latin typeface="Archivo Narrow"/>
              <a:ea typeface="Archivo Narrow"/>
              <a:cs typeface="Archivo Narrow"/>
              <a:sym typeface="Archivo Narrow"/>
            </a:endParaRPr>
          </a:p>
        </p:txBody>
      </p:sp>
      <p:cxnSp>
        <p:nvCxnSpPr>
          <p:cNvPr id="1300" name="Google Shape;1300;p127"/>
          <p:cNvCxnSpPr/>
          <p:nvPr/>
        </p:nvCxnSpPr>
        <p:spPr>
          <a:xfrm>
            <a:off x="1039950" y="4023875"/>
            <a:ext cx="2494500" cy="535800"/>
          </a:xfrm>
          <a:prstGeom prst="straightConnector1">
            <a:avLst/>
          </a:prstGeom>
          <a:noFill/>
          <a:ln cap="flat" cmpd="sng" w="9525">
            <a:solidFill>
              <a:schemeClr val="dk2"/>
            </a:solidFill>
            <a:prstDash val="solid"/>
            <a:round/>
            <a:headEnd len="sm" w="sm" type="none"/>
            <a:tailEnd len="sm" w="sm" type="none"/>
          </a:ln>
        </p:spPr>
      </p:cxnSp>
      <p:cxnSp>
        <p:nvCxnSpPr>
          <p:cNvPr id="1301" name="Google Shape;1301;p127"/>
          <p:cNvCxnSpPr/>
          <p:nvPr/>
        </p:nvCxnSpPr>
        <p:spPr>
          <a:xfrm flipH="1">
            <a:off x="3707075" y="3046775"/>
            <a:ext cx="1216500" cy="508800"/>
          </a:xfrm>
          <a:prstGeom prst="straightConnector1">
            <a:avLst/>
          </a:prstGeom>
          <a:noFill/>
          <a:ln cap="flat" cmpd="sng" w="9525">
            <a:solidFill>
              <a:schemeClr val="dk2"/>
            </a:solidFill>
            <a:prstDash val="solid"/>
            <a:round/>
            <a:headEnd len="sm" w="sm" type="none"/>
            <a:tailEnd len="sm" w="sm" type="none"/>
          </a:ln>
        </p:spPr>
      </p:cxnSp>
      <p:sp>
        <p:nvSpPr>
          <p:cNvPr id="1302" name="Google Shape;1302;p127"/>
          <p:cNvSpPr/>
          <p:nvPr/>
        </p:nvSpPr>
        <p:spPr>
          <a:xfrm>
            <a:off x="3383975" y="3582275"/>
            <a:ext cx="47976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¬Weapon(q) ∨ ¬sells (Robert, q, r) ∨ ¬hostile(r) </a:t>
            </a:r>
            <a:endParaRPr b="0" i="0" sz="1800" u="none" cap="none" strike="noStrike">
              <a:solidFill>
                <a:srgbClr val="000000"/>
              </a:solidFill>
              <a:latin typeface="Archivo Narrow"/>
              <a:ea typeface="Archivo Narrow"/>
              <a:cs typeface="Archivo Narrow"/>
              <a:sym typeface="Archivo Narrow"/>
            </a:endParaRPr>
          </a:p>
        </p:txBody>
      </p:sp>
      <p:sp>
        <p:nvSpPr>
          <p:cNvPr id="1303" name="Google Shape;1303;p127"/>
          <p:cNvSpPr txBox="1"/>
          <p:nvPr/>
        </p:nvSpPr>
        <p:spPr>
          <a:xfrm>
            <a:off x="5281625" y="314957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8: Θ = { }</a:t>
            </a:r>
            <a:endParaRPr b="0" i="0" sz="1800" u="none" cap="none" strike="noStrike">
              <a:solidFill>
                <a:srgbClr val="000000"/>
              </a:solidFill>
              <a:latin typeface="Archivo Narrow"/>
              <a:ea typeface="Archivo Narrow"/>
              <a:cs typeface="Archivo Narrow"/>
              <a:sym typeface="Archivo Narrow"/>
            </a:endParaRPr>
          </a:p>
        </p:txBody>
      </p:sp>
      <p:sp>
        <p:nvSpPr>
          <p:cNvPr id="1304" name="Google Shape;1304;p127"/>
          <p:cNvSpPr/>
          <p:nvPr/>
        </p:nvSpPr>
        <p:spPr>
          <a:xfrm>
            <a:off x="0" y="3582275"/>
            <a:ext cx="26550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Missile(p) ∨  Weapon (p)  </a:t>
            </a:r>
            <a:endParaRPr b="0" i="0" sz="1800" u="none" cap="none" strike="noStrike">
              <a:solidFill>
                <a:srgbClr val="000000"/>
              </a:solidFill>
              <a:latin typeface="Archivo Narrow"/>
              <a:ea typeface="Archivo Narrow"/>
              <a:cs typeface="Archivo Narrow"/>
              <a:sym typeface="Archivo Narrow"/>
            </a:endParaRPr>
          </a:p>
        </p:txBody>
      </p:sp>
      <p:cxnSp>
        <p:nvCxnSpPr>
          <p:cNvPr id="1305" name="Google Shape;1305;p127"/>
          <p:cNvCxnSpPr/>
          <p:nvPr/>
        </p:nvCxnSpPr>
        <p:spPr>
          <a:xfrm>
            <a:off x="1039950" y="3046575"/>
            <a:ext cx="2494500" cy="535800"/>
          </a:xfrm>
          <a:prstGeom prst="straightConnector1">
            <a:avLst/>
          </a:prstGeom>
          <a:noFill/>
          <a:ln cap="flat" cmpd="sng" w="9525">
            <a:solidFill>
              <a:schemeClr val="dk2"/>
            </a:solidFill>
            <a:prstDash val="solid"/>
            <a:round/>
            <a:headEnd len="sm" w="sm" type="none"/>
            <a:tailEnd len="sm" w="sm" type="none"/>
          </a:ln>
        </p:spPr>
      </p:cxnSp>
      <p:cxnSp>
        <p:nvCxnSpPr>
          <p:cNvPr id="1306" name="Google Shape;1306;p127"/>
          <p:cNvCxnSpPr/>
          <p:nvPr/>
        </p:nvCxnSpPr>
        <p:spPr>
          <a:xfrm flipH="1">
            <a:off x="3534450" y="4023875"/>
            <a:ext cx="2075100" cy="535800"/>
          </a:xfrm>
          <a:prstGeom prst="straightConnector1">
            <a:avLst/>
          </a:prstGeom>
          <a:noFill/>
          <a:ln cap="flat" cmpd="sng" w="9525">
            <a:solidFill>
              <a:schemeClr val="dk2"/>
            </a:solidFill>
            <a:prstDash val="solid"/>
            <a:round/>
            <a:headEnd len="sm" w="sm" type="none"/>
            <a:tailEnd len="sm" w="sm" type="none"/>
          </a:ln>
        </p:spPr>
      </p:cxnSp>
      <p:sp>
        <p:nvSpPr>
          <p:cNvPr id="1307" name="Google Shape;1307;p127"/>
          <p:cNvSpPr/>
          <p:nvPr/>
        </p:nvSpPr>
        <p:spPr>
          <a:xfrm>
            <a:off x="3088975" y="4559575"/>
            <a:ext cx="5173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t>
            </a:r>
            <a:r>
              <a:rPr b="0" i="0" lang="en-IN" sz="1800" u="none" cap="none" strike="noStrike">
                <a:solidFill>
                  <a:schemeClr val="dk1"/>
                </a:solidFill>
                <a:latin typeface="Archivo Narrow"/>
                <a:ea typeface="Archivo Narrow"/>
                <a:cs typeface="Archivo Narrow"/>
                <a:sym typeface="Archivo Narrow"/>
              </a:rPr>
              <a:t>¬ Missile(</a:t>
            </a:r>
            <a:r>
              <a:rPr lang="en-IN" sz="1800">
                <a:solidFill>
                  <a:schemeClr val="dk1"/>
                </a:solidFill>
                <a:latin typeface="Archivo Narrow"/>
                <a:ea typeface="Archivo Narrow"/>
                <a:cs typeface="Archivo Narrow"/>
                <a:sym typeface="Archivo Narrow"/>
              </a:rPr>
              <a:t>q</a:t>
            </a:r>
            <a:r>
              <a:rPr b="0" i="0" lang="en-IN" sz="1800" u="none" cap="none" strike="noStrike">
                <a:solidFill>
                  <a:schemeClr val="dk1"/>
                </a:solidFill>
                <a:latin typeface="Archivo Narrow"/>
                <a:ea typeface="Archivo Narrow"/>
                <a:cs typeface="Archivo Narrow"/>
                <a:sym typeface="Archivo Narrow"/>
              </a:rPr>
              <a:t>) ∨ </a:t>
            </a:r>
            <a:r>
              <a:rPr b="0" i="0" lang="en-IN" sz="1800" u="none" cap="none" strike="noStrike">
                <a:solidFill>
                  <a:srgbClr val="000000"/>
                </a:solidFill>
                <a:latin typeface="Archivo Narrow"/>
                <a:ea typeface="Archivo Narrow"/>
                <a:cs typeface="Archivo Narrow"/>
                <a:sym typeface="Archivo Narrow"/>
              </a:rPr>
              <a:t>¬sells (Robert, q, r) ∨ ¬hostile(r) </a:t>
            </a:r>
            <a:endParaRPr b="0" i="0" sz="1800" u="none" cap="none" strike="noStrike">
              <a:solidFill>
                <a:srgbClr val="000000"/>
              </a:solidFill>
              <a:latin typeface="Archivo Narrow"/>
              <a:ea typeface="Archivo Narrow"/>
              <a:cs typeface="Archivo Narrow"/>
              <a:sym typeface="Archivo Narrow"/>
            </a:endParaRPr>
          </a:p>
        </p:txBody>
      </p:sp>
      <p:sp>
        <p:nvSpPr>
          <p:cNvPr id="1308" name="Google Shape;1308;p127"/>
          <p:cNvSpPr txBox="1"/>
          <p:nvPr/>
        </p:nvSpPr>
        <p:spPr>
          <a:xfrm>
            <a:off x="5169125" y="412687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5: Θ = { p/q }</a:t>
            </a:r>
            <a:endParaRPr b="0" i="0" sz="1800" u="none" cap="none" strike="noStrike">
              <a:solidFill>
                <a:srgbClr val="000000"/>
              </a:solidFill>
              <a:latin typeface="Archivo Narrow"/>
              <a:ea typeface="Archivo Narrow"/>
              <a:cs typeface="Archivo Narrow"/>
              <a:sym typeface="Archivo Narrow"/>
            </a:endParaRPr>
          </a:p>
        </p:txBody>
      </p:sp>
      <p:sp>
        <p:nvSpPr>
          <p:cNvPr id="1309" name="Google Shape;1309;p127"/>
          <p:cNvSpPr/>
          <p:nvPr/>
        </p:nvSpPr>
        <p:spPr>
          <a:xfrm>
            <a:off x="223925" y="4559575"/>
            <a:ext cx="1810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Missile(T1)  </a:t>
            </a:r>
            <a:endParaRPr b="0" i="0" sz="1800" u="none" cap="none" strike="noStrike">
              <a:solidFill>
                <a:srgbClr val="000000"/>
              </a:solidFill>
              <a:latin typeface="Archivo Narrow"/>
              <a:ea typeface="Archivo Narrow"/>
              <a:cs typeface="Archivo Narrow"/>
              <a:sym typeface="Archivo Narrow"/>
            </a:endParaRPr>
          </a:p>
        </p:txBody>
      </p:sp>
      <p:cxnSp>
        <p:nvCxnSpPr>
          <p:cNvPr id="1310" name="Google Shape;1310;p127"/>
          <p:cNvCxnSpPr/>
          <p:nvPr/>
        </p:nvCxnSpPr>
        <p:spPr>
          <a:xfrm>
            <a:off x="1118775" y="5001175"/>
            <a:ext cx="3986400" cy="482400"/>
          </a:xfrm>
          <a:prstGeom prst="straightConnector1">
            <a:avLst/>
          </a:prstGeom>
          <a:noFill/>
          <a:ln cap="flat" cmpd="sng" w="9525">
            <a:solidFill>
              <a:schemeClr val="dk2"/>
            </a:solidFill>
            <a:prstDash val="solid"/>
            <a:round/>
            <a:headEnd len="sm" w="sm" type="none"/>
            <a:tailEnd len="sm" w="sm" type="none"/>
          </a:ln>
        </p:spPr>
      </p:cxnSp>
      <p:cxnSp>
        <p:nvCxnSpPr>
          <p:cNvPr id="1311" name="Google Shape;1311;p127"/>
          <p:cNvCxnSpPr/>
          <p:nvPr/>
        </p:nvCxnSpPr>
        <p:spPr>
          <a:xfrm flipH="1">
            <a:off x="5075900" y="5028075"/>
            <a:ext cx="533700" cy="440700"/>
          </a:xfrm>
          <a:prstGeom prst="straightConnector1">
            <a:avLst/>
          </a:prstGeom>
          <a:noFill/>
          <a:ln cap="flat" cmpd="sng" w="9525">
            <a:solidFill>
              <a:schemeClr val="dk2"/>
            </a:solidFill>
            <a:prstDash val="solid"/>
            <a:round/>
            <a:headEnd len="sm" w="sm" type="none"/>
            <a:tailEnd len="sm" w="sm" type="none"/>
          </a:ln>
        </p:spPr>
      </p:cxnSp>
      <p:sp>
        <p:nvSpPr>
          <p:cNvPr id="1312" name="Google Shape;1312;p127"/>
          <p:cNvSpPr txBox="1"/>
          <p:nvPr/>
        </p:nvSpPr>
        <p:spPr>
          <a:xfrm>
            <a:off x="5075625" y="5131075"/>
            <a:ext cx="1722000" cy="32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3: Θ = { q/T1 }</a:t>
            </a:r>
            <a:endParaRPr b="0" i="0" sz="1800" u="none" cap="none" strike="noStrike">
              <a:solidFill>
                <a:srgbClr val="000000"/>
              </a:solidFill>
              <a:latin typeface="Archivo Narrow"/>
              <a:ea typeface="Archivo Narrow"/>
              <a:cs typeface="Archivo Narrow"/>
              <a:sym typeface="Archivo Narrow"/>
            </a:endParaRPr>
          </a:p>
        </p:txBody>
      </p:sp>
      <p:sp>
        <p:nvSpPr>
          <p:cNvPr id="1313" name="Google Shape;1313;p127"/>
          <p:cNvSpPr/>
          <p:nvPr/>
        </p:nvSpPr>
        <p:spPr>
          <a:xfrm>
            <a:off x="4939700" y="5514375"/>
            <a:ext cx="31494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t>
            </a:r>
            <a:r>
              <a:rPr b="0" i="0" lang="en-IN" sz="1800" u="none" cap="none" strike="noStrike">
                <a:solidFill>
                  <a:schemeClr val="dk1"/>
                </a:solidFill>
                <a:latin typeface="Archivo Narrow"/>
                <a:ea typeface="Archivo Narrow"/>
                <a:cs typeface="Archivo Narrow"/>
                <a:sym typeface="Archivo Narrow"/>
              </a:rPr>
              <a:t> </a:t>
            </a:r>
            <a:r>
              <a:rPr b="0" i="0" lang="en-IN" sz="1800" u="none" cap="none" strike="noStrike">
                <a:solidFill>
                  <a:srgbClr val="000000"/>
                </a:solidFill>
                <a:latin typeface="Archivo Narrow"/>
                <a:ea typeface="Archivo Narrow"/>
                <a:cs typeface="Archivo Narrow"/>
                <a:sym typeface="Archivo Narrow"/>
              </a:rPr>
              <a:t>¬sells (Robert, T1, r) ∨ ¬hostile(r) </a:t>
            </a:r>
            <a:endParaRPr b="0" i="0" sz="1800" u="none" cap="none" strike="noStrike">
              <a:solidFill>
                <a:srgbClr val="000000"/>
              </a:solidFill>
              <a:latin typeface="Archivo Narrow"/>
              <a:ea typeface="Archivo Narrow"/>
              <a:cs typeface="Archivo Narrow"/>
              <a:sym typeface="Archivo Narrow"/>
            </a:endParaRPr>
          </a:p>
        </p:txBody>
      </p:sp>
      <p:sp>
        <p:nvSpPr>
          <p:cNvPr id="1314" name="Google Shape;1314;p127"/>
          <p:cNvSpPr/>
          <p:nvPr/>
        </p:nvSpPr>
        <p:spPr>
          <a:xfrm>
            <a:off x="-5400" y="5536875"/>
            <a:ext cx="45480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 Missiles(p) ∨ ¬ Owns (A, p) ∨ Sells (Robert, p, A) </a:t>
            </a:r>
            <a:endParaRPr b="0" i="0" sz="1800" u="none" cap="none" strike="noStrike">
              <a:solidFill>
                <a:srgbClr val="000000"/>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28"/>
          <p:cNvSpPr/>
          <p:nvPr/>
        </p:nvSpPr>
        <p:spPr>
          <a:xfrm>
            <a:off x="5307625" y="593375"/>
            <a:ext cx="31494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a:t>
            </a:r>
            <a:r>
              <a:rPr b="0" i="0" lang="en-IN" sz="1800" u="none" cap="none" strike="noStrike">
                <a:solidFill>
                  <a:schemeClr val="dk1"/>
                </a:solidFill>
                <a:latin typeface="Archivo Narrow"/>
                <a:ea typeface="Archivo Narrow"/>
                <a:cs typeface="Archivo Narrow"/>
                <a:sym typeface="Archivo Narrow"/>
              </a:rPr>
              <a:t> </a:t>
            </a:r>
            <a:r>
              <a:rPr b="0" i="0" lang="en-IN" sz="1800" u="none" cap="none" strike="noStrike">
                <a:solidFill>
                  <a:srgbClr val="000000"/>
                </a:solidFill>
                <a:latin typeface="Archivo Narrow"/>
                <a:ea typeface="Archivo Narrow"/>
                <a:cs typeface="Archivo Narrow"/>
                <a:sym typeface="Archivo Narrow"/>
              </a:rPr>
              <a:t>¬sells (Robert, T1, r) ∨ ¬hostile(r) </a:t>
            </a:r>
            <a:endParaRPr b="0" i="0" sz="1800" u="none" cap="none" strike="noStrike">
              <a:solidFill>
                <a:srgbClr val="000000"/>
              </a:solidFill>
              <a:latin typeface="Archivo Narrow"/>
              <a:ea typeface="Archivo Narrow"/>
              <a:cs typeface="Archivo Narrow"/>
              <a:sym typeface="Archivo Narrow"/>
            </a:endParaRPr>
          </a:p>
        </p:txBody>
      </p:sp>
      <p:sp>
        <p:nvSpPr>
          <p:cNvPr id="1320" name="Google Shape;1320;p128"/>
          <p:cNvSpPr/>
          <p:nvPr/>
        </p:nvSpPr>
        <p:spPr>
          <a:xfrm>
            <a:off x="311700" y="593375"/>
            <a:ext cx="45480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 Missiles(p) ∨ ¬ Owns (A, p) ∨ Sells (Robert, p, A) </a:t>
            </a:r>
            <a:endParaRPr b="0" i="0" sz="1800" u="none" cap="none" strike="noStrike">
              <a:solidFill>
                <a:srgbClr val="000000"/>
              </a:solidFill>
              <a:latin typeface="Archivo Narrow"/>
              <a:ea typeface="Archivo Narrow"/>
              <a:cs typeface="Archivo Narrow"/>
              <a:sym typeface="Archivo Narrow"/>
            </a:endParaRPr>
          </a:p>
        </p:txBody>
      </p:sp>
      <p:sp>
        <p:nvSpPr>
          <p:cNvPr id="1321" name="Google Shape;1321;p128"/>
          <p:cNvSpPr/>
          <p:nvPr/>
        </p:nvSpPr>
        <p:spPr>
          <a:xfrm>
            <a:off x="3996125" y="1599350"/>
            <a:ext cx="46116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 Missiles(T1) ∨ ¬ Owns (A, T1) </a:t>
            </a:r>
            <a:r>
              <a:rPr b="0" i="0" lang="en-IN" sz="1800" u="none" cap="none" strike="noStrike">
                <a:solidFill>
                  <a:schemeClr val="dk1"/>
                </a:solidFill>
                <a:latin typeface="Archivo Narrow"/>
                <a:ea typeface="Archivo Narrow"/>
                <a:cs typeface="Archivo Narrow"/>
                <a:sym typeface="Archivo Narrow"/>
              </a:rPr>
              <a:t>∨ ¬hostile(A)</a:t>
            </a:r>
            <a:endParaRPr b="0" i="0" sz="1800" u="none" cap="none" strike="noStrike">
              <a:solidFill>
                <a:srgbClr val="000000"/>
              </a:solidFill>
              <a:latin typeface="Archivo Narrow"/>
              <a:ea typeface="Archivo Narrow"/>
              <a:cs typeface="Archivo Narrow"/>
              <a:sym typeface="Archivo Narrow"/>
            </a:endParaRPr>
          </a:p>
        </p:txBody>
      </p:sp>
      <p:cxnSp>
        <p:nvCxnSpPr>
          <p:cNvPr id="1322" name="Google Shape;1322;p128"/>
          <p:cNvCxnSpPr>
            <a:stCxn id="1320" idx="2"/>
          </p:cNvCxnSpPr>
          <p:nvPr/>
        </p:nvCxnSpPr>
        <p:spPr>
          <a:xfrm>
            <a:off x="2585700" y="1034975"/>
            <a:ext cx="2475300" cy="519000"/>
          </a:xfrm>
          <a:prstGeom prst="straightConnector1">
            <a:avLst/>
          </a:prstGeom>
          <a:noFill/>
          <a:ln cap="flat" cmpd="sng" w="9525">
            <a:solidFill>
              <a:schemeClr val="dk2"/>
            </a:solidFill>
            <a:prstDash val="solid"/>
            <a:round/>
            <a:headEnd len="sm" w="sm" type="none"/>
            <a:tailEnd len="sm" w="sm" type="none"/>
          </a:ln>
        </p:spPr>
      </p:cxnSp>
      <p:cxnSp>
        <p:nvCxnSpPr>
          <p:cNvPr id="1323" name="Google Shape;1323;p128"/>
          <p:cNvCxnSpPr>
            <a:stCxn id="1319" idx="2"/>
          </p:cNvCxnSpPr>
          <p:nvPr/>
        </p:nvCxnSpPr>
        <p:spPr>
          <a:xfrm flipH="1">
            <a:off x="5046325" y="1034975"/>
            <a:ext cx="1836000" cy="519000"/>
          </a:xfrm>
          <a:prstGeom prst="straightConnector1">
            <a:avLst/>
          </a:prstGeom>
          <a:noFill/>
          <a:ln cap="flat" cmpd="sng" w="9525">
            <a:solidFill>
              <a:schemeClr val="dk2"/>
            </a:solidFill>
            <a:prstDash val="solid"/>
            <a:round/>
            <a:headEnd len="sm" w="sm" type="none"/>
            <a:tailEnd len="sm" w="sm" type="none"/>
          </a:ln>
        </p:spPr>
      </p:cxnSp>
      <p:sp>
        <p:nvSpPr>
          <p:cNvPr id="1324" name="Google Shape;1324;p128"/>
          <p:cNvSpPr txBox="1"/>
          <p:nvPr/>
        </p:nvSpPr>
        <p:spPr>
          <a:xfrm>
            <a:off x="7062500" y="1200900"/>
            <a:ext cx="1280400" cy="2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Narrow"/>
              <a:ea typeface="Archivo Narrow"/>
              <a:cs typeface="Archivo Narrow"/>
              <a:sym typeface="Archivo Narrow"/>
            </a:endParaRPr>
          </a:p>
        </p:txBody>
      </p:sp>
      <p:sp>
        <p:nvSpPr>
          <p:cNvPr id="1325" name="Google Shape;1325;p128"/>
          <p:cNvSpPr txBox="1"/>
          <p:nvPr/>
        </p:nvSpPr>
        <p:spPr>
          <a:xfrm>
            <a:off x="6269350" y="1086325"/>
            <a:ext cx="2073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chivo Narrow"/>
                <a:ea typeface="Archivo Narrow"/>
                <a:cs typeface="Archivo Narrow"/>
                <a:sym typeface="Archivo Narrow"/>
              </a:rPr>
              <a:t>4: Θ = { p/T1, r/A }</a:t>
            </a:r>
            <a:endParaRPr b="0" i="0" sz="1800" u="none" cap="none" strike="noStrike">
              <a:solidFill>
                <a:schemeClr val="dk1"/>
              </a:solidFill>
              <a:latin typeface="Archivo Narrow"/>
              <a:ea typeface="Archivo Narrow"/>
              <a:cs typeface="Archivo Narrow"/>
              <a:sym typeface="Archivo Narrow"/>
            </a:endParaRPr>
          </a:p>
        </p:txBody>
      </p:sp>
      <p:sp>
        <p:nvSpPr>
          <p:cNvPr id="1326" name="Google Shape;1326;p128"/>
          <p:cNvSpPr/>
          <p:nvPr/>
        </p:nvSpPr>
        <p:spPr>
          <a:xfrm>
            <a:off x="989200" y="1599350"/>
            <a:ext cx="1810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Missile(T1)  </a:t>
            </a:r>
            <a:endParaRPr b="0" i="0" sz="1800" u="none" cap="none" strike="noStrike">
              <a:solidFill>
                <a:srgbClr val="000000"/>
              </a:solidFill>
              <a:latin typeface="Archivo Narrow"/>
              <a:ea typeface="Archivo Narrow"/>
              <a:cs typeface="Archivo Narrow"/>
              <a:sym typeface="Archivo Narrow"/>
            </a:endParaRPr>
          </a:p>
        </p:txBody>
      </p:sp>
      <p:cxnSp>
        <p:nvCxnSpPr>
          <p:cNvPr id="1327" name="Google Shape;1327;p128"/>
          <p:cNvCxnSpPr/>
          <p:nvPr/>
        </p:nvCxnSpPr>
        <p:spPr>
          <a:xfrm>
            <a:off x="2090550" y="2040950"/>
            <a:ext cx="2475300" cy="519000"/>
          </a:xfrm>
          <a:prstGeom prst="straightConnector1">
            <a:avLst/>
          </a:prstGeom>
          <a:noFill/>
          <a:ln cap="flat" cmpd="sng" w="9525">
            <a:solidFill>
              <a:schemeClr val="dk2"/>
            </a:solidFill>
            <a:prstDash val="solid"/>
            <a:round/>
            <a:headEnd len="sm" w="sm" type="none"/>
            <a:tailEnd len="sm" w="sm" type="none"/>
          </a:ln>
        </p:spPr>
      </p:cxnSp>
      <p:cxnSp>
        <p:nvCxnSpPr>
          <p:cNvPr id="1328" name="Google Shape;1328;p128"/>
          <p:cNvCxnSpPr/>
          <p:nvPr/>
        </p:nvCxnSpPr>
        <p:spPr>
          <a:xfrm flipH="1">
            <a:off x="4565850" y="2040950"/>
            <a:ext cx="1836000" cy="519000"/>
          </a:xfrm>
          <a:prstGeom prst="straightConnector1">
            <a:avLst/>
          </a:prstGeom>
          <a:noFill/>
          <a:ln cap="flat" cmpd="sng" w="9525">
            <a:solidFill>
              <a:schemeClr val="dk2"/>
            </a:solidFill>
            <a:prstDash val="solid"/>
            <a:round/>
            <a:headEnd len="sm" w="sm" type="none"/>
            <a:tailEnd len="sm" w="sm" type="none"/>
          </a:ln>
        </p:spPr>
      </p:cxnSp>
      <p:sp>
        <p:nvSpPr>
          <p:cNvPr id="1329" name="Google Shape;1329;p128"/>
          <p:cNvSpPr txBox="1"/>
          <p:nvPr/>
        </p:nvSpPr>
        <p:spPr>
          <a:xfrm>
            <a:off x="5994950" y="2268900"/>
            <a:ext cx="2073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chivo Narrow"/>
                <a:ea typeface="Archivo Narrow"/>
                <a:cs typeface="Archivo Narrow"/>
                <a:sym typeface="Archivo Narrow"/>
              </a:rPr>
              <a:t>3: Θ = {  }</a:t>
            </a:r>
            <a:endParaRPr b="0" i="0" sz="1800" u="none" cap="none" strike="noStrike">
              <a:solidFill>
                <a:schemeClr val="dk1"/>
              </a:solidFill>
              <a:latin typeface="Archivo Narrow"/>
              <a:ea typeface="Archivo Narrow"/>
              <a:cs typeface="Archivo Narrow"/>
              <a:sym typeface="Archivo Narrow"/>
            </a:endParaRPr>
          </a:p>
        </p:txBody>
      </p:sp>
      <p:sp>
        <p:nvSpPr>
          <p:cNvPr id="1330" name="Google Shape;1330;p128"/>
          <p:cNvSpPr/>
          <p:nvPr/>
        </p:nvSpPr>
        <p:spPr>
          <a:xfrm>
            <a:off x="4262725" y="2605325"/>
            <a:ext cx="35469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 Owns (A, T1) </a:t>
            </a:r>
            <a:r>
              <a:rPr b="0" i="0" lang="en-IN" sz="1800" u="none" cap="none" strike="noStrike">
                <a:solidFill>
                  <a:schemeClr val="dk1"/>
                </a:solidFill>
                <a:latin typeface="Archivo Narrow"/>
                <a:ea typeface="Archivo Narrow"/>
                <a:cs typeface="Archivo Narrow"/>
                <a:sym typeface="Archivo Narrow"/>
              </a:rPr>
              <a:t>∨ ¬hostile(A)</a:t>
            </a:r>
            <a:endParaRPr b="0" i="0" sz="1800" u="none" cap="none" strike="noStrike">
              <a:solidFill>
                <a:srgbClr val="000000"/>
              </a:solidFill>
              <a:latin typeface="Archivo Narrow"/>
              <a:ea typeface="Archivo Narrow"/>
              <a:cs typeface="Archivo Narrow"/>
              <a:sym typeface="Archivo Narrow"/>
            </a:endParaRPr>
          </a:p>
        </p:txBody>
      </p:sp>
      <p:sp>
        <p:nvSpPr>
          <p:cNvPr id="1331" name="Google Shape;1331;p128"/>
          <p:cNvSpPr/>
          <p:nvPr/>
        </p:nvSpPr>
        <p:spPr>
          <a:xfrm>
            <a:off x="1229900" y="2605325"/>
            <a:ext cx="18102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Owns(A, T1)     </a:t>
            </a:r>
            <a:endParaRPr b="0" i="0" sz="1800" u="none" cap="none" strike="noStrike">
              <a:solidFill>
                <a:srgbClr val="000000"/>
              </a:solidFill>
              <a:latin typeface="Archivo Narrow"/>
              <a:ea typeface="Archivo Narrow"/>
              <a:cs typeface="Archivo Narrow"/>
              <a:sym typeface="Archivo Narrow"/>
            </a:endParaRPr>
          </a:p>
        </p:txBody>
      </p:sp>
      <p:cxnSp>
        <p:nvCxnSpPr>
          <p:cNvPr id="1332" name="Google Shape;1332;p128"/>
          <p:cNvCxnSpPr/>
          <p:nvPr/>
        </p:nvCxnSpPr>
        <p:spPr>
          <a:xfrm>
            <a:off x="2585700" y="3046925"/>
            <a:ext cx="2475300" cy="519000"/>
          </a:xfrm>
          <a:prstGeom prst="straightConnector1">
            <a:avLst/>
          </a:prstGeom>
          <a:noFill/>
          <a:ln cap="flat" cmpd="sng" w="9525">
            <a:solidFill>
              <a:schemeClr val="dk2"/>
            </a:solidFill>
            <a:prstDash val="solid"/>
            <a:round/>
            <a:headEnd len="sm" w="sm" type="none"/>
            <a:tailEnd len="sm" w="sm" type="none"/>
          </a:ln>
        </p:spPr>
      </p:cxnSp>
      <p:cxnSp>
        <p:nvCxnSpPr>
          <p:cNvPr id="1333" name="Google Shape;1333;p128"/>
          <p:cNvCxnSpPr/>
          <p:nvPr/>
        </p:nvCxnSpPr>
        <p:spPr>
          <a:xfrm flipH="1">
            <a:off x="5046325" y="3046925"/>
            <a:ext cx="1836000" cy="519000"/>
          </a:xfrm>
          <a:prstGeom prst="straightConnector1">
            <a:avLst/>
          </a:prstGeom>
          <a:noFill/>
          <a:ln cap="flat" cmpd="sng" w="9525">
            <a:solidFill>
              <a:schemeClr val="dk2"/>
            </a:solidFill>
            <a:prstDash val="solid"/>
            <a:round/>
            <a:headEnd len="sm" w="sm" type="none"/>
            <a:tailEnd len="sm" w="sm" type="none"/>
          </a:ln>
        </p:spPr>
      </p:cxnSp>
      <p:sp>
        <p:nvSpPr>
          <p:cNvPr id="1334" name="Google Shape;1334;p128"/>
          <p:cNvSpPr/>
          <p:nvPr/>
        </p:nvSpPr>
        <p:spPr>
          <a:xfrm>
            <a:off x="4729400" y="3542400"/>
            <a:ext cx="16791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chivo Narrow"/>
                <a:ea typeface="Archivo Narrow"/>
                <a:cs typeface="Archivo Narrow"/>
                <a:sym typeface="Archivo Narrow"/>
              </a:rPr>
              <a:t>¬hostile(A)</a:t>
            </a:r>
            <a:endParaRPr b="0" i="0" sz="1800" u="none" cap="none" strike="noStrike">
              <a:solidFill>
                <a:srgbClr val="000000"/>
              </a:solidFill>
              <a:latin typeface="Archivo Narrow"/>
              <a:ea typeface="Archivo Narrow"/>
              <a:cs typeface="Archivo Narrow"/>
              <a:sym typeface="Archivo Narrow"/>
            </a:endParaRPr>
          </a:p>
        </p:txBody>
      </p:sp>
      <p:sp>
        <p:nvSpPr>
          <p:cNvPr id="1335" name="Google Shape;1335;p128"/>
          <p:cNvSpPr/>
          <p:nvPr/>
        </p:nvSpPr>
        <p:spPr>
          <a:xfrm>
            <a:off x="204500" y="3449425"/>
            <a:ext cx="33555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¬Enemy(p, America) ∨ Hostile(p)       </a:t>
            </a:r>
            <a:endParaRPr b="0" i="0" sz="1800" u="none" cap="none" strike="noStrike">
              <a:solidFill>
                <a:srgbClr val="000000"/>
              </a:solidFill>
              <a:latin typeface="Archivo Narrow"/>
              <a:ea typeface="Archivo Narrow"/>
              <a:cs typeface="Archivo Narrow"/>
              <a:sym typeface="Archivo Narrow"/>
            </a:endParaRPr>
          </a:p>
        </p:txBody>
      </p:sp>
      <p:sp>
        <p:nvSpPr>
          <p:cNvPr id="1336" name="Google Shape;1336;p128"/>
          <p:cNvSpPr txBox="1"/>
          <p:nvPr/>
        </p:nvSpPr>
        <p:spPr>
          <a:xfrm>
            <a:off x="6059050" y="3092300"/>
            <a:ext cx="2073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chivo Narrow"/>
                <a:ea typeface="Archivo Narrow"/>
                <a:cs typeface="Archivo Narrow"/>
                <a:sym typeface="Archivo Narrow"/>
              </a:rPr>
              <a:t>2: Θ = {  }</a:t>
            </a:r>
            <a:endParaRPr b="0" i="0" sz="1800" u="none" cap="none" strike="noStrike">
              <a:solidFill>
                <a:schemeClr val="dk1"/>
              </a:solidFill>
              <a:latin typeface="Archivo Narrow"/>
              <a:ea typeface="Archivo Narrow"/>
              <a:cs typeface="Archivo Narrow"/>
              <a:sym typeface="Archivo Narrow"/>
            </a:endParaRPr>
          </a:p>
        </p:txBody>
      </p:sp>
      <p:cxnSp>
        <p:nvCxnSpPr>
          <p:cNvPr id="1337" name="Google Shape;1337;p128"/>
          <p:cNvCxnSpPr/>
          <p:nvPr/>
        </p:nvCxnSpPr>
        <p:spPr>
          <a:xfrm>
            <a:off x="2090550" y="3891025"/>
            <a:ext cx="2475300" cy="519000"/>
          </a:xfrm>
          <a:prstGeom prst="straightConnector1">
            <a:avLst/>
          </a:prstGeom>
          <a:noFill/>
          <a:ln cap="flat" cmpd="sng" w="9525">
            <a:solidFill>
              <a:schemeClr val="dk2"/>
            </a:solidFill>
            <a:prstDash val="solid"/>
            <a:round/>
            <a:headEnd len="sm" w="sm" type="none"/>
            <a:tailEnd len="sm" w="sm" type="none"/>
          </a:ln>
        </p:spPr>
      </p:cxnSp>
      <p:cxnSp>
        <p:nvCxnSpPr>
          <p:cNvPr id="1338" name="Google Shape;1338;p128"/>
          <p:cNvCxnSpPr/>
          <p:nvPr/>
        </p:nvCxnSpPr>
        <p:spPr>
          <a:xfrm flipH="1">
            <a:off x="4501850" y="3984000"/>
            <a:ext cx="1493100" cy="425100"/>
          </a:xfrm>
          <a:prstGeom prst="straightConnector1">
            <a:avLst/>
          </a:prstGeom>
          <a:noFill/>
          <a:ln cap="flat" cmpd="sng" w="9525">
            <a:solidFill>
              <a:schemeClr val="dk2"/>
            </a:solidFill>
            <a:prstDash val="solid"/>
            <a:round/>
            <a:headEnd len="sm" w="sm" type="none"/>
            <a:tailEnd len="sm" w="sm" type="none"/>
          </a:ln>
        </p:spPr>
      </p:cxnSp>
      <p:sp>
        <p:nvSpPr>
          <p:cNvPr id="1339" name="Google Shape;1339;p128"/>
          <p:cNvSpPr txBox="1"/>
          <p:nvPr/>
        </p:nvSpPr>
        <p:spPr>
          <a:xfrm>
            <a:off x="5578625" y="4086350"/>
            <a:ext cx="2073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chivo Narrow"/>
                <a:ea typeface="Archivo Narrow"/>
                <a:cs typeface="Archivo Narrow"/>
                <a:sym typeface="Archivo Narrow"/>
              </a:rPr>
              <a:t>6: Θ = {p/A }</a:t>
            </a:r>
            <a:endParaRPr b="0" i="0" sz="1800" u="none" cap="none" strike="noStrike">
              <a:solidFill>
                <a:schemeClr val="dk1"/>
              </a:solidFill>
              <a:latin typeface="Archivo Narrow"/>
              <a:ea typeface="Archivo Narrow"/>
              <a:cs typeface="Archivo Narrow"/>
              <a:sym typeface="Archivo Narrow"/>
            </a:endParaRPr>
          </a:p>
        </p:txBody>
      </p:sp>
      <p:sp>
        <p:nvSpPr>
          <p:cNvPr id="1340" name="Google Shape;1340;p128"/>
          <p:cNvSpPr/>
          <p:nvPr/>
        </p:nvSpPr>
        <p:spPr>
          <a:xfrm>
            <a:off x="3875175" y="4409100"/>
            <a:ext cx="33555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¬Enemy(A, America)       </a:t>
            </a:r>
            <a:endParaRPr b="0" i="0" sz="1800" u="none" cap="none" strike="noStrike">
              <a:solidFill>
                <a:srgbClr val="000000"/>
              </a:solidFill>
              <a:latin typeface="Archivo Narrow"/>
              <a:ea typeface="Archivo Narrow"/>
              <a:cs typeface="Archivo Narrow"/>
              <a:sym typeface="Archivo Narrow"/>
            </a:endParaRPr>
          </a:p>
        </p:txBody>
      </p:sp>
      <p:sp>
        <p:nvSpPr>
          <p:cNvPr id="1341" name="Google Shape;1341;p128"/>
          <p:cNvSpPr/>
          <p:nvPr/>
        </p:nvSpPr>
        <p:spPr>
          <a:xfrm>
            <a:off x="0" y="4409100"/>
            <a:ext cx="33555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chivo Narrow"/>
                <a:ea typeface="Archivo Narrow"/>
                <a:cs typeface="Archivo Narrow"/>
                <a:sym typeface="Archivo Narrow"/>
              </a:rPr>
              <a:t>Enemy(A, America)       </a:t>
            </a:r>
            <a:endParaRPr b="0" i="0" sz="1800" u="none" cap="none" strike="noStrike">
              <a:solidFill>
                <a:srgbClr val="000000"/>
              </a:solidFill>
              <a:latin typeface="Archivo Narrow"/>
              <a:ea typeface="Archivo Narrow"/>
              <a:cs typeface="Archivo Narrow"/>
              <a:sym typeface="Archivo Narrow"/>
            </a:endParaRPr>
          </a:p>
        </p:txBody>
      </p:sp>
      <p:cxnSp>
        <p:nvCxnSpPr>
          <p:cNvPr id="1342" name="Google Shape;1342;p128"/>
          <p:cNvCxnSpPr/>
          <p:nvPr/>
        </p:nvCxnSpPr>
        <p:spPr>
          <a:xfrm>
            <a:off x="1520825" y="4850700"/>
            <a:ext cx="2475300" cy="519000"/>
          </a:xfrm>
          <a:prstGeom prst="straightConnector1">
            <a:avLst/>
          </a:prstGeom>
          <a:noFill/>
          <a:ln cap="flat" cmpd="sng" w="9525">
            <a:solidFill>
              <a:schemeClr val="dk2"/>
            </a:solidFill>
            <a:prstDash val="solid"/>
            <a:round/>
            <a:headEnd len="sm" w="sm" type="none"/>
            <a:tailEnd len="sm" w="sm" type="none"/>
          </a:ln>
        </p:spPr>
      </p:cxnSp>
      <p:cxnSp>
        <p:nvCxnSpPr>
          <p:cNvPr id="1343" name="Google Shape;1343;p128"/>
          <p:cNvCxnSpPr>
            <a:stCxn id="1340" idx="2"/>
          </p:cNvCxnSpPr>
          <p:nvPr/>
        </p:nvCxnSpPr>
        <p:spPr>
          <a:xfrm flipH="1">
            <a:off x="3996225" y="4850700"/>
            <a:ext cx="1556700" cy="540900"/>
          </a:xfrm>
          <a:prstGeom prst="straightConnector1">
            <a:avLst/>
          </a:prstGeom>
          <a:noFill/>
          <a:ln cap="flat" cmpd="sng" w="9525">
            <a:solidFill>
              <a:schemeClr val="dk2"/>
            </a:solidFill>
            <a:prstDash val="solid"/>
            <a:round/>
            <a:headEnd len="sm" w="sm" type="none"/>
            <a:tailEnd len="sm" w="sm" type="none"/>
          </a:ln>
        </p:spPr>
      </p:cxnSp>
      <p:sp>
        <p:nvSpPr>
          <p:cNvPr id="1344" name="Google Shape;1344;p128"/>
          <p:cNvSpPr/>
          <p:nvPr/>
        </p:nvSpPr>
        <p:spPr>
          <a:xfrm>
            <a:off x="3610050" y="5346175"/>
            <a:ext cx="509100" cy="4416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chivo Narrow"/>
              <a:ea typeface="Archivo Narrow"/>
              <a:cs typeface="Archivo Narrow"/>
              <a:sym typeface="Archivo Narrow"/>
            </a:endParaRPr>
          </a:p>
        </p:txBody>
      </p:sp>
      <p:sp>
        <p:nvSpPr>
          <p:cNvPr id="1345" name="Google Shape;1345;p128"/>
          <p:cNvSpPr txBox="1"/>
          <p:nvPr/>
        </p:nvSpPr>
        <p:spPr>
          <a:xfrm>
            <a:off x="4999375" y="5068475"/>
            <a:ext cx="2073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chivo Narrow"/>
                <a:ea typeface="Archivo Narrow"/>
                <a:cs typeface="Archivo Narrow"/>
                <a:sym typeface="Archivo Narrow"/>
              </a:rPr>
              <a:t>7: Θ = { }</a:t>
            </a:r>
            <a:endParaRPr b="0" i="0" sz="18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29"/>
          <p:cNvSpPr txBox="1"/>
          <p:nvPr>
            <p:ph type="title"/>
          </p:nvPr>
        </p:nvSpPr>
        <p:spPr>
          <a:xfrm>
            <a:off x="174048" y="384417"/>
            <a:ext cx="8520600" cy="598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Syllabus</a:t>
            </a:r>
            <a:endParaRPr/>
          </a:p>
        </p:txBody>
      </p:sp>
      <p:sp>
        <p:nvSpPr>
          <p:cNvPr id="1351" name="Google Shape;1351;p129"/>
          <p:cNvSpPr txBox="1"/>
          <p:nvPr>
            <p:ph idx="1" type="body"/>
          </p:nvPr>
        </p:nvSpPr>
        <p:spPr>
          <a:xfrm>
            <a:off x="311700" y="1160206"/>
            <a:ext cx="8520600" cy="493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a:t>KNOWLEDGE REPRESENTATION</a:t>
            </a:r>
            <a:endParaRPr b="1"/>
          </a:p>
          <a:p>
            <a:pPr indent="0" lvl="0" marL="0" rtl="0" algn="just">
              <a:lnSpc>
                <a:spcPct val="115000"/>
              </a:lnSpc>
              <a:spcBef>
                <a:spcPts val="0"/>
              </a:spcBef>
              <a:spcAft>
                <a:spcPts val="0"/>
              </a:spcAft>
              <a:buClr>
                <a:schemeClr val="dk1"/>
              </a:buClr>
              <a:buSzPts val="1100"/>
              <a:buFont typeface="Arial"/>
              <a:buNone/>
            </a:pPr>
            <a:r>
              <a:rPr lang="en-IN"/>
              <a:t>First order logic – representation revisited – Syntax and semantics for first order logic – Using first order logic – </a:t>
            </a:r>
            <a:r>
              <a:rPr lang="en-IN">
                <a:solidFill>
                  <a:schemeClr val="dk1"/>
                </a:solidFill>
              </a:rPr>
              <a:t>Knowledge engineering in first order logic - Inference in First order logic – propositional versus first order logic – unification and lifting –</a:t>
            </a:r>
            <a:r>
              <a:rPr lang="en-IN"/>
              <a:t> </a:t>
            </a:r>
            <a:r>
              <a:rPr lang="en-IN">
                <a:solidFill>
                  <a:schemeClr val="dk1"/>
                </a:solidFill>
              </a:rPr>
              <a:t>forward chaining </a:t>
            </a:r>
            <a:r>
              <a:rPr lang="en-IN"/>
              <a:t>– </a:t>
            </a:r>
            <a:r>
              <a:rPr lang="en-IN">
                <a:solidFill>
                  <a:schemeClr val="dk1"/>
                </a:solidFill>
              </a:rPr>
              <a:t>backward chaining - Resolution</a:t>
            </a:r>
            <a:r>
              <a:rPr lang="en-IN">
                <a:solidFill>
                  <a:srgbClr val="FF0000"/>
                </a:solidFill>
              </a:rPr>
              <a:t> </a:t>
            </a:r>
            <a:r>
              <a:rPr lang="en-IN"/>
              <a:t>- </a:t>
            </a:r>
            <a:r>
              <a:rPr lang="en-IN">
                <a:solidFill>
                  <a:srgbClr val="FF0000"/>
                </a:solidFill>
              </a:rPr>
              <a:t>Knowledge representation - Ontological Engineering - Categories and objects </a:t>
            </a:r>
            <a:endParaRPr>
              <a:solidFill>
                <a:srgbClr val="FF0000"/>
              </a:solidFill>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Knowledge representation - Ontological Engineering</a:t>
            </a:r>
            <a:endParaRPr/>
          </a:p>
        </p:txBody>
      </p:sp>
      <p:sp>
        <p:nvSpPr>
          <p:cNvPr id="1357" name="Google Shape;1357;p13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Char char="●"/>
            </a:pPr>
            <a:r>
              <a:rPr lang="en-IN"/>
              <a:t>Representing the general concepts like Events, Time, Physical objects, Belief are called Ontological Engineering.</a:t>
            </a:r>
            <a:endParaRPr/>
          </a:p>
          <a:p>
            <a:pPr indent="-368300" lvl="0" marL="457200" rtl="0" algn="just">
              <a:lnSpc>
                <a:spcPct val="150000"/>
              </a:lnSpc>
              <a:spcBef>
                <a:spcPts val="0"/>
              </a:spcBef>
              <a:spcAft>
                <a:spcPts val="0"/>
              </a:spcAft>
              <a:buSzPts val="2200"/>
              <a:buChar char="●"/>
            </a:pPr>
            <a:r>
              <a:rPr lang="en-IN"/>
              <a:t>The need of ontological engineering is to give the Overall Idea of the Domain using the abstract concept.</a:t>
            </a:r>
            <a:endParaRPr/>
          </a:p>
          <a:p>
            <a:pPr indent="-368300" lvl="0" marL="457200" rtl="0" algn="just">
              <a:lnSpc>
                <a:spcPct val="150000"/>
              </a:lnSpc>
              <a:spcBef>
                <a:spcPts val="0"/>
              </a:spcBef>
              <a:spcAft>
                <a:spcPts val="0"/>
              </a:spcAft>
              <a:buSzPts val="2200"/>
              <a:buChar char="●"/>
            </a:pPr>
            <a:r>
              <a:rPr lang="en-IN"/>
              <a:t>This helps the agent to learn about the environment and reason about each and every actions.</a:t>
            </a:r>
            <a:endParaRPr/>
          </a:p>
          <a:p>
            <a:pPr indent="-368300" lvl="0" marL="457200" rtl="0" algn="just">
              <a:lnSpc>
                <a:spcPct val="150000"/>
              </a:lnSpc>
              <a:spcBef>
                <a:spcPts val="0"/>
              </a:spcBef>
              <a:spcAft>
                <a:spcPts val="0"/>
              </a:spcAft>
              <a:buSzPts val="2200"/>
              <a:buChar char="●"/>
            </a:pPr>
            <a:r>
              <a:rPr lang="en-IN"/>
              <a:t>The main objective is to create the more generic and the flexible representation.</a:t>
            </a:r>
            <a:endParaRPr/>
          </a:p>
          <a:p>
            <a:pPr indent="-228600" lvl="0" marL="457200" rtl="0" algn="just">
              <a:lnSpc>
                <a:spcPct val="150000"/>
              </a:lnSpc>
              <a:spcBef>
                <a:spcPts val="0"/>
              </a:spcBef>
              <a:spcAft>
                <a:spcPts val="0"/>
              </a:spcAft>
              <a:buSzPts val="2200"/>
              <a:buNone/>
            </a:pPr>
            <a:r>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31"/>
          <p:cNvSpPr txBox="1"/>
          <p:nvPr>
            <p:ph type="title"/>
          </p:nvPr>
        </p:nvSpPr>
        <p:spPr>
          <a:xfrm>
            <a:off x="0" y="624348"/>
            <a:ext cx="8520600" cy="6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Ontological Engineering – General Framework</a:t>
            </a:r>
            <a:endParaRPr/>
          </a:p>
        </p:txBody>
      </p:sp>
      <p:sp>
        <p:nvSpPr>
          <p:cNvPr id="1363" name="Google Shape;1363;p131"/>
          <p:cNvSpPr txBox="1"/>
          <p:nvPr>
            <p:ph idx="1" type="body"/>
          </p:nvPr>
        </p:nvSpPr>
        <p:spPr>
          <a:xfrm>
            <a:off x="134719" y="1699273"/>
            <a:ext cx="8520600" cy="45345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Char char="●"/>
            </a:pPr>
            <a:r>
              <a:rPr lang="en-IN"/>
              <a:t>The general framework of concepts is called </a:t>
            </a:r>
            <a:r>
              <a:rPr b="1" lang="en-IN"/>
              <a:t>Upper Ontology</a:t>
            </a:r>
            <a:endParaRPr b="1"/>
          </a:p>
          <a:p>
            <a:pPr indent="-368300" lvl="0" marL="457200" rtl="0" algn="just">
              <a:lnSpc>
                <a:spcPct val="150000"/>
              </a:lnSpc>
              <a:spcBef>
                <a:spcPts val="0"/>
              </a:spcBef>
              <a:spcAft>
                <a:spcPts val="0"/>
              </a:spcAft>
              <a:buSzPts val="2200"/>
              <a:buChar char="●"/>
            </a:pPr>
            <a:r>
              <a:rPr lang="en-IN"/>
              <a:t>The generic concepts are at the Top and the more specific concepts are at the Bottom.</a:t>
            </a:r>
            <a:endParaRPr/>
          </a:p>
        </p:txBody>
      </p:sp>
      <p:pic>
        <p:nvPicPr>
          <p:cNvPr id="1364" name="Google Shape;1364;p131"/>
          <p:cNvPicPr preferRelativeResize="0"/>
          <p:nvPr/>
        </p:nvPicPr>
        <p:blipFill rotWithShape="1">
          <a:blip r:embed="rId3">
            <a:alphaModFix/>
          </a:blip>
          <a:srcRect b="0" l="0" r="0" t="0"/>
          <a:stretch/>
        </p:blipFill>
        <p:spPr>
          <a:xfrm>
            <a:off x="550768" y="3067373"/>
            <a:ext cx="7895302" cy="2859837"/>
          </a:xfrm>
          <a:prstGeom prst="rect">
            <a:avLst/>
          </a:prstGeom>
          <a:noFill/>
          <a:ln>
            <a:noFill/>
          </a:ln>
        </p:spPr>
      </p:pic>
      <p:sp>
        <p:nvSpPr>
          <p:cNvPr id="1365" name="Google Shape;1365;p131"/>
          <p:cNvSpPr txBox="1"/>
          <p:nvPr/>
        </p:nvSpPr>
        <p:spPr>
          <a:xfrm>
            <a:off x="940275" y="5895525"/>
            <a:ext cx="6681300" cy="3384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rPr b="1" lang="en-IN" sz="2200">
                <a:solidFill>
                  <a:schemeClr val="dk1"/>
                </a:solidFill>
                <a:latin typeface="Archivo Narrow"/>
                <a:ea typeface="Archivo Narrow"/>
                <a:cs typeface="Archivo Narrow"/>
                <a:sym typeface="Archivo Narrow"/>
              </a:rPr>
              <a:t>Upper ontology of the World</a:t>
            </a:r>
            <a:endParaRPr b="1">
              <a:latin typeface="Archivo Narrow"/>
              <a:ea typeface="Archivo Narrow"/>
              <a:cs typeface="Archivo Narrow"/>
              <a:sym typeface="Archivo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Semantics</a:t>
            </a:r>
            <a:endParaRPr/>
          </a:p>
        </p:txBody>
      </p:sp>
      <p:sp>
        <p:nvSpPr>
          <p:cNvPr id="178" name="Google Shape;178;p24"/>
          <p:cNvSpPr txBox="1"/>
          <p:nvPr>
            <p:ph idx="1" type="body"/>
          </p:nvPr>
        </p:nvSpPr>
        <p:spPr>
          <a:xfrm>
            <a:off x="311700" y="1150374"/>
            <a:ext cx="8520600" cy="4941600"/>
          </a:xfrm>
          <a:prstGeom prst="rect">
            <a:avLst/>
          </a:prstGeom>
          <a:noFill/>
          <a:ln>
            <a:noFill/>
          </a:ln>
        </p:spPr>
        <p:txBody>
          <a:bodyPr anchorCtr="0" anchor="t" bIns="91425" lIns="91425" spcFirstLastPara="1" rIns="91425" wrap="square" tIns="91425">
            <a:noAutofit/>
          </a:bodyPr>
          <a:lstStyle/>
          <a:p>
            <a:pPr indent="-381000" lvl="1" marL="914400" rtl="0" algn="l">
              <a:lnSpc>
                <a:spcPct val="150000"/>
              </a:lnSpc>
              <a:spcBef>
                <a:spcPts val="0"/>
              </a:spcBef>
              <a:spcAft>
                <a:spcPts val="0"/>
              </a:spcAft>
              <a:buClr>
                <a:srgbClr val="202124"/>
              </a:buClr>
              <a:buSzPts val="2400"/>
              <a:buChar char="○"/>
            </a:pPr>
            <a:r>
              <a:rPr lang="en-IN" sz="2400">
                <a:solidFill>
                  <a:srgbClr val="333333"/>
                </a:solidFill>
              </a:rPr>
              <a:t>P🡪Q is true iff unless P is true and Q is false</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lang="en-IN" sz="2400">
                <a:solidFill>
                  <a:srgbClr val="333333"/>
                </a:solidFill>
              </a:rPr>
              <a:t>P⬄Q is true iff P and Q are both true or false </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b="1" lang="en-IN" sz="2400">
                <a:solidFill>
                  <a:srgbClr val="333333"/>
                </a:solidFill>
              </a:rPr>
              <a:t>Truth Table - </a:t>
            </a:r>
            <a:r>
              <a:rPr lang="en-IN" sz="2400">
                <a:solidFill>
                  <a:srgbClr val="333333"/>
                </a:solidFill>
              </a:rPr>
              <a:t>The rules can also be expressed with truth tables.</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IN" sz="2400">
                <a:solidFill>
                  <a:srgbClr val="333333"/>
                </a:solidFill>
              </a:rPr>
              <a:t>A proposition formula which is always true is called </a:t>
            </a:r>
            <a:r>
              <a:rPr b="1" lang="en-IN" sz="2400">
                <a:solidFill>
                  <a:srgbClr val="333333"/>
                </a:solidFill>
              </a:rPr>
              <a:t>Tautology.</a:t>
            </a:r>
            <a:endParaRPr b="1"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IN" sz="2400">
                <a:solidFill>
                  <a:srgbClr val="333333"/>
                </a:solidFill>
              </a:rPr>
              <a:t>A proposition formula which is always false is called </a:t>
            </a:r>
            <a:r>
              <a:rPr b="1" lang="en-IN" sz="2400">
                <a:solidFill>
                  <a:srgbClr val="333333"/>
                </a:solidFill>
              </a:rPr>
              <a:t>Contradiction.</a:t>
            </a:r>
            <a:endParaRPr b="1"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pic>
        <p:nvPicPr>
          <p:cNvPr id="179" name="Google Shape;179;p24"/>
          <p:cNvPicPr preferRelativeResize="0"/>
          <p:nvPr/>
        </p:nvPicPr>
        <p:blipFill rotWithShape="1">
          <a:blip r:embed="rId3">
            <a:alphaModFix/>
          </a:blip>
          <a:srcRect b="0" l="0" r="0" t="0"/>
          <a:stretch/>
        </p:blipFill>
        <p:spPr>
          <a:xfrm>
            <a:off x="590200" y="4036224"/>
            <a:ext cx="8035627" cy="188339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13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General Purpose Ontologies - Characteristics</a:t>
            </a:r>
            <a:endParaRPr/>
          </a:p>
        </p:txBody>
      </p:sp>
      <p:sp>
        <p:nvSpPr>
          <p:cNvPr id="1371" name="Google Shape;1371;p13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457200" lvl="0" marL="546100" rtl="0" algn="just">
              <a:lnSpc>
                <a:spcPct val="150000"/>
              </a:lnSpc>
              <a:spcBef>
                <a:spcPts val="0"/>
              </a:spcBef>
              <a:spcAft>
                <a:spcPts val="0"/>
              </a:spcAft>
              <a:buSzPts val="2200"/>
              <a:buFont typeface="Arial"/>
              <a:buAutoNum type="arabicPeriod"/>
            </a:pPr>
            <a:r>
              <a:rPr lang="en-IN"/>
              <a:t>The general purpose ontologies should be applicable in more or less to any specific domain and the user can define the additional axioms.</a:t>
            </a:r>
            <a:endParaRPr/>
          </a:p>
          <a:p>
            <a:pPr indent="-457200" lvl="0" marL="546100" rtl="0" algn="just">
              <a:lnSpc>
                <a:spcPct val="150000"/>
              </a:lnSpc>
              <a:spcBef>
                <a:spcPts val="0"/>
              </a:spcBef>
              <a:spcAft>
                <a:spcPts val="0"/>
              </a:spcAft>
              <a:buSzPts val="2200"/>
              <a:buFont typeface="Arial"/>
              <a:buAutoNum type="arabicPeriod"/>
            </a:pPr>
            <a:r>
              <a:rPr lang="en-IN"/>
              <a:t>All the general item must be unified that can help the agent for reasoning and problem solving.</a:t>
            </a:r>
            <a:endParaRPr/>
          </a:p>
          <a:p>
            <a:pPr indent="0" lvl="0" marL="88900" rtl="0" algn="just">
              <a:lnSpc>
                <a:spcPct val="150000"/>
              </a:lnSpc>
              <a:spcBef>
                <a:spcPts val="0"/>
              </a:spcBef>
              <a:spcAft>
                <a:spcPts val="0"/>
              </a:spcAft>
              <a:buSzPts val="2200"/>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33"/>
          <p:cNvSpPr txBox="1"/>
          <p:nvPr>
            <p:ph type="title"/>
          </p:nvPr>
        </p:nvSpPr>
        <p:spPr>
          <a:xfrm>
            <a:off x="163661" y="384417"/>
            <a:ext cx="8520600" cy="55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Categories and Objects</a:t>
            </a:r>
            <a:endParaRPr/>
          </a:p>
        </p:txBody>
      </p:sp>
      <p:sp>
        <p:nvSpPr>
          <p:cNvPr id="1377" name="Google Shape;1377;p133"/>
          <p:cNvSpPr txBox="1"/>
          <p:nvPr>
            <p:ph idx="1" type="body"/>
          </p:nvPr>
        </p:nvSpPr>
        <p:spPr>
          <a:xfrm>
            <a:off x="311700" y="1022555"/>
            <a:ext cx="8520600" cy="50694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Char char="●"/>
            </a:pPr>
            <a:r>
              <a:rPr lang="en-IN" sz="2400"/>
              <a:t>The organisations of objects into categories is a important part of Knowledge Representation.</a:t>
            </a:r>
            <a:endParaRPr sz="2400"/>
          </a:p>
          <a:p>
            <a:pPr indent="-381000" lvl="0" marL="457200" rtl="0" algn="just">
              <a:lnSpc>
                <a:spcPct val="150000"/>
              </a:lnSpc>
              <a:spcBef>
                <a:spcPts val="0"/>
              </a:spcBef>
              <a:spcAft>
                <a:spcPts val="0"/>
              </a:spcAft>
              <a:buSzPts val="2400"/>
              <a:buChar char="●"/>
            </a:pPr>
            <a:r>
              <a:rPr lang="en-IN" sz="2400"/>
              <a:t>Reasoning happens at the level of categories.</a:t>
            </a:r>
            <a:endParaRPr sz="2400"/>
          </a:p>
          <a:p>
            <a:pPr indent="-381000" lvl="0" marL="457200" rtl="0" algn="just">
              <a:lnSpc>
                <a:spcPct val="150000"/>
              </a:lnSpc>
              <a:spcBef>
                <a:spcPts val="0"/>
              </a:spcBef>
              <a:spcAft>
                <a:spcPts val="0"/>
              </a:spcAft>
              <a:buSzPts val="2400"/>
              <a:buChar char="●"/>
            </a:pPr>
            <a:r>
              <a:rPr lang="en-IN" sz="2400"/>
              <a:t>Categories play a important role in prediction. </a:t>
            </a:r>
            <a:endParaRPr sz="2400"/>
          </a:p>
          <a:p>
            <a:pPr indent="-381000" lvl="0" marL="457200" rtl="0" algn="just">
              <a:lnSpc>
                <a:spcPct val="150000"/>
              </a:lnSpc>
              <a:spcBef>
                <a:spcPts val="0"/>
              </a:spcBef>
              <a:spcAft>
                <a:spcPts val="0"/>
              </a:spcAft>
              <a:buSzPts val="2400"/>
              <a:buChar char="●"/>
            </a:pPr>
            <a:r>
              <a:rPr lang="en-IN" sz="2400"/>
              <a:t>There are two choices for representing categories in FOL</a:t>
            </a:r>
            <a:endParaRPr sz="2400"/>
          </a:p>
          <a:p>
            <a:pPr indent="-381000" lvl="1" marL="914400" rtl="0" algn="just">
              <a:lnSpc>
                <a:spcPct val="150000"/>
              </a:lnSpc>
              <a:spcBef>
                <a:spcPts val="0"/>
              </a:spcBef>
              <a:spcAft>
                <a:spcPts val="0"/>
              </a:spcAft>
              <a:buSzPts val="2400"/>
              <a:buChar char="○"/>
            </a:pPr>
            <a:r>
              <a:rPr lang="en-IN" sz="2400"/>
              <a:t>Predicates</a:t>
            </a:r>
            <a:endParaRPr sz="2400"/>
          </a:p>
          <a:p>
            <a:pPr indent="-381000" lvl="1" marL="914400" rtl="0" algn="just">
              <a:lnSpc>
                <a:spcPct val="150000"/>
              </a:lnSpc>
              <a:spcBef>
                <a:spcPts val="0"/>
              </a:spcBef>
              <a:spcAft>
                <a:spcPts val="0"/>
              </a:spcAft>
              <a:buSzPts val="2400"/>
              <a:buChar char="○"/>
            </a:pPr>
            <a:r>
              <a:rPr lang="en-IN" sz="2400"/>
              <a:t>Objects</a:t>
            </a:r>
            <a:endParaRPr sz="2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34"/>
          <p:cNvSpPr txBox="1"/>
          <p:nvPr>
            <p:ph type="title"/>
          </p:nvPr>
        </p:nvSpPr>
        <p:spPr>
          <a:xfrm>
            <a:off x="174048" y="384417"/>
            <a:ext cx="8520600" cy="5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Categories and Objects</a:t>
            </a:r>
            <a:endParaRPr/>
          </a:p>
        </p:txBody>
      </p:sp>
      <p:sp>
        <p:nvSpPr>
          <p:cNvPr id="1383" name="Google Shape;1383;p134"/>
          <p:cNvSpPr txBox="1"/>
          <p:nvPr>
            <p:ph idx="1" type="body"/>
          </p:nvPr>
        </p:nvSpPr>
        <p:spPr>
          <a:xfrm>
            <a:off x="311700" y="934066"/>
            <a:ext cx="8520600" cy="54078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Char char="●"/>
            </a:pPr>
            <a:r>
              <a:rPr lang="en-IN"/>
              <a:t>Categories organise and simplify the KB through Inheritance.</a:t>
            </a:r>
            <a:endParaRPr/>
          </a:p>
          <a:p>
            <a:pPr indent="-368300" lvl="0" marL="457200" rtl="0" algn="just">
              <a:lnSpc>
                <a:spcPct val="150000"/>
              </a:lnSpc>
              <a:spcBef>
                <a:spcPts val="0"/>
              </a:spcBef>
              <a:spcAft>
                <a:spcPts val="0"/>
              </a:spcAft>
              <a:buSzPts val="2200"/>
              <a:buChar char="●"/>
            </a:pPr>
            <a:r>
              <a:rPr lang="en-IN"/>
              <a:t>Example: All Foods are edible</a:t>
            </a:r>
            <a:endParaRPr/>
          </a:p>
          <a:p>
            <a:pPr indent="0" lvl="0" marL="914400" rtl="0" algn="just">
              <a:lnSpc>
                <a:spcPct val="150000"/>
              </a:lnSpc>
              <a:spcBef>
                <a:spcPts val="0"/>
              </a:spcBef>
              <a:spcAft>
                <a:spcPts val="0"/>
              </a:spcAft>
              <a:buNone/>
            </a:pPr>
            <a:r>
              <a:rPr lang="en-IN"/>
              <a:t>	Fruit is a subclass of food </a:t>
            </a:r>
            <a:endParaRPr/>
          </a:p>
          <a:p>
            <a:pPr indent="0" lvl="0" marL="914400" rtl="0" algn="just">
              <a:lnSpc>
                <a:spcPct val="150000"/>
              </a:lnSpc>
              <a:spcBef>
                <a:spcPts val="0"/>
              </a:spcBef>
              <a:spcAft>
                <a:spcPts val="0"/>
              </a:spcAft>
              <a:buNone/>
            </a:pPr>
            <a:r>
              <a:rPr lang="en-IN"/>
              <a:t>	Apple is a subclass of Fruit</a:t>
            </a:r>
            <a:endParaRPr/>
          </a:p>
          <a:p>
            <a:pPr indent="0" lvl="0" marL="914400" rtl="0" algn="just">
              <a:lnSpc>
                <a:spcPct val="150000"/>
              </a:lnSpc>
              <a:spcBef>
                <a:spcPts val="0"/>
              </a:spcBef>
              <a:spcAft>
                <a:spcPts val="0"/>
              </a:spcAft>
              <a:buNone/>
            </a:pPr>
            <a:r>
              <a:rPr b="1" lang="en-IN"/>
              <a:t>Inference:Apple is edible</a:t>
            </a:r>
            <a:endParaRPr b="1"/>
          </a:p>
          <a:p>
            <a:pPr indent="0" lvl="0" marL="0" rtl="0" algn="just">
              <a:lnSpc>
                <a:spcPct val="150000"/>
              </a:lnSpc>
              <a:spcBef>
                <a:spcPts val="0"/>
              </a:spcBef>
              <a:spcAft>
                <a:spcPts val="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135"/>
          <p:cNvSpPr txBox="1"/>
          <p:nvPr>
            <p:ph type="title"/>
          </p:nvPr>
        </p:nvSpPr>
        <p:spPr>
          <a:xfrm>
            <a:off x="193713" y="384417"/>
            <a:ext cx="8520600" cy="6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IN">
                <a:solidFill>
                  <a:schemeClr val="dk1"/>
                </a:solidFill>
              </a:rPr>
              <a:t>Categories and Objects</a:t>
            </a:r>
            <a:endParaRPr>
              <a:solidFill>
                <a:schemeClr val="dk1"/>
              </a:solidFill>
            </a:endParaRPr>
          </a:p>
          <a:p>
            <a:pPr indent="0" lvl="0" marL="0" rtl="0" algn="l">
              <a:lnSpc>
                <a:spcPct val="100000"/>
              </a:lnSpc>
              <a:spcBef>
                <a:spcPts val="0"/>
              </a:spcBef>
              <a:spcAft>
                <a:spcPts val="0"/>
              </a:spcAft>
              <a:buSzPts val="2800"/>
              <a:buNone/>
            </a:pPr>
            <a:r>
              <a:t/>
            </a:r>
            <a:endParaRPr/>
          </a:p>
        </p:txBody>
      </p:sp>
      <p:sp>
        <p:nvSpPr>
          <p:cNvPr id="1389" name="Google Shape;1389;p135"/>
          <p:cNvSpPr txBox="1"/>
          <p:nvPr>
            <p:ph idx="1" type="body"/>
          </p:nvPr>
        </p:nvSpPr>
        <p:spPr>
          <a:xfrm>
            <a:off x="311700" y="1012723"/>
            <a:ext cx="8520600" cy="50790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Char char="●"/>
            </a:pPr>
            <a:r>
              <a:rPr lang="en-IN" sz="2400"/>
              <a:t>Some facts types are listed below:</a:t>
            </a:r>
            <a:endParaRPr sz="2400"/>
          </a:p>
          <a:p>
            <a:pPr indent="-381000" lvl="1" marL="914400" rtl="0" algn="just">
              <a:lnSpc>
                <a:spcPct val="150000"/>
              </a:lnSpc>
              <a:spcBef>
                <a:spcPts val="0"/>
              </a:spcBef>
              <a:spcAft>
                <a:spcPts val="0"/>
              </a:spcAft>
              <a:buSzPts val="2400"/>
              <a:buChar char="○"/>
            </a:pPr>
            <a:r>
              <a:rPr lang="en-IN" sz="2400"/>
              <a:t>An object is a member of category.</a:t>
            </a:r>
            <a:endParaRPr sz="2400"/>
          </a:p>
          <a:p>
            <a:pPr indent="0" lvl="0" marL="914400" rtl="0" algn="just">
              <a:lnSpc>
                <a:spcPct val="150000"/>
              </a:lnSpc>
              <a:spcBef>
                <a:spcPts val="0"/>
              </a:spcBef>
              <a:spcAft>
                <a:spcPts val="0"/>
              </a:spcAft>
              <a:buNone/>
            </a:pPr>
            <a:r>
              <a:rPr lang="en-IN" sz="2400"/>
              <a:t>    Apple ∈ Fruit</a:t>
            </a:r>
            <a:endParaRPr sz="2400"/>
          </a:p>
          <a:p>
            <a:pPr indent="-381000" lvl="0" marL="914400" rtl="0" algn="just">
              <a:lnSpc>
                <a:spcPct val="150000"/>
              </a:lnSpc>
              <a:spcBef>
                <a:spcPts val="0"/>
              </a:spcBef>
              <a:spcAft>
                <a:spcPts val="0"/>
              </a:spcAft>
              <a:buSzPts val="2400"/>
              <a:buChar char="●"/>
            </a:pPr>
            <a:r>
              <a:rPr lang="en-IN" sz="2400"/>
              <a:t>A category is a subclass of another category.</a:t>
            </a:r>
            <a:endParaRPr sz="2400"/>
          </a:p>
          <a:p>
            <a:pPr indent="0" lvl="0" marL="1371600" rtl="0" algn="just">
              <a:lnSpc>
                <a:spcPct val="150000"/>
              </a:lnSpc>
              <a:spcBef>
                <a:spcPts val="0"/>
              </a:spcBef>
              <a:spcAft>
                <a:spcPts val="0"/>
              </a:spcAft>
              <a:buNone/>
            </a:pPr>
            <a:r>
              <a:rPr lang="en-IN" sz="2400"/>
              <a:t>Fruit </a:t>
            </a:r>
            <a:r>
              <a:rPr lang="en-IN" sz="2400">
                <a:solidFill>
                  <a:srgbClr val="202124"/>
                </a:solidFill>
                <a:highlight>
                  <a:srgbClr val="FFFFFF"/>
                </a:highlight>
              </a:rPr>
              <a:t>⊂ Food</a:t>
            </a:r>
            <a:endParaRPr sz="2400">
              <a:solidFill>
                <a:srgbClr val="202124"/>
              </a:solidFill>
              <a:highlight>
                <a:srgbClr val="FFFFFF"/>
              </a:highlight>
            </a:endParaRPr>
          </a:p>
          <a:p>
            <a:pPr indent="-381000" lvl="0" marL="914400" rtl="0" algn="just">
              <a:lnSpc>
                <a:spcPct val="150000"/>
              </a:lnSpc>
              <a:spcBef>
                <a:spcPts val="0"/>
              </a:spcBef>
              <a:spcAft>
                <a:spcPts val="0"/>
              </a:spcAft>
              <a:buClr>
                <a:srgbClr val="202124"/>
              </a:buClr>
              <a:buSzPts val="2400"/>
              <a:buChar char="●"/>
            </a:pPr>
            <a:r>
              <a:rPr lang="en-IN" sz="2400">
                <a:solidFill>
                  <a:srgbClr val="202124"/>
                </a:solidFill>
                <a:highlight>
                  <a:srgbClr val="FFFFFF"/>
                </a:highlight>
              </a:rPr>
              <a:t>All members of a category have some properties</a:t>
            </a:r>
            <a:endParaRPr sz="2400">
              <a:solidFill>
                <a:srgbClr val="202124"/>
              </a:solidFill>
              <a:highlight>
                <a:srgbClr val="FFFFFF"/>
              </a:highlight>
            </a:endParaRPr>
          </a:p>
          <a:p>
            <a:pPr indent="0" lvl="0" marL="1371600" rtl="0" algn="just">
              <a:lnSpc>
                <a:spcPct val="150000"/>
              </a:lnSpc>
              <a:spcBef>
                <a:spcPts val="0"/>
              </a:spcBef>
              <a:spcAft>
                <a:spcPts val="0"/>
              </a:spcAft>
              <a:buNone/>
            </a:pPr>
            <a:r>
              <a:rPr lang="en-IN" sz="2400">
                <a:solidFill>
                  <a:srgbClr val="202124"/>
                </a:solidFill>
                <a:highlight>
                  <a:srgbClr val="FFFFFF"/>
                </a:highlight>
              </a:rPr>
              <a:t>(x </a:t>
            </a:r>
            <a:r>
              <a:rPr lang="en-IN" sz="2400">
                <a:solidFill>
                  <a:schemeClr val="dk1"/>
                </a:solidFill>
              </a:rPr>
              <a:t>∈ Apple) ⇒ Red(x)</a:t>
            </a:r>
            <a:endParaRPr sz="2400">
              <a:solidFill>
                <a:srgbClr val="202124"/>
              </a:solidFill>
              <a:highlight>
                <a:srgbClr val="FFFFFF"/>
              </a:highlight>
            </a:endParaRPr>
          </a:p>
          <a:p>
            <a:pPr indent="-381000" lvl="0" marL="914400" rtl="0" algn="just">
              <a:lnSpc>
                <a:spcPct val="150000"/>
              </a:lnSpc>
              <a:spcBef>
                <a:spcPts val="0"/>
              </a:spcBef>
              <a:spcAft>
                <a:spcPts val="0"/>
              </a:spcAft>
              <a:buSzPts val="2400"/>
              <a:buChar char="●"/>
            </a:pPr>
            <a:r>
              <a:rPr lang="en-IN" sz="2400">
                <a:solidFill>
                  <a:srgbClr val="202124"/>
                </a:solidFill>
                <a:highlight>
                  <a:srgbClr val="FFFFFF"/>
                </a:highlight>
              </a:rPr>
              <a:t>Members of a category can be recognized by some properties</a:t>
            </a:r>
            <a:endParaRPr sz="2400">
              <a:solidFill>
                <a:srgbClr val="202124"/>
              </a:solidFill>
              <a:highlight>
                <a:srgbClr val="FFFFFF"/>
              </a:highlight>
            </a:endParaRPr>
          </a:p>
          <a:p>
            <a:pPr indent="0" lvl="0" marL="0" rtl="0" algn="just">
              <a:lnSpc>
                <a:spcPct val="150000"/>
              </a:lnSpc>
              <a:spcBef>
                <a:spcPts val="0"/>
              </a:spcBef>
              <a:spcAft>
                <a:spcPts val="0"/>
              </a:spcAft>
              <a:buNone/>
            </a:pPr>
            <a:r>
              <a:rPr lang="en-IN" sz="2400">
                <a:solidFill>
                  <a:srgbClr val="202124"/>
                </a:solidFill>
                <a:highlight>
                  <a:srgbClr val="FFFFFF"/>
                </a:highlight>
              </a:rPr>
              <a:t>Orange(x) ∧ Round(x) ∧ Diameter(x)=9.5’’ ∧ x </a:t>
            </a:r>
            <a:r>
              <a:rPr lang="en-IN" sz="2400">
                <a:solidFill>
                  <a:schemeClr val="dk1"/>
                </a:solidFill>
              </a:rPr>
              <a:t>∈ Balls ⇒ </a:t>
            </a:r>
            <a:r>
              <a:rPr lang="en-IN" sz="2400">
                <a:solidFill>
                  <a:srgbClr val="202124"/>
                </a:solidFill>
                <a:highlight>
                  <a:srgbClr val="FFFFFF"/>
                </a:highlight>
              </a:rPr>
              <a:t>x </a:t>
            </a:r>
            <a:r>
              <a:rPr lang="en-IN" sz="2400">
                <a:solidFill>
                  <a:schemeClr val="dk1"/>
                </a:solidFill>
              </a:rPr>
              <a:t>∈ Basketballs  </a:t>
            </a:r>
            <a:endParaRPr sz="2400">
              <a:solidFill>
                <a:srgbClr val="202124"/>
              </a:solidFill>
              <a:highlight>
                <a:srgbClr val="FFFFFF"/>
              </a:highlight>
            </a:endParaRPr>
          </a:p>
          <a:p>
            <a:pPr indent="0" lvl="0" marL="1371600" rtl="0" algn="just">
              <a:lnSpc>
                <a:spcPct val="150000"/>
              </a:lnSpc>
              <a:spcBef>
                <a:spcPts val="0"/>
              </a:spcBef>
              <a:spcAft>
                <a:spcPts val="0"/>
              </a:spcAft>
              <a:buNone/>
            </a:pPr>
            <a:r>
              <a:t/>
            </a:r>
            <a:endParaRPr sz="2400">
              <a:solidFill>
                <a:srgbClr val="202124"/>
              </a:solidFill>
              <a:highlight>
                <a:srgbClr val="FFFFFF"/>
              </a:highlight>
            </a:endParaRPr>
          </a:p>
          <a:p>
            <a:pPr indent="0" lvl="0" marL="88900" rtl="0" algn="just">
              <a:lnSpc>
                <a:spcPct val="150000"/>
              </a:lnSpc>
              <a:spcBef>
                <a:spcPts val="0"/>
              </a:spcBef>
              <a:spcAft>
                <a:spcPts val="0"/>
              </a:spcAft>
              <a:buSzPts val="2200"/>
              <a:buNone/>
            </a:pPr>
            <a:r>
              <a:t/>
            </a:r>
            <a:endParaRPr sz="24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136"/>
          <p:cNvSpPr txBox="1"/>
          <p:nvPr>
            <p:ph type="title"/>
          </p:nvPr>
        </p:nvSpPr>
        <p:spPr>
          <a:xfrm>
            <a:off x="0" y="384417"/>
            <a:ext cx="85206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IN">
                <a:solidFill>
                  <a:schemeClr val="dk1"/>
                </a:solidFill>
              </a:rPr>
              <a:t>Categories and Objects</a:t>
            </a:r>
            <a:endParaRPr>
              <a:solidFill>
                <a:schemeClr val="dk1"/>
              </a:solidFill>
            </a:endParaRPr>
          </a:p>
          <a:p>
            <a:pPr indent="0" lvl="0" marL="0" rtl="0" algn="l">
              <a:lnSpc>
                <a:spcPct val="100000"/>
              </a:lnSpc>
              <a:spcBef>
                <a:spcPts val="0"/>
              </a:spcBef>
              <a:spcAft>
                <a:spcPts val="0"/>
              </a:spcAft>
              <a:buSzPts val="2800"/>
              <a:buNone/>
            </a:pPr>
            <a:r>
              <a:t/>
            </a:r>
            <a:endParaRPr/>
          </a:p>
        </p:txBody>
      </p:sp>
      <p:sp>
        <p:nvSpPr>
          <p:cNvPr id="1395" name="Google Shape;1395;p136"/>
          <p:cNvSpPr txBox="1"/>
          <p:nvPr>
            <p:ph idx="1" type="body"/>
          </p:nvPr>
        </p:nvSpPr>
        <p:spPr>
          <a:xfrm>
            <a:off x="170608" y="1205165"/>
            <a:ext cx="8802900" cy="4758900"/>
          </a:xfrm>
          <a:prstGeom prst="rect">
            <a:avLst/>
          </a:prstGeom>
          <a:noFill/>
          <a:ln>
            <a:noFill/>
          </a:ln>
        </p:spPr>
        <p:txBody>
          <a:bodyPr anchorCtr="0" anchor="t" bIns="91425" lIns="91425" spcFirstLastPara="1" rIns="91425" wrap="square" tIns="91425">
            <a:noAutofit/>
          </a:bodyPr>
          <a:lstStyle/>
          <a:p>
            <a:pPr indent="-368300" lvl="0" marL="914400" rtl="0" algn="just">
              <a:lnSpc>
                <a:spcPct val="150000"/>
              </a:lnSpc>
              <a:spcBef>
                <a:spcPts val="0"/>
              </a:spcBef>
              <a:spcAft>
                <a:spcPts val="0"/>
              </a:spcAft>
              <a:buSzPts val="2200"/>
              <a:buChar char="●"/>
            </a:pPr>
            <a:r>
              <a:rPr lang="en-IN"/>
              <a:t>A category as a whole has some properties</a:t>
            </a:r>
            <a:endParaRPr/>
          </a:p>
          <a:p>
            <a:pPr indent="0" lvl="0" marL="1828800" rtl="0" algn="just">
              <a:lnSpc>
                <a:spcPct val="150000"/>
              </a:lnSpc>
              <a:spcBef>
                <a:spcPts val="0"/>
              </a:spcBef>
              <a:spcAft>
                <a:spcPts val="0"/>
              </a:spcAft>
              <a:buNone/>
            </a:pPr>
            <a:r>
              <a:rPr lang="en-IN"/>
              <a:t>Dogs</a:t>
            </a:r>
            <a:r>
              <a:rPr lang="en-IN" sz="2400">
                <a:solidFill>
                  <a:srgbClr val="202124"/>
                </a:solidFill>
                <a:highlight>
                  <a:srgbClr val="FFFFFF"/>
                </a:highlight>
              </a:rPr>
              <a:t> </a:t>
            </a:r>
            <a:r>
              <a:rPr lang="en-IN" sz="2400">
                <a:solidFill>
                  <a:schemeClr val="dk1"/>
                </a:solidFill>
              </a:rPr>
              <a:t>∈ Domesticatedspecies</a:t>
            </a:r>
            <a:endParaRPr sz="2400">
              <a:solidFill>
                <a:schemeClr val="dk1"/>
              </a:solidFill>
            </a:endParaRPr>
          </a:p>
          <a:p>
            <a:pPr indent="-368300" lvl="0" marL="914400" rtl="0" algn="just">
              <a:lnSpc>
                <a:spcPct val="150000"/>
              </a:lnSpc>
              <a:spcBef>
                <a:spcPts val="0"/>
              </a:spcBef>
              <a:spcAft>
                <a:spcPts val="0"/>
              </a:spcAft>
              <a:buSzPts val="2200"/>
              <a:buChar char="●"/>
            </a:pPr>
            <a:r>
              <a:rPr lang="en-IN"/>
              <a:t>Disjoint Relation: Two or more categories are disjoint if they have no members in Common.</a:t>
            </a:r>
            <a:endParaRPr/>
          </a:p>
          <a:p>
            <a:pPr indent="0" lvl="0" marL="1828800" rtl="0" algn="just">
              <a:lnSpc>
                <a:spcPct val="150000"/>
              </a:lnSpc>
              <a:spcBef>
                <a:spcPts val="0"/>
              </a:spcBef>
              <a:spcAft>
                <a:spcPts val="0"/>
              </a:spcAft>
              <a:buNone/>
            </a:pPr>
            <a:r>
              <a:rPr lang="en-IN"/>
              <a:t>Disjoint({Animals, Vegetables})</a:t>
            </a:r>
            <a:endParaRPr/>
          </a:p>
          <a:p>
            <a:pPr indent="0" lvl="0" marL="88900" rtl="0" algn="just">
              <a:lnSpc>
                <a:spcPct val="150000"/>
              </a:lnSpc>
              <a:spcBef>
                <a:spcPts val="0"/>
              </a:spcBef>
              <a:spcAft>
                <a:spcPts val="0"/>
              </a:spcAft>
              <a:buSzPts val="2200"/>
              <a:buNone/>
            </a:pPr>
            <a:r>
              <a:t/>
            </a:r>
            <a:endParaRPr/>
          </a:p>
          <a:p>
            <a:pPr indent="0" lvl="0" marL="88900" rtl="0" algn="just">
              <a:lnSpc>
                <a:spcPct val="150000"/>
              </a:lnSpc>
              <a:spcBef>
                <a:spcPts val="0"/>
              </a:spcBef>
              <a:spcAft>
                <a:spcPts val="0"/>
              </a:spcAft>
              <a:buSzPts val="2200"/>
              <a:buNone/>
            </a:pPr>
            <a:r>
              <a:t/>
            </a:r>
            <a:endParaRPr/>
          </a:p>
          <a:p>
            <a:pPr indent="-317500" lvl="0" marL="546100" rtl="0" algn="just">
              <a:lnSpc>
                <a:spcPct val="150000"/>
              </a:lnSpc>
              <a:spcBef>
                <a:spcPts val="0"/>
              </a:spcBef>
              <a:spcAft>
                <a:spcPts val="0"/>
              </a:spcAft>
              <a:buSzPts val="2200"/>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1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IN">
                <a:solidFill>
                  <a:schemeClr val="dk1"/>
                </a:solidFill>
              </a:rPr>
              <a:t>Categories and Objects - </a:t>
            </a:r>
            <a:r>
              <a:rPr lang="en-IN"/>
              <a:t>Physical Composition</a:t>
            </a:r>
            <a:endParaRPr/>
          </a:p>
        </p:txBody>
      </p:sp>
      <p:sp>
        <p:nvSpPr>
          <p:cNvPr id="1401" name="Google Shape;1401;p137"/>
          <p:cNvSpPr txBox="1"/>
          <p:nvPr>
            <p:ph idx="1" type="body"/>
          </p:nvPr>
        </p:nvSpPr>
        <p:spPr>
          <a:xfrm>
            <a:off x="252825" y="1521908"/>
            <a:ext cx="8520600" cy="45552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Char char="●"/>
            </a:pPr>
            <a:r>
              <a:rPr lang="en-IN"/>
              <a:t>One object can be part of another object - </a:t>
            </a:r>
            <a:r>
              <a:rPr i="1" lang="en-IN"/>
              <a:t>Partof </a:t>
            </a:r>
            <a:r>
              <a:rPr lang="en-IN"/>
              <a:t>Relation.</a:t>
            </a:r>
            <a:endParaRPr/>
          </a:p>
          <a:p>
            <a:pPr indent="0" lvl="0" marL="88900" rtl="0" algn="just">
              <a:lnSpc>
                <a:spcPct val="150000"/>
              </a:lnSpc>
              <a:spcBef>
                <a:spcPts val="0"/>
              </a:spcBef>
              <a:spcAft>
                <a:spcPts val="0"/>
              </a:spcAft>
              <a:buSzPts val="2200"/>
              <a:buNone/>
            </a:pPr>
            <a:r>
              <a:rPr lang="en-IN"/>
              <a:t>Example:</a:t>
            </a:r>
            <a:endParaRPr/>
          </a:p>
          <a:p>
            <a:pPr indent="0" lvl="0" marL="88900" rtl="0" algn="just">
              <a:lnSpc>
                <a:spcPct val="150000"/>
              </a:lnSpc>
              <a:spcBef>
                <a:spcPts val="0"/>
              </a:spcBef>
              <a:spcAft>
                <a:spcPts val="0"/>
              </a:spcAft>
              <a:buSzPts val="2200"/>
              <a:buNone/>
            </a:pPr>
            <a:r>
              <a:t/>
            </a:r>
            <a:endParaRPr/>
          </a:p>
        </p:txBody>
      </p:sp>
      <p:pic>
        <p:nvPicPr>
          <p:cNvPr id="1402" name="Google Shape;1402;p137"/>
          <p:cNvPicPr preferRelativeResize="0"/>
          <p:nvPr/>
        </p:nvPicPr>
        <p:blipFill rotWithShape="1">
          <a:blip r:embed="rId3">
            <a:alphaModFix/>
          </a:blip>
          <a:srcRect b="0" l="0" r="0" t="0"/>
          <a:stretch/>
        </p:blipFill>
        <p:spPr>
          <a:xfrm>
            <a:off x="845697" y="2667000"/>
            <a:ext cx="4451848" cy="1388950"/>
          </a:xfrm>
          <a:prstGeom prst="rect">
            <a:avLst/>
          </a:prstGeom>
          <a:noFill/>
          <a:ln>
            <a:noFill/>
          </a:ln>
        </p:spPr>
      </p:pic>
      <p:pic>
        <p:nvPicPr>
          <p:cNvPr id="1403" name="Google Shape;1403;p137"/>
          <p:cNvPicPr preferRelativeResize="0"/>
          <p:nvPr/>
        </p:nvPicPr>
        <p:blipFill rotWithShape="1">
          <a:blip r:embed="rId4">
            <a:alphaModFix/>
          </a:blip>
          <a:srcRect b="0" l="0" r="0" t="0"/>
          <a:stretch/>
        </p:blipFill>
        <p:spPr>
          <a:xfrm>
            <a:off x="540900" y="4290250"/>
            <a:ext cx="7227952" cy="165685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138"/>
          <p:cNvSpPr txBox="1"/>
          <p:nvPr>
            <p:ph type="title"/>
          </p:nvPr>
        </p:nvSpPr>
        <p:spPr>
          <a:xfrm>
            <a:off x="174049" y="384417"/>
            <a:ext cx="85206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IN">
                <a:solidFill>
                  <a:schemeClr val="dk1"/>
                </a:solidFill>
              </a:rPr>
              <a:t>Categories and Objects - </a:t>
            </a:r>
            <a:r>
              <a:rPr lang="en-IN"/>
              <a:t>Measurements</a:t>
            </a:r>
            <a:endParaRPr/>
          </a:p>
        </p:txBody>
      </p:sp>
      <p:sp>
        <p:nvSpPr>
          <p:cNvPr id="1409" name="Google Shape;1409;p138"/>
          <p:cNvSpPr txBox="1"/>
          <p:nvPr>
            <p:ph idx="1" type="body"/>
          </p:nvPr>
        </p:nvSpPr>
        <p:spPr>
          <a:xfrm>
            <a:off x="311700" y="1022555"/>
            <a:ext cx="8520600" cy="5663400"/>
          </a:xfrm>
          <a:prstGeom prst="rect">
            <a:avLst/>
          </a:prstGeom>
          <a:noFill/>
          <a:ln>
            <a:noFill/>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SzPts val="2200"/>
              <a:buChar char="●"/>
            </a:pPr>
            <a:r>
              <a:rPr lang="en-IN"/>
              <a:t>Some Objects have properties such as height, mass, cost etc. </a:t>
            </a:r>
            <a:endParaRPr/>
          </a:p>
          <a:p>
            <a:pPr indent="-368300" lvl="0" marL="457200" rtl="0" algn="just">
              <a:lnSpc>
                <a:spcPct val="150000"/>
              </a:lnSpc>
              <a:spcBef>
                <a:spcPts val="0"/>
              </a:spcBef>
              <a:spcAft>
                <a:spcPts val="0"/>
              </a:spcAft>
              <a:buSzPts val="2200"/>
              <a:buChar char="●"/>
            </a:pPr>
            <a:r>
              <a:rPr lang="en-IN"/>
              <a:t>The values that we assign for these properties are called the measures.</a:t>
            </a:r>
            <a:endParaRPr/>
          </a:p>
          <a:p>
            <a:pPr indent="0" lvl="0" marL="88900" rtl="0" algn="just">
              <a:lnSpc>
                <a:spcPct val="150000"/>
              </a:lnSpc>
              <a:spcBef>
                <a:spcPts val="0"/>
              </a:spcBef>
              <a:spcAft>
                <a:spcPts val="0"/>
              </a:spcAft>
              <a:buSzPts val="2200"/>
              <a:buNone/>
            </a:pPr>
            <a:r>
              <a:rPr lang="en-IN"/>
              <a:t>Example: length of a line segment </a:t>
            </a:r>
            <a:endParaRPr/>
          </a:p>
          <a:p>
            <a:pPr indent="368300" lvl="0" marL="88900" rtl="0" algn="just">
              <a:lnSpc>
                <a:spcPct val="150000"/>
              </a:lnSpc>
              <a:spcBef>
                <a:spcPts val="0"/>
              </a:spcBef>
              <a:spcAft>
                <a:spcPts val="0"/>
              </a:spcAft>
              <a:buSzPts val="2200"/>
              <a:buNone/>
            </a:pPr>
            <a:r>
              <a:rPr lang="en-IN"/>
              <a:t>It is represented by a  units function which takes number as arguments:</a:t>
            </a:r>
            <a:endParaRPr/>
          </a:p>
          <a:p>
            <a:pPr indent="0" lvl="0" marL="88900" rtl="0" algn="just">
              <a:lnSpc>
                <a:spcPct val="150000"/>
              </a:lnSpc>
              <a:spcBef>
                <a:spcPts val="0"/>
              </a:spcBef>
              <a:spcAft>
                <a:spcPts val="0"/>
              </a:spcAft>
              <a:buSzPts val="2200"/>
              <a:buNone/>
            </a:pPr>
            <a:r>
              <a:t/>
            </a:r>
            <a:endParaRPr/>
          </a:p>
          <a:p>
            <a:pPr indent="-368300" lvl="0" marL="457200" rtl="0" algn="just">
              <a:lnSpc>
                <a:spcPct val="150000"/>
              </a:lnSpc>
              <a:spcBef>
                <a:spcPts val="0"/>
              </a:spcBef>
              <a:spcAft>
                <a:spcPts val="0"/>
              </a:spcAft>
              <a:buSzPts val="2200"/>
              <a:buChar char="●"/>
            </a:pPr>
            <a:r>
              <a:rPr lang="en-IN"/>
              <a:t>Conversion between units is done by equating multiples of one unit with another</a:t>
            </a:r>
            <a:endParaRPr/>
          </a:p>
          <a:p>
            <a:pPr indent="-228600" lvl="0" marL="1371600" rtl="0" algn="just">
              <a:lnSpc>
                <a:spcPct val="150000"/>
              </a:lnSpc>
              <a:spcBef>
                <a:spcPts val="0"/>
              </a:spcBef>
              <a:spcAft>
                <a:spcPts val="0"/>
              </a:spcAft>
              <a:buSzPts val="2200"/>
              <a:buNone/>
            </a:pPr>
            <a:r>
              <a:rPr lang="en-IN"/>
              <a:t>d </a:t>
            </a:r>
            <a:r>
              <a:rPr lang="en-IN">
                <a:solidFill>
                  <a:schemeClr val="dk1"/>
                </a:solidFill>
              </a:rPr>
              <a:t>∈ Days -&gt; Duration(d) ⇒ Hours(24)</a:t>
            </a:r>
            <a:endParaRPr/>
          </a:p>
          <a:p>
            <a:pPr indent="0" lvl="0" marL="88900" rtl="0" algn="just">
              <a:lnSpc>
                <a:spcPct val="150000"/>
              </a:lnSpc>
              <a:spcBef>
                <a:spcPts val="0"/>
              </a:spcBef>
              <a:spcAft>
                <a:spcPts val="0"/>
              </a:spcAft>
              <a:buSzPts val="2200"/>
              <a:buNone/>
            </a:pPr>
            <a:r>
              <a:t/>
            </a:r>
            <a:endParaRPr/>
          </a:p>
        </p:txBody>
      </p:sp>
      <p:pic>
        <p:nvPicPr>
          <p:cNvPr id="1410" name="Google Shape;1410;p138"/>
          <p:cNvPicPr preferRelativeResize="0"/>
          <p:nvPr/>
        </p:nvPicPr>
        <p:blipFill rotWithShape="1">
          <a:blip r:embed="rId3">
            <a:alphaModFix/>
          </a:blip>
          <a:srcRect b="0" l="0" r="0" t="0"/>
          <a:stretch/>
        </p:blipFill>
        <p:spPr>
          <a:xfrm>
            <a:off x="1860140" y="3085331"/>
            <a:ext cx="4991100" cy="33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Drawbacks</a:t>
            </a:r>
            <a:endParaRPr/>
          </a:p>
        </p:txBody>
      </p:sp>
      <p:sp>
        <p:nvSpPr>
          <p:cNvPr id="185" name="Google Shape;185;p25"/>
          <p:cNvSpPr txBox="1"/>
          <p:nvPr>
            <p:ph idx="1" type="body"/>
          </p:nvPr>
        </p:nvSpPr>
        <p:spPr>
          <a:xfrm>
            <a:off x="311700" y="1150374"/>
            <a:ext cx="8520600" cy="49416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Char char="●"/>
            </a:pPr>
            <a:r>
              <a:rPr lang="en-IN" sz="2400">
                <a:solidFill>
                  <a:srgbClr val="333333"/>
                </a:solidFill>
              </a:rPr>
              <a:t>ALL, some, or none with propositional logic. </a:t>
            </a:r>
            <a:endParaRPr sz="2400">
              <a:solidFill>
                <a:srgbClr val="333333"/>
              </a:solidFill>
            </a:endParaRPr>
          </a:p>
          <a:p>
            <a:pPr indent="-381000" lvl="1" marL="914400" rtl="0" algn="l">
              <a:lnSpc>
                <a:spcPct val="150000"/>
              </a:lnSpc>
              <a:spcBef>
                <a:spcPts val="0"/>
              </a:spcBef>
              <a:spcAft>
                <a:spcPts val="0"/>
              </a:spcAft>
              <a:buClr>
                <a:srgbClr val="202124"/>
              </a:buClr>
              <a:buSzPts val="2400"/>
              <a:buChar char="○"/>
            </a:pPr>
            <a:r>
              <a:rPr b="1" lang="en-IN" sz="2400">
                <a:solidFill>
                  <a:srgbClr val="333333"/>
                </a:solidFill>
              </a:rPr>
              <a:t>Example: </a:t>
            </a:r>
            <a:r>
              <a:rPr lang="en-IN" sz="2400">
                <a:solidFill>
                  <a:srgbClr val="333333"/>
                </a:solidFill>
              </a:rPr>
              <a:t>All the girls are intelligent.</a:t>
            </a:r>
            <a:endParaRPr sz="2400">
              <a:solidFill>
                <a:srgbClr val="333333"/>
              </a:solidFill>
            </a:endParaRPr>
          </a:p>
          <a:p>
            <a:pPr indent="457200" lvl="0" marL="1371600" rtl="0" algn="l">
              <a:lnSpc>
                <a:spcPct val="150000"/>
              </a:lnSpc>
              <a:spcBef>
                <a:spcPts val="0"/>
              </a:spcBef>
              <a:spcAft>
                <a:spcPts val="0"/>
              </a:spcAft>
              <a:buSzPts val="2200"/>
              <a:buNone/>
            </a:pPr>
            <a:r>
              <a:rPr lang="en-IN" sz="2400">
                <a:solidFill>
                  <a:srgbClr val="333333"/>
                </a:solidFill>
              </a:rPr>
              <a:t>   Some apples are sweet.</a:t>
            </a:r>
            <a:endParaRPr sz="2400">
              <a:solidFill>
                <a:srgbClr val="333333"/>
              </a:solidFill>
            </a:endParaRPr>
          </a:p>
          <a:p>
            <a:pPr indent="-381000" lvl="0" marL="457200" rtl="0" algn="l">
              <a:lnSpc>
                <a:spcPct val="150000"/>
              </a:lnSpc>
              <a:spcBef>
                <a:spcPts val="0"/>
              </a:spcBef>
              <a:spcAft>
                <a:spcPts val="0"/>
              </a:spcAft>
              <a:buClr>
                <a:srgbClr val="202124"/>
              </a:buClr>
              <a:buSzPts val="2400"/>
              <a:buChar char="●"/>
            </a:pPr>
            <a:r>
              <a:rPr lang="en-IN" sz="2400">
                <a:solidFill>
                  <a:srgbClr val="333333"/>
                </a:solidFill>
              </a:rPr>
              <a:t>It has limited expressive power.</a:t>
            </a:r>
            <a:endParaRPr sz="2400">
              <a:solidFill>
                <a:srgbClr val="333333"/>
              </a:solidFill>
            </a:endParaRPr>
          </a:p>
          <a:p>
            <a:pPr indent="-381000" lvl="0" marL="457200" rtl="0" algn="l">
              <a:lnSpc>
                <a:spcPct val="150000"/>
              </a:lnSpc>
              <a:spcBef>
                <a:spcPts val="0"/>
              </a:spcBef>
              <a:spcAft>
                <a:spcPts val="0"/>
              </a:spcAft>
              <a:buClr>
                <a:srgbClr val="202124"/>
              </a:buClr>
              <a:buSzPts val="2400"/>
              <a:buChar char="●"/>
            </a:pPr>
            <a:r>
              <a:rPr lang="en-IN" sz="2400">
                <a:solidFill>
                  <a:srgbClr val="333333"/>
                </a:solidFill>
              </a:rPr>
              <a:t>Statements cannot be described in terms of their properties or logical relationships.</a:t>
            </a:r>
            <a:endParaRPr sz="2400">
              <a:solidFill>
                <a:srgbClr val="333333"/>
              </a:solidFill>
            </a:endParaRPr>
          </a:p>
          <a:p>
            <a:pPr indent="-381000" lvl="0" marL="457200" rtl="0" algn="l">
              <a:lnSpc>
                <a:spcPct val="150000"/>
              </a:lnSpc>
              <a:spcBef>
                <a:spcPts val="0"/>
              </a:spcBef>
              <a:spcAft>
                <a:spcPts val="0"/>
              </a:spcAft>
              <a:buClr>
                <a:srgbClr val="202124"/>
              </a:buClr>
              <a:buSzPts val="2400"/>
              <a:buChar char="●"/>
            </a:pPr>
            <a:r>
              <a:rPr lang="en-IN" sz="2400">
                <a:solidFill>
                  <a:srgbClr val="333333"/>
                </a:solidFill>
              </a:rPr>
              <a:t>In propositional logic, we can only represent the facts, which are either true or false.</a:t>
            </a:r>
            <a:endParaRPr b="1"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First Order Logic (FOL)</a:t>
            </a:r>
            <a:endParaRPr/>
          </a:p>
        </p:txBody>
      </p:sp>
      <p:sp>
        <p:nvSpPr>
          <p:cNvPr id="191" name="Google Shape;191;p26"/>
          <p:cNvSpPr txBox="1"/>
          <p:nvPr>
            <p:ph idx="1" type="body"/>
          </p:nvPr>
        </p:nvSpPr>
        <p:spPr>
          <a:xfrm>
            <a:off x="311700" y="1150375"/>
            <a:ext cx="8722800" cy="49416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Char char="●"/>
            </a:pPr>
            <a:r>
              <a:rPr lang="en-IN" sz="2400">
                <a:solidFill>
                  <a:srgbClr val="333333"/>
                </a:solidFill>
              </a:rPr>
              <a:t>First-order logic is another way of knowledge representation in artificial intelligence. </a:t>
            </a:r>
            <a:endParaRPr sz="2400">
              <a:solidFill>
                <a:srgbClr val="333333"/>
              </a:solidFill>
            </a:endParaRPr>
          </a:p>
          <a:p>
            <a:pPr indent="-381000" lvl="0" marL="457200" rtl="0" algn="l">
              <a:lnSpc>
                <a:spcPct val="150000"/>
              </a:lnSpc>
              <a:spcBef>
                <a:spcPts val="0"/>
              </a:spcBef>
              <a:spcAft>
                <a:spcPts val="0"/>
              </a:spcAft>
              <a:buClr>
                <a:srgbClr val="202124"/>
              </a:buClr>
              <a:buSzPts val="2400"/>
              <a:buChar char="●"/>
            </a:pPr>
            <a:r>
              <a:rPr lang="en-IN" sz="2400">
                <a:solidFill>
                  <a:srgbClr val="333333"/>
                </a:solidFill>
              </a:rPr>
              <a:t>It is an extension to propositional logic.</a:t>
            </a:r>
            <a:endParaRPr sz="2400">
              <a:solidFill>
                <a:srgbClr val="333333"/>
              </a:solidFill>
            </a:endParaRPr>
          </a:p>
          <a:p>
            <a:pPr indent="-381000" lvl="0" marL="457200" rtl="0" algn="l">
              <a:lnSpc>
                <a:spcPct val="150000"/>
              </a:lnSpc>
              <a:spcBef>
                <a:spcPts val="0"/>
              </a:spcBef>
              <a:spcAft>
                <a:spcPts val="0"/>
              </a:spcAft>
              <a:buClr>
                <a:srgbClr val="202124"/>
              </a:buClr>
              <a:buSzPts val="2400"/>
              <a:buChar char="●"/>
            </a:pPr>
            <a:r>
              <a:rPr lang="en-IN" sz="2400">
                <a:solidFill>
                  <a:srgbClr val="333333"/>
                </a:solidFill>
              </a:rPr>
              <a:t>It is sufficiently expressive to represent the natural language statements in a concise way.</a:t>
            </a:r>
            <a:endParaRPr sz="2400">
              <a:solidFill>
                <a:srgbClr val="333333"/>
              </a:solidFill>
            </a:endParaRPr>
          </a:p>
          <a:p>
            <a:pPr indent="-381000" lvl="0" marL="457200" rtl="0" algn="l">
              <a:lnSpc>
                <a:spcPct val="150000"/>
              </a:lnSpc>
              <a:spcBef>
                <a:spcPts val="0"/>
              </a:spcBef>
              <a:spcAft>
                <a:spcPts val="0"/>
              </a:spcAft>
              <a:buClr>
                <a:srgbClr val="202124"/>
              </a:buClr>
              <a:buSzPts val="2400"/>
              <a:buChar char="●"/>
            </a:pPr>
            <a:r>
              <a:rPr lang="en-IN" sz="2400">
                <a:solidFill>
                  <a:srgbClr val="333333"/>
                </a:solidFill>
              </a:rPr>
              <a:t>First-order logic is also known as Predicate logic or First-order predicate logic.</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First Order Logic </a:t>
            </a:r>
            <a:endParaRPr/>
          </a:p>
        </p:txBody>
      </p:sp>
      <p:sp>
        <p:nvSpPr>
          <p:cNvPr id="197" name="Google Shape;197;p27"/>
          <p:cNvSpPr txBox="1"/>
          <p:nvPr>
            <p:ph idx="1" type="body"/>
          </p:nvPr>
        </p:nvSpPr>
        <p:spPr>
          <a:xfrm>
            <a:off x="311700" y="1150375"/>
            <a:ext cx="8722800" cy="49416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02124"/>
              </a:buClr>
              <a:buSzPts val="2400"/>
              <a:buChar char="●"/>
            </a:pPr>
            <a:r>
              <a:rPr lang="en-IN" sz="2400">
                <a:solidFill>
                  <a:srgbClr val="333333"/>
                </a:solidFill>
              </a:rPr>
              <a:t>It is much more expensive than PL.</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IN" sz="2400">
                <a:solidFill>
                  <a:srgbClr val="333333"/>
                </a:solidFill>
              </a:rPr>
              <a:t>It is built around objects and relations.</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b="1" lang="en-IN" sz="2400">
                <a:solidFill>
                  <a:srgbClr val="333333"/>
                </a:solidFill>
              </a:rPr>
              <a:t>Objects</a:t>
            </a:r>
            <a:r>
              <a:rPr lang="en-IN" sz="2400">
                <a:solidFill>
                  <a:srgbClr val="333333"/>
                </a:solidFill>
              </a:rPr>
              <a:t> (noun or noun phrases) : A, B, people, numbers etc. [Subject]</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b="1" lang="en-IN" sz="2400">
                <a:solidFill>
                  <a:srgbClr val="333333"/>
                </a:solidFill>
              </a:rPr>
              <a:t>Relations</a:t>
            </a:r>
            <a:r>
              <a:rPr lang="en-IN" sz="2400">
                <a:solidFill>
                  <a:srgbClr val="333333"/>
                </a:solidFill>
              </a:rPr>
              <a:t> (verb and verb phrases): It can be unary relation or properties such as: red, round, prime, or n-any relation such as: the sister of, brother of, part of etc. [Predicate]</a:t>
            </a:r>
            <a:endParaRPr sz="2400">
              <a:solidFill>
                <a:srgbClr val="333333"/>
              </a:solidFill>
            </a:endParaRPr>
          </a:p>
          <a:p>
            <a:pPr indent="-381000" lvl="1" marL="914400" rtl="0" algn="l">
              <a:lnSpc>
                <a:spcPct val="150000"/>
              </a:lnSpc>
              <a:spcBef>
                <a:spcPts val="0"/>
              </a:spcBef>
              <a:spcAft>
                <a:spcPts val="0"/>
              </a:spcAft>
              <a:buClr>
                <a:srgbClr val="333333"/>
              </a:buClr>
              <a:buSzPts val="2400"/>
              <a:buChar char="○"/>
            </a:pPr>
            <a:r>
              <a:rPr b="1" lang="en-IN" sz="2400">
                <a:solidFill>
                  <a:srgbClr val="333333"/>
                </a:solidFill>
              </a:rPr>
              <a:t>Function</a:t>
            </a:r>
            <a:r>
              <a:rPr lang="en-IN" sz="2400">
                <a:solidFill>
                  <a:srgbClr val="333333"/>
                </a:solidFill>
              </a:rPr>
              <a:t> (return object for the given relation): Father of, best friend of, etc.</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Difference between PL and FOL</a:t>
            </a:r>
            <a:endParaRPr/>
          </a:p>
        </p:txBody>
      </p:sp>
      <p:sp>
        <p:nvSpPr>
          <p:cNvPr id="203" name="Google Shape;203;p28"/>
          <p:cNvSpPr txBox="1"/>
          <p:nvPr>
            <p:ph idx="1" type="body"/>
          </p:nvPr>
        </p:nvSpPr>
        <p:spPr>
          <a:xfrm>
            <a:off x="311700" y="1150375"/>
            <a:ext cx="8722800" cy="494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t/>
            </a:r>
            <a:endParaRPr sz="2400">
              <a:solidFill>
                <a:srgbClr val="333333"/>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graphicFrame>
        <p:nvGraphicFramePr>
          <p:cNvPr id="204" name="Google Shape;204;p28"/>
          <p:cNvGraphicFramePr/>
          <p:nvPr/>
        </p:nvGraphicFramePr>
        <p:xfrm>
          <a:off x="222425" y="1842050"/>
          <a:ext cx="3000000" cy="3000000"/>
        </p:xfrm>
        <a:graphic>
          <a:graphicData uri="http://schemas.openxmlformats.org/drawingml/2006/table">
            <a:tbl>
              <a:tblPr>
                <a:noFill/>
                <a:tableStyleId>{63D12164-AEF8-411C-86DF-25870D15F57A}</a:tableStyleId>
              </a:tblPr>
              <a:tblGrid>
                <a:gridCol w="1641450"/>
                <a:gridCol w="3266100"/>
                <a:gridCol w="3685375"/>
              </a:tblGrid>
              <a:tr h="1645900">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Archivo Narrow"/>
                          <a:ea typeface="Archivo Narrow"/>
                          <a:cs typeface="Archivo Narrow"/>
                          <a:sym typeface="Archivo Narrow"/>
                        </a:rPr>
                        <a:t>Language</a:t>
                      </a:r>
                      <a:endParaRPr b="1" sz="2400" u="none" cap="none" strike="noStrike">
                        <a:latin typeface="Archivo Narrow"/>
                        <a:ea typeface="Archivo Narrow"/>
                        <a:cs typeface="Archivo Narrow"/>
                        <a:sym typeface="Archivo Narrow"/>
                      </a:endParaRPr>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Archivo Narrow"/>
                          <a:ea typeface="Archivo Narrow"/>
                          <a:cs typeface="Archivo Narrow"/>
                          <a:sym typeface="Archivo Narrow"/>
                        </a:rPr>
                        <a:t>Ontological Commitment (What exists in the world)</a:t>
                      </a:r>
                      <a:endParaRPr b="1" sz="2400" u="none" cap="none" strike="noStrike">
                        <a:latin typeface="Archivo Narrow"/>
                        <a:ea typeface="Archivo Narrow"/>
                        <a:cs typeface="Archivo Narrow"/>
                        <a:sym typeface="Archivo Narrow"/>
                      </a:endParaRPr>
                    </a:p>
                  </a:txBody>
                  <a:tcPr marT="91425" marB="91425" marR="91425" marL="91425">
                    <a:solidFill>
                      <a:srgbClr val="F4CCCC"/>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lang="en-IN" sz="2400" u="none" cap="none" strike="noStrike">
                          <a:latin typeface="Archivo Narrow"/>
                          <a:ea typeface="Archivo Narrow"/>
                          <a:cs typeface="Archivo Narrow"/>
                          <a:sym typeface="Archivo Narrow"/>
                        </a:rPr>
                        <a:t>Epistemological Commitment (What an agent believe about facts)</a:t>
                      </a:r>
                      <a:endParaRPr b="1" sz="2400" u="none" cap="none" strike="noStrike">
                        <a:latin typeface="Archivo Narrow"/>
                        <a:ea typeface="Archivo Narrow"/>
                        <a:cs typeface="Archivo Narrow"/>
                        <a:sym typeface="Archivo Narrow"/>
                      </a:endParaRPr>
                    </a:p>
                  </a:txBody>
                  <a:tcPr marT="91425" marB="91425" marR="91425" marL="91425">
                    <a:solidFill>
                      <a:srgbClr val="F4CCCC"/>
                    </a:solidFill>
                  </a:tcPr>
                </a:tc>
              </a:tr>
              <a:tr h="548600">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Archivo Narrow"/>
                          <a:ea typeface="Archivo Narrow"/>
                          <a:cs typeface="Archivo Narrow"/>
                          <a:sym typeface="Archivo Narrow"/>
                        </a:rPr>
                        <a:t>PL</a:t>
                      </a:r>
                      <a:endParaRPr sz="2400" u="none" cap="none" strike="noStrike">
                        <a:latin typeface="Archivo Narrow"/>
                        <a:ea typeface="Archivo Narrow"/>
                        <a:cs typeface="Archivo Narrow"/>
                        <a:sym typeface="Archivo Narro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Archivo Narrow"/>
                          <a:ea typeface="Archivo Narrow"/>
                          <a:cs typeface="Archivo Narrow"/>
                          <a:sym typeface="Archivo Narrow"/>
                        </a:rPr>
                        <a:t>Facts</a:t>
                      </a:r>
                      <a:endParaRPr sz="2400" u="none" cap="none" strike="noStrike">
                        <a:latin typeface="Archivo Narrow"/>
                        <a:ea typeface="Archivo Narrow"/>
                        <a:cs typeface="Archivo Narrow"/>
                        <a:sym typeface="Archivo Narrow"/>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2400" u="none" cap="none" strike="noStrike">
                          <a:solidFill>
                            <a:schemeClr val="dk1"/>
                          </a:solidFill>
                          <a:latin typeface="Archivo Narrow"/>
                          <a:ea typeface="Archivo Narrow"/>
                          <a:cs typeface="Archivo Narrow"/>
                          <a:sym typeface="Archivo Narrow"/>
                        </a:rPr>
                        <a:t>true/false/unknown</a:t>
                      </a:r>
                      <a:endParaRPr sz="2400" u="none" cap="none" strike="noStrike">
                        <a:latin typeface="Archivo Narrow"/>
                        <a:ea typeface="Archivo Narrow"/>
                        <a:cs typeface="Archivo Narrow"/>
                        <a:sym typeface="Archivo Narrow"/>
                      </a:endParaRPr>
                    </a:p>
                  </a:txBody>
                  <a:tcPr marT="91425" marB="91425" marR="91425" marL="91425"/>
                </a:tc>
              </a:tr>
              <a:tr h="914375">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Archivo Narrow"/>
                          <a:ea typeface="Archivo Narrow"/>
                          <a:cs typeface="Archivo Narrow"/>
                          <a:sym typeface="Archivo Narrow"/>
                        </a:rPr>
                        <a:t>FOL</a:t>
                      </a:r>
                      <a:endParaRPr sz="2400" u="none" cap="none" strike="noStrike">
                        <a:latin typeface="Archivo Narrow"/>
                        <a:ea typeface="Archivo Narrow"/>
                        <a:cs typeface="Archivo Narrow"/>
                        <a:sym typeface="Archivo Narro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Archivo Narrow"/>
                          <a:ea typeface="Archivo Narrow"/>
                          <a:cs typeface="Archivo Narrow"/>
                          <a:sym typeface="Archivo Narrow"/>
                        </a:rPr>
                        <a:t>Facts, objects, relations</a:t>
                      </a:r>
                      <a:endParaRPr sz="2400" u="none" cap="none" strike="noStrike">
                        <a:latin typeface="Archivo Narrow"/>
                        <a:ea typeface="Archivo Narrow"/>
                        <a:cs typeface="Archivo Narrow"/>
                        <a:sym typeface="Archivo Narrow"/>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Archivo Narrow"/>
                          <a:ea typeface="Archivo Narrow"/>
                          <a:cs typeface="Archivo Narrow"/>
                          <a:sym typeface="Archivo Narrow"/>
                        </a:rPr>
                        <a:t>true/false/unknown</a:t>
                      </a:r>
                      <a:endParaRPr sz="2400" u="none" cap="none" strike="noStrike">
                        <a:latin typeface="Archivo Narrow"/>
                        <a:ea typeface="Archivo Narrow"/>
                        <a:cs typeface="Archivo Narrow"/>
                        <a:sym typeface="Archivo Narrow"/>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Syntax and Semantics of FOL</a:t>
            </a:r>
            <a:endParaRPr/>
          </a:p>
        </p:txBody>
      </p:sp>
      <p:sp>
        <p:nvSpPr>
          <p:cNvPr id="210" name="Google Shape;210;p29"/>
          <p:cNvSpPr txBox="1"/>
          <p:nvPr>
            <p:ph idx="1" type="body"/>
          </p:nvPr>
        </p:nvSpPr>
        <p:spPr>
          <a:xfrm>
            <a:off x="311699" y="1612833"/>
            <a:ext cx="86259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t>Model</a:t>
            </a:r>
            <a:r>
              <a:rPr lang="en-IN" sz="2400"/>
              <a:t> - Models of FOL have objects.</a:t>
            </a:r>
            <a:endParaRPr sz="2400"/>
          </a:p>
          <a:p>
            <a:pPr indent="-381000" lvl="1" marL="914400" rtl="0" algn="l">
              <a:lnSpc>
                <a:spcPct val="150000"/>
              </a:lnSpc>
              <a:spcBef>
                <a:spcPts val="0"/>
              </a:spcBef>
              <a:spcAft>
                <a:spcPts val="0"/>
              </a:spcAft>
              <a:buSzPts val="2400"/>
              <a:buChar char="○"/>
            </a:pPr>
            <a:r>
              <a:rPr lang="en-IN" sz="2400"/>
              <a:t>The </a:t>
            </a:r>
            <a:r>
              <a:rPr b="1" lang="en-IN" sz="2400"/>
              <a:t>domain</a:t>
            </a:r>
            <a:r>
              <a:rPr lang="en-IN" sz="2400"/>
              <a:t> of a model is the set of objects and it should not be empty</a:t>
            </a:r>
            <a:endParaRPr sz="2400"/>
          </a:p>
          <a:p>
            <a:pPr indent="-381000" lvl="1" marL="914400" rtl="0" algn="l">
              <a:lnSpc>
                <a:spcPct val="150000"/>
              </a:lnSpc>
              <a:spcBef>
                <a:spcPts val="600"/>
              </a:spcBef>
              <a:spcAft>
                <a:spcPts val="0"/>
              </a:spcAft>
              <a:buSzPts val="2400"/>
              <a:buChar char="○"/>
            </a:pPr>
            <a:r>
              <a:rPr lang="en-IN" sz="2400">
                <a:solidFill>
                  <a:schemeClr val="dk1"/>
                </a:solidFill>
              </a:rPr>
              <a:t>A </a:t>
            </a:r>
            <a:r>
              <a:rPr b="1" lang="en-IN" sz="2400">
                <a:solidFill>
                  <a:schemeClr val="dk1"/>
                </a:solidFill>
              </a:rPr>
              <a:t>tuple</a:t>
            </a:r>
            <a:r>
              <a:rPr lang="en-IN" sz="2400">
                <a:solidFill>
                  <a:schemeClr val="dk1"/>
                </a:solidFill>
              </a:rPr>
              <a:t> is a collection of objects arranged in a fixed order</a:t>
            </a:r>
            <a:r>
              <a:rPr lang="en-IN" sz="2400"/>
              <a: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Syntax and Semantics of FOL - </a:t>
            </a:r>
            <a:r>
              <a:rPr lang="en-IN">
                <a:solidFill>
                  <a:schemeClr val="dk1"/>
                </a:solidFill>
              </a:rPr>
              <a:t>Symbols and Interpretation</a:t>
            </a:r>
            <a:endParaRPr/>
          </a:p>
        </p:txBody>
      </p:sp>
      <p:sp>
        <p:nvSpPr>
          <p:cNvPr id="216" name="Google Shape;216;p30"/>
          <p:cNvSpPr txBox="1"/>
          <p:nvPr>
            <p:ph idx="1" type="body"/>
          </p:nvPr>
        </p:nvSpPr>
        <p:spPr>
          <a:xfrm>
            <a:off x="311699" y="1536633"/>
            <a:ext cx="86259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solidFill>
                  <a:schemeClr val="dk1"/>
                </a:solidFill>
              </a:rPr>
              <a:t>Symbols - </a:t>
            </a:r>
            <a:r>
              <a:rPr lang="en-IN" sz="2400">
                <a:solidFill>
                  <a:schemeClr val="dk1"/>
                </a:solidFill>
              </a:rPr>
              <a:t>Names begin with uppercase letters</a:t>
            </a:r>
            <a:endParaRPr b="1"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Constant symbols -</a:t>
            </a:r>
            <a:r>
              <a:rPr lang="en-IN" sz="2400">
                <a:solidFill>
                  <a:schemeClr val="dk1"/>
                </a:solidFill>
              </a:rPr>
              <a:t> objects</a:t>
            </a:r>
            <a:endParaRPr sz="2400">
              <a:solidFill>
                <a:schemeClr val="dk1"/>
              </a:solidFill>
            </a:endParaRPr>
          </a:p>
          <a:p>
            <a:pPr indent="0" lvl="0" marL="1371600" rtl="0" algn="l">
              <a:lnSpc>
                <a:spcPct val="150000"/>
              </a:lnSpc>
              <a:spcBef>
                <a:spcPts val="0"/>
              </a:spcBef>
              <a:spcAft>
                <a:spcPts val="0"/>
              </a:spcAft>
              <a:buSzPts val="2200"/>
              <a:buNone/>
            </a:pPr>
            <a:r>
              <a:rPr lang="en-IN">
                <a:solidFill>
                  <a:schemeClr val="dk1"/>
                </a:solidFill>
              </a:rPr>
              <a:t>Ex: Richard,  John</a:t>
            </a:r>
            <a:endParaRPr>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Predicate symbols </a:t>
            </a:r>
            <a:r>
              <a:rPr lang="en-IN" sz="2400">
                <a:solidFill>
                  <a:schemeClr val="dk1"/>
                </a:solidFill>
              </a:rPr>
              <a:t>- Relations </a:t>
            </a:r>
            <a:endParaRPr sz="2400">
              <a:solidFill>
                <a:schemeClr val="dk1"/>
              </a:solidFill>
            </a:endParaRPr>
          </a:p>
          <a:p>
            <a:pPr indent="0" lvl="0" marL="1371600" rtl="0" algn="l">
              <a:lnSpc>
                <a:spcPct val="150000"/>
              </a:lnSpc>
              <a:spcBef>
                <a:spcPts val="0"/>
              </a:spcBef>
              <a:spcAft>
                <a:spcPts val="0"/>
              </a:spcAft>
              <a:buSzPts val="2200"/>
              <a:buNone/>
            </a:pPr>
            <a:r>
              <a:rPr lang="en-IN">
                <a:solidFill>
                  <a:schemeClr val="dk1"/>
                </a:solidFill>
              </a:rPr>
              <a:t>Ex: Brother , OnHead, Person, King, Crown</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Function symbols</a:t>
            </a:r>
            <a:r>
              <a:rPr lang="en-IN" sz="2400">
                <a:solidFill>
                  <a:schemeClr val="dk1"/>
                </a:solidFill>
              </a:rPr>
              <a:t> - Functions</a:t>
            </a:r>
            <a:endParaRPr sz="2400">
              <a:solidFill>
                <a:schemeClr val="dk1"/>
              </a:solidFill>
            </a:endParaRPr>
          </a:p>
          <a:p>
            <a:pPr indent="0" lvl="0" marL="1371600" rtl="0" algn="l">
              <a:lnSpc>
                <a:spcPct val="150000"/>
              </a:lnSpc>
              <a:spcBef>
                <a:spcPts val="0"/>
              </a:spcBef>
              <a:spcAft>
                <a:spcPts val="0"/>
              </a:spcAft>
              <a:buSzPts val="2200"/>
              <a:buNone/>
            </a:pPr>
            <a:r>
              <a:rPr lang="en-IN" sz="2400">
                <a:solidFill>
                  <a:schemeClr val="dk1"/>
                </a:solidFill>
              </a:rPr>
              <a:t>Ex: Father of, Brother of</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85558" y="384417"/>
            <a:ext cx="8520600" cy="54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Statements in FOL</a:t>
            </a:r>
            <a:endParaRPr/>
          </a:p>
        </p:txBody>
      </p:sp>
      <p:sp>
        <p:nvSpPr>
          <p:cNvPr id="222" name="Google Shape;222;p31"/>
          <p:cNvSpPr txBox="1"/>
          <p:nvPr>
            <p:ph idx="1" type="body"/>
          </p:nvPr>
        </p:nvSpPr>
        <p:spPr>
          <a:xfrm>
            <a:off x="311700" y="1179871"/>
            <a:ext cx="8520600" cy="4911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lang="en-IN"/>
              <a:t>FOL statements can be divided into 2 Parts:</a:t>
            </a:r>
            <a:endParaRPr/>
          </a:p>
          <a:p>
            <a:pPr indent="-457200" lvl="0" marL="546100" rtl="0" algn="l">
              <a:lnSpc>
                <a:spcPct val="150000"/>
              </a:lnSpc>
              <a:spcBef>
                <a:spcPts val="0"/>
              </a:spcBef>
              <a:spcAft>
                <a:spcPts val="0"/>
              </a:spcAft>
              <a:buSzPts val="2200"/>
              <a:buAutoNum type="arabicPeriod"/>
            </a:pPr>
            <a:r>
              <a:rPr lang="en-IN"/>
              <a:t>Subject - Subject is the main part of the statement</a:t>
            </a:r>
            <a:endParaRPr/>
          </a:p>
          <a:p>
            <a:pPr indent="-457200" lvl="0" marL="546100" rtl="0" algn="l">
              <a:lnSpc>
                <a:spcPct val="150000"/>
              </a:lnSpc>
              <a:spcBef>
                <a:spcPts val="0"/>
              </a:spcBef>
              <a:spcAft>
                <a:spcPts val="0"/>
              </a:spcAft>
              <a:buSzPts val="2200"/>
              <a:buAutoNum type="arabicPeriod"/>
            </a:pPr>
            <a:r>
              <a:rPr lang="en-IN"/>
              <a:t>Predicate - A predicate can be defined as a relation, which binds two objects together in a statement.</a:t>
            </a:r>
            <a:endParaRPr/>
          </a:p>
          <a:p>
            <a:pPr indent="0" lvl="0" marL="88900" rtl="0" algn="l">
              <a:lnSpc>
                <a:spcPct val="150000"/>
              </a:lnSpc>
              <a:spcBef>
                <a:spcPts val="0"/>
              </a:spcBef>
              <a:spcAft>
                <a:spcPts val="0"/>
              </a:spcAft>
              <a:buSzPts val="2200"/>
              <a:buNone/>
            </a:pPr>
            <a:r>
              <a:rPr b="1" lang="en-IN"/>
              <a:t>Example:</a:t>
            </a:r>
            <a:r>
              <a:rPr lang="en-IN"/>
              <a:t> "x is an integer.", it consists of two parts, the first part x is the subject of the statement and second part "is an integer," is known as a predicate. </a:t>
            </a:r>
            <a:endParaRPr/>
          </a:p>
          <a:p>
            <a:pPr indent="0" lvl="0" marL="88900" rtl="0" algn="l">
              <a:lnSpc>
                <a:spcPct val="150000"/>
              </a:lnSpc>
              <a:spcBef>
                <a:spcPts val="0"/>
              </a:spcBef>
              <a:spcAft>
                <a:spcPts val="0"/>
              </a:spcAft>
              <a:buSzPts val="2200"/>
              <a:buNone/>
            </a:pPr>
            <a:r>
              <a:t/>
            </a:r>
            <a:endParaRPr/>
          </a:p>
        </p:txBody>
      </p:sp>
      <p:pic>
        <p:nvPicPr>
          <p:cNvPr descr="First-Order Logic in Artificial intelligence" id="223" name="Google Shape;223;p31"/>
          <p:cNvPicPr preferRelativeResize="0"/>
          <p:nvPr/>
        </p:nvPicPr>
        <p:blipFill rotWithShape="1">
          <a:blip r:embed="rId3">
            <a:alphaModFix/>
          </a:blip>
          <a:srcRect b="0" l="0" r="0" t="0"/>
          <a:stretch/>
        </p:blipFill>
        <p:spPr>
          <a:xfrm>
            <a:off x="2375920" y="4635106"/>
            <a:ext cx="4519029" cy="15877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174048" y="384417"/>
            <a:ext cx="8520600" cy="598809"/>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Syllabus</a:t>
            </a:r>
            <a:endParaRPr/>
          </a:p>
        </p:txBody>
      </p:sp>
      <p:sp>
        <p:nvSpPr>
          <p:cNvPr id="118" name="Google Shape;118;p14"/>
          <p:cNvSpPr txBox="1"/>
          <p:nvPr>
            <p:ph idx="1" type="body"/>
          </p:nvPr>
        </p:nvSpPr>
        <p:spPr>
          <a:xfrm>
            <a:off x="311700" y="1160206"/>
            <a:ext cx="8520600" cy="493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a:t>KNOWLEDGE REPRESENTATION</a:t>
            </a:r>
            <a:endParaRPr b="1"/>
          </a:p>
          <a:p>
            <a:pPr indent="0" lvl="0" marL="0" rtl="0" algn="just">
              <a:lnSpc>
                <a:spcPct val="115000"/>
              </a:lnSpc>
              <a:spcBef>
                <a:spcPts val="0"/>
              </a:spcBef>
              <a:spcAft>
                <a:spcPts val="0"/>
              </a:spcAft>
              <a:buClr>
                <a:schemeClr val="dk1"/>
              </a:buClr>
              <a:buSzPts val="1100"/>
              <a:buFont typeface="Arial"/>
              <a:buNone/>
            </a:pPr>
            <a:r>
              <a:rPr lang="en-IN"/>
              <a:t>First order logic – representation revisited – Syntax and semantics for first order logic – Using first order logic – Knowledge engineering in first order logic - Inference in First order logic – propositional versus first order logic – unification and lifting – forward chaining – backward chaining - Resolution - Knowledge representation - Ontological Engineering - Categories and objects.</a:t>
            </a:r>
            <a:endParaRPr/>
          </a:p>
          <a:p>
            <a:pPr indent="0" lvl="0" marL="0" rtl="0" algn="l">
              <a:lnSpc>
                <a:spcPct val="100000"/>
              </a:lnSpc>
              <a:spcBef>
                <a:spcPts val="0"/>
              </a:spcBef>
              <a:spcAft>
                <a:spcPts val="0"/>
              </a:spcAft>
              <a:buSzPts val="2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174048"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Atomic Sentences </a:t>
            </a:r>
            <a:endParaRPr/>
          </a:p>
        </p:txBody>
      </p:sp>
      <p:sp>
        <p:nvSpPr>
          <p:cNvPr id="229" name="Google Shape;229;p32"/>
          <p:cNvSpPr txBox="1"/>
          <p:nvPr>
            <p:ph idx="1" type="body"/>
          </p:nvPr>
        </p:nvSpPr>
        <p:spPr>
          <a:xfrm>
            <a:off x="311700" y="1356875"/>
            <a:ext cx="8693400" cy="47349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It is the most basic sentence of first-order logic. </a:t>
            </a:r>
            <a:endParaRPr/>
          </a:p>
          <a:p>
            <a:pPr indent="-368300" lvl="0" marL="457200" rtl="0" algn="l">
              <a:lnSpc>
                <a:spcPct val="150000"/>
              </a:lnSpc>
              <a:spcBef>
                <a:spcPts val="0"/>
              </a:spcBef>
              <a:spcAft>
                <a:spcPts val="0"/>
              </a:spcAft>
              <a:buSzPts val="2200"/>
              <a:buChar char="●"/>
            </a:pPr>
            <a:r>
              <a:rPr lang="en-IN"/>
              <a:t>These sentences are formed from a predicate symbol followed by a parenthesis with a sequence of terms.</a:t>
            </a:r>
            <a:endParaRPr/>
          </a:p>
          <a:p>
            <a:pPr indent="-368300" lvl="0" marL="457200" rtl="0" algn="l">
              <a:lnSpc>
                <a:spcPct val="150000"/>
              </a:lnSpc>
              <a:spcBef>
                <a:spcPts val="0"/>
              </a:spcBef>
              <a:spcAft>
                <a:spcPts val="0"/>
              </a:spcAft>
              <a:buSzPts val="2200"/>
              <a:buChar char="●"/>
            </a:pPr>
            <a:r>
              <a:rPr lang="en-IN"/>
              <a:t>Predicate (term1, term2, ......, term n).</a:t>
            </a:r>
            <a:endParaRPr/>
          </a:p>
          <a:p>
            <a:pPr indent="0" lvl="0" marL="88900" rtl="0" algn="l">
              <a:lnSpc>
                <a:spcPct val="150000"/>
              </a:lnSpc>
              <a:spcBef>
                <a:spcPts val="0"/>
              </a:spcBef>
              <a:spcAft>
                <a:spcPts val="0"/>
              </a:spcAft>
              <a:buSzPts val="2200"/>
              <a:buNone/>
            </a:pPr>
            <a:r>
              <a:rPr b="1" lang="en-IN"/>
              <a:t>Examples:</a:t>
            </a:r>
            <a:endParaRPr b="1"/>
          </a:p>
          <a:p>
            <a:pPr indent="-457200" lvl="0" marL="546100" rtl="0" algn="l">
              <a:lnSpc>
                <a:spcPct val="150000"/>
              </a:lnSpc>
              <a:spcBef>
                <a:spcPts val="0"/>
              </a:spcBef>
              <a:spcAft>
                <a:spcPts val="0"/>
              </a:spcAft>
              <a:buSzPts val="2200"/>
              <a:buAutoNum type="arabicPeriod"/>
            </a:pPr>
            <a:r>
              <a:rPr lang="en-IN"/>
              <a:t>“Ravi and Ajay are brothers” can be represented in FOL as </a:t>
            </a:r>
            <a:endParaRPr/>
          </a:p>
          <a:p>
            <a:pPr indent="0" lvl="0" marL="88900" rtl="0" algn="l">
              <a:lnSpc>
                <a:spcPct val="150000"/>
              </a:lnSpc>
              <a:spcBef>
                <a:spcPts val="0"/>
              </a:spcBef>
              <a:spcAft>
                <a:spcPts val="0"/>
              </a:spcAft>
              <a:buSzPts val="2200"/>
              <a:buNone/>
            </a:pPr>
            <a:r>
              <a:rPr lang="en-IN"/>
              <a:t>			Brothers(Ravi, Ajay)</a:t>
            </a:r>
            <a:endParaRPr/>
          </a:p>
          <a:p>
            <a:pPr indent="0" lvl="0" marL="88900" rtl="0" algn="l">
              <a:lnSpc>
                <a:spcPct val="150000"/>
              </a:lnSpc>
              <a:spcBef>
                <a:spcPts val="0"/>
              </a:spcBef>
              <a:spcAft>
                <a:spcPts val="0"/>
              </a:spcAft>
              <a:buSzPts val="2200"/>
              <a:buNone/>
            </a:pPr>
            <a:r>
              <a:rPr lang="en-IN"/>
              <a:t>2.     “Jack is a dog” can be represented in FOL as </a:t>
            </a:r>
            <a:endParaRPr/>
          </a:p>
          <a:p>
            <a:pPr indent="0" lvl="0" marL="88900" rtl="0" algn="l">
              <a:lnSpc>
                <a:spcPct val="150000"/>
              </a:lnSpc>
              <a:spcBef>
                <a:spcPts val="0"/>
              </a:spcBef>
              <a:spcAft>
                <a:spcPts val="0"/>
              </a:spcAft>
              <a:buSzPts val="2200"/>
              <a:buNone/>
            </a:pPr>
            <a:r>
              <a:rPr lang="en-IN"/>
              <a:t>		Dog(Jack)</a:t>
            </a:r>
            <a:endParaRPr/>
          </a:p>
          <a:p>
            <a:pPr indent="-317500" lvl="0" marL="546100" rtl="0" algn="l">
              <a:lnSpc>
                <a:spcPct val="150000"/>
              </a:lnSpc>
              <a:spcBef>
                <a:spcPts val="0"/>
              </a:spcBef>
              <a:spcAft>
                <a:spcPts val="0"/>
              </a:spcAft>
              <a:buSzPts val="2200"/>
              <a:buNone/>
            </a:pPr>
            <a:r>
              <a:t/>
            </a:r>
            <a:endParaRPr/>
          </a:p>
          <a:p>
            <a:pPr indent="-317500" lvl="0" marL="546100" rtl="0" algn="l">
              <a:lnSpc>
                <a:spcPct val="150000"/>
              </a:lnSpc>
              <a:spcBef>
                <a:spcPts val="0"/>
              </a:spcBef>
              <a:spcAft>
                <a:spcPts val="0"/>
              </a:spcAft>
              <a:buSzPts val="2200"/>
              <a:buNone/>
            </a:pPr>
            <a:r>
              <a:t/>
            </a:r>
            <a:endParaRPr/>
          </a:p>
          <a:p>
            <a:pPr indent="-317500" lvl="0" marL="5461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174048"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Compound Sentences </a:t>
            </a:r>
            <a:endParaRPr/>
          </a:p>
        </p:txBody>
      </p:sp>
      <p:sp>
        <p:nvSpPr>
          <p:cNvPr id="235" name="Google Shape;235;p33"/>
          <p:cNvSpPr txBox="1"/>
          <p:nvPr>
            <p:ph idx="1" type="body"/>
          </p:nvPr>
        </p:nvSpPr>
        <p:spPr>
          <a:xfrm>
            <a:off x="311700" y="1356875"/>
            <a:ext cx="8693400" cy="47349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Complex sentences are made by combining atomic sentences using connectives.</a:t>
            </a:r>
            <a:endParaRPr/>
          </a:p>
          <a:p>
            <a:pPr indent="-368300" lvl="0" marL="457200" rtl="0" algn="l">
              <a:lnSpc>
                <a:spcPct val="150000"/>
              </a:lnSpc>
              <a:spcBef>
                <a:spcPts val="0"/>
              </a:spcBef>
              <a:spcAft>
                <a:spcPts val="0"/>
              </a:spcAft>
              <a:buSzPts val="2200"/>
              <a:buChar char="●"/>
            </a:pPr>
            <a:r>
              <a:rPr b="1" lang="en-IN"/>
              <a:t>Example:</a:t>
            </a:r>
            <a:r>
              <a:rPr lang="en-IN"/>
              <a:t> </a:t>
            </a:r>
            <a:r>
              <a:rPr lang="en-IN">
                <a:solidFill>
                  <a:schemeClr val="dk1"/>
                </a:solidFill>
              </a:rPr>
              <a:t>Brother (Richard,John) </a:t>
            </a:r>
            <a:r>
              <a:rPr lang="en-IN" sz="2400">
                <a:solidFill>
                  <a:srgbClr val="202124"/>
                </a:solidFill>
                <a:highlight>
                  <a:schemeClr val="lt1"/>
                </a:highlight>
              </a:rPr>
              <a:t>∧</a:t>
            </a:r>
            <a:r>
              <a:rPr lang="en-IN">
                <a:solidFill>
                  <a:schemeClr val="dk1"/>
                </a:solidFill>
              </a:rPr>
              <a:t> Brother (John,Richard)</a:t>
            </a:r>
            <a:endParaRPr>
              <a:solidFill>
                <a:schemeClr val="dk1"/>
              </a:solidFill>
            </a:endParaRPr>
          </a:p>
          <a:p>
            <a:pPr indent="-317500" lvl="0" marL="546100" rtl="0" algn="l">
              <a:lnSpc>
                <a:spcPct val="100000"/>
              </a:lnSpc>
              <a:spcBef>
                <a:spcPts val="0"/>
              </a:spcBef>
              <a:spcAft>
                <a:spcPts val="0"/>
              </a:spcAft>
              <a:buSzPts val="2200"/>
              <a:buNone/>
            </a:pPr>
            <a:r>
              <a:t/>
            </a:r>
            <a:endParaRPr/>
          </a:p>
          <a:p>
            <a:pPr indent="-317500" lvl="0" marL="546100" rtl="0" algn="l">
              <a:lnSpc>
                <a:spcPct val="100000"/>
              </a:lnSpc>
              <a:spcBef>
                <a:spcPts val="0"/>
              </a:spcBef>
              <a:spcAft>
                <a:spcPts val="0"/>
              </a:spcAft>
              <a:buSzPts val="2200"/>
              <a:buNone/>
            </a:pPr>
            <a:r>
              <a:t/>
            </a:r>
            <a:endParaRPr/>
          </a:p>
          <a:p>
            <a:pPr indent="-317500" lvl="0" marL="546100" rtl="0" algn="l">
              <a:lnSpc>
                <a:spcPct val="100000"/>
              </a:lnSpc>
              <a:spcBef>
                <a:spcPts val="0"/>
              </a:spcBef>
              <a:spcAft>
                <a:spcPts val="0"/>
              </a:spcAft>
              <a:buSzPts val="2200"/>
              <a:buNone/>
            </a:pPr>
            <a:r>
              <a:t/>
            </a:r>
            <a:endParaRPr/>
          </a:p>
          <a:p>
            <a:pPr indent="-228600" lvl="0" marL="457200" rtl="0" algn="l">
              <a:lnSpc>
                <a:spcPct val="100000"/>
              </a:lnSpc>
              <a:spcBef>
                <a:spcPts val="0"/>
              </a:spcBef>
              <a:spcAft>
                <a:spcPts val="0"/>
              </a:spcAft>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Quantifiers in FOL</a:t>
            </a:r>
            <a:endParaRPr/>
          </a:p>
        </p:txBody>
      </p:sp>
      <p:sp>
        <p:nvSpPr>
          <p:cNvPr id="241" name="Google Shape;241;p34"/>
          <p:cNvSpPr txBox="1"/>
          <p:nvPr>
            <p:ph idx="1" type="body"/>
          </p:nvPr>
        </p:nvSpPr>
        <p:spPr>
          <a:xfrm>
            <a:off x="147483" y="1536633"/>
            <a:ext cx="8888361"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It is used to express the properties of entire collection of objects.</a:t>
            </a:r>
            <a:endParaRPr/>
          </a:p>
          <a:p>
            <a:pPr indent="-368300" lvl="0" marL="457200" rtl="0" algn="l">
              <a:lnSpc>
                <a:spcPct val="150000"/>
              </a:lnSpc>
              <a:spcBef>
                <a:spcPts val="0"/>
              </a:spcBef>
              <a:spcAft>
                <a:spcPts val="0"/>
              </a:spcAft>
              <a:buSzPts val="2200"/>
              <a:buChar char="●"/>
            </a:pPr>
            <a:r>
              <a:rPr lang="en-IN"/>
              <a:t>It specifies the quantity of specimen in the universe of disclosure.</a:t>
            </a:r>
            <a:endParaRPr/>
          </a:p>
          <a:p>
            <a:pPr indent="-368300" lvl="0" marL="457200" rtl="0" algn="l">
              <a:lnSpc>
                <a:spcPct val="150000"/>
              </a:lnSpc>
              <a:spcBef>
                <a:spcPts val="0"/>
              </a:spcBef>
              <a:spcAft>
                <a:spcPts val="0"/>
              </a:spcAft>
              <a:buSzPts val="2200"/>
              <a:buChar char="●"/>
            </a:pPr>
            <a:r>
              <a:rPr lang="en-IN"/>
              <a:t>There are two types of quantifier:</a:t>
            </a:r>
            <a:endParaRPr/>
          </a:p>
          <a:p>
            <a:pPr indent="-457200" lvl="0" marL="1003300" rtl="0" algn="l">
              <a:lnSpc>
                <a:spcPct val="150000"/>
              </a:lnSpc>
              <a:spcBef>
                <a:spcPts val="0"/>
              </a:spcBef>
              <a:spcAft>
                <a:spcPts val="0"/>
              </a:spcAft>
              <a:buSzPts val="2200"/>
              <a:buFont typeface="Arial"/>
              <a:buAutoNum type="arabicPeriod"/>
            </a:pPr>
            <a:r>
              <a:rPr lang="en-IN"/>
              <a:t>Universal Quantifier (for all, everyone, everything)</a:t>
            </a:r>
            <a:endParaRPr/>
          </a:p>
          <a:p>
            <a:pPr indent="-457200" lvl="0" marL="1003300" rtl="0" algn="l">
              <a:lnSpc>
                <a:spcPct val="150000"/>
              </a:lnSpc>
              <a:spcBef>
                <a:spcPts val="0"/>
              </a:spcBef>
              <a:spcAft>
                <a:spcPts val="0"/>
              </a:spcAft>
              <a:buSzPts val="2200"/>
              <a:buFont typeface="Arial"/>
              <a:buAutoNum type="arabicPeriod"/>
            </a:pPr>
            <a:r>
              <a:rPr lang="en-IN"/>
              <a:t>Existential quantifier (for some, at least one).</a:t>
            </a:r>
            <a:endParaRPr/>
          </a:p>
          <a:p>
            <a:pPr indent="-228600" lvl="0" marL="457200" rtl="0" algn="l">
              <a:lnSpc>
                <a:spcPct val="150000"/>
              </a:lnSpc>
              <a:spcBef>
                <a:spcPts val="0"/>
              </a:spcBef>
              <a:spcAft>
                <a:spcPts val="0"/>
              </a:spcAft>
              <a:buSzPts val="2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Universal Quantifier (∀)</a:t>
            </a:r>
            <a:endParaRPr/>
          </a:p>
        </p:txBody>
      </p:sp>
      <p:sp>
        <p:nvSpPr>
          <p:cNvPr id="247" name="Google Shape;247;p35"/>
          <p:cNvSpPr txBox="1"/>
          <p:nvPr>
            <p:ph idx="1" type="body"/>
          </p:nvPr>
        </p:nvSpPr>
        <p:spPr>
          <a:xfrm>
            <a:off x="127819" y="1052067"/>
            <a:ext cx="9016181" cy="5039766"/>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It specifies that the statement within its range is true for everything or every instance of a particular thing.</a:t>
            </a:r>
            <a:endParaRPr/>
          </a:p>
          <a:p>
            <a:pPr indent="-368300" lvl="0" marL="457200" rtl="0" algn="l">
              <a:lnSpc>
                <a:spcPct val="150000"/>
              </a:lnSpc>
              <a:spcBef>
                <a:spcPts val="0"/>
              </a:spcBef>
              <a:spcAft>
                <a:spcPts val="0"/>
              </a:spcAft>
              <a:buSzPts val="2200"/>
              <a:buChar char="●"/>
            </a:pPr>
            <a:r>
              <a:rPr lang="en-IN"/>
              <a:t>The Universal quantifier is represented by a symbol </a:t>
            </a:r>
            <a:r>
              <a:rPr b="1" lang="en-IN"/>
              <a:t>∀</a:t>
            </a:r>
            <a:r>
              <a:rPr lang="en-IN"/>
              <a:t>.</a:t>
            </a:r>
            <a:endParaRPr/>
          </a:p>
          <a:p>
            <a:pPr indent="-368300" lvl="0" marL="457200" rtl="0" algn="l">
              <a:lnSpc>
                <a:spcPct val="150000"/>
              </a:lnSpc>
              <a:spcBef>
                <a:spcPts val="0"/>
              </a:spcBef>
              <a:spcAft>
                <a:spcPts val="0"/>
              </a:spcAft>
              <a:buSzPts val="2200"/>
              <a:buChar char="●"/>
            </a:pPr>
            <a:r>
              <a:rPr lang="en-IN"/>
              <a:t>In universal quantifier we use implication "→".</a:t>
            </a:r>
            <a:endParaRPr/>
          </a:p>
          <a:p>
            <a:pPr indent="-368300" lvl="0" marL="457200" rtl="0" algn="l">
              <a:lnSpc>
                <a:spcPct val="150000"/>
              </a:lnSpc>
              <a:spcBef>
                <a:spcPts val="0"/>
              </a:spcBef>
              <a:spcAft>
                <a:spcPts val="0"/>
              </a:spcAft>
              <a:buSzPts val="2200"/>
              <a:buChar char="●"/>
            </a:pPr>
            <a:r>
              <a:rPr lang="en-IN"/>
              <a:t>∀x is read as: For all x OR For each x OR For every x.</a:t>
            </a:r>
            <a:endParaRPr/>
          </a:p>
          <a:p>
            <a:pPr indent="-228600" lvl="0" marL="4572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0" y="2885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Universal Quantifier (∀)</a:t>
            </a:r>
            <a:endParaRPr/>
          </a:p>
        </p:txBody>
      </p:sp>
      <p:sp>
        <p:nvSpPr>
          <p:cNvPr id="253" name="Google Shape;253;p36"/>
          <p:cNvSpPr txBox="1"/>
          <p:nvPr>
            <p:ph idx="1" type="body"/>
          </p:nvPr>
        </p:nvSpPr>
        <p:spPr>
          <a:xfrm>
            <a:off x="127819" y="1052067"/>
            <a:ext cx="9016200" cy="503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lang="en-IN">
                <a:solidFill>
                  <a:schemeClr val="dk1"/>
                </a:solidFill>
              </a:rPr>
              <a:t>Example: </a:t>
            </a:r>
            <a:r>
              <a:rPr b="1" lang="en-IN">
                <a:solidFill>
                  <a:srgbClr val="333333"/>
                </a:solidFill>
              </a:rPr>
              <a:t>All man drink coffee </a:t>
            </a:r>
            <a:endParaRPr>
              <a:solidFill>
                <a:schemeClr val="dk1"/>
              </a:solidFill>
            </a:endParaRPr>
          </a:p>
          <a:p>
            <a:pPr indent="0" lvl="0" marL="457200" rtl="0" algn="l">
              <a:lnSpc>
                <a:spcPct val="150000"/>
              </a:lnSpc>
              <a:spcBef>
                <a:spcPts val="0"/>
              </a:spcBef>
              <a:spcAft>
                <a:spcPts val="0"/>
              </a:spcAft>
              <a:buSzPts val="2200"/>
              <a:buNone/>
            </a:pPr>
            <a:r>
              <a:rPr b="1" lang="en-IN">
                <a:solidFill>
                  <a:srgbClr val="333333"/>
                </a:solidFill>
              </a:rPr>
              <a:t>Let x be a variable which refers to man, the representation of the above sentence in FOL is as shown below:</a:t>
            </a:r>
            <a:endParaRPr>
              <a:solidFill>
                <a:schemeClr val="dk1"/>
              </a:solidFill>
            </a:endParaRPr>
          </a:p>
          <a:p>
            <a:pPr indent="457200" lvl="0" marL="914400" rtl="0" algn="l">
              <a:lnSpc>
                <a:spcPct val="150000"/>
              </a:lnSpc>
              <a:spcBef>
                <a:spcPts val="0"/>
              </a:spcBef>
              <a:spcAft>
                <a:spcPts val="0"/>
              </a:spcAft>
              <a:buSzPts val="2200"/>
              <a:buNone/>
            </a:pPr>
            <a:r>
              <a:rPr lang="en-IN">
                <a:solidFill>
                  <a:schemeClr val="dk1"/>
                </a:solidFill>
                <a:highlight>
                  <a:srgbClr val="FFFF00"/>
                </a:highlight>
              </a:rPr>
              <a:t>∀x man(x) </a:t>
            </a:r>
            <a:r>
              <a:rPr lang="en-IN">
                <a:highlight>
                  <a:srgbClr val="FFFF00"/>
                </a:highlight>
              </a:rPr>
              <a:t>→</a:t>
            </a:r>
            <a:r>
              <a:rPr lang="en-IN">
                <a:solidFill>
                  <a:schemeClr val="dk1"/>
                </a:solidFill>
                <a:highlight>
                  <a:srgbClr val="FFFF00"/>
                </a:highlight>
              </a:rPr>
              <a:t> drink(x, coffee)</a:t>
            </a:r>
            <a:endParaRPr>
              <a:solidFill>
                <a:schemeClr val="dk1"/>
              </a:solidFill>
              <a:highlight>
                <a:srgbClr val="FFFF00"/>
              </a:highlight>
            </a:endParaRPr>
          </a:p>
          <a:p>
            <a:pPr indent="0" lvl="0" marL="457200" rtl="0" algn="l">
              <a:lnSpc>
                <a:spcPct val="150000"/>
              </a:lnSpc>
              <a:spcBef>
                <a:spcPts val="0"/>
              </a:spcBef>
              <a:spcAft>
                <a:spcPts val="0"/>
              </a:spcAft>
              <a:buSzPts val="2200"/>
              <a:buNone/>
            </a:pPr>
            <a:r>
              <a:rPr lang="en-IN">
                <a:solidFill>
                  <a:srgbClr val="333333"/>
                </a:solidFill>
              </a:rPr>
              <a:t>It will be read as: For all x where x is a man who drinks coffee.</a:t>
            </a:r>
            <a:endParaRPr/>
          </a:p>
          <a:p>
            <a:pPr indent="0" lvl="0" marL="0" rtl="0" algn="l">
              <a:lnSpc>
                <a:spcPct val="150000"/>
              </a:lnSpc>
              <a:spcBef>
                <a:spcPts val="0"/>
              </a:spcBef>
              <a:spcAft>
                <a:spcPts val="0"/>
              </a:spcAft>
              <a:buClr>
                <a:schemeClr val="dk1"/>
              </a:buClr>
              <a:buSzPts val="1100"/>
              <a:buFont typeface="Arial"/>
              <a:buNone/>
            </a:pPr>
            <a:r>
              <a:rPr b="1" lang="en-IN">
                <a:solidFill>
                  <a:srgbClr val="333333"/>
                </a:solidFill>
              </a:rPr>
              <a:t>All Kings are Persons</a:t>
            </a:r>
            <a:endParaRPr>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b="1" lang="en-IN">
                <a:solidFill>
                  <a:srgbClr val="333333"/>
                </a:solidFill>
              </a:rPr>
              <a:t>Let x be a variable which refers to King, the representation of the above sentence in FOL is as shown below:</a:t>
            </a:r>
            <a:endParaRPr>
              <a:solidFill>
                <a:schemeClr val="dk1"/>
              </a:solidFill>
            </a:endParaRPr>
          </a:p>
          <a:p>
            <a:pPr indent="457200" lvl="0" marL="914400" rtl="0" algn="l">
              <a:lnSpc>
                <a:spcPct val="150000"/>
              </a:lnSpc>
              <a:spcBef>
                <a:spcPts val="0"/>
              </a:spcBef>
              <a:spcAft>
                <a:spcPts val="0"/>
              </a:spcAft>
              <a:buClr>
                <a:schemeClr val="dk1"/>
              </a:buClr>
              <a:buSzPts val="1100"/>
              <a:buNone/>
            </a:pPr>
            <a:r>
              <a:rPr lang="en-IN">
                <a:solidFill>
                  <a:schemeClr val="dk1"/>
                </a:solidFill>
                <a:highlight>
                  <a:srgbClr val="FFFF00"/>
                </a:highlight>
              </a:rPr>
              <a:t>∀x King(x) </a:t>
            </a:r>
            <a:r>
              <a:rPr lang="en-IN">
                <a:highlight>
                  <a:srgbClr val="FFFF00"/>
                </a:highlight>
              </a:rPr>
              <a:t>→</a:t>
            </a:r>
            <a:r>
              <a:rPr lang="en-IN">
                <a:solidFill>
                  <a:schemeClr val="dk1"/>
                </a:solidFill>
                <a:highlight>
                  <a:srgbClr val="FFFF00"/>
                </a:highlight>
              </a:rPr>
              <a:t> Person(x)</a:t>
            </a:r>
            <a:endParaRPr>
              <a:solidFill>
                <a:schemeClr val="dk1"/>
              </a:solidFill>
              <a:highlight>
                <a:srgbClr val="FFFF00"/>
              </a:highlight>
            </a:endParaRPr>
          </a:p>
          <a:p>
            <a:pPr indent="0" lvl="0" marL="457200" rtl="0" algn="l">
              <a:lnSpc>
                <a:spcPct val="150000"/>
              </a:lnSpc>
              <a:spcBef>
                <a:spcPts val="0"/>
              </a:spcBef>
              <a:spcAft>
                <a:spcPts val="0"/>
              </a:spcAft>
              <a:buClr>
                <a:schemeClr val="dk1"/>
              </a:buClr>
              <a:buSzPts val="1100"/>
              <a:buFont typeface="Arial"/>
              <a:buNone/>
            </a:pPr>
            <a:r>
              <a:rPr lang="en-IN">
                <a:solidFill>
                  <a:srgbClr val="333333"/>
                </a:solidFill>
              </a:rPr>
              <a:t>It will be read as: For all x, if x is a King then x is a person.</a:t>
            </a:r>
            <a:endParaRPr>
              <a:solidFill>
                <a:schemeClr val="dk1"/>
              </a:solidFill>
            </a:endParaRPr>
          </a:p>
          <a:p>
            <a:pPr indent="-228600" lvl="0" marL="4572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0" y="384417"/>
            <a:ext cx="8520600" cy="6086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Existential Quantifier (∃)</a:t>
            </a:r>
            <a:endParaRPr/>
          </a:p>
        </p:txBody>
      </p:sp>
      <p:sp>
        <p:nvSpPr>
          <p:cNvPr id="259" name="Google Shape;259;p37"/>
          <p:cNvSpPr txBox="1"/>
          <p:nvPr>
            <p:ph idx="1" type="body"/>
          </p:nvPr>
        </p:nvSpPr>
        <p:spPr>
          <a:xfrm>
            <a:off x="88490" y="993058"/>
            <a:ext cx="9055510" cy="5098775"/>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It express that the statement within its scope is true for at least one instance of something.</a:t>
            </a:r>
            <a:endParaRPr/>
          </a:p>
          <a:p>
            <a:pPr indent="-368300" lvl="0" marL="457200" rtl="0" algn="l">
              <a:lnSpc>
                <a:spcPct val="150000"/>
              </a:lnSpc>
              <a:spcBef>
                <a:spcPts val="0"/>
              </a:spcBef>
              <a:spcAft>
                <a:spcPts val="0"/>
              </a:spcAft>
              <a:buSzPts val="2200"/>
              <a:buChar char="●"/>
            </a:pPr>
            <a:r>
              <a:rPr lang="en-IN"/>
              <a:t>It is denoted by the logical operator </a:t>
            </a:r>
            <a:r>
              <a:rPr b="1" lang="en-IN"/>
              <a:t>∃</a:t>
            </a:r>
            <a:r>
              <a:rPr lang="en-IN"/>
              <a:t>. </a:t>
            </a:r>
            <a:endParaRPr/>
          </a:p>
          <a:p>
            <a:pPr indent="-368300" lvl="0" marL="457200" rtl="0" algn="l">
              <a:lnSpc>
                <a:spcPct val="150000"/>
              </a:lnSpc>
              <a:spcBef>
                <a:spcPts val="0"/>
              </a:spcBef>
              <a:spcAft>
                <a:spcPts val="0"/>
              </a:spcAft>
              <a:buSzPts val="2200"/>
              <a:buChar char="●"/>
            </a:pPr>
            <a:r>
              <a:rPr lang="en-IN"/>
              <a:t>In Existential quantifier we always use AND or Conjunction symbol (Ʌ).</a:t>
            </a:r>
            <a:endParaRPr/>
          </a:p>
          <a:p>
            <a:pPr indent="-368300" lvl="0" marL="457200" rtl="0" algn="l">
              <a:lnSpc>
                <a:spcPct val="150000"/>
              </a:lnSpc>
              <a:spcBef>
                <a:spcPts val="0"/>
              </a:spcBef>
              <a:spcAft>
                <a:spcPts val="0"/>
              </a:spcAft>
              <a:buSzPts val="2200"/>
              <a:buChar char="●"/>
            </a:pPr>
            <a:r>
              <a:rPr b="1" lang="en-IN"/>
              <a:t>∃</a:t>
            </a:r>
            <a:r>
              <a:rPr lang="en-IN"/>
              <a:t>x or </a:t>
            </a:r>
            <a:r>
              <a:rPr b="1" lang="en-IN"/>
              <a:t>∃</a:t>
            </a:r>
            <a:r>
              <a:rPr lang="en-IN"/>
              <a:t>(x) will be read as: There exists a 'x’ OR For some 'x’ OR For at least one ‘x’.</a:t>
            </a:r>
            <a:endParaRPr/>
          </a:p>
          <a:p>
            <a:pPr indent="0" lvl="0" marL="88900" rtl="0" algn="l">
              <a:lnSpc>
                <a:spcPct val="150000"/>
              </a:lnSpc>
              <a:spcBef>
                <a:spcPts val="0"/>
              </a:spcBef>
              <a:spcAft>
                <a:spcPts val="0"/>
              </a:spcAft>
              <a:buSzPts val="2200"/>
              <a:buNone/>
            </a:pPr>
            <a:r>
              <a:rPr lang="en-IN"/>
              <a:t>Example: </a:t>
            </a:r>
            <a:r>
              <a:rPr b="1" lang="en-IN">
                <a:solidFill>
                  <a:srgbClr val="333333"/>
                </a:solidFill>
              </a:rPr>
              <a:t>Some boys are intelligent</a:t>
            </a:r>
            <a:endParaRPr b="1">
              <a:solidFill>
                <a:srgbClr val="333333"/>
              </a:solidFill>
            </a:endParaRPr>
          </a:p>
          <a:p>
            <a:pPr indent="368300" lvl="0" marL="546100" rtl="0" algn="l">
              <a:lnSpc>
                <a:spcPct val="150000"/>
              </a:lnSpc>
              <a:spcBef>
                <a:spcPts val="0"/>
              </a:spcBef>
              <a:spcAft>
                <a:spcPts val="0"/>
              </a:spcAft>
              <a:buSzPts val="2200"/>
              <a:buNone/>
            </a:pPr>
            <a:r>
              <a:rPr b="1" lang="en-IN">
                <a:solidFill>
                  <a:srgbClr val="333333"/>
                </a:solidFill>
                <a:highlight>
                  <a:schemeClr val="accent6"/>
                </a:highlight>
              </a:rPr>
              <a:t>∃x: boys(x) ∧ intelligent(x)</a:t>
            </a:r>
            <a:endParaRPr b="1">
              <a:solidFill>
                <a:srgbClr val="333333"/>
              </a:solidFill>
            </a:endParaRPr>
          </a:p>
          <a:p>
            <a:pPr indent="0" lvl="0" marL="88900" rtl="0" algn="l">
              <a:lnSpc>
                <a:spcPct val="150000"/>
              </a:lnSpc>
              <a:spcBef>
                <a:spcPts val="0"/>
              </a:spcBef>
              <a:spcAft>
                <a:spcPts val="0"/>
              </a:spcAft>
              <a:buSzPts val="2200"/>
              <a:buNone/>
            </a:pPr>
            <a:r>
              <a:rPr lang="en-IN">
                <a:solidFill>
                  <a:srgbClr val="333333"/>
                </a:solidFill>
              </a:rPr>
              <a:t>It will be read as: There are some x, where x is a boy who is intelligent</a:t>
            </a:r>
            <a:endParaRPr/>
          </a:p>
          <a:p>
            <a:pPr indent="-228600" lvl="0" marL="4572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a:p>
            <a:pPr indent="0" lvl="0" marL="889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0" y="384417"/>
            <a:ext cx="8520600" cy="60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Nested Quantifiers</a:t>
            </a:r>
            <a:endParaRPr/>
          </a:p>
        </p:txBody>
      </p:sp>
      <p:sp>
        <p:nvSpPr>
          <p:cNvPr id="265" name="Google Shape;265;p38"/>
          <p:cNvSpPr txBox="1"/>
          <p:nvPr>
            <p:ph idx="1" type="body"/>
          </p:nvPr>
        </p:nvSpPr>
        <p:spPr>
          <a:xfrm>
            <a:off x="88490" y="993058"/>
            <a:ext cx="9055500" cy="5098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Compound sentences can be expressed using multiple quantifiers.</a:t>
            </a:r>
            <a:endParaRPr/>
          </a:p>
          <a:p>
            <a:pPr indent="0" lvl="0" marL="88900" rtl="0" algn="l">
              <a:lnSpc>
                <a:spcPct val="150000"/>
              </a:lnSpc>
              <a:spcBef>
                <a:spcPts val="0"/>
              </a:spcBef>
              <a:spcAft>
                <a:spcPts val="0"/>
              </a:spcAft>
              <a:buSzPts val="2200"/>
              <a:buNone/>
            </a:pPr>
            <a:r>
              <a:rPr b="1" lang="en-IN" u="sng">
                <a:solidFill>
                  <a:schemeClr val="dk1"/>
                </a:solidFill>
              </a:rPr>
              <a:t>Properties of Quantifiers</a:t>
            </a:r>
            <a:endParaRPr>
              <a:solidFill>
                <a:schemeClr val="dk1"/>
              </a:solidFill>
            </a:endParaRPr>
          </a:p>
          <a:p>
            <a:pPr indent="-457200" lvl="0" marL="1003300" rtl="0" algn="l">
              <a:lnSpc>
                <a:spcPct val="150000"/>
              </a:lnSpc>
              <a:spcBef>
                <a:spcPts val="0"/>
              </a:spcBef>
              <a:spcAft>
                <a:spcPts val="0"/>
              </a:spcAft>
              <a:buClr>
                <a:schemeClr val="dk1"/>
              </a:buClr>
              <a:buSzPts val="2200"/>
              <a:buFont typeface="Arial"/>
              <a:buAutoNum type="arabicPeriod"/>
            </a:pPr>
            <a:r>
              <a:rPr lang="en-IN">
                <a:solidFill>
                  <a:schemeClr val="dk1"/>
                </a:solidFill>
              </a:rPr>
              <a:t>In universal quantifier, ∀x∀y is similar to ∀y∀x.</a:t>
            </a:r>
            <a:endParaRPr>
              <a:solidFill>
                <a:schemeClr val="dk1"/>
              </a:solidFill>
            </a:endParaRPr>
          </a:p>
          <a:p>
            <a:pPr indent="-457200" lvl="0" marL="1003300" rtl="0" algn="l">
              <a:lnSpc>
                <a:spcPct val="150000"/>
              </a:lnSpc>
              <a:spcBef>
                <a:spcPts val="0"/>
              </a:spcBef>
              <a:spcAft>
                <a:spcPts val="0"/>
              </a:spcAft>
              <a:buClr>
                <a:schemeClr val="dk1"/>
              </a:buClr>
              <a:buSzPts val="2200"/>
              <a:buFont typeface="Arial"/>
              <a:buAutoNum type="arabicPeriod"/>
            </a:pPr>
            <a:r>
              <a:rPr lang="en-IN">
                <a:solidFill>
                  <a:schemeClr val="dk1"/>
                </a:solidFill>
              </a:rPr>
              <a:t>In Existential quantifier, ∃x∃y is similar to ∃y∃x.</a:t>
            </a:r>
            <a:endParaRPr>
              <a:solidFill>
                <a:schemeClr val="dk1"/>
              </a:solidFill>
            </a:endParaRPr>
          </a:p>
          <a:p>
            <a:pPr indent="-457200" lvl="0" marL="1003300" rtl="0" algn="l">
              <a:lnSpc>
                <a:spcPct val="150000"/>
              </a:lnSpc>
              <a:spcBef>
                <a:spcPts val="0"/>
              </a:spcBef>
              <a:spcAft>
                <a:spcPts val="0"/>
              </a:spcAft>
              <a:buClr>
                <a:schemeClr val="dk1"/>
              </a:buClr>
              <a:buSzPts val="2200"/>
              <a:buFont typeface="Arial"/>
              <a:buAutoNum type="arabicPeriod"/>
            </a:pPr>
            <a:r>
              <a:rPr lang="en-IN">
                <a:solidFill>
                  <a:schemeClr val="dk1"/>
                </a:solidFill>
              </a:rPr>
              <a:t>∃x∀y is not similar to ∀y∃x.</a:t>
            </a:r>
            <a:endParaRPr/>
          </a:p>
          <a:p>
            <a:pPr indent="-228600" lvl="0" marL="4572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a:p>
            <a:pPr indent="0" lvl="0" marL="889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a:p>
            <a:pPr indent="-228600" lvl="0" marL="457200" rtl="0" algn="l">
              <a:lnSpc>
                <a:spcPct val="150000"/>
              </a:lnSpc>
              <a:spcBef>
                <a:spcPts val="0"/>
              </a:spcBef>
              <a:spcAft>
                <a:spcPts val="0"/>
              </a:spcAft>
              <a:buSzPts val="2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Connections between ∀ and ∃</a:t>
            </a:r>
            <a:endParaRPr/>
          </a:p>
        </p:txBody>
      </p:sp>
      <p:sp>
        <p:nvSpPr>
          <p:cNvPr id="271" name="Google Shape;271;p3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rgbClr val="000000"/>
              </a:buClr>
              <a:buSzPts val="2200"/>
              <a:buChar char="●"/>
            </a:pPr>
            <a:r>
              <a:rPr lang="en-IN"/>
              <a:t>∀ and ∃ are connected through negation.</a:t>
            </a:r>
            <a:endParaRPr/>
          </a:p>
          <a:p>
            <a:pPr indent="0" lvl="0" marL="457200" rtl="0" algn="l">
              <a:lnSpc>
                <a:spcPct val="150000"/>
              </a:lnSpc>
              <a:spcBef>
                <a:spcPts val="0"/>
              </a:spcBef>
              <a:spcAft>
                <a:spcPts val="0"/>
              </a:spcAft>
              <a:buSzPts val="2200"/>
              <a:buNone/>
            </a:pPr>
            <a:r>
              <a:rPr b="1" lang="en-IN"/>
              <a:t>Example:</a:t>
            </a:r>
            <a:endParaRPr b="1"/>
          </a:p>
          <a:p>
            <a:pPr indent="-368300" lvl="1" marL="914400" rtl="0" algn="l">
              <a:lnSpc>
                <a:spcPct val="150000"/>
              </a:lnSpc>
              <a:spcBef>
                <a:spcPts val="600"/>
              </a:spcBef>
              <a:spcAft>
                <a:spcPts val="0"/>
              </a:spcAft>
              <a:buClr>
                <a:srgbClr val="000000"/>
              </a:buClr>
              <a:buSzPts val="2200"/>
              <a:buChar char="○"/>
            </a:pPr>
            <a:r>
              <a:rPr lang="en-IN" sz="2200"/>
              <a:t>Everyone likes ice cream  </a:t>
            </a:r>
            <a:endParaRPr sz="2200"/>
          </a:p>
          <a:p>
            <a:pPr indent="457200" lvl="0" marL="914400" rtl="0" algn="l">
              <a:lnSpc>
                <a:spcPct val="150000"/>
              </a:lnSpc>
              <a:spcBef>
                <a:spcPts val="600"/>
              </a:spcBef>
              <a:spcAft>
                <a:spcPts val="0"/>
              </a:spcAft>
              <a:buSzPts val="2200"/>
              <a:buNone/>
            </a:pPr>
            <a:r>
              <a:rPr lang="en-IN" sz="2200"/>
              <a:t>∀ x Likes(x, IceCream) </a:t>
            </a:r>
            <a:endParaRPr sz="2200"/>
          </a:p>
          <a:p>
            <a:pPr indent="-368300" lvl="1" marL="914400" rtl="0" algn="l">
              <a:lnSpc>
                <a:spcPct val="150000"/>
              </a:lnSpc>
              <a:spcBef>
                <a:spcPts val="600"/>
              </a:spcBef>
              <a:spcAft>
                <a:spcPts val="0"/>
              </a:spcAft>
              <a:buClr>
                <a:srgbClr val="000000"/>
              </a:buClr>
              <a:buSzPts val="2200"/>
              <a:buChar char="○"/>
            </a:pPr>
            <a:r>
              <a:rPr lang="en-IN" sz="2200"/>
              <a:t>There does not exist someone who dislikes them </a:t>
            </a:r>
            <a:endParaRPr sz="2200"/>
          </a:p>
          <a:p>
            <a:pPr indent="457200" lvl="0" marL="914400" rtl="0" algn="l">
              <a:lnSpc>
                <a:spcPct val="150000"/>
              </a:lnSpc>
              <a:spcBef>
                <a:spcPts val="600"/>
              </a:spcBef>
              <a:spcAft>
                <a:spcPts val="0"/>
              </a:spcAft>
              <a:buSzPts val="2200"/>
              <a:buNone/>
            </a:pPr>
            <a:r>
              <a:rPr lang="en-IN" sz="2200"/>
              <a:t>¬∃ x ¬Likes(x, IceCream)</a:t>
            </a:r>
            <a:endParaRPr sz="2200"/>
          </a:p>
          <a:p>
            <a:pPr indent="0" lvl="1" marL="571500" rtl="0" algn="l">
              <a:lnSpc>
                <a:spcPct val="150000"/>
              </a:lnSpc>
              <a:spcBef>
                <a:spcPts val="600"/>
              </a:spcBef>
              <a:spcAft>
                <a:spcPts val="0"/>
              </a:spcAft>
              <a:buClr>
                <a:srgbClr val="000000"/>
              </a:buClr>
              <a:buSzPts val="1800"/>
              <a:buNone/>
            </a:pPr>
            <a:r>
              <a:rPr lang="en-IN" sz="2200"/>
              <a:t>	</a:t>
            </a:r>
            <a:endParaRPr sz="2200"/>
          </a:p>
          <a:p>
            <a:pPr indent="0" lvl="1" marL="571500" rtl="0" algn="l">
              <a:lnSpc>
                <a:spcPct val="150000"/>
              </a:lnSpc>
              <a:spcBef>
                <a:spcPts val="600"/>
              </a:spcBef>
              <a:spcAft>
                <a:spcPts val="0"/>
              </a:spcAft>
              <a:buClr>
                <a:srgbClr val="000000"/>
              </a:buClr>
              <a:buSzPts val="1800"/>
              <a:buNone/>
            </a:pPr>
            <a:r>
              <a:rPr lang="en-IN" sz="2200"/>
              <a:t>	</a:t>
            </a:r>
            <a:r>
              <a:rPr lang="en-IN" sz="2200">
                <a:highlight>
                  <a:srgbClr val="FFFF00"/>
                </a:highlight>
              </a:rPr>
              <a:t>∀ x Likes(x, IceCream) is equivalent to ¬∃ x ¬Likes(x, IceCream)</a:t>
            </a:r>
            <a:endParaRPr sz="2200">
              <a:highlight>
                <a:srgbClr val="FFFF00"/>
              </a:highlight>
            </a:endParaRPr>
          </a:p>
          <a:p>
            <a:pPr indent="-228600" lvl="1" marL="914400" rtl="0" algn="l">
              <a:lnSpc>
                <a:spcPct val="150000"/>
              </a:lnSpc>
              <a:spcBef>
                <a:spcPts val="600"/>
              </a:spcBef>
              <a:spcAft>
                <a:spcPts val="0"/>
              </a:spcAft>
              <a:buClr>
                <a:srgbClr val="000000"/>
              </a:buClr>
              <a:buSzPts val="1800"/>
              <a:buNone/>
            </a:pPr>
            <a:r>
              <a:t/>
            </a:r>
            <a:endParaRPr sz="2200"/>
          </a:p>
          <a:p>
            <a:pPr indent="0" lvl="2" marL="1028700" rtl="0" algn="l">
              <a:lnSpc>
                <a:spcPct val="150000"/>
              </a:lnSpc>
              <a:spcBef>
                <a:spcPts val="600"/>
              </a:spcBef>
              <a:spcAft>
                <a:spcPts val="0"/>
              </a:spcAft>
              <a:buClr>
                <a:srgbClr val="000000"/>
              </a:buClr>
              <a:buSzPts val="1800"/>
              <a:buNone/>
            </a:pPr>
            <a:r>
              <a:rPr lang="en-IN" sz="2200"/>
              <a:t>		</a:t>
            </a:r>
            <a:endParaRPr sz="2200"/>
          </a:p>
          <a:p>
            <a:pPr indent="-228600" lvl="0" marL="457200" rtl="0" algn="l">
              <a:lnSpc>
                <a:spcPct val="150000"/>
              </a:lnSpc>
              <a:spcBef>
                <a:spcPts val="0"/>
              </a:spcBef>
              <a:spcAft>
                <a:spcPts val="0"/>
              </a:spcAft>
              <a:buClr>
                <a:srgbClr val="000000"/>
              </a:buClr>
              <a:buSzPts val="2200"/>
              <a:buNone/>
            </a:pPr>
            <a:r>
              <a:t/>
            </a:r>
            <a:endParaRPr/>
          </a:p>
          <a:p>
            <a:pPr indent="-228600" lvl="1" marL="914400" rtl="0" algn="l">
              <a:lnSpc>
                <a:spcPct val="150000"/>
              </a:lnSpc>
              <a:spcBef>
                <a:spcPts val="600"/>
              </a:spcBef>
              <a:spcAft>
                <a:spcPts val="0"/>
              </a:spcAft>
              <a:buClr>
                <a:srgbClr val="000000"/>
              </a:buClr>
              <a:buSzPts val="1800"/>
              <a:buNone/>
            </a:pPr>
            <a:r>
              <a:t/>
            </a:r>
            <a:endParaRPr sz="2200"/>
          </a:p>
          <a:p>
            <a:pPr indent="-228600" lvl="1" marL="914400" rtl="0" algn="l">
              <a:lnSpc>
                <a:spcPct val="150000"/>
              </a:lnSpc>
              <a:spcBef>
                <a:spcPts val="600"/>
              </a:spcBef>
              <a:spcAft>
                <a:spcPts val="0"/>
              </a:spcAft>
              <a:buClr>
                <a:srgbClr val="000000"/>
              </a:buClr>
              <a:buSzPts val="1800"/>
              <a:buNone/>
            </a:pPr>
            <a:r>
              <a:t/>
            </a:r>
            <a:endParaRPr sz="2200"/>
          </a:p>
        </p:txBody>
      </p:sp>
      <p:sp>
        <p:nvSpPr>
          <p:cNvPr id="272" name="Google Shape;272;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Connections between ∀ and ∃</a:t>
            </a:r>
            <a:endParaRPr/>
          </a:p>
        </p:txBody>
      </p:sp>
      <p:sp>
        <p:nvSpPr>
          <p:cNvPr id="278" name="Google Shape;278;p4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2200"/>
              <a:buNone/>
            </a:pPr>
            <a:r>
              <a:rPr b="1" lang="en-IN"/>
              <a:t>Example:</a:t>
            </a:r>
            <a:endParaRPr b="1">
              <a:solidFill>
                <a:schemeClr val="dk1"/>
              </a:solidFill>
            </a:endParaRPr>
          </a:p>
          <a:p>
            <a:pPr indent="-368300" lvl="1" marL="914400" rtl="0" algn="l">
              <a:lnSpc>
                <a:spcPct val="150000"/>
              </a:lnSpc>
              <a:spcBef>
                <a:spcPts val="600"/>
              </a:spcBef>
              <a:spcAft>
                <a:spcPts val="0"/>
              </a:spcAft>
              <a:buClr>
                <a:schemeClr val="dk1"/>
              </a:buClr>
              <a:buSzPts val="2200"/>
              <a:buChar char="○"/>
            </a:pPr>
            <a:r>
              <a:rPr lang="en-IN" sz="2200">
                <a:solidFill>
                  <a:schemeClr val="dk1"/>
                </a:solidFill>
              </a:rPr>
              <a:t>Everyone dislikes Junks</a:t>
            </a:r>
            <a:endParaRPr sz="2200">
              <a:solidFill>
                <a:schemeClr val="dk1"/>
              </a:solidFill>
            </a:endParaRPr>
          </a:p>
          <a:p>
            <a:pPr indent="0" lvl="0" marL="1371600" rtl="0" algn="l">
              <a:lnSpc>
                <a:spcPct val="150000"/>
              </a:lnSpc>
              <a:spcBef>
                <a:spcPts val="0"/>
              </a:spcBef>
              <a:spcAft>
                <a:spcPts val="0"/>
              </a:spcAft>
              <a:buSzPts val="2200"/>
              <a:buNone/>
            </a:pPr>
            <a:r>
              <a:rPr lang="en-IN" sz="2200">
                <a:solidFill>
                  <a:schemeClr val="dk1"/>
                </a:solidFill>
              </a:rPr>
              <a:t>∀ x ¬Likes(x, Junks )</a:t>
            </a:r>
            <a:endParaRPr sz="2200">
              <a:solidFill>
                <a:schemeClr val="dk1"/>
              </a:solidFill>
            </a:endParaRPr>
          </a:p>
          <a:p>
            <a:pPr indent="-368300" lvl="1" marL="914400" rtl="0" algn="l">
              <a:lnSpc>
                <a:spcPct val="150000"/>
              </a:lnSpc>
              <a:spcBef>
                <a:spcPts val="600"/>
              </a:spcBef>
              <a:spcAft>
                <a:spcPts val="0"/>
              </a:spcAft>
              <a:buClr>
                <a:schemeClr val="dk1"/>
              </a:buClr>
              <a:buSzPts val="2200"/>
              <a:buChar char="○"/>
            </a:pPr>
            <a:r>
              <a:rPr lang="en-IN" sz="2200">
                <a:solidFill>
                  <a:schemeClr val="dk1"/>
                </a:solidFill>
              </a:rPr>
              <a:t>There does not exist someone who likes them</a:t>
            </a:r>
            <a:endParaRPr sz="2200">
              <a:solidFill>
                <a:schemeClr val="dk1"/>
              </a:solidFill>
            </a:endParaRPr>
          </a:p>
          <a:p>
            <a:pPr indent="0" lvl="0" marL="1371600" rtl="0" algn="l">
              <a:lnSpc>
                <a:spcPct val="150000"/>
              </a:lnSpc>
              <a:spcBef>
                <a:spcPts val="0"/>
              </a:spcBef>
              <a:spcAft>
                <a:spcPts val="0"/>
              </a:spcAft>
              <a:buSzPts val="2200"/>
              <a:buNone/>
            </a:pPr>
            <a:r>
              <a:rPr lang="en-IN" sz="2200">
                <a:solidFill>
                  <a:schemeClr val="dk1"/>
                </a:solidFill>
              </a:rPr>
              <a:t>¬∃ x Likes(x, Junks)</a:t>
            </a:r>
            <a:endParaRPr sz="2200">
              <a:solidFill>
                <a:schemeClr val="dk1"/>
              </a:solidFill>
            </a:endParaRPr>
          </a:p>
          <a:p>
            <a:pPr indent="0" lvl="2" marL="1028700" rtl="0" algn="l">
              <a:lnSpc>
                <a:spcPct val="150000"/>
              </a:lnSpc>
              <a:spcBef>
                <a:spcPts val="600"/>
              </a:spcBef>
              <a:spcAft>
                <a:spcPts val="0"/>
              </a:spcAft>
              <a:buClr>
                <a:schemeClr val="dk1"/>
              </a:buClr>
              <a:buSzPts val="1800"/>
              <a:buFont typeface="Arial"/>
              <a:buNone/>
            </a:pPr>
            <a:r>
              <a:t/>
            </a:r>
            <a:endParaRPr sz="2200">
              <a:solidFill>
                <a:schemeClr val="dk1"/>
              </a:solidFill>
            </a:endParaRPr>
          </a:p>
          <a:p>
            <a:pPr indent="0" lvl="2" marL="1028700" rtl="0" algn="l">
              <a:lnSpc>
                <a:spcPct val="150000"/>
              </a:lnSpc>
              <a:spcBef>
                <a:spcPts val="600"/>
              </a:spcBef>
              <a:spcAft>
                <a:spcPts val="0"/>
              </a:spcAft>
              <a:buClr>
                <a:schemeClr val="dk1"/>
              </a:buClr>
              <a:buSzPts val="1800"/>
              <a:buFont typeface="Arial"/>
              <a:buNone/>
            </a:pPr>
            <a:r>
              <a:rPr lang="en-IN" sz="2200">
                <a:solidFill>
                  <a:schemeClr val="dk1"/>
                </a:solidFill>
                <a:highlight>
                  <a:srgbClr val="FFFF00"/>
                </a:highlight>
              </a:rPr>
              <a:t>∀ x ¬Likes(x, Junks )   is equivalent to  ¬∃ x Likes(x, Junks)</a:t>
            </a:r>
            <a:endParaRPr sz="2200">
              <a:solidFill>
                <a:schemeClr val="dk1"/>
              </a:solidFill>
            </a:endParaRPr>
          </a:p>
          <a:p>
            <a:pPr indent="0" lvl="2" marL="1028700" rtl="0" algn="l">
              <a:lnSpc>
                <a:spcPct val="150000"/>
              </a:lnSpc>
              <a:spcBef>
                <a:spcPts val="600"/>
              </a:spcBef>
              <a:spcAft>
                <a:spcPts val="0"/>
              </a:spcAft>
              <a:buClr>
                <a:schemeClr val="dk1"/>
              </a:buClr>
              <a:buSzPts val="1800"/>
              <a:buFont typeface="Arial"/>
              <a:buNone/>
            </a:pPr>
            <a:r>
              <a:t/>
            </a:r>
            <a:endParaRPr sz="2200">
              <a:solidFill>
                <a:schemeClr val="dk1"/>
              </a:solidFill>
            </a:endParaRPr>
          </a:p>
          <a:p>
            <a:pPr indent="-228600" lvl="1" marL="914400" rtl="0" algn="l">
              <a:lnSpc>
                <a:spcPct val="150000"/>
              </a:lnSpc>
              <a:spcBef>
                <a:spcPts val="600"/>
              </a:spcBef>
              <a:spcAft>
                <a:spcPts val="0"/>
              </a:spcAft>
              <a:buClr>
                <a:srgbClr val="000000"/>
              </a:buClr>
              <a:buSzPts val="1800"/>
              <a:buNone/>
            </a:pPr>
            <a:r>
              <a:t/>
            </a:r>
            <a:endParaRPr sz="2200"/>
          </a:p>
          <a:p>
            <a:pPr indent="0" lvl="2" marL="1028700" rtl="0" algn="l">
              <a:lnSpc>
                <a:spcPct val="150000"/>
              </a:lnSpc>
              <a:spcBef>
                <a:spcPts val="600"/>
              </a:spcBef>
              <a:spcAft>
                <a:spcPts val="0"/>
              </a:spcAft>
              <a:buClr>
                <a:srgbClr val="000000"/>
              </a:buClr>
              <a:buSzPts val="1800"/>
              <a:buNone/>
            </a:pPr>
            <a:r>
              <a:rPr lang="en-IN" sz="2200"/>
              <a:t>		</a:t>
            </a:r>
            <a:endParaRPr sz="2200"/>
          </a:p>
          <a:p>
            <a:pPr indent="-228600" lvl="0" marL="457200" rtl="0" algn="l">
              <a:lnSpc>
                <a:spcPct val="150000"/>
              </a:lnSpc>
              <a:spcBef>
                <a:spcPts val="0"/>
              </a:spcBef>
              <a:spcAft>
                <a:spcPts val="0"/>
              </a:spcAft>
              <a:buClr>
                <a:srgbClr val="000000"/>
              </a:buClr>
              <a:buSzPts val="2200"/>
              <a:buNone/>
            </a:pPr>
            <a:r>
              <a:t/>
            </a:r>
            <a:endParaRPr/>
          </a:p>
          <a:p>
            <a:pPr indent="-228600" lvl="1" marL="914400" rtl="0" algn="l">
              <a:lnSpc>
                <a:spcPct val="150000"/>
              </a:lnSpc>
              <a:spcBef>
                <a:spcPts val="600"/>
              </a:spcBef>
              <a:spcAft>
                <a:spcPts val="0"/>
              </a:spcAft>
              <a:buClr>
                <a:srgbClr val="000000"/>
              </a:buClr>
              <a:buSzPts val="1800"/>
              <a:buNone/>
            </a:pPr>
            <a:r>
              <a:t/>
            </a:r>
            <a:endParaRPr sz="2200"/>
          </a:p>
          <a:p>
            <a:pPr indent="-228600" lvl="1" marL="914400" rtl="0" algn="l">
              <a:lnSpc>
                <a:spcPct val="150000"/>
              </a:lnSpc>
              <a:spcBef>
                <a:spcPts val="600"/>
              </a:spcBef>
              <a:spcAft>
                <a:spcPts val="0"/>
              </a:spcAft>
              <a:buClr>
                <a:srgbClr val="000000"/>
              </a:buClr>
              <a:buSzPts val="1800"/>
              <a:buNone/>
            </a:pPr>
            <a:r>
              <a:t/>
            </a:r>
            <a:endParaRPr sz="2200"/>
          </a:p>
        </p:txBody>
      </p:sp>
      <p:sp>
        <p:nvSpPr>
          <p:cNvPr id="279" name="Google Shape;279;p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Syntax of FOL</a:t>
            </a:r>
            <a:endParaRPr/>
          </a:p>
        </p:txBody>
      </p:sp>
      <p:pic>
        <p:nvPicPr>
          <p:cNvPr id="285" name="Google Shape;285;p41"/>
          <p:cNvPicPr preferRelativeResize="0"/>
          <p:nvPr/>
        </p:nvPicPr>
        <p:blipFill rotWithShape="1">
          <a:blip r:embed="rId3">
            <a:alphaModFix/>
          </a:blip>
          <a:srcRect b="0" l="0" r="0" t="0"/>
          <a:stretch/>
        </p:blipFill>
        <p:spPr>
          <a:xfrm>
            <a:off x="407162" y="1356876"/>
            <a:ext cx="8329673" cy="446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213378" y="508656"/>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Knowledge Base</a:t>
            </a:r>
            <a:endParaRPr/>
          </a:p>
        </p:txBody>
      </p:sp>
      <p:sp>
        <p:nvSpPr>
          <p:cNvPr id="124" name="Google Shape;124;p15"/>
          <p:cNvSpPr txBox="1"/>
          <p:nvPr>
            <p:ph idx="1" type="body"/>
          </p:nvPr>
        </p:nvSpPr>
        <p:spPr>
          <a:xfrm>
            <a:off x="149372" y="1272149"/>
            <a:ext cx="8520600" cy="48822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SzPts val="2400"/>
              <a:buChar char="●"/>
            </a:pPr>
            <a:r>
              <a:rPr lang="en-IN" sz="2400"/>
              <a:t>An intelligent agent needs knowledge about the real world for taking decisions and reasoning to act efficiently.</a:t>
            </a:r>
            <a:endParaRPr sz="2400"/>
          </a:p>
          <a:p>
            <a:pPr indent="-381000" lvl="0" marL="457200" rtl="0" algn="just">
              <a:lnSpc>
                <a:spcPct val="150000"/>
              </a:lnSpc>
              <a:spcBef>
                <a:spcPts val="0"/>
              </a:spcBef>
              <a:spcAft>
                <a:spcPts val="0"/>
              </a:spcAft>
              <a:buSzPts val="2400"/>
              <a:buChar char="●"/>
            </a:pPr>
            <a:r>
              <a:rPr lang="en-IN" sz="2400"/>
              <a:t>Knowledge base consist of sentences.</a:t>
            </a:r>
            <a:endParaRPr sz="2400"/>
          </a:p>
          <a:p>
            <a:pPr indent="-381000" lvl="0" marL="457200" rtl="0" algn="just">
              <a:lnSpc>
                <a:spcPct val="150000"/>
              </a:lnSpc>
              <a:spcBef>
                <a:spcPts val="0"/>
              </a:spcBef>
              <a:spcAft>
                <a:spcPts val="0"/>
              </a:spcAft>
              <a:buSzPts val="2400"/>
              <a:buChar char="●"/>
            </a:pPr>
            <a:r>
              <a:rPr lang="en-IN" sz="2400"/>
              <a:t>These sentences are expressed using</a:t>
            </a:r>
            <a:endParaRPr sz="2400"/>
          </a:p>
          <a:p>
            <a:pPr indent="-381000" lvl="1" marL="914400" rtl="0" algn="just">
              <a:lnSpc>
                <a:spcPct val="150000"/>
              </a:lnSpc>
              <a:spcBef>
                <a:spcPts val="0"/>
              </a:spcBef>
              <a:spcAft>
                <a:spcPts val="0"/>
              </a:spcAft>
              <a:buSzPts val="2400"/>
              <a:buChar char="○"/>
            </a:pPr>
            <a:r>
              <a:rPr b="1" lang="en-IN" sz="2400"/>
              <a:t>Syntax</a:t>
            </a:r>
            <a:endParaRPr b="1" sz="2400"/>
          </a:p>
          <a:p>
            <a:pPr indent="-381000" lvl="1" marL="914400" rtl="0" algn="just">
              <a:lnSpc>
                <a:spcPct val="150000"/>
              </a:lnSpc>
              <a:spcBef>
                <a:spcPts val="0"/>
              </a:spcBef>
              <a:spcAft>
                <a:spcPts val="0"/>
              </a:spcAft>
              <a:buSzPts val="2400"/>
              <a:buChar char="○"/>
            </a:pPr>
            <a:r>
              <a:rPr b="1" lang="en-IN" sz="2400"/>
              <a:t>Semantics</a:t>
            </a:r>
            <a:endParaRPr b="1" sz="2400"/>
          </a:p>
          <a:p>
            <a:pPr indent="0" lvl="0" marL="88900" rtl="0" algn="just">
              <a:lnSpc>
                <a:spcPct val="150000"/>
              </a:lnSpc>
              <a:spcBef>
                <a:spcPts val="0"/>
              </a:spcBef>
              <a:spcAft>
                <a:spcPts val="0"/>
              </a:spcAft>
              <a:buSzPts val="2200"/>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a:t>
            </a:r>
            <a:endParaRPr/>
          </a:p>
          <a:p>
            <a:pPr indent="0" lvl="0" marL="0" rtl="0" algn="l">
              <a:lnSpc>
                <a:spcPct val="100000"/>
              </a:lnSpc>
              <a:spcBef>
                <a:spcPts val="0"/>
              </a:spcBef>
              <a:spcAft>
                <a:spcPts val="0"/>
              </a:spcAft>
              <a:buClr>
                <a:srgbClr val="000000"/>
              </a:buClr>
              <a:buSzPts val="2800"/>
              <a:buNone/>
            </a:pPr>
            <a:r>
              <a:rPr lang="en-IN"/>
              <a:t>Convert the following sentences into well-formed formulas (Wff’s)</a:t>
            </a:r>
            <a:endParaRPr/>
          </a:p>
        </p:txBody>
      </p:sp>
      <p:sp>
        <p:nvSpPr>
          <p:cNvPr id="291" name="Google Shape;291;p42"/>
          <p:cNvSpPr txBox="1"/>
          <p:nvPr>
            <p:ph idx="1" type="body"/>
          </p:nvPr>
        </p:nvSpPr>
        <p:spPr>
          <a:xfrm>
            <a:off x="124887" y="1994917"/>
            <a:ext cx="8707500" cy="91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200"/>
              <a:buNone/>
            </a:pPr>
            <a:r>
              <a:rPr lang="en-IN" sz="2400">
                <a:solidFill>
                  <a:srgbClr val="FF0000"/>
                </a:solidFill>
              </a:rPr>
              <a:t>All birds fly </a:t>
            </a:r>
            <a:endParaRPr sz="2400"/>
          </a:p>
        </p:txBody>
      </p:sp>
      <p:sp>
        <p:nvSpPr>
          <p:cNvPr id="292" name="Google Shape;292;p42"/>
          <p:cNvSpPr txBox="1"/>
          <p:nvPr/>
        </p:nvSpPr>
        <p:spPr>
          <a:xfrm>
            <a:off x="2555776" y="2492896"/>
            <a:ext cx="28083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highlight>
                  <a:srgbClr val="FFFF00"/>
                </a:highlight>
                <a:latin typeface="Archivo Narrow"/>
                <a:ea typeface="Archivo Narrow"/>
                <a:cs typeface="Archivo Narrow"/>
                <a:sym typeface="Archivo Narrow"/>
              </a:rPr>
              <a:t>∀x bird(x) </a:t>
            </a:r>
            <a:r>
              <a:rPr b="0" i="0" lang="en-IN" sz="2400" u="none" cap="none" strike="noStrike">
                <a:solidFill>
                  <a:srgbClr val="000000"/>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 fly(x)</a:t>
            </a:r>
            <a:endParaRPr b="0" i="0" sz="2400" u="none" cap="none" strike="noStrike">
              <a:solidFill>
                <a:srgbClr val="000000"/>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298" name="Google Shape;298;p43"/>
          <p:cNvSpPr txBox="1"/>
          <p:nvPr>
            <p:ph idx="1" type="body"/>
          </p:nvPr>
        </p:nvSpPr>
        <p:spPr>
          <a:xfrm>
            <a:off x="124887" y="1147917"/>
            <a:ext cx="8707500" cy="134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FF0000"/>
              </a:buClr>
              <a:buSzPts val="2200"/>
              <a:buNone/>
            </a:pPr>
            <a:r>
              <a:rPr lang="en-IN" sz="2400">
                <a:solidFill>
                  <a:srgbClr val="FF0000"/>
                </a:solidFill>
              </a:rPr>
              <a:t>Every man respects his parent</a:t>
            </a:r>
            <a:endParaRPr sz="2400"/>
          </a:p>
          <a:p>
            <a:pPr indent="0" lvl="0" marL="0" rtl="0" algn="l">
              <a:lnSpc>
                <a:spcPct val="100000"/>
              </a:lnSpc>
              <a:spcBef>
                <a:spcPts val="600"/>
              </a:spcBef>
              <a:spcAft>
                <a:spcPts val="0"/>
              </a:spcAft>
              <a:buClr>
                <a:srgbClr val="000000"/>
              </a:buClr>
              <a:buSzPts val="2200"/>
              <a:buNone/>
            </a:pPr>
            <a:r>
              <a:t/>
            </a:r>
            <a:endParaRPr sz="2400">
              <a:highlight>
                <a:srgbClr val="FFFF00"/>
              </a:highlight>
            </a:endParaRPr>
          </a:p>
        </p:txBody>
      </p:sp>
      <p:sp>
        <p:nvSpPr>
          <p:cNvPr id="299" name="Google Shape;299;p43"/>
          <p:cNvSpPr txBox="1"/>
          <p:nvPr/>
        </p:nvSpPr>
        <p:spPr>
          <a:xfrm>
            <a:off x="1907704" y="2877746"/>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highlight>
                  <a:srgbClr val="FFFF00"/>
                </a:highlight>
                <a:latin typeface="Archivo Narrow"/>
                <a:ea typeface="Archivo Narrow"/>
                <a:cs typeface="Archivo Narrow"/>
                <a:sym typeface="Archivo Narrow"/>
              </a:rPr>
              <a:t>∀x man(x) </a:t>
            </a:r>
            <a:r>
              <a:rPr b="0" i="0" lang="en-IN" sz="2400" u="none" cap="none" strike="noStrike">
                <a:solidFill>
                  <a:srgbClr val="000000"/>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 respects(x, Parent)</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05" name="Google Shape;305;p44"/>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Every Gardener likes the Sun</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06" name="Google Shape;306;p44"/>
          <p:cNvSpPr txBox="1"/>
          <p:nvPr/>
        </p:nvSpPr>
        <p:spPr>
          <a:xfrm>
            <a:off x="1907704" y="2877746"/>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highlight>
                  <a:srgbClr val="FFFF00"/>
                </a:highlight>
                <a:latin typeface="Archivo Narrow"/>
                <a:ea typeface="Archivo Narrow"/>
                <a:cs typeface="Archivo Narrow"/>
                <a:sym typeface="Archivo Narrow"/>
              </a:rPr>
              <a:t>∀x Gardener(x) </a:t>
            </a:r>
            <a:r>
              <a:rPr b="0" i="0" lang="en-IN" sz="2400" u="none" cap="none" strike="noStrike">
                <a:solidFill>
                  <a:srgbClr val="000000"/>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 likes(x, Sun)</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12" name="Google Shape;312;p45"/>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Denny is not tall</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13" name="Google Shape;313;p45"/>
          <p:cNvSpPr txBox="1"/>
          <p:nvPr/>
        </p:nvSpPr>
        <p:spPr>
          <a:xfrm>
            <a:off x="1907704" y="2877746"/>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tall(Denny) </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19" name="Google Shape;319;p46"/>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All Pompeians are Romans</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20" name="Google Shape;320;p46"/>
          <p:cNvSpPr txBox="1"/>
          <p:nvPr/>
        </p:nvSpPr>
        <p:spPr>
          <a:xfrm>
            <a:off x="1907704" y="2877746"/>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highlight>
                  <a:srgbClr val="FFFF00"/>
                </a:highlight>
                <a:latin typeface="Archivo Narrow"/>
                <a:ea typeface="Archivo Narrow"/>
                <a:cs typeface="Archivo Narrow"/>
                <a:sym typeface="Archivo Narrow"/>
              </a:rPr>
              <a:t>∀x Pompeians(x) </a:t>
            </a:r>
            <a:r>
              <a:rPr b="0" i="0" lang="en-IN" sz="2400" u="none" cap="none" strike="noStrike">
                <a:solidFill>
                  <a:srgbClr val="000000"/>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 Romans(x)</a:t>
            </a:r>
            <a:endParaRPr b="0" i="0" sz="24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26" name="Google Shape;326;p47"/>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Picasso was a Painter</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27" name="Google Shape;327;p47"/>
          <p:cNvSpPr txBox="1"/>
          <p:nvPr/>
        </p:nvSpPr>
        <p:spPr>
          <a:xfrm>
            <a:off x="1907704" y="2877746"/>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highlight>
                  <a:srgbClr val="FFFF00"/>
                </a:highlight>
                <a:latin typeface="Archivo Narrow"/>
                <a:ea typeface="Archivo Narrow"/>
                <a:cs typeface="Archivo Narrow"/>
                <a:sym typeface="Archivo Narrow"/>
              </a:rPr>
              <a:t>Painter(Picasso)</a:t>
            </a:r>
            <a:endParaRPr b="0" i="0" sz="24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33" name="Google Shape;333;p48"/>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Every Elephant is Grey</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34" name="Google Shape;334;p48"/>
          <p:cNvSpPr txBox="1"/>
          <p:nvPr/>
        </p:nvSpPr>
        <p:spPr>
          <a:xfrm>
            <a:off x="1907704" y="3819621"/>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highlight>
                  <a:srgbClr val="FFFF00"/>
                </a:highlight>
                <a:latin typeface="Archivo Narrow"/>
                <a:ea typeface="Archivo Narrow"/>
                <a:cs typeface="Archivo Narrow"/>
                <a:sym typeface="Archivo Narrow"/>
              </a:rPr>
              <a:t>∀x Elephant(x) </a:t>
            </a:r>
            <a:r>
              <a:rPr b="0" i="0" lang="en-IN" sz="2400" u="none" cap="none" strike="noStrike">
                <a:solidFill>
                  <a:srgbClr val="000000"/>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 Grey(x)</a:t>
            </a:r>
            <a:endParaRPr b="0" i="0" sz="24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40" name="Google Shape;340;p49"/>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Fenny is a Professor</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41" name="Google Shape;341;p49"/>
          <p:cNvSpPr txBox="1"/>
          <p:nvPr/>
        </p:nvSpPr>
        <p:spPr>
          <a:xfrm>
            <a:off x="1848854" y="2995496"/>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highlight>
                  <a:srgbClr val="FFFF00"/>
                </a:highlight>
                <a:latin typeface="Archivo Narrow"/>
                <a:ea typeface="Archivo Narrow"/>
                <a:cs typeface="Archivo Narrow"/>
                <a:sym typeface="Archivo Narrow"/>
              </a:rPr>
              <a:t>Professor(Fenny)</a:t>
            </a:r>
            <a:endParaRPr b="0" i="0" sz="24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47" name="Google Shape;347;p50"/>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Lucy criticize John</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48" name="Google Shape;348;p50"/>
          <p:cNvSpPr txBox="1"/>
          <p:nvPr/>
        </p:nvSpPr>
        <p:spPr>
          <a:xfrm>
            <a:off x="1819379" y="2951321"/>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highlight>
                  <a:srgbClr val="FFFF00"/>
                </a:highlight>
                <a:latin typeface="Archivo Narrow"/>
                <a:ea typeface="Archivo Narrow"/>
                <a:cs typeface="Archivo Narrow"/>
                <a:sym typeface="Archivo Narrow"/>
              </a:rPr>
              <a:t>Criticize(Lucy,John)</a:t>
            </a:r>
            <a:endParaRPr b="0" i="0" sz="24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54" name="Google Shape;354;p51"/>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Some boys play cricket</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55" name="Google Shape;355;p51"/>
          <p:cNvSpPr txBox="1"/>
          <p:nvPr/>
        </p:nvSpPr>
        <p:spPr>
          <a:xfrm>
            <a:off x="2276670" y="3244334"/>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2400" u="none" cap="none" strike="noStrike">
                <a:solidFill>
                  <a:schemeClr val="dk1"/>
                </a:solidFill>
                <a:highlight>
                  <a:srgbClr val="FFFF00"/>
                </a:highlight>
                <a:latin typeface="Archivo Narrow"/>
                <a:ea typeface="Archivo Narrow"/>
                <a:cs typeface="Archivo Narrow"/>
                <a:sym typeface="Archivo Narrow"/>
              </a:rPr>
              <a:t>∃x boys(x) Ʌ play (x, Cricket)</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213378" y="508656"/>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Knowledge Base</a:t>
            </a:r>
            <a:endParaRPr/>
          </a:p>
        </p:txBody>
      </p:sp>
      <p:sp>
        <p:nvSpPr>
          <p:cNvPr id="130" name="Google Shape;130;p16"/>
          <p:cNvSpPr txBox="1"/>
          <p:nvPr>
            <p:ph idx="1" type="body"/>
          </p:nvPr>
        </p:nvSpPr>
        <p:spPr>
          <a:xfrm>
            <a:off x="149372" y="1272149"/>
            <a:ext cx="8520600" cy="48822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b="1" lang="en-IN" sz="2400">
                <a:solidFill>
                  <a:schemeClr val="dk1"/>
                </a:solidFill>
              </a:rPr>
              <a:t>Syntax </a:t>
            </a:r>
            <a:r>
              <a:rPr lang="en-IN" sz="2400">
                <a:solidFill>
                  <a:schemeClr val="dk1"/>
                </a:solidFill>
              </a:rPr>
              <a:t>- Specify the sentences that are well formed.</a:t>
            </a:r>
            <a:endParaRPr sz="2400">
              <a:solidFill>
                <a:schemeClr val="dk1"/>
              </a:solidFill>
            </a:endParaRPr>
          </a:p>
          <a:p>
            <a:pPr indent="0" lvl="0" marL="914400" rtl="0" algn="just">
              <a:lnSpc>
                <a:spcPct val="150000"/>
              </a:lnSpc>
              <a:spcBef>
                <a:spcPts val="0"/>
              </a:spcBef>
              <a:spcAft>
                <a:spcPts val="0"/>
              </a:spcAft>
              <a:buSzPts val="2200"/>
              <a:buNone/>
            </a:pPr>
            <a:r>
              <a:rPr lang="en-IN" sz="2400">
                <a:solidFill>
                  <a:schemeClr val="dk1"/>
                </a:solidFill>
              </a:rPr>
              <a:t>	Example: x+y=4</a:t>
            </a:r>
            <a:endParaRPr sz="2400">
              <a:solidFill>
                <a:schemeClr val="dk1"/>
              </a:solidFill>
            </a:endParaRPr>
          </a:p>
          <a:p>
            <a:pPr indent="0" lvl="0" marL="914400" rtl="0" algn="just">
              <a:lnSpc>
                <a:spcPct val="150000"/>
              </a:lnSpc>
              <a:spcBef>
                <a:spcPts val="0"/>
              </a:spcBef>
              <a:spcAft>
                <a:spcPts val="0"/>
              </a:spcAft>
              <a:buSzPts val="2200"/>
              <a:buNone/>
            </a:pPr>
            <a:r>
              <a:rPr lang="en-IN" sz="2400">
                <a:solidFill>
                  <a:schemeClr val="dk1"/>
                </a:solidFill>
              </a:rPr>
              <a:t>			    x4y+=</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b="1" lang="en-IN" sz="2400">
                <a:solidFill>
                  <a:schemeClr val="dk1"/>
                </a:solidFill>
              </a:rPr>
              <a:t>Semantics</a:t>
            </a:r>
            <a:r>
              <a:rPr lang="en-IN" sz="2400">
                <a:solidFill>
                  <a:schemeClr val="dk1"/>
                </a:solidFill>
              </a:rPr>
              <a:t> – Define the meaning of the sentence. It specifies the truth of each sentence</a:t>
            </a:r>
            <a:endParaRPr sz="2400">
              <a:solidFill>
                <a:schemeClr val="dk1"/>
              </a:solidFill>
            </a:endParaRPr>
          </a:p>
          <a:p>
            <a:pPr indent="0" lvl="0" marL="914400" rtl="0" algn="just">
              <a:lnSpc>
                <a:spcPct val="150000"/>
              </a:lnSpc>
              <a:spcBef>
                <a:spcPts val="0"/>
              </a:spcBef>
              <a:spcAft>
                <a:spcPts val="0"/>
              </a:spcAft>
              <a:buSzPts val="2200"/>
              <a:buNone/>
            </a:pPr>
            <a:r>
              <a:rPr lang="en-IN" sz="2400">
                <a:solidFill>
                  <a:schemeClr val="dk1"/>
                </a:solidFill>
              </a:rPr>
              <a:t>	Example: x+y=4 is true if x=2 and y=2</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b="1" lang="en-IN" sz="2400">
                <a:solidFill>
                  <a:schemeClr val="dk1"/>
                </a:solidFill>
              </a:rPr>
              <a:t>Model </a:t>
            </a:r>
            <a:r>
              <a:rPr lang="en-IN" sz="2400">
                <a:solidFill>
                  <a:schemeClr val="dk1"/>
                </a:solidFill>
              </a:rPr>
              <a:t>is used in place of possible world. It is a mathematical abstraction, which simply fixes the truth or falsehood of every relevant sentence.</a:t>
            </a:r>
            <a:endParaRPr sz="2400">
              <a:solidFill>
                <a:schemeClr val="dk1"/>
              </a:solidFill>
            </a:endParaRPr>
          </a:p>
          <a:p>
            <a:pPr indent="0" lvl="0" marL="88900" rtl="0" algn="just">
              <a:lnSpc>
                <a:spcPct val="150000"/>
              </a:lnSpc>
              <a:spcBef>
                <a:spcPts val="0"/>
              </a:spcBef>
              <a:spcAft>
                <a:spcPts val="0"/>
              </a:spcAft>
              <a:buSzPts val="2200"/>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61" name="Google Shape;361;p52"/>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There exists a White Alligator</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62" name="Google Shape;362;p52"/>
          <p:cNvSpPr txBox="1"/>
          <p:nvPr/>
        </p:nvSpPr>
        <p:spPr>
          <a:xfrm>
            <a:off x="2183320" y="3272859"/>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2400" u="none" cap="none" strike="noStrike">
                <a:solidFill>
                  <a:schemeClr val="dk1"/>
                </a:solidFill>
                <a:highlight>
                  <a:srgbClr val="FFFF00"/>
                </a:highlight>
                <a:latin typeface="Archivo Narrow"/>
                <a:ea typeface="Archivo Narrow"/>
                <a:cs typeface="Archivo Narrow"/>
                <a:sym typeface="Archivo Narrow"/>
              </a:rPr>
              <a:t>∃x Alligator(x) Ʌ White (x)</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68" name="Google Shape;368;p53"/>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There exists some bird that doesn’t fly</a:t>
            </a:r>
            <a:endParaRPr sz="2400"/>
          </a:p>
          <a:p>
            <a:pPr indent="0" lvl="0" marL="0" rtl="0" algn="l">
              <a:lnSpc>
                <a:spcPct val="100000"/>
              </a:lnSpc>
              <a:spcBef>
                <a:spcPts val="600"/>
              </a:spcBef>
              <a:spcAft>
                <a:spcPts val="0"/>
              </a:spcAft>
              <a:buClr>
                <a:srgbClr val="000000"/>
              </a:buClr>
              <a:buSzPts val="2200"/>
              <a:buNone/>
            </a:pPr>
            <a:r>
              <a:t/>
            </a:r>
            <a:endParaRPr sz="2400"/>
          </a:p>
        </p:txBody>
      </p:sp>
      <p:sp>
        <p:nvSpPr>
          <p:cNvPr id="369" name="Google Shape;369;p53"/>
          <p:cNvSpPr txBox="1"/>
          <p:nvPr/>
        </p:nvSpPr>
        <p:spPr>
          <a:xfrm>
            <a:off x="2276670" y="3244334"/>
            <a:ext cx="4590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2400" u="none" cap="none" strike="noStrike">
                <a:solidFill>
                  <a:schemeClr val="dk1"/>
                </a:solidFill>
                <a:highlight>
                  <a:srgbClr val="FFFF00"/>
                </a:highlight>
                <a:latin typeface="Archivo Narrow"/>
                <a:ea typeface="Archivo Narrow"/>
                <a:cs typeface="Archivo Narrow"/>
                <a:sym typeface="Archivo Narrow"/>
              </a:rPr>
              <a:t>∃x bird(x) Ʌ </a:t>
            </a:r>
            <a:r>
              <a:rPr b="0" i="0" lang="en-IN" sz="1800" u="none" cap="none" strike="noStrike">
                <a:solidFill>
                  <a:schemeClr val="dk1"/>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fly (x)</a:t>
            </a:r>
            <a:endParaRPr b="0" i="0" sz="24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75" name="Google Shape;375;p54"/>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2200"/>
              <a:buNone/>
            </a:pPr>
            <a:r>
              <a:rPr lang="en-IN" sz="2400">
                <a:solidFill>
                  <a:srgbClr val="FF0000"/>
                </a:solidFill>
              </a:rPr>
              <a:t>Not all students like both Mathematics and Science</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376" name="Google Shape;376;p54"/>
          <p:cNvSpPr txBox="1"/>
          <p:nvPr/>
        </p:nvSpPr>
        <p:spPr>
          <a:xfrm>
            <a:off x="1115626" y="3105825"/>
            <a:ext cx="744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highlight>
                  <a:srgbClr val="FFFF00"/>
                </a:highlight>
                <a:latin typeface="Archivo Narrow"/>
                <a:ea typeface="Archivo Narrow"/>
                <a:cs typeface="Archivo Narrow"/>
                <a:sym typeface="Archivo Narrow"/>
              </a:rPr>
              <a:t>~∀x  [student (x) </a:t>
            </a:r>
            <a:r>
              <a:rPr b="0" i="0" lang="en-IN" sz="2400" u="none" cap="none" strike="noStrike">
                <a:solidFill>
                  <a:srgbClr val="000000"/>
                </a:solidFill>
                <a:highlight>
                  <a:srgbClr val="FFFF00"/>
                </a:highlight>
                <a:latin typeface="Arial"/>
                <a:ea typeface="Arial"/>
                <a:cs typeface="Arial"/>
                <a:sym typeface="Arial"/>
              </a:rPr>
              <a:t>→</a:t>
            </a:r>
            <a:r>
              <a:rPr b="0" i="0" lang="en-IN" sz="2400" u="none" cap="none" strike="noStrike">
                <a:solidFill>
                  <a:schemeClr val="dk1"/>
                </a:solidFill>
                <a:highlight>
                  <a:srgbClr val="FFFF00"/>
                </a:highlight>
                <a:latin typeface="Archivo Narrow"/>
                <a:ea typeface="Archivo Narrow"/>
                <a:cs typeface="Archivo Narrow"/>
                <a:sym typeface="Archivo Narrow"/>
              </a:rPr>
              <a:t> like(x, Mathematics) Ʌ like(x, Science) ]</a:t>
            </a:r>
            <a:endParaRPr b="0" i="0" sz="24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82" name="Google Shape;382;p55"/>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Font typeface="Arial"/>
              <a:buNone/>
            </a:pPr>
            <a:r>
              <a:rPr lang="en-IN" sz="2400">
                <a:solidFill>
                  <a:srgbClr val="FF0000"/>
                </a:solidFill>
              </a:rPr>
              <a:t>Lipton is a Tea</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383" name="Google Shape;383;p55"/>
          <p:cNvSpPr txBox="1"/>
          <p:nvPr/>
        </p:nvSpPr>
        <p:spPr>
          <a:xfrm>
            <a:off x="1115616" y="3105834"/>
            <a:ext cx="6840900" cy="4308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22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Tea (Lipton)</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89" name="Google Shape;389;p56"/>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Every man is mortal</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390" name="Google Shape;390;p56"/>
          <p:cNvSpPr txBox="1"/>
          <p:nvPr/>
        </p:nvSpPr>
        <p:spPr>
          <a:xfrm>
            <a:off x="1115616" y="3105834"/>
            <a:ext cx="6840900" cy="461624"/>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None/>
            </a:pPr>
            <a:r>
              <a:rPr b="0" i="0" lang="en-IN" sz="2200" u="none" cap="none" strike="noStrike">
                <a:solidFill>
                  <a:schemeClr val="dk1"/>
                </a:solidFill>
                <a:highlight>
                  <a:srgbClr val="FFFF00"/>
                </a:highlight>
                <a:latin typeface="Archivo Narrow"/>
                <a:ea typeface="Archivo Narrow"/>
                <a:cs typeface="Archivo Narrow"/>
                <a:sym typeface="Archivo Narrow"/>
              </a:rPr>
              <a:t>∀x man(x) </a:t>
            </a:r>
            <a:r>
              <a:rPr b="0" i="0" lang="en-IN" sz="2400" u="none" cap="none" strike="noStrike">
                <a:solidFill>
                  <a:srgbClr val="000000"/>
                </a:solidFill>
                <a:highlight>
                  <a:srgbClr val="FFFF00"/>
                </a:highlight>
                <a:latin typeface="Arial"/>
                <a:ea typeface="Arial"/>
                <a:cs typeface="Arial"/>
                <a:sym typeface="Arial"/>
              </a:rPr>
              <a:t>→</a:t>
            </a:r>
            <a:r>
              <a:rPr b="0" i="0" lang="en-IN" sz="2200" u="none" cap="none" strike="noStrike">
                <a:solidFill>
                  <a:schemeClr val="dk1"/>
                </a:solidFill>
                <a:highlight>
                  <a:srgbClr val="FFFF00"/>
                </a:highlight>
                <a:latin typeface="Archivo Narrow"/>
                <a:ea typeface="Archivo Narrow"/>
                <a:cs typeface="Archivo Narrow"/>
                <a:sym typeface="Archivo Narrow"/>
              </a:rPr>
              <a:t> mortal(x)</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396" name="Google Shape;396;p57"/>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All girls are beautiful</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397" name="Google Shape;397;p57"/>
          <p:cNvSpPr txBox="1"/>
          <p:nvPr/>
        </p:nvSpPr>
        <p:spPr>
          <a:xfrm>
            <a:off x="1115616" y="3105834"/>
            <a:ext cx="6840900" cy="461624"/>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None/>
            </a:pPr>
            <a:r>
              <a:rPr b="0" i="0" lang="en-IN" sz="2200" u="none" cap="none" strike="noStrike">
                <a:solidFill>
                  <a:schemeClr val="dk1"/>
                </a:solidFill>
                <a:highlight>
                  <a:srgbClr val="FFFF00"/>
                </a:highlight>
                <a:latin typeface="Archivo Narrow"/>
                <a:ea typeface="Archivo Narrow"/>
                <a:cs typeface="Archivo Narrow"/>
                <a:sym typeface="Archivo Narrow"/>
              </a:rPr>
              <a:t>∀x girls(x) </a:t>
            </a:r>
            <a:r>
              <a:rPr b="0" i="0" lang="en-IN" sz="2400" u="none" cap="none" strike="noStrike">
                <a:solidFill>
                  <a:srgbClr val="000000"/>
                </a:solidFill>
                <a:highlight>
                  <a:srgbClr val="FFFF00"/>
                </a:highlight>
                <a:latin typeface="Arial"/>
                <a:ea typeface="Arial"/>
                <a:cs typeface="Arial"/>
                <a:sym typeface="Arial"/>
              </a:rPr>
              <a:t>→</a:t>
            </a:r>
            <a:r>
              <a:rPr b="0" i="0" lang="en-IN" sz="2200" u="none" cap="none" strike="noStrike">
                <a:solidFill>
                  <a:schemeClr val="dk1"/>
                </a:solidFill>
                <a:highlight>
                  <a:srgbClr val="FFFF00"/>
                </a:highlight>
                <a:latin typeface="Archivo Narrow"/>
                <a:ea typeface="Archivo Narrow"/>
                <a:cs typeface="Archivo Narrow"/>
                <a:sym typeface="Archivo Narrow"/>
              </a:rPr>
              <a:t> beautiful(x)</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03" name="Google Shape;403;p58"/>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All that glitters are not gold</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04" name="Google Shape;404;p58"/>
          <p:cNvSpPr txBox="1"/>
          <p:nvPr/>
        </p:nvSpPr>
        <p:spPr>
          <a:xfrm>
            <a:off x="1115616" y="3105834"/>
            <a:ext cx="6840900" cy="461624"/>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None/>
            </a:pPr>
            <a:r>
              <a:rPr b="0" i="0" lang="en-IN" sz="2200" u="none" cap="none" strike="noStrike">
                <a:solidFill>
                  <a:schemeClr val="dk1"/>
                </a:solidFill>
                <a:highlight>
                  <a:srgbClr val="FFFF00"/>
                </a:highlight>
                <a:latin typeface="Archivo Narrow"/>
                <a:ea typeface="Archivo Narrow"/>
                <a:cs typeface="Archivo Narrow"/>
                <a:sym typeface="Archivo Narrow"/>
              </a:rPr>
              <a:t> ∀x glitters(x) </a:t>
            </a:r>
            <a:r>
              <a:rPr b="0" i="0" lang="en-IN" sz="2400" u="none" cap="none" strike="noStrike">
                <a:solidFill>
                  <a:srgbClr val="000000"/>
                </a:solidFill>
                <a:highlight>
                  <a:srgbClr val="FFFF00"/>
                </a:highlight>
                <a:latin typeface="Arial"/>
                <a:ea typeface="Arial"/>
                <a:cs typeface="Arial"/>
                <a:sym typeface="Arial"/>
              </a:rPr>
              <a:t>→</a:t>
            </a:r>
            <a:r>
              <a:rPr b="0" i="0" lang="en-IN" sz="2200" u="none" cap="none" strike="noStrike">
                <a:solidFill>
                  <a:schemeClr val="dk1"/>
                </a:solidFill>
                <a:highlight>
                  <a:srgbClr val="FFFF00"/>
                </a:highlight>
                <a:latin typeface="Archivo Narrow"/>
                <a:ea typeface="Archivo Narrow"/>
                <a:cs typeface="Archivo Narrow"/>
                <a:sym typeface="Archivo Narrow"/>
              </a:rPr>
              <a:t> ~gold(x)</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10" name="Google Shape;410;p59"/>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Some boys are obedient</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11" name="Google Shape;411;p59"/>
          <p:cNvSpPr txBox="1"/>
          <p:nvPr/>
        </p:nvSpPr>
        <p:spPr>
          <a:xfrm>
            <a:off x="1115616" y="3105834"/>
            <a:ext cx="6840900" cy="4308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22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∃x boys(x) Ʌ obedient(x)</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17" name="Google Shape;417;p60"/>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Some cows are black and some cows are white</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18" name="Google Shape;418;p60"/>
          <p:cNvSpPr txBox="1"/>
          <p:nvPr/>
        </p:nvSpPr>
        <p:spPr>
          <a:xfrm>
            <a:off x="1115616" y="3105834"/>
            <a:ext cx="6840900" cy="4308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22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∃x cows(x) Ʌ black(x) Ʌ white(x)</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24" name="Google Shape;424;p61"/>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Everyone likes Ice cream</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25" name="Google Shape;425;p61"/>
          <p:cNvSpPr txBox="1"/>
          <p:nvPr/>
        </p:nvSpPr>
        <p:spPr>
          <a:xfrm>
            <a:off x="1115616" y="3105834"/>
            <a:ext cx="6840900" cy="4308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22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∀x likes(x, Ice Cream) </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213378" y="508656"/>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Logic</a:t>
            </a:r>
            <a:endParaRPr/>
          </a:p>
        </p:txBody>
      </p:sp>
      <p:sp>
        <p:nvSpPr>
          <p:cNvPr id="136" name="Google Shape;136;p17"/>
          <p:cNvSpPr txBox="1"/>
          <p:nvPr>
            <p:ph idx="1" type="body"/>
          </p:nvPr>
        </p:nvSpPr>
        <p:spPr>
          <a:xfrm>
            <a:off x="149372" y="1272149"/>
            <a:ext cx="8520600" cy="4882200"/>
          </a:xfrm>
          <a:prstGeom prst="rect">
            <a:avLst/>
          </a:prstGeom>
          <a:noFill/>
          <a:ln>
            <a:noFill/>
          </a:ln>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IN" sz="2400">
                <a:solidFill>
                  <a:schemeClr val="dk1"/>
                </a:solidFill>
              </a:rPr>
              <a:t>It is the proof of validation behind any reason provided.</a:t>
            </a:r>
            <a:endParaRPr sz="2400">
              <a:solidFill>
                <a:schemeClr val="dk1"/>
              </a:solidFill>
            </a:endParaRPr>
          </a:p>
          <a:p>
            <a:pPr indent="-381000" lvl="1" marL="914400" rtl="0" algn="just">
              <a:lnSpc>
                <a:spcPct val="150000"/>
              </a:lnSpc>
              <a:spcBef>
                <a:spcPts val="0"/>
              </a:spcBef>
              <a:spcAft>
                <a:spcPts val="0"/>
              </a:spcAft>
              <a:buClr>
                <a:schemeClr val="dk1"/>
              </a:buClr>
              <a:buSzPts val="2400"/>
              <a:buChar char="○"/>
            </a:pPr>
            <a:r>
              <a:rPr lang="en-IN" sz="2400">
                <a:solidFill>
                  <a:schemeClr val="dk1"/>
                </a:solidFill>
              </a:rPr>
              <a:t>Propositional Logic (PL)</a:t>
            </a:r>
            <a:endParaRPr sz="2400">
              <a:solidFill>
                <a:schemeClr val="dk1"/>
              </a:solidFill>
            </a:endParaRPr>
          </a:p>
          <a:p>
            <a:pPr indent="-381000" lvl="1" marL="914400" rtl="0" algn="just">
              <a:lnSpc>
                <a:spcPct val="150000"/>
              </a:lnSpc>
              <a:spcBef>
                <a:spcPts val="0"/>
              </a:spcBef>
              <a:spcAft>
                <a:spcPts val="0"/>
              </a:spcAft>
              <a:buClr>
                <a:schemeClr val="dk1"/>
              </a:buClr>
              <a:buSzPts val="2400"/>
              <a:buChar char="○"/>
            </a:pPr>
            <a:r>
              <a:rPr lang="en-IN" sz="2400">
                <a:solidFill>
                  <a:schemeClr val="dk1"/>
                </a:solidFill>
              </a:rPr>
              <a:t>First Order Logic (FOL)</a:t>
            </a:r>
            <a:endParaRPr sz="2400">
              <a:solidFill>
                <a:schemeClr val="dk1"/>
              </a:solidFill>
            </a:endParaRPr>
          </a:p>
          <a:p>
            <a:pPr indent="0" lvl="0" marL="88900" rtl="0" algn="just">
              <a:lnSpc>
                <a:spcPct val="150000"/>
              </a:lnSpc>
              <a:spcBef>
                <a:spcPts val="0"/>
              </a:spcBef>
              <a:spcAft>
                <a:spcPts val="0"/>
              </a:spcAft>
              <a:buSzPts val="2200"/>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31" name="Google Shape;431;p62"/>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None/>
            </a:pPr>
            <a:r>
              <a:rPr lang="en-IN" sz="2400">
                <a:solidFill>
                  <a:srgbClr val="FF0000"/>
                </a:solidFill>
              </a:rPr>
              <a:t>Brothers are siblings</a:t>
            </a:r>
            <a:endParaRPr sz="2400"/>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32" name="Google Shape;432;p62"/>
          <p:cNvSpPr txBox="1"/>
          <p:nvPr/>
        </p:nvSpPr>
        <p:spPr>
          <a:xfrm>
            <a:off x="1115616" y="3105834"/>
            <a:ext cx="6840900" cy="461624"/>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None/>
            </a:pPr>
            <a:r>
              <a:rPr b="0" i="0" lang="en-IN" sz="2200" u="none" cap="none" strike="noStrike">
                <a:solidFill>
                  <a:schemeClr val="dk1"/>
                </a:solidFill>
                <a:highlight>
                  <a:srgbClr val="FFFF00"/>
                </a:highlight>
                <a:latin typeface="Archivo Narrow"/>
                <a:ea typeface="Archivo Narrow"/>
                <a:cs typeface="Archivo Narrow"/>
                <a:sym typeface="Archivo Narrow"/>
              </a:rPr>
              <a:t>∀x ∀y Brothers(x, y) </a:t>
            </a:r>
            <a:r>
              <a:rPr b="0" i="0" lang="en-IN" sz="2400" u="none" cap="none" strike="noStrike">
                <a:solidFill>
                  <a:srgbClr val="000000"/>
                </a:solidFill>
                <a:highlight>
                  <a:srgbClr val="FFFF00"/>
                </a:highlight>
                <a:latin typeface="Arial"/>
                <a:ea typeface="Arial"/>
                <a:cs typeface="Arial"/>
                <a:sym typeface="Arial"/>
              </a:rPr>
              <a:t>→</a:t>
            </a:r>
            <a:r>
              <a:rPr b="0" i="0" lang="en-IN" sz="2200" u="none" cap="none" strike="noStrike">
                <a:solidFill>
                  <a:schemeClr val="dk1"/>
                </a:solidFill>
                <a:highlight>
                  <a:srgbClr val="FFFF00"/>
                </a:highlight>
                <a:latin typeface="Archivo Narrow"/>
                <a:ea typeface="Archivo Narrow"/>
                <a:cs typeface="Archivo Narrow"/>
                <a:sym typeface="Archivo Narrow"/>
              </a:rPr>
              <a:t> Siblings(x, y) </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38" name="Google Shape;438;p63"/>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2400">
                <a:solidFill>
                  <a:srgbClr val="FF0000"/>
                </a:solidFill>
              </a:rPr>
              <a:t>Everybody loves somebody</a:t>
            </a:r>
            <a:endParaRPr sz="2400">
              <a:solidFill>
                <a:srgbClr val="FF0000"/>
              </a:solidFill>
            </a:endParaRPr>
          </a:p>
          <a:p>
            <a:pPr indent="0" lvl="0" marL="0" rtl="0" algn="l">
              <a:lnSpc>
                <a:spcPct val="100000"/>
              </a:lnSpc>
              <a:spcBef>
                <a:spcPts val="0"/>
              </a:spcBef>
              <a:spcAft>
                <a:spcPts val="0"/>
              </a:spcAft>
              <a:buClr>
                <a:schemeClr val="dk1"/>
              </a:buClr>
              <a:buSzPts val="1100"/>
              <a:buFont typeface="Arial"/>
              <a:buNone/>
            </a:pPr>
            <a:r>
              <a:t/>
            </a:r>
            <a:endParaRPr sz="2400">
              <a:solidFill>
                <a:srgbClr val="FF0000"/>
              </a:solidFill>
            </a:endParaRPr>
          </a:p>
          <a:p>
            <a:pPr indent="0" lvl="0" marL="0" rtl="0" algn="l">
              <a:lnSpc>
                <a:spcPct val="100000"/>
              </a:lnSpc>
              <a:spcBef>
                <a:spcPts val="0"/>
              </a:spcBef>
              <a:spcAft>
                <a:spcPts val="0"/>
              </a:spcAft>
              <a:buClr>
                <a:schemeClr val="dk1"/>
              </a:buClr>
              <a:buSzPts val="2200"/>
              <a:buNone/>
            </a:pPr>
            <a:r>
              <a:t/>
            </a:r>
            <a:endParaRPr sz="2400">
              <a:solidFill>
                <a:srgbClr val="FF0000"/>
              </a:solidFill>
            </a:endParaRPr>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39" name="Google Shape;439;p63"/>
          <p:cNvSpPr txBox="1"/>
          <p:nvPr/>
        </p:nvSpPr>
        <p:spPr>
          <a:xfrm>
            <a:off x="1115616" y="3105834"/>
            <a:ext cx="6840900" cy="4308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22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∀x ∃y Loves(x, y)</a:t>
            </a:r>
            <a:endParaRPr b="0" i="0" sz="2400" u="none" cap="none" strike="noStrike">
              <a:solidFill>
                <a:schemeClr val="dk1"/>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4"/>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45" name="Google Shape;445;p64"/>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IN" sz="2400">
                <a:solidFill>
                  <a:srgbClr val="FF0000"/>
                </a:solidFill>
              </a:rPr>
              <a:t>There is someone who is loved by everyone</a:t>
            </a:r>
            <a:endParaRPr sz="2400">
              <a:solidFill>
                <a:srgbClr val="FF0000"/>
              </a:solidFill>
            </a:endParaRPr>
          </a:p>
          <a:p>
            <a:pPr indent="0" lvl="0" marL="0" rtl="0" algn="l">
              <a:lnSpc>
                <a:spcPct val="100000"/>
              </a:lnSpc>
              <a:spcBef>
                <a:spcPts val="0"/>
              </a:spcBef>
              <a:spcAft>
                <a:spcPts val="0"/>
              </a:spcAft>
              <a:buClr>
                <a:schemeClr val="dk1"/>
              </a:buClr>
              <a:buSzPts val="1100"/>
              <a:buNone/>
            </a:pPr>
            <a:r>
              <a:t/>
            </a:r>
            <a:endParaRPr sz="2400">
              <a:solidFill>
                <a:srgbClr val="FF0000"/>
              </a:solidFill>
            </a:endParaRPr>
          </a:p>
          <a:p>
            <a:pPr indent="0" lvl="0" marL="0" rtl="0" algn="l">
              <a:lnSpc>
                <a:spcPct val="100000"/>
              </a:lnSpc>
              <a:spcBef>
                <a:spcPts val="0"/>
              </a:spcBef>
              <a:spcAft>
                <a:spcPts val="0"/>
              </a:spcAft>
              <a:buClr>
                <a:schemeClr val="dk1"/>
              </a:buClr>
              <a:buSzPts val="2200"/>
              <a:buNone/>
            </a:pPr>
            <a:r>
              <a:t/>
            </a:r>
            <a:endParaRPr sz="2400">
              <a:solidFill>
                <a:srgbClr val="FF0000"/>
              </a:solidFill>
            </a:endParaRPr>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46" name="Google Shape;446;p64"/>
          <p:cNvSpPr txBox="1"/>
          <p:nvPr/>
        </p:nvSpPr>
        <p:spPr>
          <a:xfrm>
            <a:off x="1058166" y="3120084"/>
            <a:ext cx="6840900" cy="11082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11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∃y ∀x Loves(x, y)</a:t>
            </a:r>
            <a:endParaRPr b="0" i="0" sz="2200" u="none" cap="none" strike="noStrike">
              <a:solidFill>
                <a:schemeClr val="dk1"/>
              </a:solidFill>
              <a:highlight>
                <a:srgbClr val="FFFF00"/>
              </a:highlight>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highlight>
                <a:srgbClr val="FFFF00"/>
              </a:highlight>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124887" y="3844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52" name="Google Shape;452;p65"/>
          <p:cNvSpPr txBox="1"/>
          <p:nvPr>
            <p:ph idx="1" type="body"/>
          </p:nvPr>
        </p:nvSpPr>
        <p:spPr>
          <a:xfrm>
            <a:off x="124887" y="1147917"/>
            <a:ext cx="8707500" cy="148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IN" sz="2400">
                <a:solidFill>
                  <a:srgbClr val="FF0000"/>
                </a:solidFill>
              </a:rPr>
              <a:t>King John has a crown on his head</a:t>
            </a:r>
            <a:endParaRPr sz="2400">
              <a:solidFill>
                <a:srgbClr val="FF0000"/>
              </a:solidFill>
            </a:endParaRPr>
          </a:p>
          <a:p>
            <a:pPr indent="0" lvl="0" marL="0" rtl="0" algn="l">
              <a:lnSpc>
                <a:spcPct val="100000"/>
              </a:lnSpc>
              <a:spcBef>
                <a:spcPts val="0"/>
              </a:spcBef>
              <a:spcAft>
                <a:spcPts val="0"/>
              </a:spcAft>
              <a:buClr>
                <a:schemeClr val="dk1"/>
              </a:buClr>
              <a:buSzPts val="1100"/>
              <a:buNone/>
            </a:pPr>
            <a:r>
              <a:t/>
            </a:r>
            <a:endParaRPr sz="2400">
              <a:solidFill>
                <a:srgbClr val="FF0000"/>
              </a:solidFill>
            </a:endParaRPr>
          </a:p>
          <a:p>
            <a:pPr indent="0" lvl="0" marL="0" rtl="0" algn="l">
              <a:lnSpc>
                <a:spcPct val="100000"/>
              </a:lnSpc>
              <a:spcBef>
                <a:spcPts val="0"/>
              </a:spcBef>
              <a:spcAft>
                <a:spcPts val="0"/>
              </a:spcAft>
              <a:buClr>
                <a:schemeClr val="dk1"/>
              </a:buClr>
              <a:buSzPts val="2200"/>
              <a:buNone/>
            </a:pPr>
            <a:r>
              <a:t/>
            </a:r>
            <a:endParaRPr sz="2400">
              <a:solidFill>
                <a:srgbClr val="FF0000"/>
              </a:solidFill>
            </a:endParaRPr>
          </a:p>
          <a:p>
            <a:pPr indent="0" lvl="0" marL="0" rtl="0" algn="l">
              <a:lnSpc>
                <a:spcPct val="100000"/>
              </a:lnSpc>
              <a:spcBef>
                <a:spcPts val="600"/>
              </a:spcBef>
              <a:spcAft>
                <a:spcPts val="0"/>
              </a:spcAft>
              <a:buClr>
                <a:srgbClr val="000000"/>
              </a:buClr>
              <a:buSzPts val="2200"/>
              <a:buNone/>
            </a:pPr>
            <a:r>
              <a:t/>
            </a:r>
            <a:endParaRPr sz="2400"/>
          </a:p>
          <a:p>
            <a:pPr indent="0" lvl="0" marL="0" rtl="0" algn="l">
              <a:lnSpc>
                <a:spcPct val="100000"/>
              </a:lnSpc>
              <a:spcBef>
                <a:spcPts val="600"/>
              </a:spcBef>
              <a:spcAft>
                <a:spcPts val="0"/>
              </a:spcAft>
              <a:buClr>
                <a:srgbClr val="000000"/>
              </a:buClr>
              <a:buSzPts val="2200"/>
              <a:buNone/>
            </a:pPr>
            <a:r>
              <a:rPr lang="en-IN" sz="2400"/>
              <a:t>	</a:t>
            </a:r>
            <a:endParaRPr sz="2400"/>
          </a:p>
        </p:txBody>
      </p:sp>
      <p:sp>
        <p:nvSpPr>
          <p:cNvPr id="453" name="Google Shape;453;p65"/>
          <p:cNvSpPr txBox="1"/>
          <p:nvPr/>
        </p:nvSpPr>
        <p:spPr>
          <a:xfrm>
            <a:off x="1115616" y="3105834"/>
            <a:ext cx="6840900" cy="11082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chemeClr val="dk1"/>
              </a:buClr>
              <a:buSzPts val="1100"/>
              <a:buFont typeface="Arial"/>
              <a:buNone/>
            </a:pPr>
            <a:r>
              <a:rPr b="0" i="0" lang="en-IN" sz="2200" u="none" cap="none" strike="noStrike">
                <a:solidFill>
                  <a:schemeClr val="dk1"/>
                </a:solidFill>
                <a:highlight>
                  <a:srgbClr val="FFFF00"/>
                </a:highlight>
                <a:latin typeface="Archivo Narrow"/>
                <a:ea typeface="Archivo Narrow"/>
                <a:cs typeface="Archivo Narrow"/>
                <a:sym typeface="Archivo Narrow"/>
              </a:rPr>
              <a:t>∃x Crown(x) Ʌ Onhead(x, John)</a:t>
            </a:r>
            <a:endParaRPr b="0" i="0" sz="2200" u="none" cap="none" strike="noStrike">
              <a:solidFill>
                <a:schemeClr val="dk1"/>
              </a:solidFill>
              <a:highlight>
                <a:srgbClr val="FFFF00"/>
              </a:highlight>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highlight>
                <a:srgbClr val="FFFF00"/>
              </a:highlight>
              <a:latin typeface="Archivo Narrow"/>
              <a:ea typeface="Archivo Narrow"/>
              <a:cs typeface="Archivo Narrow"/>
              <a:sym typeface="Archivo Narrow"/>
            </a:endParaRPr>
          </a:p>
          <a:p>
            <a:pPr indent="0" lvl="0" marL="8890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highlight>
                <a:srgbClr val="FFFF00"/>
              </a:highlight>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59" name="Google Shape;459;p66"/>
          <p:cNvSpPr txBox="1"/>
          <p:nvPr>
            <p:ph idx="1" type="body"/>
          </p:nvPr>
        </p:nvSpPr>
        <p:spPr>
          <a:xfrm>
            <a:off x="325899" y="1268760"/>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2200"/>
              <a:buNone/>
            </a:pPr>
            <a:r>
              <a:rPr lang="en-IN"/>
              <a:t>Everyone dislikes parsnips</a:t>
            </a:r>
            <a:endParaRPr/>
          </a:p>
          <a:p>
            <a:pPr indent="0" lvl="0" marL="88900" rtl="0" algn="l">
              <a:lnSpc>
                <a:spcPct val="150000"/>
              </a:lnSpc>
              <a:spcBef>
                <a:spcPts val="0"/>
              </a:spcBef>
              <a:spcAft>
                <a:spcPts val="0"/>
              </a:spcAft>
              <a:buClr>
                <a:srgbClr val="000000"/>
              </a:buClr>
              <a:buSzPts val="2200"/>
              <a:buNone/>
            </a:pPr>
            <a:r>
              <a:rPr lang="en-IN"/>
              <a:t>        </a:t>
            </a:r>
            <a:r>
              <a:rPr lang="en-IN">
                <a:highlight>
                  <a:srgbClr val="FFFF00"/>
                </a:highlight>
              </a:rPr>
              <a:t>∀x ~Likes(x, Parsnips)  or ~∃x Likes(x, Parsnips)</a:t>
            </a:r>
            <a:endParaRPr/>
          </a:p>
          <a:p>
            <a:pPr indent="0" lvl="0" marL="0" rtl="0" algn="l">
              <a:lnSpc>
                <a:spcPct val="150000"/>
              </a:lnSpc>
              <a:spcBef>
                <a:spcPts val="0"/>
              </a:spcBef>
              <a:spcAft>
                <a:spcPts val="0"/>
              </a:spcAft>
              <a:buSzPts val="2200"/>
              <a:buNone/>
            </a:pPr>
            <a:r>
              <a:rPr lang="en-IN"/>
              <a:t>None of my friends are perfect</a:t>
            </a:r>
            <a:endParaRPr/>
          </a:p>
          <a:p>
            <a:pPr indent="0" lvl="0" marL="88900" rtl="0" algn="l">
              <a:lnSpc>
                <a:spcPct val="150000"/>
              </a:lnSpc>
              <a:spcBef>
                <a:spcPts val="0"/>
              </a:spcBef>
              <a:spcAft>
                <a:spcPts val="0"/>
              </a:spcAft>
              <a:buSzPts val="2200"/>
              <a:buNone/>
            </a:pPr>
            <a:r>
              <a:rPr lang="en-IN"/>
              <a:t>	 </a:t>
            </a:r>
            <a:r>
              <a:rPr lang="en-IN">
                <a:highlight>
                  <a:srgbClr val="FFFF00"/>
                </a:highlight>
              </a:rPr>
              <a:t>∀x F(x) → ~P(x)    or ~ ∃x F(x) </a:t>
            </a:r>
            <a:r>
              <a:rPr lang="en-IN">
                <a:highlight>
                  <a:srgbClr val="FFFF00"/>
                </a:highlight>
                <a:latin typeface="Archivo Narrow"/>
                <a:ea typeface="Archivo Narrow"/>
                <a:cs typeface="Archivo Narrow"/>
                <a:sym typeface="Archivo Narrow"/>
              </a:rPr>
              <a:t>Ʌ </a:t>
            </a:r>
            <a:r>
              <a:rPr lang="en-IN">
                <a:highlight>
                  <a:srgbClr val="FFFF00"/>
                </a:highlight>
              </a:rPr>
              <a:t>P(x)</a:t>
            </a:r>
            <a:endParaRPr/>
          </a:p>
          <a:p>
            <a:pPr indent="0" lvl="0" marL="88900" rtl="0" algn="l">
              <a:lnSpc>
                <a:spcPct val="150000"/>
              </a:lnSpc>
              <a:spcBef>
                <a:spcPts val="0"/>
              </a:spcBef>
              <a:spcAft>
                <a:spcPts val="0"/>
              </a:spcAft>
              <a:buClr>
                <a:srgbClr val="000000"/>
              </a:buClr>
              <a:buSzPts val="2200"/>
              <a:buNone/>
            </a:pPr>
            <a:r>
              <a:rPr lang="en-IN"/>
              <a:t>Every house is a physical object </a:t>
            </a:r>
            <a:endParaRPr/>
          </a:p>
          <a:p>
            <a:pPr indent="0" lvl="0" marL="88900" rtl="0" algn="l">
              <a:lnSpc>
                <a:spcPct val="150000"/>
              </a:lnSpc>
              <a:spcBef>
                <a:spcPts val="0"/>
              </a:spcBef>
              <a:spcAft>
                <a:spcPts val="0"/>
              </a:spcAft>
              <a:buClr>
                <a:srgbClr val="000000"/>
              </a:buClr>
              <a:buSzPts val="2200"/>
              <a:buNone/>
            </a:pPr>
            <a:r>
              <a:rPr lang="en-IN"/>
              <a:t>	</a:t>
            </a:r>
            <a:r>
              <a:rPr lang="en-IN">
                <a:highlight>
                  <a:srgbClr val="FFFF00"/>
                </a:highlight>
              </a:rPr>
              <a:t>∀x (house(x) → physical object(x))</a:t>
            </a:r>
            <a:endParaRPr/>
          </a:p>
          <a:p>
            <a:pPr indent="0" lvl="0" marL="0" rtl="0" algn="l">
              <a:lnSpc>
                <a:spcPct val="150000"/>
              </a:lnSpc>
              <a:spcBef>
                <a:spcPts val="0"/>
              </a:spcBef>
              <a:spcAft>
                <a:spcPts val="0"/>
              </a:spcAft>
              <a:buClr>
                <a:srgbClr val="000000"/>
              </a:buClr>
              <a:buSzPts val="2200"/>
              <a:buNone/>
            </a:pPr>
            <a:r>
              <a:rPr lang="en-IN"/>
              <a:t>Some physical objects are houses </a:t>
            </a:r>
            <a:endParaRPr/>
          </a:p>
          <a:p>
            <a:pPr indent="0" lvl="0" marL="88900" rtl="0" algn="l">
              <a:lnSpc>
                <a:spcPct val="150000"/>
              </a:lnSpc>
              <a:spcBef>
                <a:spcPts val="0"/>
              </a:spcBef>
              <a:spcAft>
                <a:spcPts val="0"/>
              </a:spcAft>
              <a:buClr>
                <a:srgbClr val="000000"/>
              </a:buClr>
              <a:buSzPts val="2200"/>
              <a:buNone/>
            </a:pPr>
            <a:r>
              <a:rPr lang="en-IN"/>
              <a:t>	</a:t>
            </a:r>
            <a:r>
              <a:rPr lang="en-IN">
                <a:highlight>
                  <a:srgbClr val="FFFF00"/>
                </a:highlight>
              </a:rPr>
              <a:t>∃x (physical object(x) ∧ house(x))</a:t>
            </a:r>
            <a:endParaRPr/>
          </a:p>
          <a:p>
            <a:pPr indent="0" lvl="0" marL="0" rtl="0" algn="l">
              <a:lnSpc>
                <a:spcPct val="150000"/>
              </a:lnSpc>
              <a:spcBef>
                <a:spcPts val="0"/>
              </a:spcBef>
              <a:spcAft>
                <a:spcPts val="0"/>
              </a:spcAft>
              <a:buClr>
                <a:srgbClr val="000000"/>
              </a:buClr>
              <a:buSzPts val="2200"/>
              <a:buNone/>
            </a:pPr>
            <a:r>
              <a:rPr lang="en-IN"/>
              <a:t>Every house has an owner</a:t>
            </a:r>
            <a:endParaRPr/>
          </a:p>
          <a:p>
            <a:pPr indent="0" lvl="0" marL="88900" rtl="0" algn="l">
              <a:lnSpc>
                <a:spcPct val="150000"/>
              </a:lnSpc>
              <a:spcBef>
                <a:spcPts val="0"/>
              </a:spcBef>
              <a:spcAft>
                <a:spcPts val="0"/>
              </a:spcAft>
              <a:buClr>
                <a:srgbClr val="000000"/>
              </a:buClr>
              <a:buSzPts val="2200"/>
              <a:buNone/>
            </a:pPr>
            <a:r>
              <a:rPr lang="en-IN"/>
              <a:t>	</a:t>
            </a:r>
            <a:r>
              <a:rPr lang="en-IN">
                <a:highlight>
                  <a:srgbClr val="FFFF00"/>
                </a:highlight>
              </a:rPr>
              <a:t> ∀x(house(x) → ∃y.owns(y, x)),</a:t>
            </a:r>
            <a:endParaRPr/>
          </a:p>
          <a:p>
            <a:pPr indent="0" lvl="0" marL="88900" rtl="0" algn="l">
              <a:lnSpc>
                <a:spcPct val="150000"/>
              </a:lnSpc>
              <a:spcBef>
                <a:spcPts val="0"/>
              </a:spcBef>
              <a:spcAft>
                <a:spcPts val="0"/>
              </a:spcAft>
              <a:buClr>
                <a:srgbClr val="000000"/>
              </a:buClr>
              <a:buSzPts val="2200"/>
              <a:buNone/>
            </a:pPr>
            <a:r>
              <a:t/>
            </a:r>
            <a:endParaRPr>
              <a:highlight>
                <a:srgbClr val="FFFF00"/>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65" name="Google Shape;465;p6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2200"/>
              <a:buFont typeface="Arial"/>
              <a:buNone/>
            </a:pPr>
            <a:r>
              <a:rPr lang="en-IN">
                <a:solidFill>
                  <a:schemeClr val="dk1"/>
                </a:solidFill>
              </a:rPr>
              <a:t>Everybody owns a house </a:t>
            </a:r>
            <a:endParaRPr>
              <a:solidFill>
                <a:schemeClr val="dk1"/>
              </a:solidFill>
            </a:endParaRPr>
          </a:p>
          <a:p>
            <a:pPr indent="0" lvl="0" marL="88900" rtl="0" algn="l">
              <a:lnSpc>
                <a:spcPct val="150000"/>
              </a:lnSpc>
              <a:spcBef>
                <a:spcPts val="0"/>
              </a:spcBef>
              <a:spcAft>
                <a:spcPts val="0"/>
              </a:spcAft>
              <a:buClr>
                <a:schemeClr val="dk1"/>
              </a:buClr>
              <a:buSzPts val="2200"/>
              <a:buFont typeface="Arial"/>
              <a:buNone/>
            </a:pPr>
            <a:r>
              <a:rPr lang="en-IN">
                <a:solidFill>
                  <a:schemeClr val="dk1"/>
                </a:solidFill>
              </a:rPr>
              <a:t>	</a:t>
            </a:r>
            <a:r>
              <a:rPr lang="en-IN">
                <a:solidFill>
                  <a:schemeClr val="dk1"/>
                </a:solidFill>
                <a:highlight>
                  <a:srgbClr val="FFFF00"/>
                </a:highlight>
              </a:rPr>
              <a:t>∀x ∃y (owns(x, y) ∧ house(y)) </a:t>
            </a:r>
            <a:endParaRPr/>
          </a:p>
          <a:p>
            <a:pPr indent="0" lvl="0" marL="0" rtl="0" algn="l">
              <a:lnSpc>
                <a:spcPct val="150000"/>
              </a:lnSpc>
              <a:spcBef>
                <a:spcPts val="0"/>
              </a:spcBef>
              <a:spcAft>
                <a:spcPts val="0"/>
              </a:spcAft>
              <a:buClr>
                <a:srgbClr val="000000"/>
              </a:buClr>
              <a:buSzPts val="2200"/>
              <a:buNone/>
            </a:pPr>
            <a:r>
              <a:rPr lang="en-IN"/>
              <a:t>Sue owns a house</a:t>
            </a:r>
            <a:endParaRPr/>
          </a:p>
          <a:p>
            <a:pPr indent="0" lvl="0" marL="88900" rtl="0" algn="l">
              <a:lnSpc>
                <a:spcPct val="150000"/>
              </a:lnSpc>
              <a:spcBef>
                <a:spcPts val="0"/>
              </a:spcBef>
              <a:spcAft>
                <a:spcPts val="0"/>
              </a:spcAft>
              <a:buClr>
                <a:srgbClr val="000000"/>
              </a:buClr>
              <a:buSzPts val="2200"/>
              <a:buNone/>
            </a:pPr>
            <a:r>
              <a:rPr lang="en-IN"/>
              <a:t> 	</a:t>
            </a:r>
            <a:r>
              <a:rPr lang="en-IN">
                <a:highlight>
                  <a:srgbClr val="FFFF00"/>
                </a:highlight>
              </a:rPr>
              <a:t>∃x (owns(Sue, x) ∧ house(x)) </a:t>
            </a:r>
            <a:endParaRPr/>
          </a:p>
          <a:p>
            <a:pPr indent="0" lvl="0" marL="88900" rtl="0" algn="l">
              <a:lnSpc>
                <a:spcPct val="150000"/>
              </a:lnSpc>
              <a:spcBef>
                <a:spcPts val="0"/>
              </a:spcBef>
              <a:spcAft>
                <a:spcPts val="0"/>
              </a:spcAft>
              <a:buClr>
                <a:srgbClr val="000000"/>
              </a:buClr>
              <a:buSzPts val="2200"/>
              <a:buNone/>
            </a:pPr>
            <a:r>
              <a:rPr lang="en-IN"/>
              <a:t>Somebody does not own a house</a:t>
            </a:r>
            <a:endParaRPr/>
          </a:p>
          <a:p>
            <a:pPr indent="0" lvl="0" marL="88900" rtl="0" algn="l">
              <a:lnSpc>
                <a:spcPct val="150000"/>
              </a:lnSpc>
              <a:spcBef>
                <a:spcPts val="0"/>
              </a:spcBef>
              <a:spcAft>
                <a:spcPts val="0"/>
              </a:spcAft>
              <a:buClr>
                <a:srgbClr val="000000"/>
              </a:buClr>
              <a:buSzPts val="2200"/>
              <a:buNone/>
            </a:pPr>
            <a:r>
              <a:rPr lang="en-IN"/>
              <a:t> 	</a:t>
            </a:r>
            <a:r>
              <a:rPr lang="en-IN">
                <a:highlight>
                  <a:srgbClr val="FFFF00"/>
                </a:highlight>
              </a:rPr>
              <a:t>∃x ∀y (owns(x, y) → ¬house(y)) </a:t>
            </a:r>
            <a:endParaRPr/>
          </a:p>
          <a:p>
            <a:pPr indent="0" lvl="0" marL="88900" rtl="0" algn="l">
              <a:lnSpc>
                <a:spcPct val="150000"/>
              </a:lnSpc>
              <a:spcBef>
                <a:spcPts val="0"/>
              </a:spcBef>
              <a:spcAft>
                <a:spcPts val="0"/>
              </a:spcAft>
              <a:buClr>
                <a:srgbClr val="000000"/>
              </a:buClr>
              <a:buSzPts val="2200"/>
              <a:buNone/>
            </a:pPr>
            <a:r>
              <a:rPr lang="en-IN"/>
              <a:t>All Kings who are Greedy are Evil</a:t>
            </a:r>
            <a:endParaRPr/>
          </a:p>
          <a:p>
            <a:pPr indent="368300" lvl="0" marL="88900" rtl="0" algn="l">
              <a:lnSpc>
                <a:spcPct val="150000"/>
              </a:lnSpc>
              <a:spcBef>
                <a:spcPts val="0"/>
              </a:spcBef>
              <a:spcAft>
                <a:spcPts val="0"/>
              </a:spcAft>
              <a:buSzPts val="2200"/>
              <a:buNone/>
            </a:pPr>
            <a:r>
              <a:rPr lang="en-IN">
                <a:highlight>
                  <a:srgbClr val="FFFF00"/>
                </a:highlight>
              </a:rPr>
              <a:t>∀x King(x) ∧ Greedy (x) → Evil(x)</a:t>
            </a:r>
            <a:endParaRPr>
              <a:highlight>
                <a:srgbClr val="FFFF00"/>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8"/>
          <p:cNvSpPr txBox="1"/>
          <p:nvPr>
            <p:ph type="title"/>
          </p:nvPr>
        </p:nvSpPr>
        <p:spPr>
          <a:xfrm>
            <a:off x="311700" y="21071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IN"/>
              <a:t>Examples of FOL</a:t>
            </a:r>
            <a:endParaRPr/>
          </a:p>
        </p:txBody>
      </p:sp>
      <p:sp>
        <p:nvSpPr>
          <p:cNvPr id="471" name="Google Shape;471;p68"/>
          <p:cNvSpPr txBox="1"/>
          <p:nvPr>
            <p:ph idx="1" type="body"/>
          </p:nvPr>
        </p:nvSpPr>
        <p:spPr>
          <a:xfrm>
            <a:off x="311700" y="709874"/>
            <a:ext cx="8520600" cy="499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88900" rtl="0" algn="l">
              <a:lnSpc>
                <a:spcPct val="150000"/>
              </a:lnSpc>
              <a:spcBef>
                <a:spcPts val="0"/>
              </a:spcBef>
              <a:spcAft>
                <a:spcPts val="0"/>
              </a:spcAft>
              <a:buClr>
                <a:schemeClr val="dk1"/>
              </a:buClr>
              <a:buSzPts val="1100"/>
              <a:buNone/>
            </a:pPr>
            <a:r>
              <a:rPr b="1" lang="en-IN">
                <a:solidFill>
                  <a:schemeClr val="dk1"/>
                </a:solidFill>
              </a:rPr>
              <a:t>John likes all kind of food.</a:t>
            </a:r>
            <a:endParaRPr b="1">
              <a:solidFill>
                <a:schemeClr val="dk1"/>
              </a:solidFill>
            </a:endParaRPr>
          </a:p>
          <a:p>
            <a:pPr indent="0" lvl="0" marL="88900" rtl="0" algn="l">
              <a:lnSpc>
                <a:spcPct val="150000"/>
              </a:lnSpc>
              <a:spcBef>
                <a:spcPts val="0"/>
              </a:spcBef>
              <a:spcAft>
                <a:spcPts val="0"/>
              </a:spcAft>
              <a:buClr>
                <a:schemeClr val="dk1"/>
              </a:buClr>
              <a:buSzPts val="1100"/>
              <a:buNone/>
            </a:pPr>
            <a:r>
              <a:rPr lang="en-IN">
                <a:solidFill>
                  <a:schemeClr val="dk1"/>
                </a:solidFill>
                <a:highlight>
                  <a:srgbClr val="FFFF00"/>
                </a:highlight>
              </a:rPr>
              <a:t>∀x: food(x) → likes(john, x)</a:t>
            </a:r>
            <a:endParaRPr>
              <a:solidFill>
                <a:schemeClr val="dk1"/>
              </a:solidFill>
              <a:highlight>
                <a:srgbClr val="FFFF00"/>
              </a:highlight>
            </a:endParaRPr>
          </a:p>
          <a:p>
            <a:pPr indent="0" lvl="0" marL="88900" rtl="0" algn="l">
              <a:lnSpc>
                <a:spcPct val="150000"/>
              </a:lnSpc>
              <a:spcBef>
                <a:spcPts val="0"/>
              </a:spcBef>
              <a:spcAft>
                <a:spcPts val="0"/>
              </a:spcAft>
              <a:buClr>
                <a:schemeClr val="dk1"/>
              </a:buClr>
              <a:buSzPts val="1100"/>
              <a:buNone/>
            </a:pPr>
            <a:r>
              <a:rPr b="1" lang="en-IN">
                <a:solidFill>
                  <a:schemeClr val="dk1"/>
                </a:solidFill>
              </a:rPr>
              <a:t>Apple and vegetable are food</a:t>
            </a:r>
            <a:endParaRPr b="1">
              <a:solidFill>
                <a:schemeClr val="dk1"/>
              </a:solidFill>
            </a:endParaRPr>
          </a:p>
          <a:p>
            <a:pPr indent="0" lvl="0" marL="88900" rtl="0" algn="l">
              <a:lnSpc>
                <a:spcPct val="150000"/>
              </a:lnSpc>
              <a:spcBef>
                <a:spcPts val="0"/>
              </a:spcBef>
              <a:spcAft>
                <a:spcPts val="0"/>
              </a:spcAft>
              <a:buClr>
                <a:schemeClr val="dk1"/>
              </a:buClr>
              <a:buSzPts val="1100"/>
              <a:buNone/>
            </a:pPr>
            <a:r>
              <a:rPr lang="en-IN">
                <a:solidFill>
                  <a:schemeClr val="dk1"/>
                </a:solidFill>
                <a:highlight>
                  <a:srgbClr val="FFFF00"/>
                </a:highlight>
              </a:rPr>
              <a:t>Food(Apple) ∧ Food(Vegetable)</a:t>
            </a:r>
            <a:endParaRPr>
              <a:solidFill>
                <a:schemeClr val="dk1"/>
              </a:solidFill>
              <a:highlight>
                <a:srgbClr val="FFFF00"/>
              </a:highlight>
            </a:endParaRPr>
          </a:p>
          <a:p>
            <a:pPr indent="0" lvl="0" marL="88900" rtl="0" algn="l">
              <a:lnSpc>
                <a:spcPct val="150000"/>
              </a:lnSpc>
              <a:spcBef>
                <a:spcPts val="0"/>
              </a:spcBef>
              <a:spcAft>
                <a:spcPts val="0"/>
              </a:spcAft>
              <a:buClr>
                <a:schemeClr val="dk1"/>
              </a:buClr>
              <a:buSzPts val="1100"/>
              <a:buNone/>
            </a:pPr>
            <a:r>
              <a:rPr b="1" lang="en-IN">
                <a:solidFill>
                  <a:schemeClr val="dk1"/>
                </a:solidFill>
              </a:rPr>
              <a:t>Anything anyone eats and not killed is food.</a:t>
            </a:r>
            <a:endParaRPr b="1">
              <a:solidFill>
                <a:schemeClr val="dk1"/>
              </a:solidFill>
            </a:endParaRPr>
          </a:p>
          <a:p>
            <a:pPr indent="0" lvl="0" marL="88900" rtl="0" algn="l">
              <a:lnSpc>
                <a:spcPct val="150000"/>
              </a:lnSpc>
              <a:spcBef>
                <a:spcPts val="0"/>
              </a:spcBef>
              <a:spcAft>
                <a:spcPts val="0"/>
              </a:spcAft>
              <a:buClr>
                <a:schemeClr val="dk1"/>
              </a:buClr>
              <a:buSzPts val="1100"/>
              <a:buNone/>
            </a:pPr>
            <a:r>
              <a:rPr lang="en-IN">
                <a:solidFill>
                  <a:schemeClr val="dk1"/>
                </a:solidFill>
                <a:highlight>
                  <a:srgbClr val="FFFF00"/>
                </a:highlight>
              </a:rPr>
              <a:t>∀x ∀y eats(x,y) ∧ ¬Killed(x)→Food(y)</a:t>
            </a:r>
            <a:endParaRPr b="1">
              <a:solidFill>
                <a:schemeClr val="dk1"/>
              </a:solidFill>
            </a:endParaRPr>
          </a:p>
          <a:p>
            <a:pPr indent="0" lvl="0" marL="88900" rtl="0" algn="l">
              <a:lnSpc>
                <a:spcPct val="150000"/>
              </a:lnSpc>
              <a:spcBef>
                <a:spcPts val="0"/>
              </a:spcBef>
              <a:spcAft>
                <a:spcPts val="0"/>
              </a:spcAft>
              <a:buClr>
                <a:schemeClr val="dk1"/>
              </a:buClr>
              <a:buSzPts val="1100"/>
              <a:buNone/>
            </a:pPr>
            <a:r>
              <a:rPr b="1" lang="en-IN">
                <a:solidFill>
                  <a:schemeClr val="dk1"/>
                </a:solidFill>
              </a:rPr>
              <a:t>Anil eats peanuts and still alive</a:t>
            </a:r>
            <a:endParaRPr b="1">
              <a:solidFill>
                <a:schemeClr val="dk1"/>
              </a:solidFill>
            </a:endParaRPr>
          </a:p>
          <a:p>
            <a:pPr indent="0" lvl="0" marL="88900" rtl="0" algn="l">
              <a:lnSpc>
                <a:spcPct val="150000"/>
              </a:lnSpc>
              <a:spcBef>
                <a:spcPts val="0"/>
              </a:spcBef>
              <a:spcAft>
                <a:spcPts val="0"/>
              </a:spcAft>
              <a:buClr>
                <a:schemeClr val="dk1"/>
              </a:buClr>
              <a:buSzPts val="1100"/>
              <a:buNone/>
            </a:pPr>
            <a:r>
              <a:rPr lang="en-IN">
                <a:solidFill>
                  <a:schemeClr val="dk1"/>
                </a:solidFill>
                <a:highlight>
                  <a:srgbClr val="FFFF00"/>
                </a:highlight>
              </a:rPr>
              <a:t>eats(Anil,peanuts)∧Alive(Anil)</a:t>
            </a:r>
            <a:endParaRPr>
              <a:solidFill>
                <a:schemeClr val="dk1"/>
              </a:solidFill>
              <a:highlight>
                <a:srgbClr val="FFFF00"/>
              </a:highlight>
            </a:endParaRPr>
          </a:p>
          <a:p>
            <a:pPr indent="0" lvl="0" marL="88900" rtl="0" algn="l">
              <a:lnSpc>
                <a:spcPct val="150000"/>
              </a:lnSpc>
              <a:spcBef>
                <a:spcPts val="0"/>
              </a:spcBef>
              <a:spcAft>
                <a:spcPts val="0"/>
              </a:spcAft>
              <a:buClr>
                <a:schemeClr val="dk1"/>
              </a:buClr>
              <a:buSzPts val="1100"/>
              <a:buNone/>
            </a:pPr>
            <a:r>
              <a:rPr b="1" lang="en-IN">
                <a:solidFill>
                  <a:schemeClr val="dk1"/>
                </a:solidFill>
              </a:rPr>
              <a:t>Harry eats everything that Anil eats.</a:t>
            </a:r>
            <a:endParaRPr b="1">
              <a:solidFill>
                <a:schemeClr val="dk1"/>
              </a:solidFill>
            </a:endParaRPr>
          </a:p>
          <a:p>
            <a:pPr indent="0" lvl="0" marL="88900" rtl="0" algn="l">
              <a:lnSpc>
                <a:spcPct val="150000"/>
              </a:lnSpc>
              <a:spcBef>
                <a:spcPts val="0"/>
              </a:spcBef>
              <a:spcAft>
                <a:spcPts val="0"/>
              </a:spcAft>
              <a:buClr>
                <a:schemeClr val="dk1"/>
              </a:buClr>
              <a:buSzPts val="1100"/>
              <a:buNone/>
            </a:pPr>
            <a:r>
              <a:rPr lang="en-IN">
                <a:solidFill>
                  <a:schemeClr val="dk1"/>
                </a:solidFill>
                <a:highlight>
                  <a:srgbClr val="FFFF00"/>
                </a:highlight>
              </a:rPr>
              <a:t>∀x: eats(Anil,x)→eats(Harry,x)</a:t>
            </a:r>
            <a:endParaRPr b="1">
              <a:solidFill>
                <a:schemeClr val="dk1"/>
              </a:solidFill>
            </a:endParaRPr>
          </a:p>
          <a:p>
            <a:pPr indent="0" lvl="0" marL="88900" rtl="0" algn="l">
              <a:lnSpc>
                <a:spcPct val="150000"/>
              </a:lnSpc>
              <a:spcBef>
                <a:spcPts val="0"/>
              </a:spcBef>
              <a:spcAft>
                <a:spcPts val="0"/>
              </a:spcAft>
              <a:buClr>
                <a:schemeClr val="dk1"/>
              </a:buClr>
              <a:buSzPts val="1100"/>
              <a:buNone/>
            </a:pPr>
            <a:r>
              <a:rPr b="1" lang="en-IN">
                <a:solidFill>
                  <a:schemeClr val="dk1"/>
                </a:solidFill>
              </a:rPr>
              <a:t>John likes peanuts </a:t>
            </a:r>
            <a:r>
              <a:rPr lang="en-IN">
                <a:solidFill>
                  <a:schemeClr val="dk1"/>
                </a:solidFill>
                <a:highlight>
                  <a:srgbClr val="FFFF00"/>
                </a:highlight>
              </a:rPr>
              <a:t>Likes(John,Peanuts)</a:t>
            </a:r>
            <a:endParaRPr>
              <a:solidFill>
                <a:schemeClr val="dk1"/>
              </a:solidFill>
              <a:highlight>
                <a:srgbClr val="FFFF00"/>
              </a:highlight>
            </a:endParaRPr>
          </a:p>
          <a:p>
            <a:pPr indent="0" lvl="0" marL="88900" rtl="0" algn="l">
              <a:lnSpc>
                <a:spcPct val="150000"/>
              </a:lnSpc>
              <a:spcBef>
                <a:spcPts val="0"/>
              </a:spcBef>
              <a:spcAft>
                <a:spcPts val="0"/>
              </a:spcAft>
              <a:buClr>
                <a:schemeClr val="dk1"/>
              </a:buClr>
              <a:buSzPts val="1100"/>
              <a:buFont typeface="Arial"/>
              <a:buNone/>
            </a:pPr>
            <a:r>
              <a:t/>
            </a:r>
            <a:endParaRPr b="1">
              <a:solidFill>
                <a:schemeClr val="dk1"/>
              </a:solidFill>
            </a:endParaRPr>
          </a:p>
          <a:p>
            <a:pPr indent="368300" lvl="0" marL="88900" rtl="0" algn="l">
              <a:lnSpc>
                <a:spcPct val="150000"/>
              </a:lnSpc>
              <a:spcBef>
                <a:spcPts val="0"/>
              </a:spcBef>
              <a:spcAft>
                <a:spcPts val="0"/>
              </a:spcAft>
              <a:buClr>
                <a:schemeClr val="dk1"/>
              </a:buClr>
              <a:buSzPts val="1100"/>
              <a:buFont typeface="Arial"/>
              <a:buNone/>
            </a:pPr>
            <a:r>
              <a:t/>
            </a:r>
            <a:endParaRPr>
              <a:solidFill>
                <a:schemeClr val="dk1"/>
              </a:solidFill>
            </a:endParaRPr>
          </a:p>
          <a:p>
            <a:pPr indent="368300" lvl="0" marL="88900" rtl="0" algn="l">
              <a:lnSpc>
                <a:spcPct val="150000"/>
              </a:lnSpc>
              <a:spcBef>
                <a:spcPts val="0"/>
              </a:spcBef>
              <a:spcAft>
                <a:spcPts val="0"/>
              </a:spcAft>
              <a:buClr>
                <a:srgbClr val="000000"/>
              </a:buClr>
              <a:buSzPts val="2200"/>
              <a:buNone/>
            </a:pPr>
            <a:r>
              <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174048" y="384417"/>
            <a:ext cx="8520600" cy="598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Syllabus</a:t>
            </a:r>
            <a:endParaRPr/>
          </a:p>
        </p:txBody>
      </p:sp>
      <p:sp>
        <p:nvSpPr>
          <p:cNvPr id="477" name="Google Shape;477;p69"/>
          <p:cNvSpPr txBox="1"/>
          <p:nvPr>
            <p:ph idx="1" type="body"/>
          </p:nvPr>
        </p:nvSpPr>
        <p:spPr>
          <a:xfrm>
            <a:off x="311700" y="1160206"/>
            <a:ext cx="8520600" cy="493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a:t>KNOWLEDGE REPRESENTATION</a:t>
            </a:r>
            <a:endParaRPr b="1"/>
          </a:p>
          <a:p>
            <a:pPr indent="0" lvl="0" marL="0" rtl="0" algn="just">
              <a:lnSpc>
                <a:spcPct val="115000"/>
              </a:lnSpc>
              <a:spcBef>
                <a:spcPts val="0"/>
              </a:spcBef>
              <a:spcAft>
                <a:spcPts val="0"/>
              </a:spcAft>
              <a:buClr>
                <a:schemeClr val="dk1"/>
              </a:buClr>
              <a:buSzPts val="1100"/>
              <a:buFont typeface="Arial"/>
              <a:buNone/>
            </a:pPr>
            <a:r>
              <a:rPr lang="en-IN"/>
              <a:t>First order logic – representation revisited – Syntax and semantics for first order logic – Using first order logic – </a:t>
            </a:r>
            <a:r>
              <a:rPr lang="en-IN">
                <a:solidFill>
                  <a:srgbClr val="FF0000"/>
                </a:solidFill>
              </a:rPr>
              <a:t>Knowledge engineering in first order logic</a:t>
            </a:r>
            <a:r>
              <a:rPr lang="en-IN"/>
              <a:t> - </a:t>
            </a:r>
            <a:r>
              <a:rPr lang="en-IN">
                <a:solidFill>
                  <a:srgbClr val="FF0000"/>
                </a:solidFill>
              </a:rPr>
              <a:t>Inference in First order logic – propositional versus first order logic</a:t>
            </a:r>
            <a:r>
              <a:rPr lang="en-IN"/>
              <a:t> – unification and lifting – forward chaining – backward chaining - Resolution - Knowledge representation - Ontological Engineering - Categories and objects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0"/>
          <p:cNvSpPr txBox="1"/>
          <p:nvPr/>
        </p:nvSpPr>
        <p:spPr>
          <a:xfrm>
            <a:off x="311700" y="1360850"/>
            <a:ext cx="85206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The process of constructing a knowledge-base in first-order logic is called as knowledge- engineering.</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Knowledge engineer investigates a specific domain, learn the important concepts regarding that domain, and creates the formal representation of the objects and relations in that domain.</a:t>
            </a:r>
            <a:endParaRPr b="0" i="0" sz="1400" u="none" cap="none" strike="noStrike">
              <a:solidFill>
                <a:srgbClr val="000000"/>
              </a:solidFill>
              <a:latin typeface="Arial"/>
              <a:ea typeface="Arial"/>
              <a:cs typeface="Arial"/>
              <a:sym typeface="Arial"/>
            </a:endParaRPr>
          </a:p>
        </p:txBody>
      </p:sp>
      <p:sp>
        <p:nvSpPr>
          <p:cNvPr id="483" name="Google Shape;483;p70"/>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in FOL</a:t>
            </a:r>
            <a:endParaRPr b="1"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100"/>
              <a:buFont typeface="Arial"/>
              <a:buNone/>
            </a:pPr>
            <a:r>
              <a:t/>
            </a:r>
            <a:endParaRPr b="0"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1"/>
          <p:cNvSpPr txBox="1"/>
          <p:nvPr/>
        </p:nvSpPr>
        <p:spPr>
          <a:xfrm>
            <a:off x="311700" y="1360850"/>
            <a:ext cx="85206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Identify the tasks</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Assemble the relevant Knowledge</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Decide on Vocabulary</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Encode general Knowledge about the domain</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Encode a description of the problem instance</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Pose queries to the inference procedure and get answers</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Debug the knowledge base</a:t>
            </a:r>
            <a:endParaRPr b="0" i="0" sz="2300" u="none" cap="none" strike="noStrike">
              <a:solidFill>
                <a:schemeClr val="dk1"/>
              </a:solidFill>
              <a:latin typeface="Archivo Narrow"/>
              <a:ea typeface="Archivo Narrow"/>
              <a:cs typeface="Archivo Narrow"/>
              <a:sym typeface="Archivo Narrow"/>
            </a:endParaRPr>
          </a:p>
        </p:txBody>
      </p:sp>
      <p:sp>
        <p:nvSpPr>
          <p:cNvPr id="489" name="Google Shape;489;p71"/>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in FOL - Steps</a:t>
            </a:r>
            <a:endParaRPr b="1"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100"/>
              <a:buFont typeface="Arial"/>
              <a:buNone/>
            </a:pPr>
            <a:r>
              <a:t/>
            </a:r>
            <a:endParaRPr b="0"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 Logic (PL)</a:t>
            </a:r>
            <a:endParaRPr/>
          </a:p>
        </p:txBody>
      </p:sp>
      <p:sp>
        <p:nvSpPr>
          <p:cNvPr id="142" name="Google Shape;142;p1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lang="en-IN" sz="2400">
                <a:solidFill>
                  <a:srgbClr val="333333"/>
                </a:solidFill>
              </a:rPr>
              <a:t>It is the simplest form of logic.</a:t>
            </a:r>
            <a:endParaRPr sz="2400">
              <a:solidFill>
                <a:srgbClr val="333333"/>
              </a:solidFill>
            </a:endParaRPr>
          </a:p>
          <a:p>
            <a:pPr indent="-381000" lvl="0" marL="457200" rtl="0" algn="just">
              <a:lnSpc>
                <a:spcPct val="115000"/>
              </a:lnSpc>
              <a:spcBef>
                <a:spcPts val="0"/>
              </a:spcBef>
              <a:spcAft>
                <a:spcPts val="0"/>
              </a:spcAft>
              <a:buSzPts val="2400"/>
              <a:buChar char="●"/>
            </a:pPr>
            <a:r>
              <a:rPr lang="en-IN" sz="2400">
                <a:solidFill>
                  <a:srgbClr val="333333"/>
                </a:solidFill>
              </a:rPr>
              <a:t>All the statements are made by </a:t>
            </a:r>
            <a:r>
              <a:rPr b="1" lang="en-IN" sz="2400">
                <a:solidFill>
                  <a:srgbClr val="333333"/>
                </a:solidFill>
              </a:rPr>
              <a:t>propositions</a:t>
            </a:r>
            <a:r>
              <a:rPr lang="en-IN" sz="2400">
                <a:solidFill>
                  <a:srgbClr val="333333"/>
                </a:solidFill>
              </a:rPr>
              <a:t>. </a:t>
            </a:r>
            <a:endParaRPr sz="2400"/>
          </a:p>
          <a:p>
            <a:pPr indent="-381000" lvl="0" marL="457200" rtl="0" algn="just">
              <a:lnSpc>
                <a:spcPct val="115000"/>
              </a:lnSpc>
              <a:spcBef>
                <a:spcPts val="0"/>
              </a:spcBef>
              <a:spcAft>
                <a:spcPts val="0"/>
              </a:spcAft>
              <a:buSzPts val="2400"/>
              <a:buChar char="●"/>
            </a:pPr>
            <a:r>
              <a:rPr lang="en-IN" sz="2400">
                <a:solidFill>
                  <a:srgbClr val="333333"/>
                </a:solidFill>
              </a:rPr>
              <a:t>A </a:t>
            </a:r>
            <a:r>
              <a:rPr b="1" lang="en-IN" sz="2400">
                <a:solidFill>
                  <a:srgbClr val="333333"/>
                </a:solidFill>
              </a:rPr>
              <a:t>proposition</a:t>
            </a:r>
            <a:r>
              <a:rPr lang="en-IN" sz="2400">
                <a:solidFill>
                  <a:srgbClr val="333333"/>
                </a:solidFill>
              </a:rPr>
              <a:t> is a declarative statement which is either true or false. </a:t>
            </a:r>
            <a:endParaRPr sz="2400">
              <a:solidFill>
                <a:srgbClr val="333333"/>
              </a:solidFill>
            </a:endParaRPr>
          </a:p>
          <a:p>
            <a:pPr indent="-381000" lvl="0" marL="457200" rtl="0" algn="just">
              <a:lnSpc>
                <a:spcPct val="115000"/>
              </a:lnSpc>
              <a:spcBef>
                <a:spcPts val="0"/>
              </a:spcBef>
              <a:spcAft>
                <a:spcPts val="0"/>
              </a:spcAft>
              <a:buClr>
                <a:srgbClr val="333333"/>
              </a:buClr>
              <a:buSzPts val="2400"/>
              <a:buChar char="●"/>
            </a:pPr>
            <a:r>
              <a:rPr lang="en-IN" sz="2400">
                <a:solidFill>
                  <a:srgbClr val="333333"/>
                </a:solidFill>
              </a:rPr>
              <a:t>Symbolic variables such as A, B, C, P, Q, R, etc. can be used to represent the logic.</a:t>
            </a:r>
            <a:endParaRPr sz="2400">
              <a:solidFill>
                <a:srgbClr val="333333"/>
              </a:solidFill>
            </a:endParaRPr>
          </a:p>
          <a:p>
            <a:pPr indent="-381000" lvl="0" marL="457200" rtl="0" algn="just">
              <a:lnSpc>
                <a:spcPct val="115000"/>
              </a:lnSpc>
              <a:spcBef>
                <a:spcPts val="0"/>
              </a:spcBef>
              <a:spcAft>
                <a:spcPts val="0"/>
              </a:spcAft>
              <a:buClr>
                <a:srgbClr val="333333"/>
              </a:buClr>
              <a:buSzPts val="2400"/>
              <a:buChar char="●"/>
            </a:pPr>
            <a:r>
              <a:rPr lang="en-IN" sz="2400">
                <a:solidFill>
                  <a:srgbClr val="333333"/>
                </a:solidFill>
              </a:rPr>
              <a:t>Propositions can be either true or false, but it cannot be both.</a:t>
            </a:r>
            <a:endParaRPr sz="2400">
              <a:solidFill>
                <a:srgbClr val="333333"/>
              </a:solidFill>
            </a:endParaRPr>
          </a:p>
          <a:p>
            <a:pPr indent="0" lvl="0" marL="88900" rtl="0" algn="just">
              <a:lnSpc>
                <a:spcPct val="115000"/>
              </a:lnSpc>
              <a:spcBef>
                <a:spcPts val="0"/>
              </a:spcBef>
              <a:spcAft>
                <a:spcPts val="0"/>
              </a:spcAft>
              <a:buSzPts val="2200"/>
              <a:buNone/>
            </a:pPr>
            <a:r>
              <a:t/>
            </a:r>
            <a:endParaRPr sz="2400">
              <a:solidFill>
                <a:srgbClr val="333333"/>
              </a:solidFill>
            </a:endParaRPr>
          </a:p>
          <a:p>
            <a:pPr indent="0" lvl="0" marL="0" rtl="0" algn="just">
              <a:lnSpc>
                <a:spcPct val="115000"/>
              </a:lnSpc>
              <a:spcBef>
                <a:spcPts val="0"/>
              </a:spcBef>
              <a:spcAft>
                <a:spcPts val="0"/>
              </a:spcAft>
              <a:buSzPts val="2200"/>
              <a:buNone/>
            </a:pPr>
            <a:r>
              <a:rPr b="1" lang="en-IN" sz="2400">
                <a:solidFill>
                  <a:srgbClr val="333333"/>
                </a:solidFill>
              </a:rPr>
              <a:t>Example:</a:t>
            </a:r>
            <a:endParaRPr b="1" sz="2400"/>
          </a:p>
          <a:p>
            <a:pPr indent="-381000" lvl="0" marL="457200" rtl="0" algn="just">
              <a:lnSpc>
                <a:spcPct val="115000"/>
              </a:lnSpc>
              <a:spcBef>
                <a:spcPts val="800"/>
              </a:spcBef>
              <a:spcAft>
                <a:spcPts val="0"/>
              </a:spcAft>
              <a:buClr>
                <a:schemeClr val="dk1"/>
              </a:buClr>
              <a:buSzPts val="2400"/>
              <a:buChar char="●"/>
            </a:pPr>
            <a:r>
              <a:rPr lang="en-IN" sz="2400">
                <a:solidFill>
                  <a:schemeClr val="dk1"/>
                </a:solidFill>
              </a:rPr>
              <a:t>5 is a prime number</a:t>
            </a:r>
            <a:endParaRPr sz="2400">
              <a:solidFill>
                <a:schemeClr val="dk1"/>
              </a:solidFill>
            </a:endParaRPr>
          </a:p>
          <a:p>
            <a:pPr indent="-381000" lvl="0" marL="457200" rtl="0" algn="just">
              <a:lnSpc>
                <a:spcPct val="115000"/>
              </a:lnSpc>
              <a:spcBef>
                <a:spcPts val="0"/>
              </a:spcBef>
              <a:spcAft>
                <a:spcPts val="0"/>
              </a:spcAft>
              <a:buClr>
                <a:schemeClr val="dk1"/>
              </a:buClr>
              <a:buSzPts val="2400"/>
              <a:buChar char="●"/>
            </a:pPr>
            <a:r>
              <a:rPr lang="en-IN" sz="2400">
                <a:solidFill>
                  <a:schemeClr val="dk1"/>
                </a:solidFill>
              </a:rPr>
              <a:t>3+4= 8 </a:t>
            </a:r>
            <a:endParaRPr sz="24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72"/>
          <p:cNvPicPr preferRelativeResize="0"/>
          <p:nvPr/>
        </p:nvPicPr>
        <p:blipFill rotWithShape="1">
          <a:blip r:embed="rId3">
            <a:alphaModFix/>
          </a:blip>
          <a:srcRect b="0" l="0" r="0" t="0"/>
          <a:stretch/>
        </p:blipFill>
        <p:spPr>
          <a:xfrm>
            <a:off x="2161776" y="373150"/>
            <a:ext cx="4488600" cy="65532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3"/>
          <p:cNvSpPr txBox="1"/>
          <p:nvPr/>
        </p:nvSpPr>
        <p:spPr>
          <a:xfrm>
            <a:off x="311700" y="1360850"/>
            <a:ext cx="85206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40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500" name="Google Shape;500;p73"/>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Process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100"/>
              <a:buFont typeface="Arial"/>
              <a:buNone/>
            </a:pPr>
            <a:r>
              <a:t/>
            </a:r>
            <a:endParaRPr b="0" i="0" sz="2300" u="none" cap="none" strike="noStrike">
              <a:solidFill>
                <a:schemeClr val="dk1"/>
              </a:solidFill>
              <a:latin typeface="Archivo Narrow"/>
              <a:ea typeface="Archivo Narrow"/>
              <a:cs typeface="Archivo Narrow"/>
              <a:sym typeface="Archivo Narrow"/>
            </a:endParaRPr>
          </a:p>
          <a:p>
            <a:pPr indent="0" lvl="0" marL="0" marR="0" rtl="0" algn="just">
              <a:lnSpc>
                <a:spcPct val="115000"/>
              </a:lnSpc>
              <a:spcBef>
                <a:spcPts val="120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Identify the task: </a:t>
            </a:r>
            <a:endParaRPr b="1"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15000"/>
              </a:lnSpc>
              <a:spcBef>
                <a:spcPts val="120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A knowledge engineer should be able to identify the task by asking a few questions like:</a:t>
            </a:r>
            <a:endParaRPr b="0"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15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Do the knowledge base will support?</a:t>
            </a:r>
            <a:endParaRPr b="0"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15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What kinds of facts will be available for each specific problem?</a:t>
            </a:r>
            <a:endParaRPr b="0" i="0" sz="2300" u="none" cap="none" strike="noStrike">
              <a:solidFill>
                <a:schemeClr val="dk1"/>
              </a:solidFill>
              <a:latin typeface="Archivo Narrow"/>
              <a:ea typeface="Archivo Narrow"/>
              <a:cs typeface="Archivo Narrow"/>
              <a:sym typeface="Archivo Narrow"/>
            </a:endParaRPr>
          </a:p>
          <a:p>
            <a:pPr indent="0" lvl="0" marL="0" marR="0" rtl="0" algn="just">
              <a:lnSpc>
                <a:spcPct val="115000"/>
              </a:lnSpc>
              <a:spcBef>
                <a:spcPts val="1200"/>
              </a:spcBef>
              <a:spcAft>
                <a:spcPts val="0"/>
              </a:spcAft>
              <a:buClr>
                <a:schemeClr val="dk1"/>
              </a:buClr>
              <a:buSzPts val="1100"/>
              <a:buFont typeface="Arial"/>
              <a:buNone/>
            </a:pPr>
            <a:r>
              <a:rPr b="0" i="0" lang="en-IN" sz="2300" u="none" cap="none" strike="noStrike">
                <a:solidFill>
                  <a:schemeClr val="dk1"/>
                </a:solidFill>
                <a:latin typeface="Archivo Narrow"/>
                <a:ea typeface="Archivo Narrow"/>
                <a:cs typeface="Archivo Narrow"/>
                <a:sym typeface="Archivo Narrow"/>
              </a:rPr>
              <a:t>The task will identify the knowledge requirement needed to connect the problem instance with the answers.</a:t>
            </a:r>
            <a:endParaRPr b="0"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4"/>
          <p:cNvSpPr txBox="1"/>
          <p:nvPr/>
        </p:nvSpPr>
        <p:spPr>
          <a:xfrm>
            <a:off x="311700" y="1360850"/>
            <a:ext cx="85206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40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506" name="Google Shape;506;p74"/>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Process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100"/>
              <a:buFont typeface="Arial"/>
              <a:buNone/>
            </a:pPr>
            <a:r>
              <a:t/>
            </a:r>
            <a:endParaRPr b="0" i="0" sz="2300" u="none" cap="none" strike="noStrike">
              <a:solidFill>
                <a:schemeClr val="dk1"/>
              </a:solidFill>
              <a:latin typeface="Archivo Narrow"/>
              <a:ea typeface="Archivo Narrow"/>
              <a:cs typeface="Archivo Narrow"/>
              <a:sym typeface="Archivo Narrow"/>
            </a:endParaRPr>
          </a:p>
          <a:p>
            <a:pPr indent="0" lvl="0" marL="0" marR="0" rtl="0" algn="just">
              <a:lnSpc>
                <a:spcPct val="150000"/>
              </a:lnSpc>
              <a:spcBef>
                <a:spcPts val="120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Assemble the relevant knowledge:</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120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A knowledge engineer should be an expert in the domain.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If not, he should work with the real experts to extract their knowledge.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This concept is known as </a:t>
            </a:r>
            <a:r>
              <a:rPr b="1" i="0" lang="en-IN" sz="2300" u="none" cap="none" strike="noStrike">
                <a:solidFill>
                  <a:schemeClr val="dk1"/>
                </a:solidFill>
                <a:latin typeface="Archivo Narrow"/>
                <a:ea typeface="Archivo Narrow"/>
                <a:cs typeface="Archivo Narrow"/>
                <a:sym typeface="Archivo Narrow"/>
              </a:rPr>
              <a:t>Knowledge Acquisition</a:t>
            </a:r>
            <a:r>
              <a:rPr b="0" i="0" lang="en-IN" sz="2300" u="none" cap="none" strike="noStrike">
                <a:solidFill>
                  <a:schemeClr val="dk1"/>
                </a:solidFill>
                <a:latin typeface="Archivo Narrow"/>
                <a:ea typeface="Archivo Narrow"/>
                <a:cs typeface="Archivo Narrow"/>
                <a:sym typeface="Archivo Narrow"/>
              </a:rPr>
              <a:t>.</a:t>
            </a:r>
            <a:endParaRPr b="0"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120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t/>
            </a:r>
            <a:endParaRPr b="1"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5"/>
          <p:cNvSpPr txBox="1"/>
          <p:nvPr/>
        </p:nvSpPr>
        <p:spPr>
          <a:xfrm>
            <a:off x="148725" y="1437050"/>
            <a:ext cx="88410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40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512" name="Google Shape;512;p75"/>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Process</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Decide on a vocabulary of constants, predicates, and functions:</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Translating important domain-level concepts into logical level concepts.</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1" i="0" lang="en-IN" sz="2300" u="none" cap="none" strike="noStrike">
                <a:solidFill>
                  <a:schemeClr val="dk1"/>
                </a:solidFill>
                <a:latin typeface="Archivo Narrow"/>
                <a:ea typeface="Archivo Narrow"/>
                <a:cs typeface="Archivo Narrow"/>
                <a:sym typeface="Archivo Narrow"/>
              </a:rPr>
              <a:t>Here, the knowledge engineer asks questions like:</a:t>
            </a:r>
            <a:endParaRPr b="1"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What are the elements which should be represented as objects?</a:t>
            </a:r>
            <a:endParaRPr b="0"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What functions should be chosen?</a:t>
            </a:r>
            <a:endParaRPr b="0"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50000"/>
              </a:lnSpc>
              <a:spcBef>
                <a:spcPts val="0"/>
              </a:spcBef>
              <a:spcAft>
                <a:spcPts val="0"/>
              </a:spcAft>
              <a:buClr>
                <a:schemeClr val="dk1"/>
              </a:buClr>
              <a:buSzPts val="2300"/>
              <a:buFont typeface="Arial"/>
              <a:buChar char="○"/>
            </a:pPr>
            <a:r>
              <a:rPr b="0" i="0" lang="en-IN" sz="2300" u="none" cap="none" strike="noStrike">
                <a:solidFill>
                  <a:schemeClr val="dk1"/>
                </a:solidFill>
                <a:latin typeface="Archivo Narrow"/>
                <a:ea typeface="Archivo Narrow"/>
                <a:cs typeface="Archivo Narrow"/>
                <a:sym typeface="Archivo Narrow"/>
              </a:rPr>
              <a:t>After satisfying all the choices, the vocabulary is decided. </a:t>
            </a:r>
            <a:endParaRPr b="0"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50000"/>
              </a:lnSpc>
              <a:spcBef>
                <a:spcPts val="0"/>
              </a:spcBef>
              <a:spcAft>
                <a:spcPts val="0"/>
              </a:spcAft>
              <a:buClr>
                <a:schemeClr val="dk1"/>
              </a:buClr>
              <a:buSzPts val="2300"/>
              <a:buFont typeface="Arial"/>
              <a:buChar char="○"/>
            </a:pPr>
            <a:r>
              <a:rPr b="0" i="0" lang="en-IN" sz="2300" u="none" cap="none" strike="noStrike">
                <a:solidFill>
                  <a:schemeClr val="dk1"/>
                </a:solidFill>
                <a:latin typeface="Archivo Narrow"/>
                <a:ea typeface="Archivo Narrow"/>
                <a:cs typeface="Archivo Narrow"/>
                <a:sym typeface="Archivo Narrow"/>
              </a:rPr>
              <a:t>It is known as the </a:t>
            </a:r>
            <a:r>
              <a:rPr b="1" i="0" lang="en-IN" sz="2300" u="none" cap="none" strike="noStrike">
                <a:solidFill>
                  <a:schemeClr val="dk1"/>
                </a:solidFill>
                <a:latin typeface="Archivo Narrow"/>
                <a:ea typeface="Archivo Narrow"/>
                <a:cs typeface="Archivo Narrow"/>
                <a:sym typeface="Archivo Narrow"/>
              </a:rPr>
              <a:t>Ontology of the domain</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1" marL="914400" marR="0" rtl="0" algn="just">
              <a:lnSpc>
                <a:spcPct val="150000"/>
              </a:lnSpc>
              <a:spcBef>
                <a:spcPts val="0"/>
              </a:spcBef>
              <a:spcAft>
                <a:spcPts val="0"/>
              </a:spcAft>
              <a:buClr>
                <a:schemeClr val="dk1"/>
              </a:buClr>
              <a:buSzPts val="2300"/>
              <a:buFont typeface="Arial"/>
              <a:buChar char="○"/>
            </a:pPr>
            <a:r>
              <a:rPr b="0" i="0" lang="en-IN" sz="2300" u="none" cap="none" strike="noStrike">
                <a:solidFill>
                  <a:schemeClr val="dk1"/>
                </a:solidFill>
                <a:latin typeface="Archivo Narrow"/>
                <a:ea typeface="Archivo Narrow"/>
                <a:cs typeface="Archivo Narrow"/>
                <a:sym typeface="Archivo Narrow"/>
              </a:rPr>
              <a:t>Ontology determines the type of things that exists but does not determine their specific properties and interrelationships.</a:t>
            </a:r>
            <a:endParaRPr b="0" i="0" sz="23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120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nvSpPr>
        <p:spPr>
          <a:xfrm>
            <a:off x="311700" y="1360850"/>
            <a:ext cx="85206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40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518" name="Google Shape;518;p76"/>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Process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Encode general knowledge about the domain:</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120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In this step, the knowledge engineer pen down the axioms/rules for all the chosen vocabulary terms.</a:t>
            </a:r>
            <a:endParaRPr b="0" i="0" sz="2300" u="none" cap="none" strike="noStrike">
              <a:solidFill>
                <a:schemeClr val="dk1"/>
              </a:solidFill>
              <a:latin typeface="Archivo Narrow"/>
              <a:ea typeface="Archivo Narrow"/>
              <a:cs typeface="Archivo Narrow"/>
              <a:sym typeface="Archivo Narrow"/>
            </a:endParaRPr>
          </a:p>
          <a:p>
            <a:pPr indent="0" lvl="0" marL="0" marR="0" rtl="0" algn="just">
              <a:lnSpc>
                <a:spcPct val="150000"/>
              </a:lnSpc>
              <a:spcBef>
                <a:spcPts val="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Encode description of the specific problem instance:</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We write the simple atomic sentences for the selected vocabulary terms.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We encode the chosen problem instances.</a:t>
            </a:r>
            <a:endParaRPr b="0"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120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7"/>
          <p:cNvSpPr txBox="1"/>
          <p:nvPr/>
        </p:nvSpPr>
        <p:spPr>
          <a:xfrm>
            <a:off x="311700" y="1360850"/>
            <a:ext cx="8520600" cy="48858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40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524" name="Google Shape;524;p77"/>
          <p:cNvSpPr txBox="1"/>
          <p:nvPr/>
        </p:nvSpPr>
        <p:spPr>
          <a:xfrm>
            <a:off x="311711" y="469192"/>
            <a:ext cx="8520600" cy="76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IN" sz="3100" u="none" cap="none" strike="noStrike">
                <a:solidFill>
                  <a:srgbClr val="000000"/>
                </a:solidFill>
                <a:latin typeface="Archivo Narrow"/>
                <a:ea typeface="Archivo Narrow"/>
                <a:cs typeface="Archivo Narrow"/>
                <a:sym typeface="Archivo Narrow"/>
              </a:rPr>
              <a:t>Knowledge Engineering Process</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Raise queries to the inference procedure and get answers:</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It is the testing step.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We apply the inference procedure on those axioms and problem-specific facts which we want to know.</a:t>
            </a:r>
            <a:endParaRPr b="0" i="0" sz="2300" u="none" cap="none" strike="noStrike">
              <a:solidFill>
                <a:schemeClr val="dk1"/>
              </a:solidFill>
              <a:latin typeface="Archivo Narrow"/>
              <a:ea typeface="Archivo Narrow"/>
              <a:cs typeface="Archivo Narrow"/>
              <a:sym typeface="Archivo Narrow"/>
            </a:endParaRPr>
          </a:p>
          <a:p>
            <a:pPr indent="0" lvl="0" marL="0" marR="0" rtl="0" algn="just">
              <a:lnSpc>
                <a:spcPct val="150000"/>
              </a:lnSpc>
              <a:spcBef>
                <a:spcPts val="0"/>
              </a:spcBef>
              <a:spcAft>
                <a:spcPts val="0"/>
              </a:spcAft>
              <a:buClr>
                <a:srgbClr val="000000"/>
              </a:buClr>
              <a:buSzPts val="2300"/>
              <a:buFont typeface="Arial"/>
              <a:buNone/>
            </a:pPr>
            <a:r>
              <a:rPr b="1" i="0" lang="en-IN" sz="2300" u="none" cap="none" strike="noStrike">
                <a:solidFill>
                  <a:schemeClr val="dk1"/>
                </a:solidFill>
                <a:latin typeface="Archivo Narrow"/>
                <a:ea typeface="Archivo Narrow"/>
                <a:cs typeface="Archivo Narrow"/>
                <a:sym typeface="Archivo Narrow"/>
              </a:rPr>
              <a:t>Debug the knowledge base:</a:t>
            </a:r>
            <a:r>
              <a:rPr b="0" i="0" lang="en-IN" sz="2300" u="none" cap="none" strike="noStrike">
                <a:solidFill>
                  <a:schemeClr val="dk1"/>
                </a:solidFill>
                <a:latin typeface="Archivo Narrow"/>
                <a:ea typeface="Archivo Narrow"/>
                <a:cs typeface="Archivo Narrow"/>
                <a:sym typeface="Archivo Narrow"/>
              </a:rPr>
              <a:t> </a:t>
            </a:r>
            <a:endParaRPr b="0" i="0" sz="2300" u="none" cap="none" strike="noStrike">
              <a:solidFill>
                <a:schemeClr val="dk1"/>
              </a:solidFill>
              <a:latin typeface="Archivo Narrow"/>
              <a:ea typeface="Archivo Narrow"/>
              <a:cs typeface="Archivo Narrow"/>
              <a:sym typeface="Archivo Narrow"/>
            </a:endParaRPr>
          </a:p>
          <a:p>
            <a:pPr indent="-374650" lvl="0" marL="457200" marR="0" rtl="0" algn="just">
              <a:lnSpc>
                <a:spcPct val="150000"/>
              </a:lnSpc>
              <a:spcBef>
                <a:spcPts val="0"/>
              </a:spcBef>
              <a:spcAft>
                <a:spcPts val="0"/>
              </a:spcAft>
              <a:buClr>
                <a:schemeClr val="dk1"/>
              </a:buClr>
              <a:buSzPts val="2300"/>
              <a:buFont typeface="Archivo Narrow"/>
              <a:buChar char="●"/>
            </a:pPr>
            <a:r>
              <a:rPr b="0" i="0" lang="en-IN" sz="2300" u="none" cap="none" strike="noStrike">
                <a:solidFill>
                  <a:schemeClr val="dk1"/>
                </a:solidFill>
                <a:latin typeface="Archivo Narrow"/>
                <a:ea typeface="Archivo Narrow"/>
                <a:cs typeface="Archivo Narrow"/>
                <a:sym typeface="Archivo Narrow"/>
              </a:rPr>
              <a:t>It is the last step of the knowledge engineering process where the knowledge engineer debugs all the errors.</a:t>
            </a:r>
            <a:endParaRPr b="1" i="0" sz="23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1200"/>
              </a:spcBef>
              <a:spcAft>
                <a:spcPts val="0"/>
              </a:spcAft>
              <a:buClr>
                <a:schemeClr val="dk1"/>
              </a:buClr>
              <a:buSzPts val="11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a:t>
            </a:r>
            <a:endParaRPr/>
          </a:p>
        </p:txBody>
      </p:sp>
      <p:sp>
        <p:nvSpPr>
          <p:cNvPr id="530" name="Google Shape;530;p7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IN" sz="2400"/>
              <a:t>Inferences in FOL is used to create new facts or sentences from the existing sentences.</a:t>
            </a:r>
            <a:endParaRPr sz="2400"/>
          </a:p>
          <a:p>
            <a:pPr indent="-381000" lvl="0" marL="457200" rtl="0" algn="l">
              <a:lnSpc>
                <a:spcPct val="150000"/>
              </a:lnSpc>
              <a:spcBef>
                <a:spcPts val="0"/>
              </a:spcBef>
              <a:spcAft>
                <a:spcPts val="0"/>
              </a:spcAft>
              <a:buSzPts val="2400"/>
              <a:buChar char="●"/>
            </a:pPr>
            <a:r>
              <a:rPr b="1" lang="en-IN" sz="2400"/>
              <a:t>Inference rules for Quantifiers:</a:t>
            </a:r>
            <a:endParaRPr b="1" sz="2400"/>
          </a:p>
          <a:p>
            <a:pPr indent="-381000" lvl="1" marL="914400" rtl="0" algn="l">
              <a:lnSpc>
                <a:spcPct val="150000"/>
              </a:lnSpc>
              <a:spcBef>
                <a:spcPts val="0"/>
              </a:spcBef>
              <a:spcAft>
                <a:spcPts val="0"/>
              </a:spcAft>
              <a:buSzPts val="2400"/>
              <a:buChar char="○"/>
            </a:pPr>
            <a:r>
              <a:rPr lang="en-IN" sz="2400"/>
              <a:t>Universal Instantiation (Substitution)</a:t>
            </a:r>
            <a:endParaRPr sz="2400"/>
          </a:p>
          <a:p>
            <a:pPr indent="-381000" lvl="1" marL="914400" rtl="0" algn="l">
              <a:lnSpc>
                <a:spcPct val="150000"/>
              </a:lnSpc>
              <a:spcBef>
                <a:spcPts val="0"/>
              </a:spcBef>
              <a:spcAft>
                <a:spcPts val="0"/>
              </a:spcAft>
              <a:buSzPts val="2400"/>
              <a:buChar char="○"/>
            </a:pPr>
            <a:r>
              <a:rPr lang="en-IN" sz="2400"/>
              <a:t>Existential Instantiation</a:t>
            </a: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 </a:t>
            </a:r>
            <a:endParaRPr/>
          </a:p>
        </p:txBody>
      </p:sp>
      <p:sp>
        <p:nvSpPr>
          <p:cNvPr id="536" name="Google Shape;536;p7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t>Universal Instantiation:</a:t>
            </a:r>
            <a:endParaRPr b="1" sz="2400"/>
          </a:p>
          <a:p>
            <a:pPr indent="-381000" lvl="0" marL="457200" rtl="0" algn="l">
              <a:lnSpc>
                <a:spcPct val="150000"/>
              </a:lnSpc>
              <a:spcBef>
                <a:spcPts val="0"/>
              </a:spcBef>
              <a:spcAft>
                <a:spcPts val="0"/>
              </a:spcAft>
              <a:buSzPts val="2400"/>
              <a:buChar char="●"/>
            </a:pPr>
            <a:r>
              <a:rPr lang="en-IN" sz="2400"/>
              <a:t>Any sentence can be inferred by substituting a ground term for the variable</a:t>
            </a:r>
            <a:endParaRPr sz="2400"/>
          </a:p>
          <a:p>
            <a:pPr indent="-381000" lvl="0" marL="457200" rtl="0" algn="l">
              <a:lnSpc>
                <a:spcPct val="150000"/>
              </a:lnSpc>
              <a:spcBef>
                <a:spcPts val="0"/>
              </a:spcBef>
              <a:spcAft>
                <a:spcPts val="0"/>
              </a:spcAft>
              <a:buSzPts val="2400"/>
              <a:buChar char="●"/>
            </a:pPr>
            <a:r>
              <a:rPr lang="en-IN" sz="2400"/>
              <a:t>Ground Term -</a:t>
            </a:r>
            <a:r>
              <a:rPr lang="en-IN" sz="2400">
                <a:solidFill>
                  <a:schemeClr val="dk1"/>
                </a:solidFill>
              </a:rPr>
              <a:t> Term without variable</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Rule - </a:t>
            </a:r>
            <a:r>
              <a:rPr lang="en-IN" sz="2400">
                <a:solidFill>
                  <a:schemeClr val="dk1"/>
                </a:solidFill>
              </a:rPr>
              <a:t>Let 						denote the result of applying the substitutions θ to sentence α </a:t>
            </a:r>
            <a:endParaRPr sz="1500">
              <a:solidFill>
                <a:srgbClr val="202124"/>
              </a:solidFill>
              <a:highlight>
                <a:srgbClr val="FFFFFF"/>
              </a:highlight>
              <a:latin typeface="Arial"/>
              <a:ea typeface="Arial"/>
              <a:cs typeface="Arial"/>
              <a:sym typeface="Arial"/>
            </a:endParaRPr>
          </a:p>
        </p:txBody>
      </p:sp>
      <p:pic>
        <p:nvPicPr>
          <p:cNvPr id="537" name="Google Shape;537;p79"/>
          <p:cNvPicPr preferRelativeResize="0"/>
          <p:nvPr/>
        </p:nvPicPr>
        <p:blipFill rotWithShape="1">
          <a:blip r:embed="rId3">
            <a:alphaModFix/>
          </a:blip>
          <a:srcRect b="0" l="0" r="0" t="0"/>
          <a:stretch/>
        </p:blipFill>
        <p:spPr>
          <a:xfrm>
            <a:off x="2904425" y="4815049"/>
            <a:ext cx="3900850" cy="1520350"/>
          </a:xfrm>
          <a:prstGeom prst="rect">
            <a:avLst/>
          </a:prstGeom>
          <a:noFill/>
          <a:ln>
            <a:noFill/>
          </a:ln>
        </p:spPr>
      </p:pic>
      <p:pic>
        <p:nvPicPr>
          <p:cNvPr id="538" name="Google Shape;538;p79"/>
          <p:cNvPicPr preferRelativeResize="0"/>
          <p:nvPr/>
        </p:nvPicPr>
        <p:blipFill rotWithShape="1">
          <a:blip r:embed="rId4">
            <a:alphaModFix/>
          </a:blip>
          <a:srcRect b="0" l="0" r="0" t="0"/>
          <a:stretch/>
        </p:blipFill>
        <p:spPr>
          <a:xfrm>
            <a:off x="2062975" y="3761601"/>
            <a:ext cx="2386100" cy="4709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 </a:t>
            </a:r>
            <a:endParaRPr/>
          </a:p>
        </p:txBody>
      </p:sp>
      <p:sp>
        <p:nvSpPr>
          <p:cNvPr id="544" name="Google Shape;544;p8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t>Universal Instantiation: Example</a:t>
            </a:r>
            <a:endParaRPr b="1" sz="2400"/>
          </a:p>
          <a:p>
            <a:pPr indent="457200" lvl="0" marL="457200" rtl="0" algn="l">
              <a:lnSpc>
                <a:spcPct val="150000"/>
              </a:lnSpc>
              <a:spcBef>
                <a:spcPts val="0"/>
              </a:spcBef>
              <a:spcAft>
                <a:spcPts val="0"/>
              </a:spcAft>
              <a:buSzPts val="2200"/>
              <a:buNone/>
            </a:pPr>
            <a:r>
              <a:rPr b="1" lang="en-IN" sz="2400"/>
              <a:t>All Greedy Kings are Evil</a:t>
            </a:r>
            <a:endParaRPr b="1" sz="2400"/>
          </a:p>
          <a:p>
            <a:pPr indent="457200" lvl="0" marL="457200" rtl="0" algn="l">
              <a:lnSpc>
                <a:spcPct val="150000"/>
              </a:lnSpc>
              <a:spcBef>
                <a:spcPts val="0"/>
              </a:spcBef>
              <a:spcAft>
                <a:spcPts val="0"/>
              </a:spcAft>
              <a:buSzPts val="2200"/>
              <a:buNone/>
            </a:pPr>
            <a:r>
              <a:t/>
            </a:r>
            <a:endParaRPr b="1" sz="2400"/>
          </a:p>
          <a:p>
            <a:pPr indent="457200" lvl="0" marL="457200" rtl="0" algn="l">
              <a:lnSpc>
                <a:spcPct val="150000"/>
              </a:lnSpc>
              <a:spcBef>
                <a:spcPts val="0"/>
              </a:spcBef>
              <a:spcAft>
                <a:spcPts val="0"/>
              </a:spcAft>
              <a:buSzPts val="2200"/>
              <a:buNone/>
            </a:pPr>
            <a:r>
              <a:t/>
            </a:r>
            <a:endParaRPr b="1" sz="2400"/>
          </a:p>
          <a:p>
            <a:pPr indent="457200" lvl="0" marL="0" rtl="0" algn="l">
              <a:lnSpc>
                <a:spcPct val="150000"/>
              </a:lnSpc>
              <a:spcBef>
                <a:spcPts val="0"/>
              </a:spcBef>
              <a:spcAft>
                <a:spcPts val="0"/>
              </a:spcAft>
              <a:buClr>
                <a:schemeClr val="dk1"/>
              </a:buClr>
              <a:buSzPts val="1100"/>
              <a:buFont typeface="Arial"/>
              <a:buNone/>
            </a:pPr>
            <a:r>
              <a:rPr lang="en-IN" sz="2400"/>
              <a:t>From the above statement we can infer the following:</a:t>
            </a:r>
            <a:endParaRPr sz="2400"/>
          </a:p>
          <a:p>
            <a:pPr indent="457200" lvl="0" marL="457200" rtl="0" algn="l">
              <a:lnSpc>
                <a:spcPct val="150000"/>
              </a:lnSpc>
              <a:spcBef>
                <a:spcPts val="0"/>
              </a:spcBef>
              <a:spcAft>
                <a:spcPts val="0"/>
              </a:spcAft>
              <a:buSzPts val="2200"/>
              <a:buNone/>
            </a:pPr>
            <a:r>
              <a:rPr b="1" lang="en-IN" sz="2400"/>
              <a:t>												{x/John}</a:t>
            </a:r>
            <a:endParaRPr b="1" sz="2400"/>
          </a:p>
          <a:p>
            <a:pPr indent="457200" lvl="0" marL="457200" rtl="0" algn="l">
              <a:lnSpc>
                <a:spcPct val="150000"/>
              </a:lnSpc>
              <a:spcBef>
                <a:spcPts val="0"/>
              </a:spcBef>
              <a:spcAft>
                <a:spcPts val="0"/>
              </a:spcAft>
              <a:buClr>
                <a:schemeClr val="dk1"/>
              </a:buClr>
              <a:buSzPts val="1100"/>
              <a:buFont typeface="Arial"/>
              <a:buNone/>
            </a:pPr>
            <a:r>
              <a:rPr b="1" lang="en-IN" sz="2400"/>
              <a:t>												{x/Richard}</a:t>
            </a:r>
            <a:endParaRPr b="1" sz="2400"/>
          </a:p>
          <a:p>
            <a:pPr indent="457200" lvl="0" marL="457200" rtl="0" algn="l">
              <a:lnSpc>
                <a:spcPct val="150000"/>
              </a:lnSpc>
              <a:spcBef>
                <a:spcPts val="0"/>
              </a:spcBef>
              <a:spcAft>
                <a:spcPts val="0"/>
              </a:spcAft>
              <a:buSzPts val="2200"/>
              <a:buNone/>
            </a:pPr>
            <a:r>
              <a:t/>
            </a:r>
            <a:endParaRPr b="1" sz="2400"/>
          </a:p>
          <a:p>
            <a:pPr indent="457200" lvl="0" marL="457200" rtl="0" algn="l">
              <a:lnSpc>
                <a:spcPct val="150000"/>
              </a:lnSpc>
              <a:spcBef>
                <a:spcPts val="0"/>
              </a:spcBef>
              <a:spcAft>
                <a:spcPts val="0"/>
              </a:spcAft>
              <a:buSzPts val="2200"/>
              <a:buNone/>
            </a:pPr>
            <a:r>
              <a:rPr b="1" lang="en-IN" sz="2400"/>
              <a:t>	</a:t>
            </a:r>
            <a:endParaRPr b="1" sz="2400"/>
          </a:p>
          <a:p>
            <a:pPr indent="457200" lvl="0" marL="457200" rtl="0" algn="l">
              <a:lnSpc>
                <a:spcPct val="150000"/>
              </a:lnSpc>
              <a:spcBef>
                <a:spcPts val="0"/>
              </a:spcBef>
              <a:spcAft>
                <a:spcPts val="0"/>
              </a:spcAft>
              <a:buSzPts val="2200"/>
              <a:buNone/>
            </a:pPr>
            <a:r>
              <a:rPr b="1" lang="en-IN" sz="2400"/>
              <a:t>	</a:t>
            </a:r>
            <a:endParaRPr b="1" sz="2400"/>
          </a:p>
        </p:txBody>
      </p:sp>
      <p:pic>
        <p:nvPicPr>
          <p:cNvPr id="545" name="Google Shape;545;p80"/>
          <p:cNvPicPr preferRelativeResize="0"/>
          <p:nvPr/>
        </p:nvPicPr>
        <p:blipFill rotWithShape="1">
          <a:blip r:embed="rId3">
            <a:alphaModFix/>
          </a:blip>
          <a:srcRect b="0" l="0" r="0" t="0"/>
          <a:stretch/>
        </p:blipFill>
        <p:spPr>
          <a:xfrm>
            <a:off x="1535716" y="2872288"/>
            <a:ext cx="4308465" cy="414275"/>
          </a:xfrm>
          <a:prstGeom prst="rect">
            <a:avLst/>
          </a:prstGeom>
          <a:noFill/>
          <a:ln>
            <a:noFill/>
          </a:ln>
        </p:spPr>
      </p:pic>
      <p:pic>
        <p:nvPicPr>
          <p:cNvPr id="546" name="Google Shape;546;p80"/>
          <p:cNvPicPr preferRelativeResize="0"/>
          <p:nvPr/>
        </p:nvPicPr>
        <p:blipFill rotWithShape="1">
          <a:blip r:embed="rId4">
            <a:alphaModFix/>
          </a:blip>
          <a:srcRect b="0" l="0" r="0" t="0"/>
          <a:stretch/>
        </p:blipFill>
        <p:spPr>
          <a:xfrm>
            <a:off x="1047870" y="4463500"/>
            <a:ext cx="5381806" cy="76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 </a:t>
            </a:r>
            <a:endParaRPr/>
          </a:p>
        </p:txBody>
      </p:sp>
      <p:sp>
        <p:nvSpPr>
          <p:cNvPr id="552" name="Google Shape;552;p8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t>Existential Instantiation:</a:t>
            </a:r>
            <a:endParaRPr b="1" sz="2400"/>
          </a:p>
          <a:p>
            <a:pPr indent="-381000" lvl="0" marL="457200" rtl="0" algn="l">
              <a:lnSpc>
                <a:spcPct val="150000"/>
              </a:lnSpc>
              <a:spcBef>
                <a:spcPts val="0"/>
              </a:spcBef>
              <a:spcAft>
                <a:spcPts val="0"/>
              </a:spcAft>
              <a:buSzPts val="2400"/>
              <a:buChar char="●"/>
            </a:pPr>
            <a:r>
              <a:rPr lang="en-IN" sz="2400"/>
              <a:t>Variable is replaced by a single new constant symbol</a:t>
            </a:r>
            <a:endParaRPr sz="2400"/>
          </a:p>
          <a:p>
            <a:pPr indent="-381000" lvl="0" marL="457200" rtl="0" algn="l">
              <a:lnSpc>
                <a:spcPct val="150000"/>
              </a:lnSpc>
              <a:spcBef>
                <a:spcPts val="0"/>
              </a:spcBef>
              <a:spcAft>
                <a:spcPts val="0"/>
              </a:spcAft>
              <a:buSzPts val="2400"/>
              <a:buChar char="●"/>
            </a:pPr>
            <a:r>
              <a:rPr b="1" lang="en-IN" sz="2400">
                <a:solidFill>
                  <a:schemeClr val="dk1"/>
                </a:solidFill>
              </a:rPr>
              <a:t>Rule - </a:t>
            </a:r>
            <a:r>
              <a:rPr lang="en-IN" sz="1500">
                <a:solidFill>
                  <a:srgbClr val="202124"/>
                </a:solidFill>
                <a:highlight>
                  <a:srgbClr val="FFFFFF"/>
                </a:highlight>
                <a:latin typeface="Arial"/>
                <a:ea typeface="Arial"/>
                <a:cs typeface="Arial"/>
                <a:sym typeface="Arial"/>
              </a:rPr>
              <a:t> </a:t>
            </a:r>
            <a:r>
              <a:rPr lang="en-IN" sz="2400"/>
              <a:t>For any sentence α, variable v and constant symbol k (that does not appear elsewhere in the knowledge base)</a:t>
            </a:r>
            <a:endParaRPr sz="2400"/>
          </a:p>
          <a:p>
            <a:pPr indent="0" lvl="0" marL="914400" rtl="0" algn="l">
              <a:lnSpc>
                <a:spcPct val="150000"/>
              </a:lnSpc>
              <a:spcBef>
                <a:spcPts val="0"/>
              </a:spcBef>
              <a:spcAft>
                <a:spcPts val="0"/>
              </a:spcAft>
              <a:buSzPts val="2200"/>
              <a:buNone/>
            </a:pPr>
            <a:r>
              <a:t/>
            </a:r>
            <a:endParaRPr sz="2400"/>
          </a:p>
          <a:p>
            <a:pPr indent="0" lvl="0" marL="914400" rtl="0" algn="l">
              <a:lnSpc>
                <a:spcPct val="150000"/>
              </a:lnSpc>
              <a:spcBef>
                <a:spcPts val="0"/>
              </a:spcBef>
              <a:spcAft>
                <a:spcPts val="0"/>
              </a:spcAft>
              <a:buSzPts val="2200"/>
              <a:buNone/>
            </a:pPr>
            <a:r>
              <a:t/>
            </a:r>
            <a:endParaRPr sz="2400"/>
          </a:p>
          <a:p>
            <a:pPr indent="-381000" lvl="0" marL="457200" rtl="0" algn="l">
              <a:lnSpc>
                <a:spcPct val="150000"/>
              </a:lnSpc>
              <a:spcBef>
                <a:spcPts val="0"/>
              </a:spcBef>
              <a:spcAft>
                <a:spcPts val="0"/>
              </a:spcAft>
              <a:buSzPts val="2400"/>
              <a:buChar char="●"/>
            </a:pPr>
            <a:r>
              <a:rPr lang="en-IN" sz="2400"/>
              <a:t>The new constant symbol used is known as Skolem Constant.</a:t>
            </a:r>
            <a:endParaRPr sz="2400"/>
          </a:p>
          <a:p>
            <a:pPr indent="-381000" lvl="0" marL="457200" rtl="0" algn="l">
              <a:lnSpc>
                <a:spcPct val="150000"/>
              </a:lnSpc>
              <a:spcBef>
                <a:spcPts val="0"/>
              </a:spcBef>
              <a:spcAft>
                <a:spcPts val="0"/>
              </a:spcAft>
              <a:buSzPts val="2400"/>
              <a:buChar char="●"/>
            </a:pPr>
            <a:r>
              <a:rPr lang="en-IN" sz="2400"/>
              <a:t>Existential Instantiation is also known as Skolemization.</a:t>
            </a:r>
            <a:endParaRPr sz="2400"/>
          </a:p>
          <a:p>
            <a:pPr indent="0" lvl="0" marL="914400" rtl="0" algn="l">
              <a:lnSpc>
                <a:spcPct val="150000"/>
              </a:lnSpc>
              <a:spcBef>
                <a:spcPts val="0"/>
              </a:spcBef>
              <a:spcAft>
                <a:spcPts val="0"/>
              </a:spcAft>
              <a:buSzPts val="2200"/>
              <a:buNone/>
            </a:pPr>
            <a:r>
              <a:t/>
            </a:r>
            <a:endParaRPr sz="2400">
              <a:solidFill>
                <a:schemeClr val="dk1"/>
              </a:solidFill>
            </a:endParaRPr>
          </a:p>
          <a:p>
            <a:pPr indent="0" lvl="0" marL="0" rtl="0" algn="l">
              <a:lnSpc>
                <a:spcPct val="150000"/>
              </a:lnSpc>
              <a:spcBef>
                <a:spcPts val="0"/>
              </a:spcBef>
              <a:spcAft>
                <a:spcPts val="0"/>
              </a:spcAft>
              <a:buSzPts val="2200"/>
              <a:buNone/>
            </a:pPr>
            <a:r>
              <a:t/>
            </a:r>
            <a:endParaRPr sz="1500">
              <a:solidFill>
                <a:srgbClr val="202124"/>
              </a:solidFill>
              <a:highlight>
                <a:srgbClr val="FFFFFF"/>
              </a:highlight>
              <a:latin typeface="Arial"/>
              <a:ea typeface="Arial"/>
              <a:cs typeface="Arial"/>
              <a:sym typeface="Arial"/>
            </a:endParaRPr>
          </a:p>
        </p:txBody>
      </p:sp>
      <p:pic>
        <p:nvPicPr>
          <p:cNvPr id="553" name="Google Shape;553;p81"/>
          <p:cNvPicPr preferRelativeResize="0"/>
          <p:nvPr/>
        </p:nvPicPr>
        <p:blipFill rotWithShape="1">
          <a:blip r:embed="rId3">
            <a:alphaModFix/>
          </a:blip>
          <a:srcRect b="0" l="0" r="0" t="0"/>
          <a:stretch/>
        </p:blipFill>
        <p:spPr>
          <a:xfrm>
            <a:off x="3110475" y="3977843"/>
            <a:ext cx="2394275" cy="87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05223" y="384417"/>
            <a:ext cx="8520600" cy="697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Syntax</a:t>
            </a:r>
            <a:endParaRPr/>
          </a:p>
        </p:txBody>
      </p:sp>
      <p:sp>
        <p:nvSpPr>
          <p:cNvPr id="148" name="Google Shape;148;p19"/>
          <p:cNvSpPr txBox="1"/>
          <p:nvPr>
            <p:ph idx="1" type="body"/>
          </p:nvPr>
        </p:nvSpPr>
        <p:spPr>
          <a:xfrm>
            <a:off x="311700" y="1150374"/>
            <a:ext cx="8520600" cy="4941459"/>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IN" sz="2400">
                <a:solidFill>
                  <a:srgbClr val="333333"/>
                </a:solidFill>
              </a:rPr>
              <a:t>The syntax of propositional logic defines the allowable sentences.</a:t>
            </a:r>
            <a:endParaRPr sz="2400">
              <a:solidFill>
                <a:srgbClr val="333333"/>
              </a:solidFill>
            </a:endParaRPr>
          </a:p>
          <a:p>
            <a:pPr indent="-381000" lvl="0" marL="457200" rtl="0" algn="l">
              <a:lnSpc>
                <a:spcPct val="150000"/>
              </a:lnSpc>
              <a:spcBef>
                <a:spcPts val="0"/>
              </a:spcBef>
              <a:spcAft>
                <a:spcPts val="0"/>
              </a:spcAft>
              <a:buSzPts val="2400"/>
              <a:buChar char="●"/>
            </a:pPr>
            <a:r>
              <a:rPr lang="en-IN" sz="2400">
                <a:solidFill>
                  <a:srgbClr val="333333"/>
                </a:solidFill>
              </a:rPr>
              <a:t>There are two types of Sentences (Propositions):</a:t>
            </a:r>
            <a:endParaRPr sz="2400"/>
          </a:p>
          <a:p>
            <a:pPr indent="-355600" lvl="0" marL="1257300" rtl="0" algn="just">
              <a:lnSpc>
                <a:spcPct val="150000"/>
              </a:lnSpc>
              <a:spcBef>
                <a:spcPts val="300"/>
              </a:spcBef>
              <a:spcAft>
                <a:spcPts val="0"/>
              </a:spcAft>
              <a:buSzPts val="2400"/>
              <a:buAutoNum type="arabicPeriod"/>
            </a:pPr>
            <a:r>
              <a:rPr b="1" lang="en-IN" sz="2400">
                <a:solidFill>
                  <a:srgbClr val="000000"/>
                </a:solidFill>
              </a:rPr>
              <a:t>Atomic Propositions or Atomic Sentences</a:t>
            </a:r>
            <a:endParaRPr sz="2400"/>
          </a:p>
          <a:p>
            <a:pPr indent="-355600" lvl="0" marL="1257300" rtl="0" algn="just">
              <a:lnSpc>
                <a:spcPct val="150000"/>
              </a:lnSpc>
              <a:spcBef>
                <a:spcPts val="1100"/>
              </a:spcBef>
              <a:spcAft>
                <a:spcPts val="0"/>
              </a:spcAft>
              <a:buSzPts val="2400"/>
              <a:buAutoNum type="arabicPeriod"/>
            </a:pPr>
            <a:r>
              <a:rPr b="1" lang="en-IN" sz="2400">
                <a:solidFill>
                  <a:srgbClr val="000000"/>
                </a:solidFill>
              </a:rPr>
              <a:t>Compound propositions or Compound Sentences</a:t>
            </a:r>
            <a:endParaRPr sz="2400"/>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 </a:t>
            </a:r>
            <a:endParaRPr/>
          </a:p>
        </p:txBody>
      </p:sp>
      <p:sp>
        <p:nvSpPr>
          <p:cNvPr id="559" name="Google Shape;559;p8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t>Existential Instantiation - Example</a:t>
            </a:r>
            <a:endParaRPr b="1" sz="2400"/>
          </a:p>
          <a:p>
            <a:pPr indent="0" lvl="0" marL="0" rtl="0" algn="l">
              <a:lnSpc>
                <a:spcPct val="150000"/>
              </a:lnSpc>
              <a:spcBef>
                <a:spcPts val="0"/>
              </a:spcBef>
              <a:spcAft>
                <a:spcPts val="0"/>
              </a:spcAft>
              <a:buSzPts val="2200"/>
              <a:buNone/>
            </a:pPr>
            <a:r>
              <a:t/>
            </a:r>
            <a:endParaRPr b="1" sz="2400"/>
          </a:p>
          <a:p>
            <a:pPr indent="0" lvl="0" marL="0" rtl="0" algn="l">
              <a:lnSpc>
                <a:spcPct val="150000"/>
              </a:lnSpc>
              <a:spcBef>
                <a:spcPts val="0"/>
              </a:spcBef>
              <a:spcAft>
                <a:spcPts val="0"/>
              </a:spcAft>
              <a:buSzPts val="2200"/>
              <a:buNone/>
            </a:pPr>
            <a:r>
              <a:t/>
            </a:r>
            <a:endParaRPr b="1" sz="2400"/>
          </a:p>
          <a:p>
            <a:pPr indent="0" lvl="0" marL="0" rtl="0" algn="l">
              <a:lnSpc>
                <a:spcPct val="150000"/>
              </a:lnSpc>
              <a:spcBef>
                <a:spcPts val="0"/>
              </a:spcBef>
              <a:spcAft>
                <a:spcPts val="0"/>
              </a:spcAft>
              <a:buSzPts val="2200"/>
              <a:buNone/>
            </a:pPr>
            <a:r>
              <a:t/>
            </a:r>
            <a:endParaRPr sz="2400"/>
          </a:p>
          <a:p>
            <a:pPr indent="-381000" lvl="0" marL="457200" rtl="0" algn="l">
              <a:lnSpc>
                <a:spcPct val="150000"/>
              </a:lnSpc>
              <a:spcBef>
                <a:spcPts val="0"/>
              </a:spcBef>
              <a:spcAft>
                <a:spcPts val="0"/>
              </a:spcAft>
              <a:buSzPts val="2400"/>
              <a:buChar char="●"/>
            </a:pPr>
            <a:r>
              <a:rPr lang="en-IN" sz="2400"/>
              <a:t>C</a:t>
            </a:r>
            <a:r>
              <a:rPr baseline="-25000" lang="en-IN" sz="2400"/>
              <a:t>1</a:t>
            </a:r>
            <a:r>
              <a:rPr lang="en-IN" sz="2400"/>
              <a:t> must not appear elsewhere in knowledge base.</a:t>
            </a:r>
            <a:endParaRPr sz="2400"/>
          </a:p>
          <a:p>
            <a:pPr indent="-381000" lvl="0" marL="457200" rtl="0" algn="l">
              <a:lnSpc>
                <a:spcPct val="150000"/>
              </a:lnSpc>
              <a:spcBef>
                <a:spcPts val="0"/>
              </a:spcBef>
              <a:spcAft>
                <a:spcPts val="0"/>
              </a:spcAft>
              <a:buSzPts val="2400"/>
              <a:buChar char="●"/>
            </a:pPr>
            <a:r>
              <a:rPr lang="en-IN" sz="2400"/>
              <a:t>If many rules have the same variable x and this variable differs from one rule to another. </a:t>
            </a:r>
            <a:endParaRPr sz="2400"/>
          </a:p>
          <a:p>
            <a:pPr indent="-381000" lvl="0" marL="457200" rtl="0" algn="l">
              <a:lnSpc>
                <a:spcPct val="150000"/>
              </a:lnSpc>
              <a:spcBef>
                <a:spcPts val="0"/>
              </a:spcBef>
              <a:spcAft>
                <a:spcPts val="0"/>
              </a:spcAft>
              <a:buSzPts val="2400"/>
              <a:buChar char="●"/>
            </a:pPr>
            <a:r>
              <a:rPr lang="en-IN" sz="2400"/>
              <a:t>So to differentiate, we create new variables that represent a new Inference. </a:t>
            </a:r>
            <a:endParaRPr sz="2400">
              <a:solidFill>
                <a:schemeClr val="dk1"/>
              </a:solidFill>
            </a:endParaRPr>
          </a:p>
          <a:p>
            <a:pPr indent="0" lvl="0" marL="0" rtl="0" algn="l">
              <a:lnSpc>
                <a:spcPct val="150000"/>
              </a:lnSpc>
              <a:spcBef>
                <a:spcPts val="0"/>
              </a:spcBef>
              <a:spcAft>
                <a:spcPts val="0"/>
              </a:spcAft>
              <a:buSzPts val="2200"/>
              <a:buNone/>
            </a:pPr>
            <a:r>
              <a:t/>
            </a:r>
            <a:endParaRPr sz="1500">
              <a:solidFill>
                <a:srgbClr val="202124"/>
              </a:solidFill>
              <a:highlight>
                <a:srgbClr val="FFFFFF"/>
              </a:highlight>
              <a:latin typeface="Arial"/>
              <a:ea typeface="Arial"/>
              <a:cs typeface="Arial"/>
              <a:sym typeface="Arial"/>
            </a:endParaRPr>
          </a:p>
        </p:txBody>
      </p:sp>
      <p:pic>
        <p:nvPicPr>
          <p:cNvPr id="560" name="Google Shape;560;p82"/>
          <p:cNvPicPr preferRelativeResize="0"/>
          <p:nvPr/>
        </p:nvPicPr>
        <p:blipFill rotWithShape="1">
          <a:blip r:embed="rId3">
            <a:alphaModFix/>
          </a:blip>
          <a:srcRect b="0" l="0" r="0" t="0"/>
          <a:stretch/>
        </p:blipFill>
        <p:spPr>
          <a:xfrm>
            <a:off x="1310800" y="2156500"/>
            <a:ext cx="5827800" cy="14569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 </a:t>
            </a:r>
            <a:endParaRPr/>
          </a:p>
        </p:txBody>
      </p:sp>
      <p:sp>
        <p:nvSpPr>
          <p:cNvPr id="566" name="Google Shape;566;p8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t>Reduction to Propositional Inference</a:t>
            </a:r>
            <a:endParaRPr b="1" sz="2400"/>
          </a:p>
          <a:p>
            <a:pPr indent="-381000" lvl="0" marL="457200" rtl="0" algn="l">
              <a:lnSpc>
                <a:spcPct val="150000"/>
              </a:lnSpc>
              <a:spcBef>
                <a:spcPts val="0"/>
              </a:spcBef>
              <a:spcAft>
                <a:spcPts val="0"/>
              </a:spcAft>
              <a:buSzPts val="2400"/>
              <a:buChar char="●"/>
            </a:pPr>
            <a:r>
              <a:rPr lang="en-IN" sz="2400"/>
              <a:t>Using the inference rules, it is possible to reduce first-order logic inference to propositional inference.</a:t>
            </a:r>
            <a:endParaRPr sz="2400"/>
          </a:p>
          <a:p>
            <a:pPr indent="-381000" lvl="0" marL="457200" rtl="0" algn="l">
              <a:lnSpc>
                <a:spcPct val="150000"/>
              </a:lnSpc>
              <a:spcBef>
                <a:spcPts val="0"/>
              </a:spcBef>
              <a:spcAft>
                <a:spcPts val="0"/>
              </a:spcAft>
              <a:buSzPts val="2400"/>
              <a:buChar char="●"/>
            </a:pPr>
            <a:r>
              <a:rPr lang="en-IN" sz="2400"/>
              <a:t>A universally quantified sentence can be replaced by the set of all possible instantiations.</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in FOL</a:t>
            </a:r>
            <a:endParaRPr/>
          </a:p>
        </p:txBody>
      </p:sp>
      <p:sp>
        <p:nvSpPr>
          <p:cNvPr id="572" name="Google Shape;572;p84"/>
          <p:cNvSpPr txBox="1"/>
          <p:nvPr>
            <p:ph idx="1" type="body"/>
          </p:nvPr>
        </p:nvSpPr>
        <p:spPr>
          <a:xfrm>
            <a:off x="311700" y="12717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Suppose our KB contains the Sentences.</a:t>
            </a:r>
            <a:endParaRPr/>
          </a:p>
          <a:p>
            <a:pPr indent="0" lvl="0" marL="88900" rtl="0" algn="l">
              <a:lnSpc>
                <a:spcPct val="150000"/>
              </a:lnSpc>
              <a:spcBef>
                <a:spcPts val="0"/>
              </a:spcBef>
              <a:spcAft>
                <a:spcPts val="0"/>
              </a:spcAft>
              <a:buSzPts val="2200"/>
              <a:buNone/>
            </a:pPr>
            <a:r>
              <a:t/>
            </a:r>
            <a:endParaRPr/>
          </a:p>
          <a:p>
            <a:pPr indent="0" lvl="0" marL="0" rtl="0" algn="l">
              <a:lnSpc>
                <a:spcPct val="150000"/>
              </a:lnSpc>
              <a:spcBef>
                <a:spcPts val="0"/>
              </a:spcBef>
              <a:spcAft>
                <a:spcPts val="0"/>
              </a:spcAft>
              <a:buSzPts val="2200"/>
              <a:buNone/>
            </a:pPr>
            <a:r>
              <a:t/>
            </a:r>
            <a:endParaRPr/>
          </a:p>
          <a:p>
            <a:pPr indent="0" lvl="0" marL="457200" rtl="0" algn="l">
              <a:lnSpc>
                <a:spcPct val="150000"/>
              </a:lnSpc>
              <a:spcBef>
                <a:spcPts val="0"/>
              </a:spcBef>
              <a:spcAft>
                <a:spcPts val="0"/>
              </a:spcAft>
              <a:buSzPts val="2200"/>
              <a:buNone/>
            </a:pPr>
            <a:r>
              <a:t/>
            </a:r>
            <a:endParaRPr/>
          </a:p>
          <a:p>
            <a:pPr indent="-368300" lvl="0" marL="457200" rtl="0" algn="l">
              <a:lnSpc>
                <a:spcPct val="150000"/>
              </a:lnSpc>
              <a:spcBef>
                <a:spcPts val="0"/>
              </a:spcBef>
              <a:spcAft>
                <a:spcPts val="0"/>
              </a:spcAft>
              <a:buSzPts val="2200"/>
              <a:buChar char="●"/>
            </a:pPr>
            <a:r>
              <a:rPr lang="en-IN"/>
              <a:t>Apply UI using { x/John } and {X/Richard}</a:t>
            </a:r>
            <a:endParaRPr/>
          </a:p>
          <a:p>
            <a:pPr indent="0" lvl="0" marL="0" rtl="0" algn="l">
              <a:lnSpc>
                <a:spcPct val="150000"/>
              </a:lnSpc>
              <a:spcBef>
                <a:spcPts val="0"/>
              </a:spcBef>
              <a:spcAft>
                <a:spcPts val="0"/>
              </a:spcAft>
              <a:buSzPts val="2200"/>
              <a:buNone/>
            </a:pPr>
            <a:r>
              <a:t/>
            </a:r>
            <a:endParaRPr/>
          </a:p>
          <a:p>
            <a:pPr indent="0" lvl="0" marL="0" rtl="0" algn="l">
              <a:lnSpc>
                <a:spcPct val="150000"/>
              </a:lnSpc>
              <a:spcBef>
                <a:spcPts val="0"/>
              </a:spcBef>
              <a:spcAft>
                <a:spcPts val="0"/>
              </a:spcAft>
              <a:buSzPts val="2200"/>
              <a:buNone/>
            </a:pPr>
            <a:r>
              <a:t/>
            </a:r>
            <a:endParaRPr/>
          </a:p>
          <a:p>
            <a:pPr indent="-368300" lvl="0" marL="457200" rtl="0" algn="l">
              <a:lnSpc>
                <a:spcPct val="150000"/>
              </a:lnSpc>
              <a:spcBef>
                <a:spcPts val="0"/>
              </a:spcBef>
              <a:spcAft>
                <a:spcPts val="0"/>
              </a:spcAft>
              <a:buSzPts val="2200"/>
              <a:buChar char="●"/>
            </a:pPr>
            <a:r>
              <a:rPr lang="en-IN"/>
              <a:t>Discard the Universal Quantified Sentence. </a:t>
            </a:r>
            <a:endParaRPr/>
          </a:p>
          <a:p>
            <a:pPr indent="-368300" lvl="0" marL="457200" rtl="0" algn="l">
              <a:lnSpc>
                <a:spcPct val="150000"/>
              </a:lnSpc>
              <a:spcBef>
                <a:spcPts val="0"/>
              </a:spcBef>
              <a:spcAft>
                <a:spcPts val="0"/>
              </a:spcAft>
              <a:buSzPts val="2200"/>
              <a:buChar char="●"/>
            </a:pPr>
            <a:r>
              <a:rPr lang="en-IN"/>
              <a:t>If there is a substitutions that satisfies the premises in the KB, then I can add the conclusions into the KB</a:t>
            </a:r>
            <a:endParaRPr/>
          </a:p>
        </p:txBody>
      </p:sp>
      <p:pic>
        <p:nvPicPr>
          <p:cNvPr id="573" name="Google Shape;573;p84"/>
          <p:cNvPicPr preferRelativeResize="0"/>
          <p:nvPr/>
        </p:nvPicPr>
        <p:blipFill rotWithShape="1">
          <a:blip r:embed="rId3">
            <a:alphaModFix/>
          </a:blip>
          <a:srcRect b="0" l="0" r="0" t="0"/>
          <a:stretch/>
        </p:blipFill>
        <p:spPr>
          <a:xfrm>
            <a:off x="1445757" y="1727466"/>
            <a:ext cx="3853830" cy="1281205"/>
          </a:xfrm>
          <a:prstGeom prst="rect">
            <a:avLst/>
          </a:prstGeom>
          <a:noFill/>
          <a:ln>
            <a:noFill/>
          </a:ln>
        </p:spPr>
      </p:pic>
      <p:pic>
        <p:nvPicPr>
          <p:cNvPr id="574" name="Google Shape;574;p84"/>
          <p:cNvPicPr preferRelativeResize="0"/>
          <p:nvPr/>
        </p:nvPicPr>
        <p:blipFill rotWithShape="1">
          <a:blip r:embed="rId4">
            <a:alphaModFix/>
          </a:blip>
          <a:srcRect b="0" l="0" r="0" t="0"/>
          <a:stretch/>
        </p:blipFill>
        <p:spPr>
          <a:xfrm>
            <a:off x="1234363" y="3769776"/>
            <a:ext cx="4320865" cy="84155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5"/>
          <p:cNvSpPr txBox="1"/>
          <p:nvPr>
            <p:ph type="title"/>
          </p:nvPr>
        </p:nvSpPr>
        <p:spPr>
          <a:xfrm>
            <a:off x="0" y="384417"/>
            <a:ext cx="8520600" cy="50048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Inferences – Generalised Modus Ponens</a:t>
            </a:r>
            <a:endParaRPr/>
          </a:p>
        </p:txBody>
      </p:sp>
      <p:sp>
        <p:nvSpPr>
          <p:cNvPr id="580" name="Google Shape;580;p85"/>
          <p:cNvSpPr txBox="1"/>
          <p:nvPr>
            <p:ph idx="1" type="body"/>
          </p:nvPr>
        </p:nvSpPr>
        <p:spPr>
          <a:xfrm>
            <a:off x="248600" y="1081550"/>
            <a:ext cx="8583900" cy="52995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For atomic sentences pi, pi', q, where there is a substitution θ such that SUBST (θ, pi',) = SUBST(θ, pi), for all i</a:t>
            </a:r>
            <a:endParaRPr/>
          </a:p>
          <a:p>
            <a:pPr indent="0" lvl="0" marL="457200" rtl="0" algn="l">
              <a:lnSpc>
                <a:spcPct val="150000"/>
              </a:lnSpc>
              <a:spcBef>
                <a:spcPts val="0"/>
              </a:spcBef>
              <a:spcAft>
                <a:spcPts val="0"/>
              </a:spcAft>
              <a:buSzPts val="2200"/>
              <a:buNone/>
            </a:pPr>
            <a:r>
              <a:t/>
            </a:r>
            <a:endParaRPr/>
          </a:p>
          <a:p>
            <a:pPr indent="0" lvl="0" marL="457200" rtl="0" algn="l">
              <a:lnSpc>
                <a:spcPct val="150000"/>
              </a:lnSpc>
              <a:spcBef>
                <a:spcPts val="0"/>
              </a:spcBef>
              <a:spcAft>
                <a:spcPts val="0"/>
              </a:spcAft>
              <a:buSzPts val="2200"/>
              <a:buNone/>
            </a:pPr>
            <a:r>
              <a:t/>
            </a:r>
            <a:endParaRPr/>
          </a:p>
          <a:p>
            <a:pPr indent="0" lvl="0" marL="0" rtl="0" algn="l">
              <a:lnSpc>
                <a:spcPct val="150000"/>
              </a:lnSpc>
              <a:spcBef>
                <a:spcPts val="0"/>
              </a:spcBef>
              <a:spcAft>
                <a:spcPts val="0"/>
              </a:spcAft>
              <a:buSzPts val="2200"/>
              <a:buNone/>
            </a:pPr>
            <a:r>
              <a:t/>
            </a:r>
            <a:endParaRPr/>
          </a:p>
          <a:p>
            <a:pPr indent="0" lvl="0" marL="0" rtl="0" algn="l">
              <a:lnSpc>
                <a:spcPct val="150000"/>
              </a:lnSpc>
              <a:spcBef>
                <a:spcPts val="0"/>
              </a:spcBef>
              <a:spcAft>
                <a:spcPts val="0"/>
              </a:spcAft>
              <a:buSzPts val="2200"/>
              <a:buNone/>
            </a:pPr>
            <a:r>
              <a:rPr b="1" lang="en-IN"/>
              <a:t>Example:</a:t>
            </a:r>
            <a:endParaRPr b="1"/>
          </a:p>
          <a:p>
            <a:pPr indent="457200" lvl="0" marL="0" rtl="0" algn="l">
              <a:lnSpc>
                <a:spcPct val="150000"/>
              </a:lnSpc>
              <a:spcBef>
                <a:spcPts val="0"/>
              </a:spcBef>
              <a:spcAft>
                <a:spcPts val="0"/>
              </a:spcAft>
              <a:buClr>
                <a:schemeClr val="dk1"/>
              </a:buClr>
              <a:buSzPts val="1100"/>
              <a:buFont typeface="Arial"/>
              <a:buNone/>
            </a:pPr>
            <a:r>
              <a:rPr lang="en-IN"/>
              <a:t>p1' is king(John)        		p1 is king(x)  </a:t>
            </a:r>
            <a:endParaRPr/>
          </a:p>
          <a:p>
            <a:pPr indent="457200" lvl="0" marL="0" rtl="0" algn="l">
              <a:lnSpc>
                <a:spcPct val="150000"/>
              </a:lnSpc>
              <a:spcBef>
                <a:spcPts val="0"/>
              </a:spcBef>
              <a:spcAft>
                <a:spcPts val="0"/>
              </a:spcAft>
              <a:buClr>
                <a:schemeClr val="dk1"/>
              </a:buClr>
              <a:buSzPts val="1100"/>
              <a:buFont typeface="Arial"/>
              <a:buNone/>
            </a:pPr>
            <a:r>
              <a:rPr lang="en-IN"/>
              <a:t>p2' is Greedy(y)                  p2 is Greedy(x)  </a:t>
            </a:r>
            <a:endParaRPr/>
          </a:p>
          <a:p>
            <a:pPr indent="457200" lvl="0" marL="0" rtl="0" algn="l">
              <a:lnSpc>
                <a:spcPct val="150000"/>
              </a:lnSpc>
              <a:spcBef>
                <a:spcPts val="0"/>
              </a:spcBef>
              <a:spcAft>
                <a:spcPts val="0"/>
              </a:spcAft>
              <a:buClr>
                <a:schemeClr val="dk1"/>
              </a:buClr>
              <a:buSzPts val="1100"/>
              <a:buFont typeface="Arial"/>
              <a:buNone/>
            </a:pPr>
            <a:r>
              <a:rPr lang="en-IN"/>
              <a:t>θ is {x/John, y/John}           q is evil(x)  </a:t>
            </a:r>
            <a:endParaRPr/>
          </a:p>
          <a:p>
            <a:pPr indent="0" lvl="0" marL="0" rtl="0" algn="l">
              <a:lnSpc>
                <a:spcPct val="150000"/>
              </a:lnSpc>
              <a:spcBef>
                <a:spcPts val="0"/>
              </a:spcBef>
              <a:spcAft>
                <a:spcPts val="0"/>
              </a:spcAft>
              <a:buClr>
                <a:schemeClr val="dk1"/>
              </a:buClr>
              <a:buSzPts val="1100"/>
              <a:buFont typeface="Arial"/>
              <a:buNone/>
            </a:pPr>
            <a:r>
              <a:rPr lang="en-IN"/>
              <a:t>SUBST(θ,q) is Evil(John)         </a:t>
            </a:r>
            <a:endParaRPr/>
          </a:p>
          <a:p>
            <a:pPr indent="0" lvl="0" marL="0" rtl="0" algn="l">
              <a:lnSpc>
                <a:spcPct val="150000"/>
              </a:lnSpc>
              <a:spcBef>
                <a:spcPts val="0"/>
              </a:spcBef>
              <a:spcAft>
                <a:spcPts val="0"/>
              </a:spcAft>
              <a:buSzPts val="2200"/>
              <a:buNone/>
            </a:pPr>
            <a:r>
              <a:t/>
            </a:r>
            <a:endParaRPr b="1"/>
          </a:p>
        </p:txBody>
      </p:sp>
      <p:pic>
        <p:nvPicPr>
          <p:cNvPr id="581" name="Google Shape;581;p85"/>
          <p:cNvPicPr preferRelativeResize="0"/>
          <p:nvPr/>
        </p:nvPicPr>
        <p:blipFill rotWithShape="1">
          <a:blip r:embed="rId3">
            <a:alphaModFix/>
          </a:blip>
          <a:srcRect b="0" l="0" r="0" t="0"/>
          <a:stretch/>
        </p:blipFill>
        <p:spPr>
          <a:xfrm>
            <a:off x="2015786" y="2156811"/>
            <a:ext cx="5112450" cy="10014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6"/>
          <p:cNvSpPr txBox="1"/>
          <p:nvPr>
            <p:ph type="title"/>
          </p:nvPr>
        </p:nvSpPr>
        <p:spPr>
          <a:xfrm>
            <a:off x="174048" y="384417"/>
            <a:ext cx="8520600" cy="598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Syllabus</a:t>
            </a:r>
            <a:endParaRPr/>
          </a:p>
        </p:txBody>
      </p:sp>
      <p:sp>
        <p:nvSpPr>
          <p:cNvPr id="587" name="Google Shape;587;p86"/>
          <p:cNvSpPr txBox="1"/>
          <p:nvPr>
            <p:ph idx="1" type="body"/>
          </p:nvPr>
        </p:nvSpPr>
        <p:spPr>
          <a:xfrm>
            <a:off x="311700" y="1160206"/>
            <a:ext cx="8520600" cy="493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a:t>KNOWLEDGE REPRESENTATION</a:t>
            </a:r>
            <a:endParaRPr b="1"/>
          </a:p>
          <a:p>
            <a:pPr indent="0" lvl="0" marL="0" rtl="0" algn="just">
              <a:lnSpc>
                <a:spcPct val="115000"/>
              </a:lnSpc>
              <a:spcBef>
                <a:spcPts val="0"/>
              </a:spcBef>
              <a:spcAft>
                <a:spcPts val="0"/>
              </a:spcAft>
              <a:buClr>
                <a:schemeClr val="dk1"/>
              </a:buClr>
              <a:buSzPts val="1100"/>
              <a:buFont typeface="Arial"/>
              <a:buNone/>
            </a:pPr>
            <a:r>
              <a:rPr lang="en-IN"/>
              <a:t>First order logic – representation revisited – Syntax and semantics for first order logic – Using first order logic – </a:t>
            </a:r>
            <a:r>
              <a:rPr lang="en-IN">
                <a:solidFill>
                  <a:schemeClr val="dk1"/>
                </a:solidFill>
              </a:rPr>
              <a:t>Knowledge engineering in first order logic - Inference in First order logic – propositional versus first order logic </a:t>
            </a:r>
            <a:r>
              <a:rPr lang="en-IN"/>
              <a:t>– </a:t>
            </a:r>
            <a:r>
              <a:rPr lang="en-IN">
                <a:solidFill>
                  <a:srgbClr val="FF0000"/>
                </a:solidFill>
              </a:rPr>
              <a:t>unification and lifting </a:t>
            </a:r>
            <a:r>
              <a:rPr lang="en-IN"/>
              <a:t>– forward chaining – backward chaining - Resolution - Knowledge representation - Ontological Engineering - Categories and objects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Unification</a:t>
            </a:r>
            <a:endParaRPr/>
          </a:p>
        </p:txBody>
      </p:sp>
      <p:sp>
        <p:nvSpPr>
          <p:cNvPr id="593" name="Google Shape;593;p8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IN"/>
              <a:t>It is the process of finding substitutions that make different logical expressions look identical.</a:t>
            </a:r>
            <a:endParaRPr/>
          </a:p>
          <a:p>
            <a:pPr indent="-368300" lvl="0" marL="457200" rtl="0" algn="l">
              <a:lnSpc>
                <a:spcPct val="150000"/>
              </a:lnSpc>
              <a:spcBef>
                <a:spcPts val="0"/>
              </a:spcBef>
              <a:spcAft>
                <a:spcPts val="0"/>
              </a:spcAft>
              <a:buSzPts val="2200"/>
              <a:buChar char="●"/>
            </a:pPr>
            <a:r>
              <a:rPr lang="en-IN"/>
              <a:t>The UNIFY algorithm takes two sentences and returns a unifier for them if one exists.</a:t>
            </a:r>
            <a:endParaRPr/>
          </a:p>
          <a:p>
            <a:pPr indent="0" lvl="0" marL="457200" rtl="0" algn="l">
              <a:lnSpc>
                <a:spcPct val="150000"/>
              </a:lnSpc>
              <a:spcBef>
                <a:spcPts val="0"/>
              </a:spcBef>
              <a:spcAft>
                <a:spcPts val="0"/>
              </a:spcAft>
              <a:buSzPts val="2200"/>
              <a:buNone/>
            </a:pPr>
            <a:r>
              <a:rPr lang="en-IN"/>
              <a:t>			UNIFY(p,q)=</a:t>
            </a:r>
            <a:r>
              <a:rPr lang="en-IN">
                <a:solidFill>
                  <a:schemeClr val="dk1"/>
                </a:solidFill>
              </a:rPr>
              <a:t>Θ where SUBST(Θ,p) = SUBST(Θ,q) </a:t>
            </a:r>
            <a:endParaRPr/>
          </a:p>
          <a:p>
            <a:pPr indent="-368300" lvl="0" marL="457200" rtl="0" algn="l">
              <a:lnSpc>
                <a:spcPct val="150000"/>
              </a:lnSpc>
              <a:spcBef>
                <a:spcPts val="0"/>
              </a:spcBef>
              <a:spcAft>
                <a:spcPts val="0"/>
              </a:spcAft>
              <a:buSzPts val="2200"/>
              <a:buChar char="●"/>
            </a:pPr>
            <a:r>
              <a:rPr lang="en-IN"/>
              <a:t>If no Unifier exists then the Unification algorithm returns FAILURE.</a:t>
            </a:r>
            <a:endParaRPr/>
          </a:p>
          <a:p>
            <a:pPr indent="0" lvl="0" marL="0" rtl="0" algn="l">
              <a:lnSpc>
                <a:spcPct val="150000"/>
              </a:lnSpc>
              <a:spcBef>
                <a:spcPts val="0"/>
              </a:spcBef>
              <a:spcAft>
                <a:spcPts val="0"/>
              </a:spcAft>
              <a:buSzPts val="2200"/>
              <a:buNone/>
            </a:pPr>
            <a:r>
              <a:rPr b="1" lang="en-IN"/>
              <a:t>Example: </a:t>
            </a:r>
            <a:endParaRPr b="1"/>
          </a:p>
          <a:p>
            <a:pPr indent="0" lvl="0" marL="0" rtl="0" algn="l">
              <a:lnSpc>
                <a:spcPct val="150000"/>
              </a:lnSpc>
              <a:spcBef>
                <a:spcPts val="0"/>
              </a:spcBef>
              <a:spcAft>
                <a:spcPts val="0"/>
              </a:spcAft>
              <a:buSzPts val="2200"/>
              <a:buNone/>
            </a:pPr>
            <a:r>
              <a:rPr lang="en-IN"/>
              <a:t>p = knows(Richard, x) 		q = knows(Richard, John)   </a:t>
            </a:r>
            <a:endParaRPr b="1"/>
          </a:p>
        </p:txBody>
      </p:sp>
      <p:sp>
        <p:nvSpPr>
          <p:cNvPr id="594" name="Google Shape;594;p87"/>
          <p:cNvSpPr txBox="1"/>
          <p:nvPr/>
        </p:nvSpPr>
        <p:spPr>
          <a:xfrm>
            <a:off x="6518000" y="4968400"/>
            <a:ext cx="1971900" cy="66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1" i="0" lang="en-IN" sz="2200" u="none" cap="none" strike="noStrike">
                <a:solidFill>
                  <a:schemeClr val="dk1"/>
                </a:solidFill>
                <a:latin typeface="Archivo Narrow"/>
                <a:ea typeface="Archivo Narrow"/>
                <a:cs typeface="Archivo Narrow"/>
                <a:sym typeface="Archivo Narrow"/>
              </a:rPr>
              <a:t>  Θ = {x/John}</a:t>
            </a:r>
            <a:endParaRPr b="1" i="0" sz="22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Rules for Unification</a:t>
            </a:r>
            <a:endParaRPr/>
          </a:p>
        </p:txBody>
      </p:sp>
      <p:sp>
        <p:nvSpPr>
          <p:cNvPr id="600" name="Google Shape;600;p8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457200" lvl="0" marL="546100" rtl="0" algn="l">
              <a:lnSpc>
                <a:spcPct val="150000"/>
              </a:lnSpc>
              <a:spcBef>
                <a:spcPts val="0"/>
              </a:spcBef>
              <a:spcAft>
                <a:spcPts val="0"/>
              </a:spcAft>
              <a:buSzPts val="2200"/>
              <a:buAutoNum type="arabicPeriod"/>
            </a:pPr>
            <a:r>
              <a:rPr lang="en-IN"/>
              <a:t>Predicate symbol must be same, atoms or expressions with different predicate symbols can never be Unified.</a:t>
            </a:r>
            <a:endParaRPr/>
          </a:p>
          <a:p>
            <a:pPr indent="-457200" lvl="0" marL="546100" rtl="0" algn="l">
              <a:lnSpc>
                <a:spcPct val="150000"/>
              </a:lnSpc>
              <a:spcBef>
                <a:spcPts val="0"/>
              </a:spcBef>
              <a:spcAft>
                <a:spcPts val="0"/>
              </a:spcAft>
              <a:buSzPts val="2200"/>
              <a:buAutoNum type="arabicPeriod"/>
            </a:pPr>
            <a:r>
              <a:rPr lang="en-IN"/>
              <a:t>Number of arguments in both the expressions must be identical.</a:t>
            </a:r>
            <a:endParaRPr/>
          </a:p>
          <a:p>
            <a:pPr indent="-457200" lvl="0" marL="546100" rtl="0" algn="l">
              <a:lnSpc>
                <a:spcPct val="150000"/>
              </a:lnSpc>
              <a:spcBef>
                <a:spcPts val="0"/>
              </a:spcBef>
              <a:spcAft>
                <a:spcPts val="0"/>
              </a:spcAft>
              <a:buSzPts val="2200"/>
              <a:buAutoNum type="arabicPeriod"/>
            </a:pPr>
            <a:r>
              <a:rPr lang="en-IN"/>
              <a:t>Unification will fail if there are two similar variables present in the same expression.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9"/>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IN" sz="3100">
                <a:solidFill>
                  <a:schemeClr val="dk1"/>
                </a:solidFill>
                <a:latin typeface="Archivo Narrow"/>
                <a:ea typeface="Archivo Narrow"/>
                <a:cs typeface="Archivo Narrow"/>
                <a:sym typeface="Archivo Narrow"/>
              </a:rPr>
              <a:t>Unification </a:t>
            </a:r>
            <a:endParaRPr sz="3100">
              <a:solidFill>
                <a:schemeClr val="dk1"/>
              </a:solidFill>
              <a:latin typeface="Archivo Narrow"/>
              <a:ea typeface="Archivo Narrow"/>
              <a:cs typeface="Archivo Narrow"/>
              <a:sym typeface="Archivo Narrow"/>
            </a:endParaRPr>
          </a:p>
        </p:txBody>
      </p:sp>
      <p:sp>
        <p:nvSpPr>
          <p:cNvPr id="606" name="Google Shape;606;p89"/>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200"/>
              <a:buNone/>
            </a:pPr>
            <a:r>
              <a:rPr b="1" lang="en-IN" sz="2300"/>
              <a:t>Example:</a:t>
            </a:r>
            <a:endParaRPr b="1" sz="2300"/>
          </a:p>
          <a:p>
            <a:pPr indent="0" lvl="0" marL="0" rtl="0" algn="l">
              <a:lnSpc>
                <a:spcPct val="150000"/>
              </a:lnSpc>
              <a:spcBef>
                <a:spcPts val="0"/>
              </a:spcBef>
              <a:spcAft>
                <a:spcPts val="0"/>
              </a:spcAft>
              <a:buClr>
                <a:schemeClr val="dk1"/>
              </a:buClr>
              <a:buSzPts val="1100"/>
              <a:buFont typeface="Arial"/>
              <a:buNone/>
            </a:pPr>
            <a:r>
              <a:rPr lang="en-IN">
                <a:solidFill>
                  <a:schemeClr val="dk1"/>
                </a:solidFill>
              </a:rPr>
              <a:t>p = knows(John, x) 		q = knows(John, Jane)   </a:t>
            </a:r>
            <a:endParaRPr b="1">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IN">
                <a:solidFill>
                  <a:schemeClr val="dk1"/>
                </a:solidFill>
              </a:rPr>
              <a:t>p = knows(John, x) 		q = knows(y, Mary)   </a:t>
            </a:r>
            <a:endParaRPr b="1" sz="2300"/>
          </a:p>
          <a:p>
            <a:pPr indent="0" lvl="0" marL="0" rtl="0" algn="l">
              <a:lnSpc>
                <a:spcPct val="150000"/>
              </a:lnSpc>
              <a:spcBef>
                <a:spcPts val="0"/>
              </a:spcBef>
              <a:spcAft>
                <a:spcPts val="0"/>
              </a:spcAft>
              <a:buSzPts val="1100"/>
              <a:buNone/>
            </a:pPr>
            <a:r>
              <a:rPr lang="en-IN">
                <a:solidFill>
                  <a:schemeClr val="dk1"/>
                </a:solidFill>
              </a:rPr>
              <a:t>p = knows(John, x) 		q = knows(y, Mother(y))</a:t>
            </a:r>
            <a:endParaRPr>
              <a:solidFill>
                <a:schemeClr val="dk1"/>
              </a:solidFill>
            </a:endParaRPr>
          </a:p>
          <a:p>
            <a:pPr indent="0" lvl="0" marL="0" rtl="0" algn="l">
              <a:lnSpc>
                <a:spcPct val="150000"/>
              </a:lnSpc>
              <a:spcBef>
                <a:spcPts val="0"/>
              </a:spcBef>
              <a:spcAft>
                <a:spcPts val="0"/>
              </a:spcAft>
              <a:buSzPts val="1100"/>
              <a:buNone/>
            </a:pPr>
            <a:r>
              <a:rPr lang="en-IN">
                <a:solidFill>
                  <a:schemeClr val="dk1"/>
                </a:solidFill>
              </a:rPr>
              <a:t>p = knows(John, x) 		q = knows(x, Mary) </a:t>
            </a:r>
            <a:endParaRPr sz="2300">
              <a:solidFill>
                <a:schemeClr val="dk1"/>
              </a:solidFill>
            </a:endParaRPr>
          </a:p>
          <a:p>
            <a:pPr indent="-368300" lvl="0" marL="457200" rtl="0" algn="l">
              <a:lnSpc>
                <a:spcPct val="150000"/>
              </a:lnSpc>
              <a:spcBef>
                <a:spcPts val="0"/>
              </a:spcBef>
              <a:spcAft>
                <a:spcPts val="0"/>
              </a:spcAft>
              <a:buClr>
                <a:schemeClr val="dk1"/>
              </a:buClr>
              <a:buSzPts val="2200"/>
              <a:buChar char="●"/>
            </a:pPr>
            <a:r>
              <a:rPr lang="en-IN">
                <a:solidFill>
                  <a:schemeClr val="dk1"/>
                </a:solidFill>
              </a:rPr>
              <a:t> This problem can be avoided by standardizing apart one of the two sentences being unified (i.e renaming its variables to avoid name clashes)</a:t>
            </a:r>
            <a:endParaRPr>
              <a:solidFill>
                <a:schemeClr val="dk1"/>
              </a:solidFill>
            </a:endParaRPr>
          </a:p>
          <a:p>
            <a:pPr indent="457200" lvl="0" marL="457200" rtl="0" algn="l">
              <a:lnSpc>
                <a:spcPct val="150000"/>
              </a:lnSpc>
              <a:spcBef>
                <a:spcPts val="0"/>
              </a:spcBef>
              <a:spcAft>
                <a:spcPts val="0"/>
              </a:spcAft>
              <a:buSzPts val="2200"/>
              <a:buNone/>
            </a:pPr>
            <a:r>
              <a:rPr lang="en-IN">
                <a:solidFill>
                  <a:schemeClr val="dk1"/>
                </a:solidFill>
              </a:rPr>
              <a:t>p=knows(John,x)  q= knows(x17, Mary)</a:t>
            </a:r>
            <a:endParaRPr>
              <a:solidFill>
                <a:schemeClr val="dk1"/>
              </a:solidFill>
            </a:endParaRPr>
          </a:p>
          <a:p>
            <a:pPr indent="0" lvl="0" marL="0" rtl="0" algn="just">
              <a:lnSpc>
                <a:spcPct val="150000"/>
              </a:lnSpc>
              <a:spcBef>
                <a:spcPts val="0"/>
              </a:spcBef>
              <a:spcAft>
                <a:spcPts val="0"/>
              </a:spcAft>
              <a:buSzPts val="1400"/>
              <a:buNone/>
            </a:pPr>
            <a:r>
              <a:t/>
            </a:r>
            <a:endParaRPr b="1" sz="2300">
              <a:latin typeface="Archivo Narrow"/>
              <a:ea typeface="Archivo Narrow"/>
              <a:cs typeface="Archivo Narrow"/>
              <a:sym typeface="Archivo Narrow"/>
            </a:endParaRPr>
          </a:p>
        </p:txBody>
      </p:sp>
      <p:sp>
        <p:nvSpPr>
          <p:cNvPr id="607" name="Google Shape;607;p89"/>
          <p:cNvSpPr txBox="1"/>
          <p:nvPr/>
        </p:nvSpPr>
        <p:spPr>
          <a:xfrm>
            <a:off x="6135375" y="1922050"/>
            <a:ext cx="1971900" cy="66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chemeClr val="dk1"/>
                </a:solidFill>
                <a:latin typeface="Archivo Narrow"/>
                <a:ea typeface="Archivo Narrow"/>
                <a:cs typeface="Archivo Narrow"/>
                <a:sym typeface="Archivo Narrow"/>
              </a:rPr>
              <a:t>  Θ = {x/Jane}</a:t>
            </a:r>
            <a:endParaRPr b="1" i="0" sz="2200" u="none" cap="none" strike="noStrike">
              <a:solidFill>
                <a:schemeClr val="dk1"/>
              </a:solidFill>
              <a:latin typeface="Archivo Narrow"/>
              <a:ea typeface="Archivo Narrow"/>
              <a:cs typeface="Archivo Narrow"/>
              <a:sym typeface="Archivo Narrow"/>
            </a:endParaRPr>
          </a:p>
        </p:txBody>
      </p:sp>
      <p:sp>
        <p:nvSpPr>
          <p:cNvPr id="608" name="Google Shape;608;p89"/>
          <p:cNvSpPr txBox="1"/>
          <p:nvPr/>
        </p:nvSpPr>
        <p:spPr>
          <a:xfrm>
            <a:off x="6135375" y="2508250"/>
            <a:ext cx="2649000" cy="66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chemeClr val="dk1"/>
                </a:solidFill>
                <a:latin typeface="Archivo Narrow"/>
                <a:ea typeface="Archivo Narrow"/>
                <a:cs typeface="Archivo Narrow"/>
                <a:sym typeface="Archivo Narrow"/>
              </a:rPr>
              <a:t>  Θ = {x/Mary, y/John}</a:t>
            </a:r>
            <a:endParaRPr b="1" i="0" sz="2200" u="none" cap="none" strike="noStrike">
              <a:solidFill>
                <a:schemeClr val="dk1"/>
              </a:solidFill>
              <a:latin typeface="Archivo Narrow"/>
              <a:ea typeface="Archivo Narrow"/>
              <a:cs typeface="Archivo Narrow"/>
              <a:sym typeface="Archivo Narrow"/>
            </a:endParaRPr>
          </a:p>
        </p:txBody>
      </p:sp>
      <p:sp>
        <p:nvSpPr>
          <p:cNvPr id="609" name="Google Shape;609;p89"/>
          <p:cNvSpPr txBox="1"/>
          <p:nvPr/>
        </p:nvSpPr>
        <p:spPr>
          <a:xfrm>
            <a:off x="5738000" y="3062050"/>
            <a:ext cx="3590700" cy="66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chemeClr val="dk1"/>
                </a:solidFill>
                <a:latin typeface="Archivo Narrow"/>
                <a:ea typeface="Archivo Narrow"/>
                <a:cs typeface="Archivo Narrow"/>
                <a:sym typeface="Archivo Narrow"/>
              </a:rPr>
              <a:t>  Θ = {y/John, x/Mother(John)}</a:t>
            </a:r>
            <a:endParaRPr b="1" i="0" sz="2200" u="none" cap="none" strike="noStrike">
              <a:solidFill>
                <a:schemeClr val="dk1"/>
              </a:solidFill>
              <a:latin typeface="Archivo Narrow"/>
              <a:ea typeface="Archivo Narrow"/>
              <a:cs typeface="Archivo Narrow"/>
              <a:sym typeface="Archivo Narrow"/>
            </a:endParaRPr>
          </a:p>
        </p:txBody>
      </p:sp>
      <p:sp>
        <p:nvSpPr>
          <p:cNvPr id="610" name="Google Shape;610;p89"/>
          <p:cNvSpPr txBox="1"/>
          <p:nvPr/>
        </p:nvSpPr>
        <p:spPr>
          <a:xfrm>
            <a:off x="6135375" y="3585450"/>
            <a:ext cx="2649000" cy="66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chemeClr val="dk1"/>
                </a:solidFill>
                <a:latin typeface="Archivo Narrow"/>
                <a:ea typeface="Archivo Narrow"/>
                <a:cs typeface="Archivo Narrow"/>
                <a:sym typeface="Archivo Narrow"/>
              </a:rPr>
              <a:t> fail</a:t>
            </a:r>
            <a:endParaRPr b="1" i="0" sz="22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0"/>
          <p:cNvSpPr txBox="1"/>
          <p:nvPr>
            <p:ph type="title"/>
          </p:nvPr>
        </p:nvSpPr>
        <p:spPr>
          <a:xfrm>
            <a:off x="457200" y="614974"/>
            <a:ext cx="8229600" cy="68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IN" sz="3100">
                <a:solidFill>
                  <a:schemeClr val="dk1"/>
                </a:solidFill>
                <a:latin typeface="Archivo Narrow"/>
                <a:ea typeface="Archivo Narrow"/>
                <a:cs typeface="Archivo Narrow"/>
                <a:sym typeface="Archivo Narrow"/>
              </a:rPr>
              <a:t>Unification </a:t>
            </a:r>
            <a:endParaRPr sz="3100">
              <a:solidFill>
                <a:schemeClr val="dk1"/>
              </a:solidFill>
              <a:latin typeface="Archivo Narrow"/>
              <a:ea typeface="Archivo Narrow"/>
              <a:cs typeface="Archivo Narrow"/>
              <a:sym typeface="Archivo Narrow"/>
            </a:endParaRPr>
          </a:p>
        </p:txBody>
      </p:sp>
      <p:sp>
        <p:nvSpPr>
          <p:cNvPr id="616" name="Google Shape;616;p90"/>
          <p:cNvSpPr txBox="1"/>
          <p:nvPr>
            <p:ph idx="1" type="body"/>
          </p:nvPr>
        </p:nvSpPr>
        <p:spPr>
          <a:xfrm>
            <a:off x="457200" y="1485450"/>
            <a:ext cx="8229600" cy="4862400"/>
          </a:xfrm>
          <a:prstGeom prst="rect">
            <a:avLst/>
          </a:prstGeom>
          <a:noFill/>
          <a:ln>
            <a:noFill/>
          </a:ln>
        </p:spPr>
        <p:txBody>
          <a:bodyPr anchorCtr="0" anchor="t" bIns="91425" lIns="91425" spcFirstLastPara="1" rIns="91425" wrap="square" tIns="91425">
            <a:noAutofit/>
          </a:bodyPr>
          <a:lstStyle/>
          <a:p>
            <a:pPr indent="-374650" lvl="0" marL="457200" rtl="0" algn="just">
              <a:lnSpc>
                <a:spcPct val="150000"/>
              </a:lnSpc>
              <a:spcBef>
                <a:spcPts val="0"/>
              </a:spcBef>
              <a:spcAft>
                <a:spcPts val="0"/>
              </a:spcAft>
              <a:buSzPts val="2300"/>
              <a:buChar char="●"/>
            </a:pPr>
            <a:r>
              <a:rPr lang="en-IN" sz="2300"/>
              <a:t>One more complication is there can be more than one unifiers.</a:t>
            </a:r>
            <a:endParaRPr sz="2300"/>
          </a:p>
          <a:p>
            <a:pPr indent="0" lvl="0" marL="0" rtl="0" algn="l">
              <a:lnSpc>
                <a:spcPct val="150000"/>
              </a:lnSpc>
              <a:spcBef>
                <a:spcPts val="0"/>
              </a:spcBef>
              <a:spcAft>
                <a:spcPts val="0"/>
              </a:spcAft>
              <a:buSzPts val="2200"/>
              <a:buNone/>
            </a:pPr>
            <a:r>
              <a:rPr lang="en-IN">
                <a:solidFill>
                  <a:schemeClr val="dk1"/>
                </a:solidFill>
              </a:rPr>
              <a:t>p = knows(John, x) 		q = knows(y, z)</a:t>
            </a:r>
            <a:endParaRPr>
              <a:solidFill>
                <a:schemeClr val="dk1"/>
              </a:solidFill>
            </a:endParaRPr>
          </a:p>
          <a:p>
            <a:pPr indent="0" lvl="0" marL="0" rtl="0" algn="l">
              <a:lnSpc>
                <a:spcPct val="150000"/>
              </a:lnSpc>
              <a:spcBef>
                <a:spcPts val="0"/>
              </a:spcBef>
              <a:spcAft>
                <a:spcPts val="0"/>
              </a:spcAft>
              <a:buSzPts val="2200"/>
              <a:buNone/>
            </a:pPr>
            <a:r>
              <a:t/>
            </a:r>
            <a:endParaRPr>
              <a:solidFill>
                <a:schemeClr val="dk1"/>
              </a:solidFill>
            </a:endParaRPr>
          </a:p>
          <a:p>
            <a:pPr indent="0" lvl="0" marL="0" rtl="0" algn="l">
              <a:lnSpc>
                <a:spcPct val="150000"/>
              </a:lnSpc>
              <a:spcBef>
                <a:spcPts val="0"/>
              </a:spcBef>
              <a:spcAft>
                <a:spcPts val="0"/>
              </a:spcAft>
              <a:buSzPts val="2200"/>
              <a:buNone/>
            </a:pPr>
            <a:r>
              <a:t/>
            </a:r>
            <a:endParaRPr>
              <a:solidFill>
                <a:schemeClr val="dk1"/>
              </a:solidFill>
            </a:endParaRPr>
          </a:p>
          <a:p>
            <a:pPr indent="-368300" lvl="0" marL="457200" rtl="0" algn="l">
              <a:lnSpc>
                <a:spcPct val="150000"/>
              </a:lnSpc>
              <a:spcBef>
                <a:spcPts val="0"/>
              </a:spcBef>
              <a:spcAft>
                <a:spcPts val="0"/>
              </a:spcAft>
              <a:buClr>
                <a:schemeClr val="dk1"/>
              </a:buClr>
              <a:buSzPts val="2200"/>
              <a:buChar char="●"/>
            </a:pPr>
            <a:r>
              <a:rPr lang="en-IN">
                <a:solidFill>
                  <a:schemeClr val="dk1"/>
                </a:solidFill>
              </a:rPr>
              <a:t>The </a:t>
            </a:r>
            <a:r>
              <a:rPr b="1" lang="en-IN">
                <a:solidFill>
                  <a:schemeClr val="dk1"/>
                </a:solidFill>
              </a:rPr>
              <a:t>Most General Unifier (MGU) </a:t>
            </a:r>
            <a:r>
              <a:rPr lang="en-IN">
                <a:solidFill>
                  <a:schemeClr val="dk1"/>
                </a:solidFill>
              </a:rPr>
              <a:t>is the general unifier with fewer restrictions on the values of the variables.</a:t>
            </a:r>
            <a:endParaRPr>
              <a:solidFill>
                <a:schemeClr val="dk1"/>
              </a:solidFill>
            </a:endParaRPr>
          </a:p>
          <a:p>
            <a:pPr indent="0" lvl="0" marL="457200" rtl="0" algn="l">
              <a:lnSpc>
                <a:spcPct val="150000"/>
              </a:lnSpc>
              <a:spcBef>
                <a:spcPts val="0"/>
              </a:spcBef>
              <a:spcAft>
                <a:spcPts val="0"/>
              </a:spcAft>
              <a:buSzPts val="2200"/>
              <a:buNone/>
            </a:pPr>
            <a:r>
              <a:rPr lang="en-IN">
                <a:solidFill>
                  <a:schemeClr val="dk1"/>
                </a:solidFill>
              </a:rPr>
              <a:t>	</a:t>
            </a:r>
            <a:r>
              <a:rPr b="1" lang="en-IN">
                <a:solidFill>
                  <a:schemeClr val="dk1"/>
                </a:solidFill>
              </a:rPr>
              <a:t>Θ = {y/John, x/z} </a:t>
            </a:r>
            <a:r>
              <a:rPr lang="en-IN">
                <a:solidFill>
                  <a:schemeClr val="dk1"/>
                </a:solidFill>
              </a:rPr>
              <a:t>is selected</a:t>
            </a:r>
            <a:endParaRPr>
              <a:solidFill>
                <a:schemeClr val="dk1"/>
              </a:solidFill>
            </a:endParaRPr>
          </a:p>
          <a:p>
            <a:pPr indent="0" lvl="0" marL="0" rtl="0" algn="just">
              <a:lnSpc>
                <a:spcPct val="150000"/>
              </a:lnSpc>
              <a:spcBef>
                <a:spcPts val="0"/>
              </a:spcBef>
              <a:spcAft>
                <a:spcPts val="0"/>
              </a:spcAft>
              <a:buSzPts val="1400"/>
              <a:buNone/>
            </a:pPr>
            <a:r>
              <a:t/>
            </a:r>
            <a:endParaRPr b="1" sz="2300">
              <a:latin typeface="Archivo Narrow"/>
              <a:ea typeface="Archivo Narrow"/>
              <a:cs typeface="Archivo Narrow"/>
              <a:sym typeface="Archivo Narrow"/>
            </a:endParaRPr>
          </a:p>
        </p:txBody>
      </p:sp>
      <p:sp>
        <p:nvSpPr>
          <p:cNvPr id="617" name="Google Shape;617;p90"/>
          <p:cNvSpPr txBox="1"/>
          <p:nvPr/>
        </p:nvSpPr>
        <p:spPr>
          <a:xfrm>
            <a:off x="5002150" y="1998250"/>
            <a:ext cx="3105000" cy="66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chemeClr val="dk1"/>
                </a:solidFill>
                <a:latin typeface="Archivo Narrow"/>
                <a:ea typeface="Archivo Narrow"/>
                <a:cs typeface="Archivo Narrow"/>
                <a:sym typeface="Archivo Narrow"/>
              </a:rPr>
              <a:t>  Θ = {y/John, x/z} or {x/John, y/John, z/John}</a:t>
            </a:r>
            <a:endParaRPr b="1" i="0" sz="2200" u="none" cap="none" strike="noStrike">
              <a:solidFill>
                <a:schemeClr val="dk1"/>
              </a:solidFill>
              <a:latin typeface="Archivo Narrow"/>
              <a:ea typeface="Archivo Narrow"/>
              <a:cs typeface="Archivo Narrow"/>
              <a:sym typeface="Archivo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1"/>
          <p:cNvSpPr txBox="1"/>
          <p:nvPr>
            <p:ph type="title"/>
          </p:nvPr>
        </p:nvSpPr>
        <p:spPr>
          <a:xfrm>
            <a:off x="174048" y="384417"/>
            <a:ext cx="8520600" cy="598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Syllabus</a:t>
            </a:r>
            <a:endParaRPr/>
          </a:p>
        </p:txBody>
      </p:sp>
      <p:sp>
        <p:nvSpPr>
          <p:cNvPr id="623" name="Google Shape;623;p91"/>
          <p:cNvSpPr txBox="1"/>
          <p:nvPr>
            <p:ph idx="1" type="body"/>
          </p:nvPr>
        </p:nvSpPr>
        <p:spPr>
          <a:xfrm>
            <a:off x="311700" y="1160206"/>
            <a:ext cx="8520600" cy="493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a:t>KNOWLEDGE REPRESENTATION</a:t>
            </a:r>
            <a:endParaRPr b="1"/>
          </a:p>
          <a:p>
            <a:pPr indent="0" lvl="0" marL="0" rtl="0" algn="just">
              <a:lnSpc>
                <a:spcPct val="115000"/>
              </a:lnSpc>
              <a:spcBef>
                <a:spcPts val="0"/>
              </a:spcBef>
              <a:spcAft>
                <a:spcPts val="0"/>
              </a:spcAft>
              <a:buClr>
                <a:schemeClr val="dk1"/>
              </a:buClr>
              <a:buSzPts val="1100"/>
              <a:buFont typeface="Arial"/>
              <a:buNone/>
            </a:pPr>
            <a:r>
              <a:rPr lang="en-IN"/>
              <a:t>First order logic – representation revisited – Syntax and semantics for first order logic – Using first order logic – </a:t>
            </a:r>
            <a:r>
              <a:rPr lang="en-IN">
                <a:solidFill>
                  <a:schemeClr val="dk1"/>
                </a:solidFill>
              </a:rPr>
              <a:t>Knowledge engineering in first order logic - Inference in First order logic – propositional versus first order logic – unification and lifting –</a:t>
            </a:r>
            <a:r>
              <a:rPr lang="en-IN"/>
              <a:t> </a:t>
            </a:r>
            <a:r>
              <a:rPr lang="en-IN">
                <a:solidFill>
                  <a:srgbClr val="FF0000"/>
                </a:solidFill>
              </a:rPr>
              <a:t>forward chaining </a:t>
            </a:r>
            <a:r>
              <a:rPr lang="en-IN"/>
              <a:t>– backward chaining - Resolution - Knowledge representation - Ontological Engineering - Categories and objects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Syntax</a:t>
            </a:r>
            <a:endParaRPr/>
          </a:p>
        </p:txBody>
      </p:sp>
      <p:sp>
        <p:nvSpPr>
          <p:cNvPr id="154" name="Google Shape;154;p20"/>
          <p:cNvSpPr txBox="1"/>
          <p:nvPr>
            <p:ph idx="1" type="body"/>
          </p:nvPr>
        </p:nvSpPr>
        <p:spPr>
          <a:xfrm>
            <a:off x="311700" y="1150374"/>
            <a:ext cx="8520600" cy="494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solidFill>
                  <a:srgbClr val="333333"/>
                </a:solidFill>
              </a:rPr>
              <a:t>Atomic Sentences:</a:t>
            </a:r>
            <a:endParaRPr b="1"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IN" sz="2400">
                <a:solidFill>
                  <a:srgbClr val="333333"/>
                </a:solidFill>
              </a:rPr>
              <a:t>Atomic propositions are the simple propositions. </a:t>
            </a:r>
            <a:endParaRPr sz="2400">
              <a:solidFill>
                <a:srgbClr val="333333"/>
              </a:solidFill>
            </a:endParaRPr>
          </a:p>
          <a:p>
            <a:pPr indent="-381000" lvl="0" marL="457200" rtl="0" algn="l">
              <a:lnSpc>
                <a:spcPct val="150000"/>
              </a:lnSpc>
              <a:spcBef>
                <a:spcPts val="0"/>
              </a:spcBef>
              <a:spcAft>
                <a:spcPts val="0"/>
              </a:spcAft>
              <a:buClr>
                <a:srgbClr val="333333"/>
              </a:buClr>
              <a:buSzPts val="2400"/>
              <a:buChar char="●"/>
            </a:pPr>
            <a:r>
              <a:rPr lang="en-IN" sz="2400">
                <a:solidFill>
                  <a:srgbClr val="333333"/>
                </a:solidFill>
              </a:rPr>
              <a:t>It consists of a single proposition symbol. </a:t>
            </a:r>
            <a:endParaRPr b="1" sz="2400">
              <a:solidFill>
                <a:srgbClr val="333333"/>
              </a:solidFill>
            </a:endParaRPr>
          </a:p>
          <a:p>
            <a:pPr indent="0" lvl="0" marL="457200" rtl="0" algn="l">
              <a:lnSpc>
                <a:spcPct val="150000"/>
              </a:lnSpc>
              <a:spcBef>
                <a:spcPts val="0"/>
              </a:spcBef>
              <a:spcAft>
                <a:spcPts val="0"/>
              </a:spcAft>
              <a:buSzPts val="2200"/>
              <a:buNone/>
            </a:pPr>
            <a:r>
              <a:rPr b="1" lang="en-IN" sz="2400">
                <a:solidFill>
                  <a:srgbClr val="333333"/>
                </a:solidFill>
              </a:rPr>
              <a:t>	Example: </a:t>
            </a:r>
            <a:r>
              <a:rPr lang="en-IN" sz="2400">
                <a:solidFill>
                  <a:srgbClr val="333333"/>
                </a:solidFill>
              </a:rPr>
              <a:t>2+2 = 4 - True</a:t>
            </a:r>
            <a:endParaRPr sz="2400">
              <a:solidFill>
                <a:srgbClr val="333333"/>
              </a:solidFill>
            </a:endParaRPr>
          </a:p>
          <a:p>
            <a:pPr indent="0" lvl="0" marL="457200" rtl="0" algn="l">
              <a:lnSpc>
                <a:spcPct val="150000"/>
              </a:lnSpc>
              <a:spcBef>
                <a:spcPts val="0"/>
              </a:spcBef>
              <a:spcAft>
                <a:spcPts val="0"/>
              </a:spcAft>
              <a:buSzPts val="2200"/>
              <a:buNone/>
            </a:pPr>
            <a:r>
              <a:rPr lang="en-IN" sz="2400">
                <a:solidFill>
                  <a:srgbClr val="333333"/>
                </a:solidFill>
              </a:rPr>
              <a:t>			    The sun is cold - False</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Forward Chaining </a:t>
            </a:r>
            <a:endParaRPr/>
          </a:p>
        </p:txBody>
      </p:sp>
      <p:sp>
        <p:nvSpPr>
          <p:cNvPr id="629" name="Google Shape;629;p92"/>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It is a simple algorithm.</a:t>
            </a:r>
            <a:endParaRPr b="0" i="0" sz="2400" u="none" cap="none" strike="noStrike">
              <a:solidFill>
                <a:schemeClr val="dk1"/>
              </a:solidFill>
              <a:latin typeface="Archivo Narrow"/>
              <a:ea typeface="Archivo Narrow"/>
              <a:cs typeface="Archivo Narrow"/>
              <a:sym typeface="Archivo Narrow"/>
            </a:endParaRPr>
          </a:p>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It starts from the known facts, it triggers all the rules whose premises are satisfied adding their conclusions to the known facts.</a:t>
            </a:r>
            <a:endParaRPr b="0" i="0" sz="2400" u="none" cap="none" strike="noStrike">
              <a:solidFill>
                <a:schemeClr val="dk1"/>
              </a:solidFill>
              <a:latin typeface="Archivo Narrow"/>
              <a:ea typeface="Archivo Narrow"/>
              <a:cs typeface="Archivo Narrow"/>
              <a:sym typeface="Archivo Narrow"/>
            </a:endParaRPr>
          </a:p>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The process repeats until the query is answered or new facts are added.</a:t>
            </a:r>
            <a:endParaRPr b="0" i="0" sz="2400" u="none" cap="none" strike="noStrike">
              <a:solidFill>
                <a:schemeClr val="dk1"/>
              </a:solidFill>
              <a:latin typeface="Archivo Narrow"/>
              <a:ea typeface="Archivo Narrow"/>
              <a:cs typeface="Archivo Narrow"/>
              <a:sym typeface="Archivo Narrow"/>
            </a:endParaRPr>
          </a:p>
          <a:p>
            <a:pPr indent="0" lvl="0" marL="45720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	</a:t>
            </a:r>
            <a:r>
              <a:rPr b="1" i="0" lang="en-IN" sz="2400" u="none" cap="none" strike="noStrike">
                <a:solidFill>
                  <a:schemeClr val="dk1"/>
                </a:solidFill>
                <a:latin typeface="Archivo Narrow"/>
                <a:ea typeface="Archivo Narrow"/>
                <a:cs typeface="Archivo Narrow"/>
                <a:sym typeface="Archivo Narrow"/>
              </a:rPr>
              <a:t>Known facts </a:t>
            </a:r>
            <a:r>
              <a:rPr b="0" i="0" lang="en-IN" sz="2400" u="none" cap="none" strike="noStrike">
                <a:solidFill>
                  <a:schemeClr val="dk1"/>
                </a:solidFill>
                <a:highlight>
                  <a:srgbClr val="FFFF00"/>
                </a:highlight>
                <a:latin typeface="Archivo Narrow"/>
                <a:ea typeface="Archivo Narrow"/>
                <a:cs typeface="Archivo Narrow"/>
                <a:sym typeface="Archivo Narrow"/>
              </a:rPr>
              <a:t>→</a:t>
            </a:r>
            <a:r>
              <a:rPr b="1" i="0" lang="en-IN" sz="2400" u="none" cap="none" strike="noStrike">
                <a:solidFill>
                  <a:schemeClr val="dk1"/>
                </a:solidFill>
                <a:latin typeface="Archivo Narrow"/>
                <a:ea typeface="Archivo Narrow"/>
                <a:cs typeface="Archivo Narrow"/>
                <a:sym typeface="Archivo Narrow"/>
              </a:rPr>
              <a:t> Goal</a:t>
            </a:r>
            <a:endParaRPr b="1" i="0" sz="2400" u="none" cap="none" strike="noStrike">
              <a:solidFill>
                <a:schemeClr val="dk1"/>
              </a:solidFill>
              <a:latin typeface="Archivo Narrow"/>
              <a:ea typeface="Archivo Narrow"/>
              <a:cs typeface="Archivo Narrow"/>
              <a:sym typeface="Archivo Narrow"/>
            </a:endParaRPr>
          </a:p>
          <a:p>
            <a:pPr indent="0" lvl="0" marL="457200" marR="0" rtl="0" algn="l">
              <a:lnSpc>
                <a:spcPct val="150000"/>
              </a:lnSpc>
              <a:spcBef>
                <a:spcPts val="0"/>
              </a:spcBef>
              <a:spcAft>
                <a:spcPts val="0"/>
              </a:spcAft>
              <a:buClr>
                <a:schemeClr val="dk1"/>
              </a:buClr>
              <a:buSzPts val="11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Forward Chaining - Steps</a:t>
            </a:r>
            <a:endParaRPr/>
          </a:p>
        </p:txBody>
      </p:sp>
      <p:sp>
        <p:nvSpPr>
          <p:cNvPr id="635" name="Google Shape;635;p93"/>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dk1"/>
              </a:buClr>
              <a:buSzPts val="2400"/>
              <a:buFont typeface="Archivo Narrow"/>
              <a:buAutoNum type="arabicPeriod"/>
            </a:pPr>
            <a:r>
              <a:rPr b="0" i="0" lang="en-IN" sz="2400" u="none" cap="none" strike="noStrike">
                <a:solidFill>
                  <a:schemeClr val="dk1"/>
                </a:solidFill>
                <a:latin typeface="Archivo Narrow"/>
                <a:ea typeface="Archivo Narrow"/>
                <a:cs typeface="Archivo Narrow"/>
                <a:sym typeface="Archivo Narrow"/>
              </a:rPr>
              <a:t>Represent the facts as first-order definite clauses.</a:t>
            </a:r>
            <a:endParaRPr b="0" i="0" sz="2400" u="none" cap="none" strike="noStrike">
              <a:solidFill>
                <a:schemeClr val="dk1"/>
              </a:solidFill>
              <a:latin typeface="Archivo Narrow"/>
              <a:ea typeface="Archivo Narrow"/>
              <a:cs typeface="Archivo Narrow"/>
              <a:sym typeface="Archivo Narrow"/>
            </a:endParaRPr>
          </a:p>
          <a:p>
            <a:pPr indent="-381000" lvl="0" marL="457200" marR="0" rtl="0" algn="l">
              <a:lnSpc>
                <a:spcPct val="150000"/>
              </a:lnSpc>
              <a:spcBef>
                <a:spcPts val="0"/>
              </a:spcBef>
              <a:spcAft>
                <a:spcPts val="0"/>
              </a:spcAft>
              <a:buClr>
                <a:schemeClr val="dk1"/>
              </a:buClr>
              <a:buSzPts val="2400"/>
              <a:buFont typeface="Archivo Narrow"/>
              <a:buAutoNum type="arabicPeriod"/>
            </a:pPr>
            <a:r>
              <a:rPr b="0" i="0" lang="en-IN" sz="2400" u="none" cap="none" strike="noStrike">
                <a:solidFill>
                  <a:schemeClr val="dk1"/>
                </a:solidFill>
                <a:latin typeface="Archivo Narrow"/>
                <a:ea typeface="Archivo Narrow"/>
                <a:cs typeface="Archivo Narrow"/>
                <a:sym typeface="Archivo Narrow"/>
              </a:rPr>
              <a:t>Use Forward Chaining Algorithm</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4"/>
          <p:cNvSpPr txBox="1"/>
          <p:nvPr>
            <p:ph type="title"/>
          </p:nvPr>
        </p:nvSpPr>
        <p:spPr>
          <a:xfrm>
            <a:off x="457200" y="462574"/>
            <a:ext cx="8229600" cy="68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IN" sz="3100">
                <a:solidFill>
                  <a:schemeClr val="dk1"/>
                </a:solidFill>
              </a:rPr>
              <a:t>Forward Chaining - First Order Definite Clauses</a:t>
            </a:r>
            <a:endParaRPr sz="3100">
              <a:solidFill>
                <a:schemeClr val="dk1"/>
              </a:solidFill>
              <a:latin typeface="Archivo Narrow"/>
              <a:ea typeface="Archivo Narrow"/>
              <a:cs typeface="Archivo Narrow"/>
              <a:sym typeface="Archivo Narrow"/>
            </a:endParaRPr>
          </a:p>
        </p:txBody>
      </p:sp>
      <p:sp>
        <p:nvSpPr>
          <p:cNvPr id="641" name="Google Shape;641;p94"/>
          <p:cNvSpPr txBox="1"/>
          <p:nvPr>
            <p:ph idx="1" type="body"/>
          </p:nvPr>
        </p:nvSpPr>
        <p:spPr>
          <a:xfrm>
            <a:off x="457200" y="1180650"/>
            <a:ext cx="8229600" cy="4862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68300" lvl="0" marL="457200" rtl="0" algn="just">
              <a:lnSpc>
                <a:spcPct val="150000"/>
              </a:lnSpc>
              <a:spcBef>
                <a:spcPts val="0"/>
              </a:spcBef>
              <a:spcAft>
                <a:spcPts val="0"/>
              </a:spcAft>
              <a:buClr>
                <a:schemeClr val="dk1"/>
              </a:buClr>
              <a:buSzPts val="2200"/>
              <a:buChar char="●"/>
            </a:pPr>
            <a:r>
              <a:rPr lang="en-IN">
                <a:solidFill>
                  <a:schemeClr val="dk1"/>
                </a:solidFill>
              </a:rPr>
              <a:t>A definite clause is either atomic or is an implication whose antecedent is a conjunction of positive literals and whose consequent is a single positive literal.</a:t>
            </a:r>
            <a:endParaRPr>
              <a:solidFill>
                <a:schemeClr val="dk1"/>
              </a:solidFill>
            </a:endParaRPr>
          </a:p>
          <a:p>
            <a:pPr indent="-368300" lvl="0" marL="457200" rtl="0" algn="just">
              <a:lnSpc>
                <a:spcPct val="150000"/>
              </a:lnSpc>
              <a:spcBef>
                <a:spcPts val="0"/>
              </a:spcBef>
              <a:spcAft>
                <a:spcPts val="0"/>
              </a:spcAft>
              <a:buClr>
                <a:schemeClr val="dk1"/>
              </a:buClr>
              <a:buSzPts val="2200"/>
              <a:buChar char="●"/>
            </a:pPr>
            <a:r>
              <a:rPr lang="en-IN">
                <a:solidFill>
                  <a:schemeClr val="dk1"/>
                </a:solidFill>
              </a:rPr>
              <a:t>Literal is any predicate applied to a set of terms.</a:t>
            </a:r>
            <a:endParaRPr>
              <a:solidFill>
                <a:schemeClr val="dk1"/>
              </a:solidFill>
            </a:endParaRPr>
          </a:p>
          <a:p>
            <a:pPr indent="-368300" lvl="0" marL="457200" rtl="0" algn="just">
              <a:lnSpc>
                <a:spcPct val="150000"/>
              </a:lnSpc>
              <a:spcBef>
                <a:spcPts val="0"/>
              </a:spcBef>
              <a:spcAft>
                <a:spcPts val="0"/>
              </a:spcAft>
              <a:buClr>
                <a:schemeClr val="dk1"/>
              </a:buClr>
              <a:buSzPts val="2200"/>
              <a:buChar char="●"/>
            </a:pPr>
            <a:r>
              <a:rPr lang="en-IN">
                <a:solidFill>
                  <a:schemeClr val="dk1"/>
                </a:solidFill>
              </a:rPr>
              <a:t>First order literals can include variables and they are assumed to be universally quantified.</a:t>
            </a:r>
            <a:endParaRPr>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Example:</a:t>
            </a:r>
            <a:endParaRPr b="1">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King(John)</a:t>
            </a:r>
            <a:endParaRPr b="1">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Greedy(y)</a:t>
            </a:r>
            <a:endParaRPr b="1">
              <a:solidFill>
                <a:schemeClr val="dk1"/>
              </a:solidFill>
            </a:endParaRPr>
          </a:p>
          <a:p>
            <a:pPr indent="0" lvl="0" marL="0" rtl="0" algn="just">
              <a:lnSpc>
                <a:spcPct val="150000"/>
              </a:lnSpc>
              <a:spcBef>
                <a:spcPts val="0"/>
              </a:spcBef>
              <a:spcAft>
                <a:spcPts val="0"/>
              </a:spcAft>
              <a:buSzPts val="2200"/>
              <a:buNone/>
            </a:pPr>
            <a:r>
              <a:rPr b="1" lang="en-IN">
                <a:solidFill>
                  <a:schemeClr val="dk1"/>
                </a:solidFill>
              </a:rPr>
              <a:t>	King(x) ∧ Greedy (x) → Evil (x)</a:t>
            </a:r>
            <a:endParaRPr b="1">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lang="en-IN" sz="2200"/>
              <a:t>Example - As per the law, it is a crime for an American to sell weapons to hostile nations. Country A, an enemy of America, has some missiles, and all the missiles were sold to it by Robert, who is an American citizen. Prove that "Robert is criminal."</a:t>
            </a:r>
            <a:endParaRPr sz="2200"/>
          </a:p>
          <a:p>
            <a:pPr indent="0" lvl="0" marL="0" rtl="0" algn="just">
              <a:lnSpc>
                <a:spcPct val="100000"/>
              </a:lnSpc>
              <a:spcBef>
                <a:spcPts val="0"/>
              </a:spcBef>
              <a:spcAft>
                <a:spcPts val="0"/>
              </a:spcAft>
              <a:buClr>
                <a:schemeClr val="dk1"/>
              </a:buClr>
              <a:buSzPts val="1100"/>
              <a:buFont typeface="Arial"/>
              <a:buNone/>
            </a:pPr>
            <a:r>
              <a:t/>
            </a:r>
            <a:endParaRPr sz="2200"/>
          </a:p>
          <a:p>
            <a:pPr indent="0" lvl="0" marL="0" rtl="0" algn="just">
              <a:lnSpc>
                <a:spcPct val="100000"/>
              </a:lnSpc>
              <a:spcBef>
                <a:spcPts val="0"/>
              </a:spcBef>
              <a:spcAft>
                <a:spcPts val="0"/>
              </a:spcAft>
              <a:buSzPts val="2800"/>
              <a:buNone/>
            </a:pPr>
            <a:r>
              <a:t/>
            </a:r>
            <a:endParaRPr sz="2200"/>
          </a:p>
        </p:txBody>
      </p:sp>
      <p:sp>
        <p:nvSpPr>
          <p:cNvPr id="647" name="Google Shape;647;p95"/>
          <p:cNvSpPr txBox="1"/>
          <p:nvPr/>
        </p:nvSpPr>
        <p:spPr>
          <a:xfrm>
            <a:off x="311700" y="2216350"/>
            <a:ext cx="8520600" cy="423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rgbClr val="000000"/>
                </a:solidFill>
                <a:latin typeface="Archivo Narrow"/>
                <a:ea typeface="Archivo Narrow"/>
                <a:cs typeface="Archivo Narrow"/>
                <a:sym typeface="Archivo Narrow"/>
              </a:rPr>
              <a:t>Solution: Step 1 - Identify the facts </a:t>
            </a:r>
            <a:endParaRPr b="1"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It is a crime for an American to sell weapons to hostile nations. </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Country A has some missiles. </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All of the missiles were sold to country A by Robert.</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Missiles are weapons.</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Enemy of America is known as hostile.</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Country A is an enemy of America.</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Robert is American</a:t>
            </a:r>
            <a:endParaRPr b="0"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53" name="Google Shape;653;p96"/>
          <p:cNvSpPr txBox="1"/>
          <p:nvPr/>
        </p:nvSpPr>
        <p:spPr>
          <a:xfrm>
            <a:off x="425275" y="1309800"/>
            <a:ext cx="8718600" cy="423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rgbClr val="000000"/>
                </a:solidFill>
                <a:latin typeface="Archivo Narrow"/>
                <a:ea typeface="Archivo Narrow"/>
                <a:cs typeface="Archivo Narrow"/>
                <a:sym typeface="Archivo Narrow"/>
              </a:rPr>
              <a:t>Step 2 - Conversion of facts into First Order Definite Clauses</a:t>
            </a:r>
            <a:endParaRPr b="1"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It is a crime for an American to sell weapons to hostile nations. (Let's say p, q, and r are variables)</a:t>
            </a:r>
            <a:endParaRPr b="0" i="0" sz="2200" u="none" cap="none" strike="noStrike">
              <a:solidFill>
                <a:srgbClr val="000000"/>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200"/>
              <a:buFont typeface="Arial"/>
              <a:buNone/>
            </a:pPr>
            <a:r>
              <a:rPr b="1" i="0" lang="en-IN" sz="2200" u="none" cap="none" strike="noStrike">
                <a:solidFill>
                  <a:srgbClr val="000000"/>
                </a:solidFill>
                <a:latin typeface="Archivo Narrow"/>
                <a:ea typeface="Archivo Narrow"/>
                <a:cs typeface="Archivo Narrow"/>
                <a:sym typeface="Archivo Narrow"/>
              </a:rPr>
              <a:t>American (p) ∧ weapon(q) ∧ sells (p, q, r) ∧ hostile(r) → Criminal(p) .....(1)</a:t>
            </a:r>
            <a:endParaRPr b="1"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chemeClr val="dk1"/>
              </a:buClr>
              <a:buSzPts val="2200"/>
              <a:buFont typeface="Archivo Narrow"/>
              <a:buChar char="●"/>
            </a:pPr>
            <a:r>
              <a:rPr b="0" i="0" lang="en-IN" sz="2200" u="none" cap="none" strike="noStrike">
                <a:solidFill>
                  <a:schemeClr val="dk1"/>
                </a:solidFill>
                <a:latin typeface="Archivo Narrow"/>
                <a:ea typeface="Archivo Narrow"/>
                <a:cs typeface="Archivo Narrow"/>
                <a:sym typeface="Archivo Narrow"/>
              </a:rPr>
              <a:t>Country A has some missiles. </a:t>
            </a:r>
            <a:endParaRPr b="0" i="0" sz="22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chemeClr val="dk1"/>
              </a:buClr>
              <a:buSzPts val="1100"/>
              <a:buFont typeface="Arial"/>
              <a:buNone/>
            </a:pPr>
            <a:r>
              <a:rPr b="1" i="0" lang="en-IN" sz="2200" u="none" cap="none" strike="noStrike">
                <a:solidFill>
                  <a:schemeClr val="dk1"/>
                </a:solidFill>
                <a:latin typeface="Archivo Narrow"/>
                <a:ea typeface="Archivo Narrow"/>
                <a:cs typeface="Archivo Narrow"/>
                <a:sym typeface="Archivo Narrow"/>
              </a:rPr>
              <a:t>∃p Owns(A, p) ∧ Missile(p) </a:t>
            </a:r>
            <a:endParaRPr b="1" i="0" sz="22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chemeClr val="dk1"/>
              </a:buClr>
              <a:buSzPts val="1100"/>
              <a:buFont typeface="Arial"/>
              <a:buNone/>
            </a:pPr>
            <a:r>
              <a:rPr b="0" i="0" lang="en-IN" sz="2200" u="none" cap="none" strike="noStrike">
                <a:solidFill>
                  <a:schemeClr val="dk1"/>
                </a:solidFill>
                <a:latin typeface="Archivo Narrow"/>
                <a:ea typeface="Archivo Narrow"/>
                <a:cs typeface="Archivo Narrow"/>
                <a:sym typeface="Archivo Narrow"/>
              </a:rPr>
              <a:t>It can be written in two definite clauses by using Existential Instantiation, introducing new Constant T1.</a:t>
            </a:r>
            <a:endParaRPr b="0" i="0" sz="2200" u="none" cap="none" strike="noStrike">
              <a:solidFill>
                <a:schemeClr val="dk1"/>
              </a:solidFill>
              <a:latin typeface="Archivo Narrow"/>
              <a:ea typeface="Archivo Narrow"/>
              <a:cs typeface="Archivo Narrow"/>
              <a:sym typeface="Archivo Narrow"/>
            </a:endParaRPr>
          </a:p>
          <a:p>
            <a:pPr indent="457200" lvl="0" marL="914400" marR="0" rtl="0" algn="l">
              <a:lnSpc>
                <a:spcPct val="150000"/>
              </a:lnSpc>
              <a:spcBef>
                <a:spcPts val="0"/>
              </a:spcBef>
              <a:spcAft>
                <a:spcPts val="0"/>
              </a:spcAft>
              <a:buClr>
                <a:schemeClr val="dk1"/>
              </a:buClr>
              <a:buSzPts val="1100"/>
              <a:buFont typeface="Arial"/>
              <a:buNone/>
            </a:pPr>
            <a:r>
              <a:rPr b="1" i="0" lang="en-IN" sz="2200" u="none" cap="none" strike="noStrike">
                <a:solidFill>
                  <a:schemeClr val="dk1"/>
                </a:solidFill>
                <a:latin typeface="Archivo Narrow"/>
                <a:ea typeface="Archivo Narrow"/>
                <a:cs typeface="Archivo Narrow"/>
                <a:sym typeface="Archivo Narrow"/>
              </a:rPr>
              <a:t>Owns(A, T1)           ......(2)</a:t>
            </a:r>
            <a:endParaRPr b="1" i="0" sz="2200" u="none" cap="none" strike="noStrike">
              <a:solidFill>
                <a:schemeClr val="dk1"/>
              </a:solidFill>
              <a:latin typeface="Archivo Narrow"/>
              <a:ea typeface="Archivo Narrow"/>
              <a:cs typeface="Archivo Narrow"/>
              <a:sym typeface="Archivo Narrow"/>
            </a:endParaRPr>
          </a:p>
          <a:p>
            <a:pPr indent="457200" lvl="0" marL="914400" marR="0" rtl="0" algn="l">
              <a:lnSpc>
                <a:spcPct val="150000"/>
              </a:lnSpc>
              <a:spcBef>
                <a:spcPts val="0"/>
              </a:spcBef>
              <a:spcAft>
                <a:spcPts val="0"/>
              </a:spcAft>
              <a:buClr>
                <a:schemeClr val="dk1"/>
              </a:buClr>
              <a:buSzPts val="1100"/>
              <a:buFont typeface="Arial"/>
              <a:buNone/>
            </a:pPr>
            <a:r>
              <a:rPr b="1" i="0" lang="en-IN" sz="2200" u="none" cap="none" strike="noStrike">
                <a:solidFill>
                  <a:schemeClr val="dk1"/>
                </a:solidFill>
                <a:latin typeface="Archivo Narrow"/>
                <a:ea typeface="Archivo Narrow"/>
                <a:cs typeface="Archivo Narrow"/>
                <a:sym typeface="Archivo Narrow"/>
              </a:rPr>
              <a:t>Missile(T1)             .......(3)</a:t>
            </a:r>
            <a:endParaRPr b="1" i="0" sz="22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200"/>
              <a:buFont typeface="Arial"/>
              <a:buNone/>
            </a:pPr>
            <a:r>
              <a:t/>
            </a:r>
            <a:endParaRPr b="1"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59" name="Google Shape;659;p97"/>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All of the missiles were sold to country A by Robert.</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∀p Missiles(p) ∧ Owns (A, p) → Sells (Robert, p, A)  or</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chemeClr val="dk1"/>
              </a:buClr>
              <a:buSzPts val="1100"/>
              <a:buFont typeface="Arial"/>
              <a:buNone/>
            </a:pPr>
            <a:r>
              <a:rPr b="1" i="0" lang="en-IN" sz="2400" u="none" cap="none" strike="noStrike">
                <a:solidFill>
                  <a:schemeClr val="dk1"/>
                </a:solidFill>
                <a:latin typeface="Archivo Narrow"/>
                <a:ea typeface="Archivo Narrow"/>
                <a:cs typeface="Archivo Narrow"/>
                <a:sym typeface="Archivo Narrow"/>
              </a:rPr>
              <a:t>Missiles(p) ∧ Owns (A, p) → Sells (Robert, p, A)     ......(4)</a:t>
            </a:r>
            <a:endParaRPr b="1" i="0" sz="2400" u="none" cap="none" strike="noStrike">
              <a:solidFill>
                <a:schemeClr val="dk1"/>
              </a:solidFill>
              <a:latin typeface="Archivo Narrow"/>
              <a:ea typeface="Archivo Narrow"/>
              <a:cs typeface="Archivo Narrow"/>
              <a:sym typeface="Archivo Narrow"/>
            </a:endParaRPr>
          </a:p>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Missiles are weapons.</a:t>
            </a:r>
            <a:endParaRPr b="0" i="0" sz="2400" u="none" cap="none" strike="noStrike">
              <a:solidFill>
                <a:schemeClr val="dk1"/>
              </a:solidFill>
              <a:latin typeface="Archivo Narrow"/>
              <a:ea typeface="Archivo Narrow"/>
              <a:cs typeface="Archivo Narrow"/>
              <a:sym typeface="Archivo Narrow"/>
            </a:endParaRPr>
          </a:p>
          <a:p>
            <a:pPr indent="0" lvl="0" marL="457200" marR="0" rtl="0" algn="l">
              <a:lnSpc>
                <a:spcPct val="150000"/>
              </a:lnSpc>
              <a:spcBef>
                <a:spcPts val="0"/>
              </a:spcBef>
              <a:spcAft>
                <a:spcPts val="0"/>
              </a:spcAft>
              <a:buClr>
                <a:schemeClr val="dk1"/>
              </a:buClr>
              <a:buSzPts val="1100"/>
              <a:buFont typeface="Arial"/>
              <a:buNone/>
            </a:pPr>
            <a:r>
              <a:rPr b="1" i="0" lang="en-IN" sz="2400" u="none" cap="none" strike="noStrike">
                <a:solidFill>
                  <a:schemeClr val="dk1"/>
                </a:solidFill>
                <a:latin typeface="Archivo Narrow"/>
                <a:ea typeface="Archivo Narrow"/>
                <a:cs typeface="Archivo Narrow"/>
                <a:sym typeface="Archivo Narrow"/>
              </a:rPr>
              <a:t>Missile(p) → Weapons (p)             .......(5)</a:t>
            </a:r>
            <a:endParaRPr b="1" i="0" sz="2400" u="none" cap="none" strike="noStrike">
              <a:solidFill>
                <a:schemeClr val="dk1"/>
              </a:solidFill>
              <a:latin typeface="Archivo Narrow"/>
              <a:ea typeface="Archivo Narrow"/>
              <a:cs typeface="Archivo Narrow"/>
              <a:sym typeface="Archivo Narrow"/>
            </a:endParaRPr>
          </a:p>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Enemy of America is known as hostile.</a:t>
            </a:r>
            <a:endParaRPr b="0" i="0" sz="2400" u="none" cap="none" strike="noStrike">
              <a:solidFill>
                <a:schemeClr val="dk1"/>
              </a:solidFill>
              <a:latin typeface="Archivo Narrow"/>
              <a:ea typeface="Archivo Narrow"/>
              <a:cs typeface="Archivo Narrow"/>
              <a:sym typeface="Archivo Narrow"/>
            </a:endParaRPr>
          </a:p>
          <a:p>
            <a:pPr indent="0" lvl="0" marL="457200" marR="0" rtl="0" algn="l">
              <a:lnSpc>
                <a:spcPct val="150000"/>
              </a:lnSpc>
              <a:spcBef>
                <a:spcPts val="0"/>
              </a:spcBef>
              <a:spcAft>
                <a:spcPts val="0"/>
              </a:spcAft>
              <a:buClr>
                <a:schemeClr val="dk1"/>
              </a:buClr>
              <a:buSzPts val="1100"/>
              <a:buFont typeface="Arial"/>
              <a:buNone/>
            </a:pPr>
            <a:r>
              <a:rPr b="1" i="0" lang="en-IN" sz="2400" u="none" cap="none" strike="noStrike">
                <a:solidFill>
                  <a:schemeClr val="dk1"/>
                </a:solidFill>
                <a:latin typeface="Archivo Narrow"/>
                <a:ea typeface="Archivo Narrow"/>
                <a:cs typeface="Archivo Narrow"/>
                <a:sym typeface="Archivo Narrow"/>
              </a:rPr>
              <a:t>Enemy(p, America) →Hostile(p)             ........(6)</a:t>
            </a:r>
            <a:endParaRPr b="1"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chemeClr val="dk1"/>
              </a:buClr>
              <a:buSzPts val="11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65" name="Google Shape;665;p98"/>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Country A is an enemy of America.</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Enemy (A, America)             .........(7)</a:t>
            </a:r>
            <a:endParaRPr b="1" i="0" sz="2400" u="none" cap="none" strike="noStrike">
              <a:solidFill>
                <a:schemeClr val="dk1"/>
              </a:solidFill>
              <a:latin typeface="Archivo Narrow"/>
              <a:ea typeface="Archivo Narrow"/>
              <a:cs typeface="Archivo Narrow"/>
              <a:sym typeface="Archivo Narrow"/>
            </a:endParaRPr>
          </a:p>
          <a:p>
            <a:pPr indent="-381000" lvl="0" marL="457200" marR="0" rtl="0" algn="l">
              <a:lnSpc>
                <a:spcPct val="150000"/>
              </a:lnSpc>
              <a:spcBef>
                <a:spcPts val="0"/>
              </a:spcBef>
              <a:spcAft>
                <a:spcPts val="0"/>
              </a:spcAft>
              <a:buClr>
                <a:schemeClr val="dk1"/>
              </a:buClr>
              <a:buSzPts val="2400"/>
              <a:buFont typeface="Archivo Narrow"/>
              <a:buChar char="●"/>
            </a:pPr>
            <a:r>
              <a:rPr b="0" i="0" lang="en-IN" sz="2400" u="none" cap="none" strike="noStrike">
                <a:solidFill>
                  <a:schemeClr val="dk1"/>
                </a:solidFill>
                <a:latin typeface="Archivo Narrow"/>
                <a:ea typeface="Archivo Narrow"/>
                <a:cs typeface="Archivo Narrow"/>
                <a:sym typeface="Archivo Narrow"/>
              </a:rPr>
              <a:t>Robert is American</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American(Robert).             ..........(8)</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 - Step 2: </a:t>
            </a:r>
            <a:r>
              <a:rPr lang="en-IN">
                <a:solidFill>
                  <a:schemeClr val="dk1"/>
                </a:solidFill>
              </a:rPr>
              <a:t>Conversion of facts into First Order Definite Clauses</a:t>
            </a:r>
            <a:endParaRPr>
              <a:solidFill>
                <a:schemeClr val="dk1"/>
              </a:solidFill>
            </a:endParaRPr>
          </a:p>
          <a:p>
            <a:pPr indent="0" lvl="0" marL="0" rtl="0" algn="l">
              <a:lnSpc>
                <a:spcPct val="100000"/>
              </a:lnSpc>
              <a:spcBef>
                <a:spcPts val="0"/>
              </a:spcBef>
              <a:spcAft>
                <a:spcPts val="0"/>
              </a:spcAft>
              <a:buSzPts val="2800"/>
              <a:buNone/>
            </a:pPr>
            <a:r>
              <a:rPr lang="en-IN"/>
              <a:t> </a:t>
            </a:r>
            <a:endParaRPr/>
          </a:p>
        </p:txBody>
      </p:sp>
      <p:sp>
        <p:nvSpPr>
          <p:cNvPr id="671" name="Google Shape;671;p99"/>
          <p:cNvSpPr txBox="1"/>
          <p:nvPr/>
        </p:nvSpPr>
        <p:spPr>
          <a:xfrm>
            <a:off x="454700" y="2016200"/>
            <a:ext cx="8520600" cy="4238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American (p) ∧ weapon(q) ∧ sells (p, q, r) ∧ hostile(r) → Criminal(p)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Owns(A, T1)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Missile(T1)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Missiles(p) ∧ Owns (A, p) → Sells (Robert, p, A)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Missile(p) → Weapons (p)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Enemy(p, America) →Hostile(p)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Enemy (A, America)            </a:t>
            </a:r>
            <a:endParaRPr b="0" i="0" sz="2400" u="none" cap="none" strike="noStrike">
              <a:solidFill>
                <a:srgbClr val="000000"/>
              </a:solidFill>
              <a:latin typeface="Archivo Narrow"/>
              <a:ea typeface="Archivo Narrow"/>
              <a:cs typeface="Archivo Narrow"/>
              <a:sym typeface="Archivo Narrow"/>
            </a:endParaRPr>
          </a:p>
          <a:p>
            <a:pPr indent="-381000" lvl="0" marL="457200" marR="0" rtl="0" algn="l">
              <a:lnSpc>
                <a:spcPct val="100000"/>
              </a:lnSpc>
              <a:spcBef>
                <a:spcPts val="0"/>
              </a:spcBef>
              <a:spcAft>
                <a:spcPts val="0"/>
              </a:spcAft>
              <a:buClr>
                <a:srgbClr val="000000"/>
              </a:buClr>
              <a:buSzPts val="2400"/>
              <a:buFont typeface="Archivo Narrow"/>
              <a:buAutoNum type="arabicPeriod"/>
            </a:pPr>
            <a:r>
              <a:rPr b="0" i="0" lang="en-IN" sz="2400" u="none" cap="none" strike="noStrike">
                <a:solidFill>
                  <a:srgbClr val="000000"/>
                </a:solidFill>
                <a:latin typeface="Archivo Narrow"/>
                <a:ea typeface="Archivo Narrow"/>
                <a:cs typeface="Archivo Narrow"/>
                <a:sym typeface="Archivo Narrow"/>
              </a:rPr>
              <a:t>American(Robert).            </a:t>
            </a:r>
            <a:endParaRPr b="0" i="0" sz="2400" u="none" cap="none" strike="noStrike">
              <a:solidFill>
                <a:srgbClr val="000000"/>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rgbClr val="000000"/>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0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77" name="Google Shape;677;p100"/>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Step 3: Use Forward Chaining Algorithm</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Step 3.1:</a:t>
            </a:r>
            <a:r>
              <a:rPr b="0" i="0" lang="en-IN" sz="2400" u="none" cap="none" strike="noStrike">
                <a:solidFill>
                  <a:schemeClr val="dk1"/>
                </a:solidFill>
                <a:latin typeface="Archivo Narrow"/>
                <a:ea typeface="Archivo Narrow"/>
                <a:cs typeface="Archivo Narrow"/>
                <a:sym typeface="Archivo Narrow"/>
              </a:rPr>
              <a:t> Start with known facts and choose the sentences which do not have implications</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pic>
        <p:nvPicPr>
          <p:cNvPr id="678" name="Google Shape;678;p100"/>
          <p:cNvPicPr preferRelativeResize="0"/>
          <p:nvPr/>
        </p:nvPicPr>
        <p:blipFill rotWithShape="1">
          <a:blip r:embed="rId3">
            <a:alphaModFix/>
          </a:blip>
          <a:srcRect b="0" l="0" r="0" t="0"/>
          <a:stretch/>
        </p:blipFill>
        <p:spPr>
          <a:xfrm>
            <a:off x="1138450" y="3139900"/>
            <a:ext cx="6742093" cy="7635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84" name="Google Shape;684;p101"/>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Step 3.2:</a:t>
            </a:r>
            <a:r>
              <a:rPr b="0" i="0" lang="en-IN" sz="2400" u="none" cap="none" strike="noStrike">
                <a:solidFill>
                  <a:schemeClr val="dk1"/>
                </a:solidFill>
                <a:latin typeface="Archivo Narrow"/>
                <a:ea typeface="Archivo Narrow"/>
                <a:cs typeface="Archivo Narrow"/>
                <a:sym typeface="Archivo Narrow"/>
              </a:rPr>
              <a:t> Select the facts which infer from available facts and with satisfied premises</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Rule-(1) does not satisfy premises, so it will not be added in the first iteration. </a:t>
            </a:r>
            <a:r>
              <a:rPr b="1" i="0" lang="en-IN" sz="2400" u="none" cap="none" strike="noStrike">
                <a:solidFill>
                  <a:schemeClr val="dk1"/>
                </a:solidFill>
                <a:latin typeface="Archivo Narrow"/>
                <a:ea typeface="Archivo Narrow"/>
                <a:cs typeface="Archivo Narrow"/>
                <a:sym typeface="Archivo Narrow"/>
              </a:rPr>
              <a:t>[American (p) ∧ weapon(q) ∧ sells (p, q, r) ∧ hostile(r) → Criminal(p)]</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Rule-(2) and (3) are already added. </a:t>
            </a:r>
            <a:r>
              <a:rPr b="1" i="0" lang="en-IN" sz="2400" u="none" cap="none" strike="noStrike">
                <a:solidFill>
                  <a:schemeClr val="dk1"/>
                </a:solidFill>
                <a:latin typeface="Archivo Narrow"/>
                <a:ea typeface="Archivo Narrow"/>
                <a:cs typeface="Archivo Narrow"/>
                <a:sym typeface="Archivo Narrow"/>
              </a:rPr>
              <a:t>[Owns(A, T1),   Missile(T1)]</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pic>
        <p:nvPicPr>
          <p:cNvPr id="685" name="Google Shape;685;p101"/>
          <p:cNvPicPr preferRelativeResize="0"/>
          <p:nvPr/>
        </p:nvPicPr>
        <p:blipFill rotWithShape="1">
          <a:blip r:embed="rId3">
            <a:alphaModFix/>
          </a:blip>
          <a:srcRect b="0" l="0" r="0" t="0"/>
          <a:stretch/>
        </p:blipFill>
        <p:spPr>
          <a:xfrm>
            <a:off x="873550" y="4861775"/>
            <a:ext cx="6742093" cy="76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5223" y="384417"/>
            <a:ext cx="8520600" cy="69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Propositional Logic - Syntax</a:t>
            </a:r>
            <a:endParaRPr/>
          </a:p>
        </p:txBody>
      </p:sp>
      <p:sp>
        <p:nvSpPr>
          <p:cNvPr id="160" name="Google Shape;160;p21"/>
          <p:cNvSpPr txBox="1"/>
          <p:nvPr>
            <p:ph idx="1" type="body"/>
          </p:nvPr>
        </p:nvSpPr>
        <p:spPr>
          <a:xfrm>
            <a:off x="311700" y="1150374"/>
            <a:ext cx="8520600" cy="4941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200"/>
              <a:buNone/>
            </a:pPr>
            <a:r>
              <a:rPr b="1" lang="en-IN" sz="2400">
                <a:solidFill>
                  <a:schemeClr val="dk1"/>
                </a:solidFill>
              </a:rPr>
              <a:t>Compound Sentences:</a:t>
            </a:r>
            <a:endParaRPr b="1"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IN" sz="2400">
                <a:solidFill>
                  <a:schemeClr val="dk1"/>
                </a:solidFill>
              </a:rPr>
              <a:t>Constructed by combining simpler or atomic propositions, using parentheses and logical connectives.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IN" sz="2400">
                <a:solidFill>
                  <a:schemeClr val="dk1"/>
                </a:solidFill>
              </a:rPr>
              <a:t>Example - "It is raining today, and street is wet."  </a:t>
            </a:r>
            <a:endParaRPr sz="2400">
              <a:solidFill>
                <a:schemeClr val="dk1"/>
              </a:solidFill>
            </a:endParaRPr>
          </a:p>
          <a:p>
            <a:pPr indent="0" lvl="0" marL="0" rtl="0" algn="l">
              <a:lnSpc>
                <a:spcPct val="150000"/>
              </a:lnSpc>
              <a:spcBef>
                <a:spcPts val="0"/>
              </a:spcBef>
              <a:spcAft>
                <a:spcPts val="0"/>
              </a:spcAft>
              <a:buSzPts val="2200"/>
              <a:buNone/>
            </a:pPr>
            <a:r>
              <a:rPr lang="en-IN" sz="2400">
                <a:solidFill>
                  <a:schemeClr val="dk1"/>
                </a:solidFill>
              </a:rPr>
              <a:t>                        "Ankit is a doctor, and his clinic is in Mumbai." </a:t>
            </a:r>
            <a:endParaRPr sz="2400">
              <a:solidFill>
                <a:schemeClr val="dk1"/>
              </a:solidFill>
            </a:endParaRPr>
          </a:p>
          <a:p>
            <a:pPr indent="0" lvl="0" marL="457200" rtl="0" algn="l">
              <a:lnSpc>
                <a:spcPct val="150000"/>
              </a:lnSpc>
              <a:spcBef>
                <a:spcPts val="0"/>
              </a:spcBef>
              <a:spcAft>
                <a:spcPts val="0"/>
              </a:spcAft>
              <a:buSzPts val="2200"/>
              <a:buNone/>
            </a:pPr>
            <a:r>
              <a:t/>
            </a:r>
            <a:endParaRPr sz="2400">
              <a:solidFill>
                <a:srgbClr val="333333"/>
              </a:solidFill>
            </a:endParaRPr>
          </a:p>
          <a:p>
            <a:pPr indent="-203200" lvl="0" marL="342900" rtl="0" algn="just">
              <a:lnSpc>
                <a:spcPct val="150000"/>
              </a:lnSpc>
              <a:spcBef>
                <a:spcPts val="1100"/>
              </a:spcBef>
              <a:spcAft>
                <a:spcPts val="0"/>
              </a:spcAft>
              <a:buSzPts val="2200"/>
              <a:buNone/>
            </a:pPr>
            <a:r>
              <a:t/>
            </a:r>
            <a:endParaRPr sz="2400">
              <a:solidFill>
                <a:srgbClr val="000000"/>
              </a:solidFill>
            </a:endParaRPr>
          </a:p>
          <a:p>
            <a:pPr indent="-228600" lvl="0" marL="457200" rtl="0" algn="l">
              <a:lnSpc>
                <a:spcPct val="100000"/>
              </a:lnSpc>
              <a:spcBef>
                <a:spcPts val="800"/>
              </a:spcBef>
              <a:spcAft>
                <a:spcPts val="0"/>
              </a:spcAft>
              <a:buSzPts val="2200"/>
              <a:buNone/>
            </a:pPr>
            <a:r>
              <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91" name="Google Shape;691;p102"/>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Rule-(4) satisfy with the substitution {p/T1}, so Sells (Robert, T1, A) is added, which infers from the conjunction of Rule (2) and (3).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Missiles(p) ∧ Owns (A, p) → Sells (Robert, p, A)</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  </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pic>
        <p:nvPicPr>
          <p:cNvPr id="692" name="Google Shape;692;p102"/>
          <p:cNvPicPr preferRelativeResize="0"/>
          <p:nvPr/>
        </p:nvPicPr>
        <p:blipFill rotWithShape="1">
          <a:blip r:embed="rId3">
            <a:alphaModFix/>
          </a:blip>
          <a:srcRect b="0" l="0" r="0" t="0"/>
          <a:stretch/>
        </p:blipFill>
        <p:spPr>
          <a:xfrm>
            <a:off x="914725" y="3350875"/>
            <a:ext cx="7314550" cy="24858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0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698" name="Google Shape;698;p103"/>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Rule-(5) is satisfied with the substitution(p/T1), and Weapon(T1) is added</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Missile(p) → Weapons (p) </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pic>
        <p:nvPicPr>
          <p:cNvPr id="699" name="Google Shape;699;p103"/>
          <p:cNvPicPr preferRelativeResize="0"/>
          <p:nvPr/>
        </p:nvPicPr>
        <p:blipFill rotWithShape="1">
          <a:blip r:embed="rId3">
            <a:alphaModFix/>
          </a:blip>
          <a:srcRect b="0" l="0" r="0" t="0"/>
          <a:stretch/>
        </p:blipFill>
        <p:spPr>
          <a:xfrm>
            <a:off x="565046" y="3416284"/>
            <a:ext cx="8013925" cy="24645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705" name="Google Shape;705;p104"/>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Rule-(6) is satisfied with the substitution(p/A), so Hostile(A) is added</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	</a:t>
            </a:r>
            <a:r>
              <a:rPr b="1" i="0" lang="en-IN" sz="2400" u="none" cap="none" strike="noStrike">
                <a:solidFill>
                  <a:schemeClr val="dk1"/>
                </a:solidFill>
                <a:latin typeface="Archivo Narrow"/>
                <a:ea typeface="Archivo Narrow"/>
                <a:cs typeface="Archivo Narrow"/>
                <a:sym typeface="Archivo Narrow"/>
              </a:rPr>
              <a:t>	Enemy(p, America) →Hostile(p) </a:t>
            </a:r>
            <a:endParaRPr b="1"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rPr b="0" i="0" lang="en-IN" sz="2400" u="none" cap="none" strike="noStrike">
                <a:solidFill>
                  <a:schemeClr val="dk1"/>
                </a:solidFill>
                <a:latin typeface="Archivo Narrow"/>
                <a:ea typeface="Archivo Narrow"/>
                <a:cs typeface="Archivo Narrow"/>
                <a:sym typeface="Archivo Narrow"/>
              </a:rPr>
              <a:t>Rule-(7) and Rule(8) are already added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Enemy (A, America),  American(Robert) </a:t>
            </a:r>
            <a:endParaRPr b="1"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chemeClr val="dk1"/>
              </a:buClr>
              <a:buSzPts val="11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pic>
        <p:nvPicPr>
          <p:cNvPr id="706" name="Google Shape;706;p104"/>
          <p:cNvPicPr preferRelativeResize="0"/>
          <p:nvPr/>
        </p:nvPicPr>
        <p:blipFill rotWithShape="1">
          <a:blip r:embed="rId3">
            <a:alphaModFix/>
          </a:blip>
          <a:srcRect b="0" l="0" r="0" t="0"/>
          <a:stretch/>
        </p:blipFill>
        <p:spPr>
          <a:xfrm>
            <a:off x="1074031" y="2551800"/>
            <a:ext cx="6995925" cy="21706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Example</a:t>
            </a:r>
            <a:endParaRPr/>
          </a:p>
        </p:txBody>
      </p:sp>
      <p:sp>
        <p:nvSpPr>
          <p:cNvPr id="712" name="Google Shape;712;p105"/>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Step 3.3: </a:t>
            </a:r>
            <a:r>
              <a:rPr b="0" i="0" lang="en-IN" sz="2400" u="none" cap="none" strike="noStrike">
                <a:solidFill>
                  <a:schemeClr val="dk1"/>
                </a:solidFill>
                <a:latin typeface="Archivo Narrow"/>
                <a:ea typeface="Archivo Narrow"/>
                <a:cs typeface="Archivo Narrow"/>
                <a:sym typeface="Archivo Narrow"/>
              </a:rPr>
              <a:t>Rule-(1) is satisfied with the substitution {p/Robert, q/T1, r/A}, Criminal(Robert) can be added, which infers all the available facts</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chemeClr val="dk1"/>
                </a:solidFill>
                <a:latin typeface="Archivo Narrow"/>
                <a:ea typeface="Archivo Narrow"/>
                <a:cs typeface="Archivo Narrow"/>
                <a:sym typeface="Archivo Narrow"/>
              </a:rPr>
              <a:t>American (p) ∧ weapon(q) ∧ sells (p, q, r) ∧ hostile(r) → Criminal(p)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chemeClr val="dk1"/>
              </a:solidFill>
              <a:latin typeface="Archivo Narrow"/>
              <a:ea typeface="Archivo Narrow"/>
              <a:cs typeface="Archivo Narrow"/>
              <a:sym typeface="Archivo Narrow"/>
            </a:endParaRPr>
          </a:p>
          <a:p>
            <a:pPr indent="457200" lvl="0" marL="45720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Archivo Narrow"/>
              <a:ea typeface="Archivo Narrow"/>
              <a:cs typeface="Archivo Narrow"/>
              <a:sym typeface="Archivo Narrow"/>
            </a:endParaRPr>
          </a:p>
          <a:p>
            <a:pPr indent="0" lvl="0" marL="0" marR="0" rtl="0" algn="l">
              <a:lnSpc>
                <a:spcPct val="150000"/>
              </a:lnSpc>
              <a:spcBef>
                <a:spcPts val="0"/>
              </a:spcBef>
              <a:spcAft>
                <a:spcPts val="0"/>
              </a:spcAft>
              <a:buClr>
                <a:srgbClr val="000000"/>
              </a:buClr>
              <a:buSzPts val="2400"/>
              <a:buFont typeface="Arial"/>
              <a:buNone/>
            </a:pPr>
            <a:r>
              <a:t/>
            </a:r>
            <a:endParaRPr b="1" i="0" sz="2400" u="none" cap="none" strike="noStrike">
              <a:solidFill>
                <a:srgbClr val="000000"/>
              </a:solidFill>
              <a:latin typeface="Archivo Narrow"/>
              <a:ea typeface="Archivo Narrow"/>
              <a:cs typeface="Archivo Narrow"/>
              <a:sym typeface="Archivo Narrow"/>
            </a:endParaRPr>
          </a:p>
        </p:txBody>
      </p:sp>
      <p:pic>
        <p:nvPicPr>
          <p:cNvPr id="713" name="Google Shape;713;p105"/>
          <p:cNvPicPr preferRelativeResize="0"/>
          <p:nvPr/>
        </p:nvPicPr>
        <p:blipFill rotWithShape="1">
          <a:blip r:embed="rId3">
            <a:alphaModFix/>
          </a:blip>
          <a:srcRect b="0" l="0" r="0" t="0"/>
          <a:stretch/>
        </p:blipFill>
        <p:spPr>
          <a:xfrm>
            <a:off x="1738750" y="3202104"/>
            <a:ext cx="6238750" cy="36559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6"/>
          <p:cNvSpPr txBox="1"/>
          <p:nvPr>
            <p:ph type="title"/>
          </p:nvPr>
        </p:nvSpPr>
        <p:spPr>
          <a:xfrm>
            <a:off x="174048" y="384417"/>
            <a:ext cx="8520600" cy="598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Syllabus</a:t>
            </a:r>
            <a:endParaRPr/>
          </a:p>
        </p:txBody>
      </p:sp>
      <p:sp>
        <p:nvSpPr>
          <p:cNvPr id="719" name="Google Shape;719;p106"/>
          <p:cNvSpPr txBox="1"/>
          <p:nvPr>
            <p:ph idx="1" type="body"/>
          </p:nvPr>
        </p:nvSpPr>
        <p:spPr>
          <a:xfrm>
            <a:off x="311700" y="1160206"/>
            <a:ext cx="8520600" cy="493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a:t>KNOWLEDGE REPRESENTATION</a:t>
            </a:r>
            <a:endParaRPr b="1"/>
          </a:p>
          <a:p>
            <a:pPr indent="0" lvl="0" marL="0" rtl="0" algn="just">
              <a:lnSpc>
                <a:spcPct val="115000"/>
              </a:lnSpc>
              <a:spcBef>
                <a:spcPts val="0"/>
              </a:spcBef>
              <a:spcAft>
                <a:spcPts val="0"/>
              </a:spcAft>
              <a:buClr>
                <a:schemeClr val="dk1"/>
              </a:buClr>
              <a:buSzPts val="1100"/>
              <a:buFont typeface="Arial"/>
              <a:buNone/>
            </a:pPr>
            <a:r>
              <a:rPr lang="en-IN"/>
              <a:t>First order logic – representation revisited – Syntax and semantics for first order logic – Using first order logic – </a:t>
            </a:r>
            <a:r>
              <a:rPr lang="en-IN">
                <a:solidFill>
                  <a:schemeClr val="dk1"/>
                </a:solidFill>
              </a:rPr>
              <a:t>Knowledge engineering in first order logic - Inference in First order logic – propositional versus first order logic – unification and lifting –</a:t>
            </a:r>
            <a:r>
              <a:rPr lang="en-IN"/>
              <a:t> </a:t>
            </a:r>
            <a:r>
              <a:rPr lang="en-IN">
                <a:solidFill>
                  <a:schemeClr val="dk1"/>
                </a:solidFill>
              </a:rPr>
              <a:t>forward chaining </a:t>
            </a:r>
            <a:r>
              <a:rPr lang="en-IN"/>
              <a:t>– </a:t>
            </a:r>
            <a:r>
              <a:rPr lang="en-IN">
                <a:solidFill>
                  <a:srgbClr val="FF0000"/>
                </a:solidFill>
              </a:rPr>
              <a:t>backward chaining - Resolution </a:t>
            </a:r>
            <a:r>
              <a:rPr lang="en-IN"/>
              <a:t>- Knowledge representation - Ontological Engineering - Categories and objects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a:t>Backward Chaining</a:t>
            </a:r>
            <a:endParaRPr/>
          </a:p>
        </p:txBody>
      </p:sp>
      <p:sp>
        <p:nvSpPr>
          <p:cNvPr id="725" name="Google Shape;725;p107"/>
          <p:cNvSpPr txBox="1"/>
          <p:nvPr/>
        </p:nvSpPr>
        <p:spPr>
          <a:xfrm>
            <a:off x="439975" y="1309800"/>
            <a:ext cx="8520600" cy="4238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50000"/>
              </a:lnSpc>
              <a:spcBef>
                <a:spcPts val="0"/>
              </a:spcBef>
              <a:spcAft>
                <a:spcPts val="0"/>
              </a:spcAft>
              <a:buClr>
                <a:schemeClr val="dk1"/>
              </a:buClr>
              <a:buSzPts val="2200"/>
              <a:buFont typeface="Archivo Narrow"/>
              <a:buChar char="●"/>
            </a:pPr>
            <a:r>
              <a:rPr b="0" i="0" lang="en-IN" sz="2200" u="none" cap="none" strike="noStrike">
                <a:solidFill>
                  <a:schemeClr val="dk1"/>
                </a:solidFill>
                <a:highlight>
                  <a:schemeClr val="lt1"/>
                </a:highlight>
                <a:latin typeface="Archivo Narrow"/>
                <a:ea typeface="Archivo Narrow"/>
                <a:cs typeface="Archivo Narrow"/>
                <a:sym typeface="Archivo Narrow"/>
              </a:rPr>
              <a:t>It works backward from the goal, chaining through rules to find known facts that support the proof</a:t>
            </a:r>
            <a:endParaRPr b="0" i="0" sz="2200" u="none" cap="none" strike="noStrike">
              <a:solidFill>
                <a:schemeClr val="dk1"/>
              </a:solidFill>
              <a:highlight>
                <a:schemeClr val="lt1"/>
              </a:highlight>
              <a:latin typeface="Archivo Narrow"/>
              <a:ea typeface="Archivo Narrow"/>
              <a:cs typeface="Archivo Narrow"/>
              <a:sym typeface="Archivo Narrow"/>
            </a:endParaRPr>
          </a:p>
          <a:p>
            <a:pPr indent="368300" lvl="0" marL="546100" marR="0" rtl="0" algn="l">
              <a:lnSpc>
                <a:spcPct val="150000"/>
              </a:lnSpc>
              <a:spcBef>
                <a:spcPts val="0"/>
              </a:spcBef>
              <a:spcAft>
                <a:spcPts val="0"/>
              </a:spcAft>
              <a:buNone/>
            </a:pPr>
            <a:r>
              <a:rPr b="1" i="0" lang="en-IN" sz="2200" u="none" cap="none" strike="noStrike">
                <a:solidFill>
                  <a:schemeClr val="dk1"/>
                </a:solidFill>
                <a:highlight>
                  <a:schemeClr val="lt1"/>
                </a:highlight>
                <a:latin typeface="Archivo Narrow"/>
                <a:ea typeface="Archivo Narrow"/>
                <a:cs typeface="Archivo Narrow"/>
                <a:sym typeface="Archivo Narrow"/>
              </a:rPr>
              <a:t>Goal </a:t>
            </a:r>
            <a:r>
              <a:rPr b="1" i="0" lang="en-IN" sz="2000" u="none" cap="none" strike="noStrike">
                <a:solidFill>
                  <a:schemeClr val="dk1"/>
                </a:solidFill>
                <a:latin typeface="Archivo Narrow"/>
                <a:ea typeface="Archivo Narrow"/>
                <a:cs typeface="Archivo Narrow"/>
                <a:sym typeface="Archivo Narrow"/>
              </a:rPr>
              <a:t>→</a:t>
            </a:r>
            <a:r>
              <a:rPr b="1" i="0" lang="en-IN" sz="2200" u="none" cap="none" strike="noStrike">
                <a:solidFill>
                  <a:schemeClr val="dk1"/>
                </a:solidFill>
                <a:highlight>
                  <a:schemeClr val="lt1"/>
                </a:highlight>
                <a:latin typeface="Archivo Narrow"/>
                <a:ea typeface="Archivo Narrow"/>
                <a:cs typeface="Archivo Narrow"/>
                <a:sym typeface="Archivo Narrow"/>
              </a:rPr>
              <a:t> known facts</a:t>
            </a:r>
            <a:endParaRPr b="1" i="0" sz="2200" u="none" cap="none" strike="noStrike">
              <a:solidFill>
                <a:schemeClr val="dk1"/>
              </a:solidFill>
              <a:highlight>
                <a:schemeClr val="lt1"/>
              </a:highlight>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chemeClr val="dk1"/>
              </a:buClr>
              <a:buSzPts val="2200"/>
              <a:buFont typeface="Archivo Narrow"/>
              <a:buChar char="●"/>
            </a:pPr>
            <a:r>
              <a:rPr b="1" i="0" lang="en-IN" sz="2200" u="none" cap="none" strike="noStrike">
                <a:solidFill>
                  <a:schemeClr val="dk1"/>
                </a:solidFill>
                <a:highlight>
                  <a:schemeClr val="lt1"/>
                </a:highlight>
                <a:latin typeface="Archivo Narrow"/>
                <a:ea typeface="Archivo Narrow"/>
                <a:cs typeface="Archivo Narrow"/>
                <a:sym typeface="Archivo Narrow"/>
              </a:rPr>
              <a:t>Example: </a:t>
            </a:r>
            <a:r>
              <a:rPr b="0" i="0" lang="en-IN" sz="2200" u="none" cap="none" strike="noStrike">
                <a:solidFill>
                  <a:schemeClr val="dk1"/>
                </a:solidFill>
                <a:latin typeface="Archivo Narrow"/>
                <a:ea typeface="Archivo Narrow"/>
                <a:cs typeface="Archivo Narrow"/>
                <a:sym typeface="Archivo Narrow"/>
              </a:rPr>
              <a:t>As per the law, it is a crime for an American to sell weapons to hostile nations. Country A, an enemy of America, has some missiles, and all the missiles were sold to it by Robert, who is an American citizen. Prove that "Robert is criminal."</a:t>
            </a:r>
            <a:endParaRPr b="0" i="0" sz="2200" u="none" cap="none" strike="noStrike">
              <a:solidFill>
                <a:schemeClr val="dk1"/>
              </a:solidFill>
              <a:highlight>
                <a:schemeClr val="lt1"/>
              </a:highlight>
              <a:latin typeface="Archivo Narrow"/>
              <a:ea typeface="Archivo Narrow"/>
              <a:cs typeface="Archivo Narrow"/>
              <a:sym typeface="Archivo Narrow"/>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lang="en-IN" sz="2200"/>
              <a:t>Example - As per the law, it is a crime for an American to sell weapons to hostile nations. Country A, an enemy of America, has some missiles, and all the missiles were sold to it by Robert, who is an American citizen. Prove that "Robert is criminal."</a:t>
            </a:r>
            <a:endParaRPr sz="2200"/>
          </a:p>
          <a:p>
            <a:pPr indent="0" lvl="0" marL="0" rtl="0" algn="just">
              <a:lnSpc>
                <a:spcPct val="100000"/>
              </a:lnSpc>
              <a:spcBef>
                <a:spcPts val="0"/>
              </a:spcBef>
              <a:spcAft>
                <a:spcPts val="0"/>
              </a:spcAft>
              <a:buClr>
                <a:schemeClr val="dk1"/>
              </a:buClr>
              <a:buSzPts val="1100"/>
              <a:buFont typeface="Arial"/>
              <a:buNone/>
            </a:pPr>
            <a:r>
              <a:t/>
            </a:r>
            <a:endParaRPr sz="2200"/>
          </a:p>
          <a:p>
            <a:pPr indent="0" lvl="0" marL="0" rtl="0" algn="just">
              <a:lnSpc>
                <a:spcPct val="100000"/>
              </a:lnSpc>
              <a:spcBef>
                <a:spcPts val="0"/>
              </a:spcBef>
              <a:spcAft>
                <a:spcPts val="0"/>
              </a:spcAft>
              <a:buSzPts val="2800"/>
              <a:buNone/>
            </a:pPr>
            <a:r>
              <a:t/>
            </a:r>
            <a:endParaRPr sz="2200"/>
          </a:p>
        </p:txBody>
      </p:sp>
      <p:sp>
        <p:nvSpPr>
          <p:cNvPr id="731" name="Google Shape;731;p108"/>
          <p:cNvSpPr txBox="1"/>
          <p:nvPr/>
        </p:nvSpPr>
        <p:spPr>
          <a:xfrm>
            <a:off x="311700" y="2216350"/>
            <a:ext cx="8520600" cy="423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200"/>
              <a:buFont typeface="Arial"/>
              <a:buNone/>
            </a:pPr>
            <a:r>
              <a:rPr b="1" i="0" lang="en-IN" sz="2200" u="none" cap="none" strike="noStrike">
                <a:solidFill>
                  <a:srgbClr val="000000"/>
                </a:solidFill>
                <a:latin typeface="Archivo Narrow"/>
                <a:ea typeface="Archivo Narrow"/>
                <a:cs typeface="Archivo Narrow"/>
                <a:sym typeface="Archivo Narrow"/>
              </a:rPr>
              <a:t>Solution: Step 1 - Identify the facts </a:t>
            </a:r>
            <a:endParaRPr b="1"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It is a crime for an American to sell weapons to hostile nations. </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Country A has some missiles. </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All of the missiles were sold to country A by Robert.</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Missiles are weapons.</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Enemy of America is known as hostile.</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Country A is an enemy of America.</a:t>
            </a:r>
            <a:endParaRPr b="0" i="0" sz="2200" u="none" cap="none" strike="noStrike">
              <a:solidFill>
                <a:srgbClr val="000000"/>
              </a:solidFill>
              <a:latin typeface="Archivo Narrow"/>
              <a:ea typeface="Archivo Narrow"/>
              <a:cs typeface="Archivo Narrow"/>
              <a:sym typeface="Archivo Narrow"/>
            </a:endParaRPr>
          </a:p>
          <a:p>
            <a:pPr indent="-368300" lvl="0" marL="457200" marR="0" rtl="0" algn="l">
              <a:lnSpc>
                <a:spcPct val="150000"/>
              </a:lnSpc>
              <a:spcBef>
                <a:spcPts val="0"/>
              </a:spcBef>
              <a:spcAft>
                <a:spcPts val="0"/>
              </a:spcAft>
              <a:buClr>
                <a:srgbClr val="000000"/>
              </a:buClr>
              <a:buSzPts val="2200"/>
              <a:buFont typeface="Archivo Narrow"/>
              <a:buChar char="●"/>
            </a:pPr>
            <a:r>
              <a:rPr b="0" i="0" lang="en-IN" sz="2200" u="none" cap="none" strike="noStrike">
                <a:solidFill>
                  <a:srgbClr val="000000"/>
                </a:solidFill>
                <a:latin typeface="Archivo Narrow"/>
                <a:ea typeface="Archivo Narrow"/>
                <a:cs typeface="Archivo Narrow"/>
                <a:sym typeface="Archivo Narrow"/>
              </a:rPr>
              <a:t>Robert is American</a:t>
            </a:r>
            <a:endParaRPr b="0" i="0" sz="2200" u="none" cap="none" strike="noStrike">
              <a:solidFill>
                <a:srgbClr val="000000"/>
              </a:solidFill>
              <a:latin typeface="Archivo Narrow"/>
              <a:ea typeface="Archivo Narrow"/>
              <a:cs typeface="Archivo Narrow"/>
              <a:sym typeface="Archivo Narro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9"/>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American (p) ∧ weapon(q) ∧ sells (p, q, r) ∧ hostile(r) → Criminal(p)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Owns(A, 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Missiles(p) ∧ Owns (A, p) → Sells (Robert, p, 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Missile(p) → Weapons (p)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Enemy(p, America) →Hostile(p)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 (A, America)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American(Robert).    </a:t>
            </a:r>
            <a:endParaRPr sz="1600"/>
          </a:p>
        </p:txBody>
      </p:sp>
      <p:sp>
        <p:nvSpPr>
          <p:cNvPr id="737" name="Google Shape;737;p10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738" name="Google Shape;738;p109"/>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10"/>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AutoNum type="arabicPeriod"/>
            </a:pPr>
            <a:r>
              <a:rPr lang="en-IN" sz="1400">
                <a:highlight>
                  <a:srgbClr val="FFFF00"/>
                </a:highlight>
                <a:latin typeface="Times New Roman"/>
                <a:ea typeface="Times New Roman"/>
                <a:cs typeface="Times New Roman"/>
                <a:sym typeface="Times New Roman"/>
              </a:rPr>
              <a:t>American (p) ∧ weapon(q) ∧ sells (p, q, r) ∧ hostile(r) → Criminal(p)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Owns(A, 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Missiles(p) ∧ Owns (A, p) → Sells (Robert, p, 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Missile(p) → Weapons (p)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Enemy(p, America) →Hostile(p)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 (A, America)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American(Robert).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600"/>
          </a:p>
          <a:p>
            <a:pPr indent="0" lvl="0" marL="88900" rtl="0" algn="l">
              <a:lnSpc>
                <a:spcPct val="100000"/>
              </a:lnSpc>
              <a:spcBef>
                <a:spcPts val="0"/>
              </a:spcBef>
              <a:spcAft>
                <a:spcPts val="0"/>
              </a:spcAft>
              <a:buClr>
                <a:srgbClr val="000000"/>
              </a:buClr>
              <a:buSzPts val="2200"/>
              <a:buNone/>
            </a:pPr>
            <a:r>
              <a:t/>
            </a:r>
            <a:endParaRPr sz="1600">
              <a:solidFill>
                <a:srgbClr val="00B0F0"/>
              </a:solidFill>
            </a:endParaRPr>
          </a:p>
          <a:p>
            <a:pPr indent="-317500" lvl="0" marL="546100" rtl="0" algn="l">
              <a:lnSpc>
                <a:spcPct val="100000"/>
              </a:lnSpc>
              <a:spcBef>
                <a:spcPts val="0"/>
              </a:spcBef>
              <a:spcAft>
                <a:spcPts val="0"/>
              </a:spcAft>
              <a:buClr>
                <a:srgbClr val="000000"/>
              </a:buClr>
              <a:buSzPts val="2200"/>
              <a:buFont typeface="Arial"/>
              <a:buNone/>
            </a:pPr>
            <a:r>
              <a:t/>
            </a:r>
            <a:endParaRPr sz="1600"/>
          </a:p>
          <a:p>
            <a:pPr indent="-317500" lvl="0" marL="546100" rtl="0" algn="l">
              <a:lnSpc>
                <a:spcPct val="100000"/>
              </a:lnSpc>
              <a:spcBef>
                <a:spcPts val="0"/>
              </a:spcBef>
              <a:spcAft>
                <a:spcPts val="0"/>
              </a:spcAft>
              <a:buClr>
                <a:srgbClr val="000000"/>
              </a:buClr>
              <a:buSzPts val="2200"/>
              <a:buFont typeface="Arial"/>
              <a:buNone/>
            </a:pPr>
            <a:r>
              <a:t/>
            </a:r>
            <a:endParaRPr sz="1600"/>
          </a:p>
        </p:txBody>
      </p:sp>
      <p:sp>
        <p:nvSpPr>
          <p:cNvPr id="744" name="Google Shape;744;p1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745" name="Google Shape;745;p110"/>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746" name="Google Shape;746;p110"/>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747" name="Google Shape;747;p110"/>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Weapon(q)</a:t>
            </a:r>
            <a:endParaRPr b="0" i="0" sz="1800" u="none" cap="none" strike="noStrike">
              <a:solidFill>
                <a:schemeClr val="dk1"/>
              </a:solidFill>
              <a:latin typeface="Arial"/>
              <a:ea typeface="Arial"/>
              <a:cs typeface="Arial"/>
              <a:sym typeface="Arial"/>
            </a:endParaRPr>
          </a:p>
        </p:txBody>
      </p:sp>
      <p:sp>
        <p:nvSpPr>
          <p:cNvPr id="748" name="Google Shape;748;p110"/>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Sells(Robert,q,r)</a:t>
            </a:r>
            <a:endParaRPr b="0" i="0" sz="1800" u="none" cap="none" strike="noStrike">
              <a:solidFill>
                <a:schemeClr val="dk1"/>
              </a:solidFill>
              <a:latin typeface="Arial"/>
              <a:ea typeface="Arial"/>
              <a:cs typeface="Arial"/>
              <a:sym typeface="Arial"/>
            </a:endParaRPr>
          </a:p>
        </p:txBody>
      </p:sp>
      <p:sp>
        <p:nvSpPr>
          <p:cNvPr id="749" name="Google Shape;749;p110"/>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Hostile(r)</a:t>
            </a:r>
            <a:endParaRPr b="0" i="0" sz="1800" u="none" cap="none" strike="noStrike">
              <a:solidFill>
                <a:schemeClr val="dk1"/>
              </a:solidFill>
              <a:latin typeface="Arial"/>
              <a:ea typeface="Arial"/>
              <a:cs typeface="Arial"/>
              <a:sym typeface="Arial"/>
            </a:endParaRPr>
          </a:p>
        </p:txBody>
      </p:sp>
      <p:cxnSp>
        <p:nvCxnSpPr>
          <p:cNvPr id="750" name="Google Shape;750;p110"/>
          <p:cNvCxnSpPr>
            <a:stCxn id="745" idx="2"/>
            <a:endCxn id="746"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751" name="Google Shape;751;p110"/>
          <p:cNvCxnSpPr>
            <a:stCxn id="745" idx="2"/>
            <a:endCxn id="747"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752" name="Google Shape;752;p110"/>
          <p:cNvCxnSpPr>
            <a:stCxn id="745" idx="2"/>
            <a:endCxn id="748"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753" name="Google Shape;753;p110"/>
          <p:cNvCxnSpPr>
            <a:endCxn id="749"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754" name="Google Shape;754;p110"/>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5" name="Google Shape;755;p110"/>
          <p:cNvSpPr txBox="1"/>
          <p:nvPr/>
        </p:nvSpPr>
        <p:spPr>
          <a:xfrm>
            <a:off x="6156176" y="2708920"/>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
        <p:nvSpPr>
          <p:cNvPr id="756" name="Google Shape;756;p110"/>
          <p:cNvSpPr txBox="1"/>
          <p:nvPr/>
        </p:nvSpPr>
        <p:spPr>
          <a:xfrm>
            <a:off x="395536" y="4130496"/>
            <a:ext cx="576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11"/>
          <p:cNvSpPr txBox="1"/>
          <p:nvPr>
            <p:ph idx="1" type="body"/>
          </p:nvPr>
        </p:nvSpPr>
        <p:spPr>
          <a:xfrm>
            <a:off x="395536" y="476672"/>
            <a:ext cx="6120600" cy="1676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Times New Roman"/>
              <a:buAutoNum type="arabicPeriod"/>
            </a:pPr>
            <a:r>
              <a:rPr lang="en-IN" sz="1400">
                <a:highlight>
                  <a:schemeClr val="lt1"/>
                </a:highlight>
                <a:latin typeface="Times New Roman"/>
                <a:ea typeface="Times New Roman"/>
                <a:cs typeface="Times New Roman"/>
                <a:sym typeface="Times New Roman"/>
              </a:rPr>
              <a:t>American (p) ∧ weapon(q) ∧ sells (p, q, r) ∧ hostile(r) → Criminal(p) </a:t>
            </a:r>
            <a:r>
              <a:rPr lang="en-IN" sz="1400">
                <a:highlight>
                  <a:srgbClr val="F4CCCC"/>
                </a:highlight>
                <a:latin typeface="Times New Roman"/>
                <a:ea typeface="Times New Roman"/>
                <a:cs typeface="Times New Roman"/>
                <a:sym typeface="Times New Roman"/>
              </a:rPr>
              <a:t> </a:t>
            </a:r>
            <a:r>
              <a:rPr lang="en-IN" sz="1400">
                <a:highlight>
                  <a:srgbClr val="FFFF00"/>
                </a:highlight>
                <a:latin typeface="Times New Roman"/>
                <a:ea typeface="Times New Roman"/>
                <a:cs typeface="Times New Roman"/>
                <a:sym typeface="Times New Roman"/>
              </a:rPr>
              <a:t>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Owns(A, 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Missile(T1)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Missiles(p) ∧ Owns (A, p) → Sells (Robert, p, 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Missile(p) → Weapons (p)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Enemy(p, America) →Hostile(p)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latin typeface="Times New Roman"/>
                <a:ea typeface="Times New Roman"/>
                <a:cs typeface="Times New Roman"/>
                <a:sym typeface="Times New Roman"/>
              </a:rPr>
              <a:t>Enemy (A, America)            </a:t>
            </a:r>
            <a:endParaRPr sz="1400">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Font typeface="Times New Roman"/>
              <a:buAutoNum type="arabicPeriod"/>
            </a:pPr>
            <a:r>
              <a:rPr lang="en-IN" sz="1400">
                <a:highlight>
                  <a:srgbClr val="FFFF00"/>
                </a:highlight>
                <a:latin typeface="Times New Roman"/>
                <a:ea typeface="Times New Roman"/>
                <a:cs typeface="Times New Roman"/>
                <a:sym typeface="Times New Roman"/>
              </a:rPr>
              <a:t>American(Robert).   </a:t>
            </a:r>
            <a:r>
              <a:rPr lang="en-I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400">
              <a:latin typeface="Times New Roman"/>
              <a:ea typeface="Times New Roman"/>
              <a:cs typeface="Times New Roman"/>
              <a:sym typeface="Times New Roman"/>
            </a:endParaRPr>
          </a:p>
          <a:p>
            <a:pPr indent="0" lvl="0" marL="88900" rtl="0" algn="l">
              <a:lnSpc>
                <a:spcPct val="100000"/>
              </a:lnSpc>
              <a:spcBef>
                <a:spcPts val="0"/>
              </a:spcBef>
              <a:spcAft>
                <a:spcPts val="0"/>
              </a:spcAft>
              <a:buClr>
                <a:srgbClr val="000000"/>
              </a:buClr>
              <a:buSzPts val="2200"/>
              <a:buNone/>
            </a:pPr>
            <a:r>
              <a:t/>
            </a:r>
            <a:endParaRPr sz="1600"/>
          </a:p>
          <a:p>
            <a:pPr indent="0" lvl="0" marL="88900" rtl="0" algn="l">
              <a:lnSpc>
                <a:spcPct val="100000"/>
              </a:lnSpc>
              <a:spcBef>
                <a:spcPts val="0"/>
              </a:spcBef>
              <a:spcAft>
                <a:spcPts val="0"/>
              </a:spcAft>
              <a:buClr>
                <a:srgbClr val="000000"/>
              </a:buClr>
              <a:buSzPts val="2200"/>
              <a:buNone/>
            </a:pPr>
            <a:r>
              <a:t/>
            </a:r>
            <a:endParaRPr sz="1600">
              <a:solidFill>
                <a:srgbClr val="00B0F0"/>
              </a:solidFill>
            </a:endParaRPr>
          </a:p>
          <a:p>
            <a:pPr indent="-317500" lvl="0" marL="546100" rtl="0" algn="l">
              <a:lnSpc>
                <a:spcPct val="100000"/>
              </a:lnSpc>
              <a:spcBef>
                <a:spcPts val="0"/>
              </a:spcBef>
              <a:spcAft>
                <a:spcPts val="0"/>
              </a:spcAft>
              <a:buClr>
                <a:srgbClr val="000000"/>
              </a:buClr>
              <a:buSzPts val="2200"/>
              <a:buFont typeface="Arial"/>
              <a:buNone/>
            </a:pPr>
            <a:r>
              <a:t/>
            </a:r>
            <a:endParaRPr sz="1600"/>
          </a:p>
          <a:p>
            <a:pPr indent="-317500" lvl="0" marL="546100" rtl="0" algn="l">
              <a:lnSpc>
                <a:spcPct val="100000"/>
              </a:lnSpc>
              <a:spcBef>
                <a:spcPts val="0"/>
              </a:spcBef>
              <a:spcAft>
                <a:spcPts val="0"/>
              </a:spcAft>
              <a:buClr>
                <a:srgbClr val="000000"/>
              </a:buClr>
              <a:buSzPts val="2200"/>
              <a:buFont typeface="Arial"/>
              <a:buNone/>
            </a:pPr>
            <a:r>
              <a:t/>
            </a:r>
            <a:endParaRPr sz="1600"/>
          </a:p>
        </p:txBody>
      </p:sp>
      <p:sp>
        <p:nvSpPr>
          <p:cNvPr id="762" name="Google Shape;762;p1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IN"/>
              <a:t>‹#›</a:t>
            </a:fld>
            <a:endParaRPr/>
          </a:p>
        </p:txBody>
      </p:sp>
      <p:sp>
        <p:nvSpPr>
          <p:cNvPr id="763" name="Google Shape;763;p111"/>
          <p:cNvSpPr/>
          <p:nvPr/>
        </p:nvSpPr>
        <p:spPr>
          <a:xfrm>
            <a:off x="3563888" y="249289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Criminal(Robert)</a:t>
            </a:r>
            <a:endParaRPr b="0" i="0" sz="1800" u="none" cap="none" strike="noStrike">
              <a:solidFill>
                <a:schemeClr val="dk1"/>
              </a:solidFill>
              <a:latin typeface="Arial"/>
              <a:ea typeface="Arial"/>
              <a:cs typeface="Arial"/>
              <a:sym typeface="Arial"/>
            </a:endParaRPr>
          </a:p>
        </p:txBody>
      </p:sp>
      <p:sp>
        <p:nvSpPr>
          <p:cNvPr id="764" name="Google Shape;764;p111"/>
          <p:cNvSpPr/>
          <p:nvPr/>
        </p:nvSpPr>
        <p:spPr>
          <a:xfrm>
            <a:off x="122842"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American(Robert)</a:t>
            </a:r>
            <a:endParaRPr b="0" i="0" sz="1800" u="none" cap="none" strike="noStrike">
              <a:solidFill>
                <a:schemeClr val="dk1"/>
              </a:solidFill>
              <a:latin typeface="Arial"/>
              <a:ea typeface="Arial"/>
              <a:cs typeface="Arial"/>
              <a:sym typeface="Arial"/>
            </a:endParaRPr>
          </a:p>
        </p:txBody>
      </p:sp>
      <p:sp>
        <p:nvSpPr>
          <p:cNvPr id="765" name="Google Shape;765;p111"/>
          <p:cNvSpPr/>
          <p:nvPr/>
        </p:nvSpPr>
        <p:spPr>
          <a:xfrm>
            <a:off x="2484895" y="3573827"/>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Weapon(q)</a:t>
            </a:r>
            <a:endParaRPr b="0" i="0" sz="1800" u="none" cap="none" strike="noStrike">
              <a:solidFill>
                <a:schemeClr val="dk1"/>
              </a:solidFill>
              <a:latin typeface="Arial"/>
              <a:ea typeface="Arial"/>
              <a:cs typeface="Arial"/>
              <a:sym typeface="Arial"/>
            </a:endParaRPr>
          </a:p>
        </p:txBody>
      </p:sp>
      <p:sp>
        <p:nvSpPr>
          <p:cNvPr id="766" name="Google Shape;766;p111"/>
          <p:cNvSpPr/>
          <p:nvPr/>
        </p:nvSpPr>
        <p:spPr>
          <a:xfrm>
            <a:off x="4663649"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Sells(Robert,q,r)</a:t>
            </a:r>
            <a:endParaRPr b="0" i="0" sz="1800" u="none" cap="none" strike="noStrike">
              <a:solidFill>
                <a:schemeClr val="dk1"/>
              </a:solidFill>
              <a:latin typeface="Arial"/>
              <a:ea typeface="Arial"/>
              <a:cs typeface="Arial"/>
              <a:sym typeface="Arial"/>
            </a:endParaRPr>
          </a:p>
        </p:txBody>
      </p:sp>
      <p:sp>
        <p:nvSpPr>
          <p:cNvPr id="767" name="Google Shape;767;p111"/>
          <p:cNvSpPr/>
          <p:nvPr/>
        </p:nvSpPr>
        <p:spPr>
          <a:xfrm>
            <a:off x="6932926" y="3573016"/>
            <a:ext cx="2088300" cy="432000"/>
          </a:xfrm>
          <a:prstGeom prst="rect">
            <a:avLst/>
          </a:prstGeom>
          <a:gradFill>
            <a:gsLst>
              <a:gs pos="0">
                <a:srgbClr val="BABABA"/>
              </a:gs>
              <a:gs pos="35000">
                <a:srgbClr val="CFCFCF"/>
              </a:gs>
              <a:gs pos="100000">
                <a:srgbClr val="EDEDED"/>
              </a:gs>
            </a:gsLst>
            <a:lin ang="16200038"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Hostile(r)</a:t>
            </a:r>
            <a:endParaRPr b="0" i="0" sz="1800" u="none" cap="none" strike="noStrike">
              <a:solidFill>
                <a:schemeClr val="dk1"/>
              </a:solidFill>
              <a:latin typeface="Arial"/>
              <a:ea typeface="Arial"/>
              <a:cs typeface="Arial"/>
              <a:sym typeface="Arial"/>
            </a:endParaRPr>
          </a:p>
        </p:txBody>
      </p:sp>
      <p:cxnSp>
        <p:nvCxnSpPr>
          <p:cNvPr id="768" name="Google Shape;768;p111"/>
          <p:cNvCxnSpPr>
            <a:stCxn id="763" idx="2"/>
            <a:endCxn id="764" idx="0"/>
          </p:cNvCxnSpPr>
          <p:nvPr/>
        </p:nvCxnSpPr>
        <p:spPr>
          <a:xfrm flipH="1">
            <a:off x="1167038" y="2924896"/>
            <a:ext cx="3441000" cy="648000"/>
          </a:xfrm>
          <a:prstGeom prst="straightConnector1">
            <a:avLst/>
          </a:prstGeom>
          <a:noFill/>
          <a:ln cap="flat" cmpd="sng" w="9525">
            <a:solidFill>
              <a:srgbClr val="202020"/>
            </a:solidFill>
            <a:prstDash val="solid"/>
            <a:round/>
            <a:headEnd len="sm" w="sm" type="none"/>
            <a:tailEnd len="sm" w="sm" type="none"/>
          </a:ln>
        </p:spPr>
      </p:cxnSp>
      <p:cxnSp>
        <p:nvCxnSpPr>
          <p:cNvPr id="769" name="Google Shape;769;p111"/>
          <p:cNvCxnSpPr>
            <a:stCxn id="763" idx="2"/>
            <a:endCxn id="765" idx="0"/>
          </p:cNvCxnSpPr>
          <p:nvPr/>
        </p:nvCxnSpPr>
        <p:spPr>
          <a:xfrm flipH="1">
            <a:off x="3528938" y="2924896"/>
            <a:ext cx="1079100" cy="648900"/>
          </a:xfrm>
          <a:prstGeom prst="straightConnector1">
            <a:avLst/>
          </a:prstGeom>
          <a:noFill/>
          <a:ln cap="flat" cmpd="sng" w="9525">
            <a:solidFill>
              <a:srgbClr val="202020"/>
            </a:solidFill>
            <a:prstDash val="solid"/>
            <a:round/>
            <a:headEnd len="sm" w="sm" type="none"/>
            <a:tailEnd len="sm" w="sm" type="none"/>
          </a:ln>
        </p:spPr>
      </p:cxnSp>
      <p:cxnSp>
        <p:nvCxnSpPr>
          <p:cNvPr id="770" name="Google Shape;770;p111"/>
          <p:cNvCxnSpPr>
            <a:stCxn id="763" idx="2"/>
            <a:endCxn id="766" idx="0"/>
          </p:cNvCxnSpPr>
          <p:nvPr/>
        </p:nvCxnSpPr>
        <p:spPr>
          <a:xfrm>
            <a:off x="4608038" y="2924896"/>
            <a:ext cx="1099800" cy="648000"/>
          </a:xfrm>
          <a:prstGeom prst="straightConnector1">
            <a:avLst/>
          </a:prstGeom>
          <a:noFill/>
          <a:ln cap="flat" cmpd="sng" w="9525">
            <a:solidFill>
              <a:srgbClr val="202020"/>
            </a:solidFill>
            <a:prstDash val="solid"/>
            <a:round/>
            <a:headEnd len="sm" w="sm" type="none"/>
            <a:tailEnd len="sm" w="sm" type="none"/>
          </a:ln>
        </p:spPr>
      </p:cxnSp>
      <p:cxnSp>
        <p:nvCxnSpPr>
          <p:cNvPr id="771" name="Google Shape;771;p111"/>
          <p:cNvCxnSpPr>
            <a:endCxn id="767" idx="0"/>
          </p:cNvCxnSpPr>
          <p:nvPr/>
        </p:nvCxnSpPr>
        <p:spPr>
          <a:xfrm>
            <a:off x="4663576" y="2925016"/>
            <a:ext cx="3313500" cy="648000"/>
          </a:xfrm>
          <a:prstGeom prst="straightConnector1">
            <a:avLst/>
          </a:prstGeom>
          <a:noFill/>
          <a:ln cap="flat" cmpd="sng" w="9525">
            <a:solidFill>
              <a:srgbClr val="202020"/>
            </a:solidFill>
            <a:prstDash val="solid"/>
            <a:round/>
            <a:headEnd len="sm" w="sm" type="none"/>
            <a:tailEnd len="sm" w="sm" type="none"/>
          </a:ln>
        </p:spPr>
      </p:cxnSp>
      <p:sp>
        <p:nvSpPr>
          <p:cNvPr id="772" name="Google Shape;772;p111"/>
          <p:cNvSpPr/>
          <p:nvPr/>
        </p:nvSpPr>
        <p:spPr>
          <a:xfrm>
            <a:off x="4021494" y="3004457"/>
            <a:ext cx="1063690" cy="121298"/>
          </a:xfrm>
          <a:custGeom>
            <a:rect b="b" l="l" r="r" t="t"/>
            <a:pathLst>
              <a:path extrusionOk="0" h="121298" w="1063690">
                <a:moveTo>
                  <a:pt x="0" y="37323"/>
                </a:moveTo>
                <a:cubicBezTo>
                  <a:pt x="28936" y="43110"/>
                  <a:pt x="114046" y="59786"/>
                  <a:pt x="130628" y="65314"/>
                </a:cubicBezTo>
                <a:cubicBezTo>
                  <a:pt x="169274" y="78196"/>
                  <a:pt x="145814" y="90284"/>
                  <a:pt x="186612" y="93306"/>
                </a:cubicBezTo>
                <a:cubicBezTo>
                  <a:pt x="261118" y="98825"/>
                  <a:pt x="335902" y="99527"/>
                  <a:pt x="410547" y="102637"/>
                </a:cubicBezTo>
                <a:cubicBezTo>
                  <a:pt x="474177" y="111726"/>
                  <a:pt x="531063" y="121298"/>
                  <a:pt x="597159" y="121298"/>
                </a:cubicBezTo>
                <a:cubicBezTo>
                  <a:pt x="684300" y="121298"/>
                  <a:pt x="771330" y="115077"/>
                  <a:pt x="858416" y="111967"/>
                </a:cubicBezTo>
                <a:cubicBezTo>
                  <a:pt x="873967" y="108857"/>
                  <a:pt x="889684" y="106483"/>
                  <a:pt x="905069" y="102637"/>
                </a:cubicBezTo>
                <a:cubicBezTo>
                  <a:pt x="928328" y="96822"/>
                  <a:pt x="949618" y="86511"/>
                  <a:pt x="970384" y="74645"/>
                </a:cubicBezTo>
                <a:cubicBezTo>
                  <a:pt x="980120" y="69081"/>
                  <a:pt x="989619" y="62989"/>
                  <a:pt x="998375" y="55984"/>
                </a:cubicBezTo>
                <a:cubicBezTo>
                  <a:pt x="1005244" y="50489"/>
                  <a:pt x="1010168" y="42819"/>
                  <a:pt x="1017037" y="37323"/>
                </a:cubicBezTo>
                <a:cubicBezTo>
                  <a:pt x="1025794" y="30318"/>
                  <a:pt x="1036271" y="25666"/>
                  <a:pt x="1045028" y="18661"/>
                </a:cubicBezTo>
                <a:cubicBezTo>
                  <a:pt x="1051897" y="13165"/>
                  <a:pt x="1063690" y="0"/>
                  <a:pt x="1063690" y="0"/>
                </a:cubicBezTo>
              </a:path>
            </a:pathLst>
          </a:custGeom>
          <a:noFill/>
          <a:ln cap="flat" cmpd="sng" w="25400">
            <a:solidFill>
              <a:srgbClr val="6B48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3" name="Google Shape;773;p111"/>
          <p:cNvSpPr txBox="1"/>
          <p:nvPr/>
        </p:nvSpPr>
        <p:spPr>
          <a:xfrm>
            <a:off x="6156176" y="2708920"/>
            <a:ext cx="182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1: { p / Robert }</a:t>
            </a:r>
            <a:endParaRPr b="0" i="0" sz="1800" u="none" cap="none" strike="noStrike">
              <a:solidFill>
                <a:schemeClr val="dk1"/>
              </a:solidFill>
              <a:latin typeface="Arial"/>
              <a:ea typeface="Arial"/>
              <a:cs typeface="Arial"/>
              <a:sym typeface="Arial"/>
            </a:endParaRPr>
          </a:p>
        </p:txBody>
      </p:sp>
      <p:sp>
        <p:nvSpPr>
          <p:cNvPr id="774" name="Google Shape;774;p111"/>
          <p:cNvSpPr txBox="1"/>
          <p:nvPr/>
        </p:nvSpPr>
        <p:spPr>
          <a:xfrm>
            <a:off x="395517" y="4130500"/>
            <a:ext cx="986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8: {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