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B36"/>
    <a:srgbClr val="619EFF"/>
    <a:srgbClr val="F9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1"/>
    <p:restoredTop sz="94638"/>
  </p:normalViewPr>
  <p:slideViewPr>
    <p:cSldViewPr snapToGrid="0">
      <p:cViewPr varScale="1">
        <p:scale>
          <a:sx n="100" d="100"/>
          <a:sy n="100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E40B-7BE7-38BA-38BE-B6C68E7A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DB7FA-E78E-1012-4EC0-BCE1FD9CC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FBEC-AB07-567B-5C38-BD9E58D4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4CA8-D5BC-0990-F6D9-1C4B5CF9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BFC3-FFA0-C8A1-4A16-7AE2B7EA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06A-0D7E-CF51-271C-4030216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72D3-1CFF-EE7F-EA3F-79F394C2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0005-A0BA-F9CC-A223-ECEE64BD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B704-2161-8934-8C53-085B4FC9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6EF4-E872-DDCA-C8BE-E467BCD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00F12-747A-6732-89AF-AD06B0E6D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697A1-4690-6150-AC1E-34972160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7BF1-A662-2489-0D91-29BE0D67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6438-A200-B52C-65DE-ADF52074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2BD6-E753-D721-9654-592A475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8DA1-2D7F-4EA7-EC0C-5281D947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E796-9128-100F-4D06-8639837E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3087-3673-9109-2695-9F06E93F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8963-BEC4-AE8C-45BD-F2E4E60B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BCBC-7B82-27E8-E091-B4F85DE1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F0F0-23AA-F351-E4DD-80B7E93B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EB546-4C83-7AEC-4EFD-5617D187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4681-006B-B49D-B2A8-E298808F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D843-248F-27F4-E6EE-297F1117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12B3-F76D-5CC7-53FC-8C489D9B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8FA4-33EC-8A9D-C9DA-234DA34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1F7A-8372-96CA-485B-581C2DE1A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4ACA9-EC01-7022-4A01-1E76575D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C01C-B644-358E-0497-2DBD74E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9F9D-5107-032D-EAFF-498B4BC3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320B-B396-2186-397F-987C801B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F508-8060-5C39-DFDC-736A39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7A2EF-4C40-D493-F313-F43D6A6D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6141-3A22-6291-86B3-EBFB13BE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DFC67-537F-7C13-C9EA-54A1B4459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A3020-75DD-9DC0-AAF7-3EC3F30B3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A4C5B-A5AB-CD1D-E84E-E529176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89A27-4B99-47C5-39CE-A98E7C5D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D0436-1848-C562-BE65-09AB1EFF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29EB-7D93-CEC6-59D0-E857FDF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2EF0F-30A6-731E-83C0-2C868652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57F3F-9012-0956-8193-82CF5640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51EE-70BA-8D91-44AC-10E1FC3B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86E16-3144-6308-0AD3-EE72076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68D29-0B82-1088-6E19-3C8A94C8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A99C-E9C3-F5F4-39A0-1A503B91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5D50-E92A-7C79-35CC-544F7166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D4FE-34B0-257F-ABAD-6CAD4564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E145E-AEFB-8531-95D6-5D5E4A02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DA75E-9583-56EF-4A12-17E66214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0671C-B290-697F-2E29-7A5C13A0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D9A3-805A-3984-7B16-8810CC28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A366-896F-A8F9-C63D-9C2764F5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38FB9-BCDB-11FB-4279-4E8024AC2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E65C9-0173-B470-E61F-6E96DEC94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ECBF-A346-EEAF-AE46-60033B0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42BAD-E4B3-FFDF-6936-BB205A1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EC1A-1863-798A-F75F-0C718273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D6C76-56D0-E750-D801-5E91B17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FBBB-292C-313D-8E8B-834EAB3D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A705-1307-9564-FB19-EBD2063F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4990-BBF4-B344-B02D-5E0F11CA66D1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13A7-D985-4D31-13DA-6347FAFD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FC8D-69C0-DB9D-1B25-E8678C1C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227E-1034-1C41-91B4-37FF4B92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959971B-32F4-3E35-C3A7-2919678B3B3C}"/>
              </a:ext>
            </a:extLst>
          </p:cNvPr>
          <p:cNvGrpSpPr/>
          <p:nvPr/>
        </p:nvGrpSpPr>
        <p:grpSpPr>
          <a:xfrm>
            <a:off x="643467" y="495225"/>
            <a:ext cx="10836000" cy="5336775"/>
            <a:chOff x="643467" y="495225"/>
            <a:chExt cx="10836000" cy="5336775"/>
          </a:xfrm>
        </p:grpSpPr>
        <p:pic>
          <p:nvPicPr>
            <p:cNvPr id="41" name="Picture 40" descr="A screenshot of a graph&#10;&#10;Description automatically generated">
              <a:extLst>
                <a:ext uri="{FF2B5EF4-FFF2-40B4-BE49-F238E27FC236}">
                  <a16:creationId xmlns:a16="http://schemas.microsoft.com/office/drawing/2014/main" id="{08B4D8E2-1B88-DE0E-A31D-63E2DD7D6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1596" r="632" b="484"/>
            <a:stretch/>
          </p:blipFill>
          <p:spPr>
            <a:xfrm>
              <a:off x="643467" y="1080000"/>
              <a:ext cx="10836000" cy="475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28E6AA-FEBD-D870-93F4-715949CB7A44}"/>
                </a:ext>
              </a:extLst>
            </p:cNvPr>
            <p:cNvSpPr txBox="1"/>
            <p:nvPr/>
          </p:nvSpPr>
          <p:spPr>
            <a:xfrm>
              <a:off x="4273550" y="495225"/>
              <a:ext cx="3644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CRUX summary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08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6FD99F-56AE-5407-0C79-CE41C361B71E}"/>
              </a:ext>
            </a:extLst>
          </p:cNvPr>
          <p:cNvGrpSpPr/>
          <p:nvPr/>
        </p:nvGrpSpPr>
        <p:grpSpPr>
          <a:xfrm>
            <a:off x="1054401" y="425984"/>
            <a:ext cx="10083197" cy="5873216"/>
            <a:chOff x="1054401" y="425984"/>
            <a:chExt cx="10083197" cy="5873216"/>
          </a:xfrm>
        </p:grpSpPr>
        <p:pic>
          <p:nvPicPr>
            <p:cNvPr id="7" name="Picture 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2F0A8B0-E938-6F8E-064F-E4A2541EF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7" t="21576" r="1797" b="6974"/>
            <a:stretch/>
          </p:blipFill>
          <p:spPr>
            <a:xfrm>
              <a:off x="1054401" y="1010759"/>
              <a:ext cx="10083197" cy="5288441"/>
            </a:xfrm>
            <a:prstGeom prst="rect">
              <a:avLst/>
            </a:prstGeom>
            <a:ln w="31750"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423629-BFF8-D767-88A1-A73D42DA5D19}"/>
                </a:ext>
              </a:extLst>
            </p:cNvPr>
            <p:cNvSpPr txBox="1"/>
            <p:nvPr/>
          </p:nvSpPr>
          <p:spPr>
            <a:xfrm>
              <a:off x="4336108" y="425984"/>
              <a:ext cx="3519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BOLD country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7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earch box&#10;&#10;Description automatically generated">
            <a:extLst>
              <a:ext uri="{FF2B5EF4-FFF2-40B4-BE49-F238E27FC236}">
                <a16:creationId xmlns:a16="http://schemas.microsoft.com/office/drawing/2014/main" id="{14A0A87D-3954-2FBD-C1E1-E5DBF4D3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" t="52487" r="1471" b="10905"/>
          <a:stretch/>
        </p:blipFill>
        <p:spPr>
          <a:xfrm>
            <a:off x="370840" y="1524000"/>
            <a:ext cx="11450320" cy="2012375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6FB619-BDED-25C8-A96A-3084B8ACC47C}"/>
              </a:ext>
            </a:extLst>
          </p:cNvPr>
          <p:cNvSpPr txBox="1"/>
          <p:nvPr/>
        </p:nvSpPr>
        <p:spPr>
          <a:xfrm>
            <a:off x="4336108" y="939225"/>
            <a:ext cx="35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NCBI search queries</a:t>
            </a:r>
          </a:p>
        </p:txBody>
      </p:sp>
    </p:spTree>
    <p:extLst>
      <p:ext uri="{BB962C8B-B14F-4D97-AF65-F5344CB8AC3E}">
        <p14:creationId xmlns:p14="http://schemas.microsoft.com/office/powerpoint/2010/main" val="381689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371D72A-2945-CAA8-D5CD-EA16E5CB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474" y="1253331"/>
            <a:ext cx="3892251" cy="4351338"/>
          </a:xfrm>
        </p:spPr>
      </p:pic>
    </p:spTree>
    <p:extLst>
      <p:ext uri="{BB962C8B-B14F-4D97-AF65-F5344CB8AC3E}">
        <p14:creationId xmlns:p14="http://schemas.microsoft.com/office/powerpoint/2010/main" val="56335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FC-5066-0532-E4C1-52DCEE2C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1B1CA90-36B6-09CF-E937-38A1B0120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55" y="1825625"/>
            <a:ext cx="8347890" cy="4351338"/>
          </a:xfrm>
        </p:spPr>
      </p:pic>
    </p:spTree>
    <p:extLst>
      <p:ext uri="{BB962C8B-B14F-4D97-AF65-F5344CB8AC3E}">
        <p14:creationId xmlns:p14="http://schemas.microsoft.com/office/powerpoint/2010/main" val="9636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6D639F-31E9-92C6-0059-14E368542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" t="21941" r="1696" b="7158"/>
          <a:stretch/>
        </p:blipFill>
        <p:spPr>
          <a:xfrm>
            <a:off x="1574799" y="1384873"/>
            <a:ext cx="9309101" cy="4902047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27E20-3C41-DD33-ADD1-11280B361D05}"/>
              </a:ext>
            </a:extLst>
          </p:cNvPr>
          <p:cNvSpPr txBox="1"/>
          <p:nvPr/>
        </p:nvSpPr>
        <p:spPr>
          <a:xfrm>
            <a:off x="4130204" y="800098"/>
            <a:ext cx="393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NCBI Coverage Matrix</a:t>
            </a:r>
          </a:p>
        </p:txBody>
      </p:sp>
    </p:spTree>
    <p:extLst>
      <p:ext uri="{BB962C8B-B14F-4D97-AF65-F5344CB8AC3E}">
        <p14:creationId xmlns:p14="http://schemas.microsoft.com/office/powerpoint/2010/main" val="302471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0D7E4C-F8B2-5C44-00B2-4571DDDB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8" r="3363" b="5204"/>
          <a:stretch/>
        </p:blipFill>
        <p:spPr>
          <a:xfrm>
            <a:off x="2903537" y="997301"/>
            <a:ext cx="6384926" cy="4863398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98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B29C41-DEBC-E6A7-C20A-BA43DA66D369}"/>
              </a:ext>
            </a:extLst>
          </p:cNvPr>
          <p:cNvGrpSpPr/>
          <p:nvPr/>
        </p:nvGrpSpPr>
        <p:grpSpPr>
          <a:xfrm>
            <a:off x="1365250" y="672525"/>
            <a:ext cx="9461500" cy="5538522"/>
            <a:chOff x="1365250" y="672525"/>
            <a:chExt cx="9461500" cy="5538522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6B4E950-C643-3AE6-E8E7-ADF6E3595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6" t="20578" r="1404" b="6696"/>
            <a:stretch/>
          </p:blipFill>
          <p:spPr>
            <a:xfrm>
              <a:off x="1365250" y="1257300"/>
              <a:ext cx="9461500" cy="4953747"/>
            </a:xfrm>
            <a:prstGeom prst="rect">
              <a:avLst/>
            </a:prstGeom>
            <a:ln w="31750"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3071EA-2CF8-5787-C7D0-D161588233B6}"/>
                </a:ext>
              </a:extLst>
            </p:cNvPr>
            <p:cNvSpPr txBox="1"/>
            <p:nvPr/>
          </p:nvSpPr>
          <p:spPr>
            <a:xfrm>
              <a:off x="4130204" y="672525"/>
              <a:ext cx="39315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CRUX coverage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22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2FEC6E3-A33B-8B8E-B4B5-0AC2ED41C0B4}"/>
              </a:ext>
            </a:extLst>
          </p:cNvPr>
          <p:cNvGrpSpPr/>
          <p:nvPr/>
        </p:nvGrpSpPr>
        <p:grpSpPr>
          <a:xfrm>
            <a:off x="1295400" y="863025"/>
            <a:ext cx="9855200" cy="5616848"/>
            <a:chOff x="1295400" y="863025"/>
            <a:chExt cx="9855200" cy="5616848"/>
          </a:xfrm>
        </p:grpSpPr>
        <p:pic>
          <p:nvPicPr>
            <p:cNvPr id="7" name="Picture 6" descr="A screenshot of a report&#10;&#10;Description automatically generated">
              <a:extLst>
                <a:ext uri="{FF2B5EF4-FFF2-40B4-BE49-F238E27FC236}">
                  <a16:creationId xmlns:a16="http://schemas.microsoft.com/office/drawing/2014/main" id="{EC2A2EF5-4896-A6A6-CCF5-6BB30E3F0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55" t="25124" r="1961" b="7053"/>
            <a:stretch/>
          </p:blipFill>
          <p:spPr>
            <a:xfrm>
              <a:off x="1295400" y="1447800"/>
              <a:ext cx="9855200" cy="5032073"/>
            </a:xfrm>
            <a:prstGeom prst="rect">
              <a:avLst/>
            </a:prstGeom>
            <a:ln w="31750"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05A129-AAF4-3A50-60CA-3B9BBCC40783}"/>
                </a:ext>
              </a:extLst>
            </p:cNvPr>
            <p:cNvSpPr txBox="1"/>
            <p:nvPr/>
          </p:nvSpPr>
          <p:spPr>
            <a:xfrm>
              <a:off x="4274902" y="863025"/>
              <a:ext cx="364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CRUX summary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68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E5E105B0-0C26-1976-17A5-25B04DBA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42344"/>
            <a:ext cx="5219700" cy="3517900"/>
          </a:xfrm>
        </p:spPr>
      </p:pic>
    </p:spTree>
    <p:extLst>
      <p:ext uri="{BB962C8B-B14F-4D97-AF65-F5344CB8AC3E}">
        <p14:creationId xmlns:p14="http://schemas.microsoft.com/office/powerpoint/2010/main" val="33308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E1361EB-ECB0-3E08-2DDA-8F55A4936150}"/>
              </a:ext>
            </a:extLst>
          </p:cNvPr>
          <p:cNvGrpSpPr/>
          <p:nvPr/>
        </p:nvGrpSpPr>
        <p:grpSpPr>
          <a:xfrm>
            <a:off x="666750" y="602549"/>
            <a:ext cx="10858500" cy="5760151"/>
            <a:chOff x="666750" y="602549"/>
            <a:chExt cx="10858500" cy="57601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641EFC-0D5C-93A9-C71D-2C0A739F69DA}"/>
                </a:ext>
              </a:extLst>
            </p:cNvPr>
            <p:cNvSpPr txBox="1"/>
            <p:nvPr/>
          </p:nvSpPr>
          <p:spPr>
            <a:xfrm>
              <a:off x="4064000" y="602549"/>
              <a:ext cx="394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CRUX coverage matrix</a:t>
              </a:r>
            </a:p>
          </p:txBody>
        </p:sp>
        <p:pic>
          <p:nvPicPr>
            <p:cNvPr id="9" name="Content Placeholder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EB63A6F-16E7-D7C6-9E73-563BD4566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1" t="-1" r="1581" b="-726"/>
            <a:stretch/>
          </p:blipFill>
          <p:spPr>
            <a:xfrm>
              <a:off x="666750" y="1187324"/>
              <a:ext cx="10858500" cy="5175376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7051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AA83A18-EA12-FB78-1DEB-1FF67087BB07}"/>
              </a:ext>
            </a:extLst>
          </p:cNvPr>
          <p:cNvGrpSpPr/>
          <p:nvPr/>
        </p:nvGrpSpPr>
        <p:grpSpPr>
          <a:xfrm>
            <a:off x="711200" y="497699"/>
            <a:ext cx="10625467" cy="5928129"/>
            <a:chOff x="711200" y="497699"/>
            <a:chExt cx="10625467" cy="5928129"/>
          </a:xfrm>
        </p:grpSpPr>
        <p:pic>
          <p:nvPicPr>
            <p:cNvPr id="7" name="Picture 6" descr="A screenshot of a table&#10;&#10;Description automatically generated">
              <a:extLst>
                <a:ext uri="{FF2B5EF4-FFF2-40B4-BE49-F238E27FC236}">
                  <a16:creationId xmlns:a16="http://schemas.microsoft.com/office/drawing/2014/main" id="{FAEBE255-65F2-4025-C802-E2E94639F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" t="2382" r="889" b="646"/>
            <a:stretch/>
          </p:blipFill>
          <p:spPr>
            <a:xfrm>
              <a:off x="711200" y="1082474"/>
              <a:ext cx="10625467" cy="5343354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724B5-EE56-45A4-5156-F36CC8F9CB0D}"/>
                </a:ext>
              </a:extLst>
            </p:cNvPr>
            <p:cNvSpPr txBox="1"/>
            <p:nvPr/>
          </p:nvSpPr>
          <p:spPr>
            <a:xfrm>
              <a:off x="4049083" y="497699"/>
              <a:ext cx="394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NCBI coverage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64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1F98295-12FB-BA1E-489F-CF3577FBA41F}"/>
              </a:ext>
            </a:extLst>
          </p:cNvPr>
          <p:cNvGrpSpPr/>
          <p:nvPr/>
        </p:nvGrpSpPr>
        <p:grpSpPr>
          <a:xfrm>
            <a:off x="517114" y="1034492"/>
            <a:ext cx="11157772" cy="4877916"/>
            <a:chOff x="517114" y="1034492"/>
            <a:chExt cx="11157772" cy="48779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B9C08D-9033-D2D4-BCC0-B8F86DF7C336}"/>
                </a:ext>
              </a:extLst>
            </p:cNvPr>
            <p:cNvSpPr txBox="1"/>
            <p:nvPr/>
          </p:nvSpPr>
          <p:spPr>
            <a:xfrm>
              <a:off x="4121150" y="1034492"/>
              <a:ext cx="394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NCBI coverage matrix</a:t>
              </a:r>
            </a:p>
          </p:txBody>
        </p:sp>
        <p:pic>
          <p:nvPicPr>
            <p:cNvPr id="14" name="Picture 13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537AD5E-B60E-C5BB-B173-FBACAA76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28"/>
            <a:stretch/>
          </p:blipFill>
          <p:spPr>
            <a:xfrm>
              <a:off x="517114" y="1619267"/>
              <a:ext cx="11157772" cy="4293141"/>
            </a:xfrm>
            <a:prstGeom prst="rect">
              <a:avLst/>
            </a:prstGeom>
            <a:ln w="31750">
              <a:solidFill>
                <a:schemeClr val="accent1">
                  <a:shade val="1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6260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21BA2-D832-BC4F-8544-5BA015D266D4}"/>
              </a:ext>
            </a:extLst>
          </p:cNvPr>
          <p:cNvGrpSpPr/>
          <p:nvPr/>
        </p:nvGrpSpPr>
        <p:grpSpPr>
          <a:xfrm>
            <a:off x="489371" y="2129850"/>
            <a:ext cx="11213258" cy="2496124"/>
            <a:chOff x="489371" y="2129850"/>
            <a:chExt cx="11213258" cy="2496124"/>
          </a:xfrm>
        </p:grpSpPr>
        <p:pic>
          <p:nvPicPr>
            <p:cNvPr id="7" name="Picture 6" descr="A screenshot of a phone&#10;&#10;Description automatically generated">
              <a:extLst>
                <a:ext uri="{FF2B5EF4-FFF2-40B4-BE49-F238E27FC236}">
                  <a16:creationId xmlns:a16="http://schemas.microsoft.com/office/drawing/2014/main" id="{7008078D-E3A5-AE65-617A-DE5B36DC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71" y="2714625"/>
              <a:ext cx="11213258" cy="1911349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FEBA97-8F65-1C14-191E-E73BF0A78DE8}"/>
                </a:ext>
              </a:extLst>
            </p:cNvPr>
            <p:cNvSpPr txBox="1"/>
            <p:nvPr/>
          </p:nvSpPr>
          <p:spPr>
            <a:xfrm>
              <a:off x="4121150" y="2129850"/>
              <a:ext cx="394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BOLD coverage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58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194152-13CC-9A0E-8A2B-6E1A461C27BA}"/>
              </a:ext>
            </a:extLst>
          </p:cNvPr>
          <p:cNvGrpSpPr/>
          <p:nvPr/>
        </p:nvGrpSpPr>
        <p:grpSpPr>
          <a:xfrm>
            <a:off x="1346200" y="566133"/>
            <a:ext cx="9766300" cy="5907829"/>
            <a:chOff x="1346200" y="566133"/>
            <a:chExt cx="9766300" cy="59078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417261-3C6F-8822-674A-2509E0F9D7E7}"/>
                </a:ext>
              </a:extLst>
            </p:cNvPr>
            <p:cNvSpPr txBox="1"/>
            <p:nvPr/>
          </p:nvSpPr>
          <p:spPr>
            <a:xfrm>
              <a:off x="4254500" y="566133"/>
              <a:ext cx="394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BOLD coverage matrix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3D56EB7-376D-81E0-A7D1-4EEE7AB6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200" y="1074708"/>
              <a:ext cx="9766300" cy="5399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6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D62BAF6-DD4D-3120-3752-B75352C001CC}"/>
              </a:ext>
            </a:extLst>
          </p:cNvPr>
          <p:cNvGrpSpPr/>
          <p:nvPr/>
        </p:nvGrpSpPr>
        <p:grpSpPr>
          <a:xfrm>
            <a:off x="2444750" y="0"/>
            <a:ext cx="7302500" cy="6501656"/>
            <a:chOff x="2444750" y="0"/>
            <a:chExt cx="7302500" cy="65016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B4A0C-E529-838F-B76C-A002F5295589}"/>
                </a:ext>
              </a:extLst>
            </p:cNvPr>
            <p:cNvSpPr txBox="1"/>
            <p:nvPr/>
          </p:nvSpPr>
          <p:spPr>
            <a:xfrm>
              <a:off x="3971925" y="0"/>
              <a:ext cx="4248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BOLD country tree map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5074F6-3CE4-FB23-6819-B39E947515A1}"/>
                </a:ext>
              </a:extLst>
            </p:cNvPr>
            <p:cNvGrpSpPr/>
            <p:nvPr/>
          </p:nvGrpSpPr>
          <p:grpSpPr>
            <a:xfrm>
              <a:off x="2444750" y="6039991"/>
              <a:ext cx="7302500" cy="461665"/>
              <a:chOff x="2444750" y="6039991"/>
              <a:chExt cx="7302500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CD6069-1468-FE19-BEBB-D98D35E8A430}"/>
                  </a:ext>
                </a:extLst>
              </p:cNvPr>
              <p:cNvSpPr txBox="1"/>
              <p:nvPr/>
            </p:nvSpPr>
            <p:spPr>
              <a:xfrm>
                <a:off x="2444750" y="6039991"/>
                <a:ext cx="7302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United States                   Canada                     Ireland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AB22C3-2BDD-9F04-74FD-0CDA6EFEFA9F}"/>
                  </a:ext>
                </a:extLst>
              </p:cNvPr>
              <p:cNvSpPr/>
              <p:nvPr/>
            </p:nvSpPr>
            <p:spPr>
              <a:xfrm>
                <a:off x="2543175" y="6087045"/>
                <a:ext cx="349250" cy="367556"/>
              </a:xfrm>
              <a:prstGeom prst="rect">
                <a:avLst/>
              </a:prstGeom>
              <a:solidFill>
                <a:srgbClr val="619E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607F4A-5A17-3C73-D15E-7C57C320FA5E}"/>
                  </a:ext>
                </a:extLst>
              </p:cNvPr>
              <p:cNvSpPr/>
              <p:nvPr/>
            </p:nvSpPr>
            <p:spPr>
              <a:xfrm>
                <a:off x="5518150" y="6090046"/>
                <a:ext cx="349250" cy="367556"/>
              </a:xfrm>
              <a:prstGeom prst="rect">
                <a:avLst/>
              </a:prstGeom>
              <a:solidFill>
                <a:srgbClr val="F9766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E64FB-74A0-C207-831A-39CA09A44D18}"/>
                  </a:ext>
                </a:extLst>
              </p:cNvPr>
              <p:cNvSpPr/>
              <p:nvPr/>
            </p:nvSpPr>
            <p:spPr>
              <a:xfrm>
                <a:off x="7870825" y="6087045"/>
                <a:ext cx="349250" cy="367556"/>
              </a:xfrm>
              <a:prstGeom prst="rect">
                <a:avLst/>
              </a:prstGeom>
              <a:solidFill>
                <a:srgbClr val="02B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Content Placeholder 4" descr="A blue and red sign with white text&#10;&#10;Description automatically generated">
              <a:extLst>
                <a:ext uri="{FF2B5EF4-FFF2-40B4-BE49-F238E27FC236}">
                  <a16:creationId xmlns:a16="http://schemas.microsoft.com/office/drawing/2014/main" id="{49DC5DDA-4FA6-865B-D18B-386EB7353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8" t="3725" r="9558" b="693"/>
            <a:stretch/>
          </p:blipFill>
          <p:spPr>
            <a:xfrm>
              <a:off x="2444750" y="544076"/>
              <a:ext cx="7302500" cy="547088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8615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A10A26-358D-E158-1D5B-D6CF51B22EE3}"/>
              </a:ext>
            </a:extLst>
          </p:cNvPr>
          <p:cNvGrpSpPr/>
          <p:nvPr/>
        </p:nvGrpSpPr>
        <p:grpSpPr>
          <a:xfrm>
            <a:off x="2286000" y="276903"/>
            <a:ext cx="8039100" cy="6304194"/>
            <a:chOff x="2286000" y="276903"/>
            <a:chExt cx="8039100" cy="63041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8F88D9-F8D7-C9E1-EF46-677DA0F39588}"/>
                </a:ext>
              </a:extLst>
            </p:cNvPr>
            <p:cNvSpPr txBox="1"/>
            <p:nvPr/>
          </p:nvSpPr>
          <p:spPr>
            <a:xfrm>
              <a:off x="4134505" y="276903"/>
              <a:ext cx="39229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BOLD country bar plot</a:t>
              </a:r>
            </a:p>
          </p:txBody>
        </p:sp>
        <p:pic>
          <p:nvPicPr>
            <p:cNvPr id="13" name="Picture 12" descr="A graph with purple squares&#10;&#10;Description automatically generated">
              <a:extLst>
                <a:ext uri="{FF2B5EF4-FFF2-40B4-BE49-F238E27FC236}">
                  <a16:creationId xmlns:a16="http://schemas.microsoft.com/office/drawing/2014/main" id="{251686E8-89A9-1C48-D662-3F9B1A804A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3" t="4014" r="817" b="2693"/>
            <a:stretch/>
          </p:blipFill>
          <p:spPr>
            <a:xfrm>
              <a:off x="2286000" y="861679"/>
              <a:ext cx="8039100" cy="5362171"/>
            </a:xfrm>
            <a:prstGeom prst="rect">
              <a:avLst/>
            </a:prstGeom>
            <a:ln w="31750"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6770FE-5A94-46CB-FD99-98B0A4977ECB}"/>
                </a:ext>
              </a:extLst>
            </p:cNvPr>
            <p:cNvSpPr txBox="1"/>
            <p:nvPr/>
          </p:nvSpPr>
          <p:spPr>
            <a:xfrm>
              <a:off x="4912054" y="6242543"/>
              <a:ext cx="2367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Number of unique species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34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5EF9799-618B-2ADE-AA73-F25F7CD00574}"/>
              </a:ext>
            </a:extLst>
          </p:cNvPr>
          <p:cNvGrpSpPr/>
          <p:nvPr/>
        </p:nvGrpSpPr>
        <p:grpSpPr>
          <a:xfrm>
            <a:off x="2367608" y="304513"/>
            <a:ext cx="7456784" cy="6229038"/>
            <a:chOff x="2367608" y="304513"/>
            <a:chExt cx="7456784" cy="62290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418A41-0602-76ED-B3A3-9388C672DA4F}"/>
                </a:ext>
              </a:extLst>
            </p:cNvPr>
            <p:cNvSpPr txBox="1"/>
            <p:nvPr/>
          </p:nvSpPr>
          <p:spPr>
            <a:xfrm>
              <a:off x="3973216" y="304513"/>
              <a:ext cx="4569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BOLD unlabeled barcodes</a:t>
              </a:r>
            </a:p>
          </p:txBody>
        </p:sp>
        <p:pic>
          <p:nvPicPr>
            <p:cNvPr id="11" name="Content Placeholder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B8FD95E-D2B3-9D0E-5F49-2D1C60FAC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0" t="19927" r="5300" b="992"/>
            <a:stretch/>
          </p:blipFill>
          <p:spPr>
            <a:xfrm>
              <a:off x="2367608" y="889288"/>
              <a:ext cx="7456784" cy="5644263"/>
            </a:xfrm>
            <a:prstGeom prst="rect">
              <a:avLst/>
            </a:prstGeom>
            <a:ln w="31750">
              <a:solidFill>
                <a:schemeClr val="accent1">
                  <a:shade val="1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4824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52</Words>
  <Application>Microsoft Macintosh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Tapias Gomez</dc:creator>
  <cp:lastModifiedBy>Jorge Tapias Gomez</cp:lastModifiedBy>
  <cp:revision>2</cp:revision>
  <dcterms:created xsi:type="dcterms:W3CDTF">2024-03-18T19:15:28Z</dcterms:created>
  <dcterms:modified xsi:type="dcterms:W3CDTF">2024-03-19T01:09:05Z</dcterms:modified>
</cp:coreProperties>
</file>