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4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277"/>
    <p:restoredTop sz="95921"/>
  </p:normalViewPr>
  <p:slideViewPr>
    <p:cSldViewPr snapToGrid="0">
      <p:cViewPr varScale="1">
        <p:scale>
          <a:sx n="44" d="100"/>
          <a:sy n="44" d="100"/>
        </p:scale>
        <p:origin x="216" y="1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4425-A27D-987F-C28C-44E6E61713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March Madness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4B63B-9F58-80A1-ADE1-C3611A105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Zach Bell, Guillaume </a:t>
            </a:r>
            <a:r>
              <a:rPr lang="en-US" dirty="0" err="1"/>
              <a:t>Boneheure</a:t>
            </a:r>
            <a:r>
              <a:rPr lang="en-US" dirty="0"/>
              <a:t>, Paula Pieper</a:t>
            </a:r>
          </a:p>
        </p:txBody>
      </p:sp>
    </p:spTree>
    <p:extLst>
      <p:ext uri="{BB962C8B-B14F-4D97-AF65-F5344CB8AC3E}">
        <p14:creationId xmlns:p14="http://schemas.microsoft.com/office/powerpoint/2010/main" val="4085359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A137D-8F30-C509-D3FC-04E891208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2C08D-EEEB-5979-450D-0137B7AFA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22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3F7B2-486E-ABB8-DCA4-6432D6EF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F1F5D-120F-259B-D6E5-2C1C52776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46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9BB31-8771-52E0-B177-F25C311B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9DF67-7385-D9A5-0C95-0B341DB22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4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1186-9F0D-A3E1-6F38-2799D7462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25" y="162232"/>
            <a:ext cx="9905998" cy="1905000"/>
          </a:xfrm>
        </p:spPr>
        <p:txBody>
          <a:bodyPr/>
          <a:lstStyle/>
          <a:p>
            <a:r>
              <a:rPr lang="en-US" dirty="0"/>
              <a:t>Why?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D951F-5C95-325F-4B5B-5BF74D1F4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237" y="1353778"/>
            <a:ext cx="4954587" cy="4899538"/>
          </a:xfrm>
        </p:spPr>
        <p:txBody>
          <a:bodyPr>
            <a:normAutofit/>
          </a:bodyPr>
          <a:lstStyle/>
          <a:p>
            <a:r>
              <a:rPr lang="en-US" sz="2400" dirty="0"/>
              <a:t>70 million competed in a bracket guessing competition </a:t>
            </a:r>
          </a:p>
          <a:p>
            <a:r>
              <a:rPr lang="en-US" sz="2400" dirty="0"/>
              <a:t>The best bracket last year correctly guessed 27/32 games in the first round of the tournament</a:t>
            </a:r>
          </a:p>
          <a:p>
            <a:r>
              <a:rPr lang="en-US" sz="2400" dirty="0"/>
              <a:t>161 perfect brackets left after 16 games on ESPN Competition of 17 million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D1AB26-D4A0-C63A-DF4B-C0838CE65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824" y="1810261"/>
            <a:ext cx="5416655" cy="361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3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F68C-56B4-7073-3B9A-CC623DFE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25" y="401278"/>
            <a:ext cx="9905998" cy="1905000"/>
          </a:xfrm>
        </p:spPr>
        <p:txBody>
          <a:bodyPr/>
          <a:lstStyle/>
          <a:p>
            <a:r>
              <a:rPr lang="en-US" dirty="0"/>
              <a:t>INITIAL Goal: Score DIFFERENCE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869B53E-18A5-F298-3B8B-53983754D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0534" y="2514600"/>
            <a:ext cx="4319170" cy="3124200"/>
          </a:xfr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1AF6C6F-5CBC-696B-B76E-C115E5EC9A6A}"/>
              </a:ext>
            </a:extLst>
          </p:cNvPr>
          <p:cNvSpPr txBox="1">
            <a:spLocks/>
          </p:cNvSpPr>
          <p:nvPr/>
        </p:nvSpPr>
        <p:spPr>
          <a:xfrm>
            <a:off x="1138238" y="1353777"/>
            <a:ext cx="4643229" cy="478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Predicting score difference allows us to pick winner</a:t>
            </a:r>
          </a:p>
          <a:p>
            <a:r>
              <a:rPr lang="en-US" sz="2400" dirty="0"/>
              <a:t>Regression</a:t>
            </a:r>
          </a:p>
          <a:p>
            <a:r>
              <a:rPr lang="en-US" sz="2400" dirty="0"/>
              <a:t>Represents degree of competition</a:t>
            </a:r>
          </a:p>
        </p:txBody>
      </p:sp>
    </p:spTree>
    <p:extLst>
      <p:ext uri="{BB962C8B-B14F-4D97-AF65-F5344CB8AC3E}">
        <p14:creationId xmlns:p14="http://schemas.microsoft.com/office/powerpoint/2010/main" val="3578560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F68C-56B4-7073-3B9A-CC623DFE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25" y="401278"/>
            <a:ext cx="9905998" cy="1905000"/>
          </a:xfrm>
        </p:spPr>
        <p:txBody>
          <a:bodyPr/>
          <a:lstStyle/>
          <a:p>
            <a:r>
              <a:rPr lang="en-US" dirty="0"/>
              <a:t>Second Goal: Upset classification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1AF6C6F-5CBC-696B-B76E-C115E5EC9A6A}"/>
              </a:ext>
            </a:extLst>
          </p:cNvPr>
          <p:cNvSpPr txBox="1">
            <a:spLocks/>
          </p:cNvSpPr>
          <p:nvPr/>
        </p:nvSpPr>
        <p:spPr>
          <a:xfrm>
            <a:off x="1138238" y="1353777"/>
            <a:ext cx="4643229" cy="478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Most Times the better ranked team wins</a:t>
            </a:r>
          </a:p>
          <a:p>
            <a:r>
              <a:rPr lang="en-US" sz="2400" dirty="0"/>
              <a:t>Classification</a:t>
            </a:r>
          </a:p>
          <a:p>
            <a:r>
              <a:rPr lang="en-US" sz="2400" dirty="0"/>
              <a:t>Reduces noise and gives clear signal </a:t>
            </a:r>
          </a:p>
          <a:p>
            <a:r>
              <a:rPr lang="en-US" sz="2400" dirty="0"/>
              <a:t>Best bracket last year guessed 27/32 of first round correctly</a:t>
            </a:r>
          </a:p>
          <a:p>
            <a:r>
              <a:rPr lang="en-US" sz="2400" dirty="0"/>
              <a:t>3/5 of wrong Guess were upsets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626BF9-5269-D932-4762-879F835AE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2300" y="2306278"/>
            <a:ext cx="4691106" cy="3124200"/>
          </a:xfrm>
        </p:spPr>
      </p:pic>
    </p:spTree>
    <p:extLst>
      <p:ext uri="{BB962C8B-B14F-4D97-AF65-F5344CB8AC3E}">
        <p14:creationId xmlns:p14="http://schemas.microsoft.com/office/powerpoint/2010/main" val="520493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CAB7-E59A-C627-E8F3-8EB576CD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Upset?</a:t>
            </a:r>
          </a:p>
        </p:txBody>
      </p:sp>
      <p:pic>
        <p:nvPicPr>
          <p:cNvPr id="1026" name="Picture 2" descr="Latest bracket, schedule and scores for the 2022 NCAA men's tournament |  NCAA.com">
            <a:extLst>
              <a:ext uri="{FF2B5EF4-FFF2-40B4-BE49-F238E27FC236}">
                <a16:creationId xmlns:a16="http://schemas.microsoft.com/office/drawing/2014/main" id="{196A0B2D-5CCF-E1A4-9373-7ABA0942D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277" y="2000865"/>
            <a:ext cx="7551174" cy="424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70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31C0-C655-D919-E8F0-F8CDB9CE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Score Difference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FB2FA-0316-76E8-AB0C-8002B8E8A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600"/>
            <a:ext cx="3489581" cy="2664542"/>
          </a:xfrm>
        </p:spPr>
        <p:txBody>
          <a:bodyPr/>
          <a:lstStyle/>
          <a:p>
            <a:r>
              <a:rPr lang="en-US" sz="2800" dirty="0"/>
              <a:t>Linear Regression </a:t>
            </a:r>
          </a:p>
          <a:p>
            <a:r>
              <a:rPr lang="en-US" sz="2800" dirty="0" err="1"/>
              <a:t>XGBoost</a:t>
            </a:r>
            <a:r>
              <a:rPr lang="en-US" sz="2800" dirty="0"/>
              <a:t>, Cart </a:t>
            </a:r>
          </a:p>
          <a:p>
            <a:r>
              <a:rPr lang="en-US" sz="2800" dirty="0"/>
              <a:t>Holistic, Sparse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2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B0212-584F-F96F-9C4D-A9F10AAC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 and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85D4A-68D0-7096-F2BC-2D3F4752D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6729"/>
            <a:ext cx="3902535" cy="2664542"/>
          </a:xfrm>
        </p:spPr>
        <p:txBody>
          <a:bodyPr>
            <a:normAutofit/>
          </a:bodyPr>
          <a:lstStyle/>
          <a:p>
            <a:r>
              <a:rPr lang="en-US" sz="2800" dirty="0"/>
              <a:t>Linear Regression </a:t>
            </a:r>
          </a:p>
          <a:p>
            <a:r>
              <a:rPr lang="en-US" sz="2800" dirty="0" err="1"/>
              <a:t>XGBoost</a:t>
            </a:r>
            <a:r>
              <a:rPr lang="en-US" sz="2800" dirty="0"/>
              <a:t>, Cart </a:t>
            </a:r>
          </a:p>
          <a:p>
            <a:r>
              <a:rPr lang="en-US" sz="2800" dirty="0"/>
              <a:t>Holistic, Sparse</a:t>
            </a:r>
          </a:p>
        </p:txBody>
      </p:sp>
    </p:spTree>
    <p:extLst>
      <p:ext uri="{BB962C8B-B14F-4D97-AF65-F5344CB8AC3E}">
        <p14:creationId xmlns:p14="http://schemas.microsoft.com/office/powerpoint/2010/main" val="116795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2E852-5D23-5AC0-0909-0D9B37B5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Upset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F6DDB-9595-5D69-7450-B52D1B053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462981"/>
            <a:ext cx="3548574" cy="3124201"/>
          </a:xfrm>
        </p:spPr>
        <p:txBody>
          <a:bodyPr>
            <a:noAutofit/>
          </a:bodyPr>
          <a:lstStyle/>
          <a:p>
            <a:r>
              <a:rPr lang="en-US" sz="2800" dirty="0"/>
              <a:t>Logistic Regression </a:t>
            </a:r>
          </a:p>
          <a:p>
            <a:r>
              <a:rPr lang="en-US" sz="2800" dirty="0" err="1"/>
              <a:t>XGBoost</a:t>
            </a:r>
            <a:r>
              <a:rPr lang="en-US" sz="2800" dirty="0"/>
              <a:t> and Cart Classification </a:t>
            </a:r>
          </a:p>
          <a:p>
            <a:r>
              <a:rPr lang="en-US" sz="2800" dirty="0"/>
              <a:t>Optimal Classification Tree</a:t>
            </a:r>
          </a:p>
        </p:txBody>
      </p:sp>
    </p:spTree>
    <p:extLst>
      <p:ext uri="{BB962C8B-B14F-4D97-AF65-F5344CB8AC3E}">
        <p14:creationId xmlns:p14="http://schemas.microsoft.com/office/powerpoint/2010/main" val="1546207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127E3-1B67-E563-B416-E10974C0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4AFA1-3B00-BC8A-92AE-B2D14AF21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4728445" cy="3124201"/>
          </a:xfrm>
        </p:spPr>
        <p:txBody>
          <a:bodyPr/>
          <a:lstStyle/>
          <a:p>
            <a:r>
              <a:rPr lang="en-US" sz="2800" dirty="0"/>
              <a:t>Logistic Regression </a:t>
            </a:r>
          </a:p>
          <a:p>
            <a:r>
              <a:rPr lang="en-US" sz="2800" dirty="0" err="1"/>
              <a:t>XGBoost</a:t>
            </a:r>
            <a:r>
              <a:rPr lang="en-US" sz="2800" dirty="0"/>
              <a:t> and Cart Classification </a:t>
            </a:r>
          </a:p>
          <a:p>
            <a:r>
              <a:rPr lang="en-US" sz="2800" dirty="0"/>
              <a:t>Optimal Classification 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103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1036</TotalTime>
  <Words>161</Words>
  <Application>Microsoft Macintosh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Mesh</vt:lpstr>
      <vt:lpstr>March Madness Prediction</vt:lpstr>
      <vt:lpstr>Why? </vt:lpstr>
      <vt:lpstr>INITIAL Goal: Score DIFFERENCE </vt:lpstr>
      <vt:lpstr>Second Goal: Upset classification</vt:lpstr>
      <vt:lpstr>What is an Upset?</vt:lpstr>
      <vt:lpstr>Method: Score Difference Regression</vt:lpstr>
      <vt:lpstr>Feature Importance and interpretation</vt:lpstr>
      <vt:lpstr>Method: Upset Classification</vt:lpstr>
      <vt:lpstr>Feature Importance</vt:lpstr>
      <vt:lpstr>Example Tree</vt:lpstr>
      <vt:lpstr>REsults</vt:lpstr>
      <vt:lpstr>Implications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 Madness Prediction</dc:title>
  <dc:creator>Paula Pieper</dc:creator>
  <cp:lastModifiedBy>Paula Pieper</cp:lastModifiedBy>
  <cp:revision>3</cp:revision>
  <dcterms:created xsi:type="dcterms:W3CDTF">2022-12-08T02:52:05Z</dcterms:created>
  <dcterms:modified xsi:type="dcterms:W3CDTF">2022-12-08T20:08:06Z</dcterms:modified>
</cp:coreProperties>
</file>