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45B009-BA93-40D8-9290-450714B6C0FA}" v="1" dt="2024-07-12T19:28:00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Litton" userId="6467f12da9e68b7e" providerId="LiveId" clId="{F045B009-BA93-40D8-9290-450714B6C0FA}"/>
    <pc:docChg chg="custSel modSld">
      <pc:chgData name="Samuel Litton" userId="6467f12da9e68b7e" providerId="LiveId" clId="{F045B009-BA93-40D8-9290-450714B6C0FA}" dt="2024-07-12T19:40:24.166" v="3321"/>
      <pc:docMkLst>
        <pc:docMk/>
      </pc:docMkLst>
      <pc:sldChg chg="modSp mod">
        <pc:chgData name="Samuel Litton" userId="6467f12da9e68b7e" providerId="LiveId" clId="{F045B009-BA93-40D8-9290-450714B6C0FA}" dt="2024-07-12T18:40:24.186" v="533" actId="20577"/>
        <pc:sldMkLst>
          <pc:docMk/>
          <pc:sldMk cId="184848238" sldId="258"/>
        </pc:sldMkLst>
        <pc:spChg chg="mod">
          <ac:chgData name="Samuel Litton" userId="6467f12da9e68b7e" providerId="LiveId" clId="{F045B009-BA93-40D8-9290-450714B6C0FA}" dt="2024-07-12T18:40:24.186" v="533" actId="20577"/>
          <ac:spMkLst>
            <pc:docMk/>
            <pc:sldMk cId="184848238" sldId="258"/>
            <ac:spMk id="3" creationId="{F91328A8-F2DC-9811-16A9-959A5D10BEE0}"/>
          </ac:spMkLst>
        </pc:spChg>
      </pc:sldChg>
      <pc:sldChg chg="modSp mod">
        <pc:chgData name="Samuel Litton" userId="6467f12da9e68b7e" providerId="LiveId" clId="{F045B009-BA93-40D8-9290-450714B6C0FA}" dt="2024-07-12T18:49:59.166" v="1192" actId="20577"/>
        <pc:sldMkLst>
          <pc:docMk/>
          <pc:sldMk cId="2455607718" sldId="259"/>
        </pc:sldMkLst>
        <pc:spChg chg="mod">
          <ac:chgData name="Samuel Litton" userId="6467f12da9e68b7e" providerId="LiveId" clId="{F045B009-BA93-40D8-9290-450714B6C0FA}" dt="2024-07-12T18:41:48.308" v="604" actId="27636"/>
          <ac:spMkLst>
            <pc:docMk/>
            <pc:sldMk cId="2455607718" sldId="259"/>
            <ac:spMk id="4" creationId="{690134BC-CC5B-C431-704F-A2DFDA426677}"/>
          </ac:spMkLst>
        </pc:spChg>
        <pc:spChg chg="mod">
          <ac:chgData name="Samuel Litton" userId="6467f12da9e68b7e" providerId="LiveId" clId="{F045B009-BA93-40D8-9290-450714B6C0FA}" dt="2024-07-12T18:49:59.166" v="1192" actId="20577"/>
          <ac:spMkLst>
            <pc:docMk/>
            <pc:sldMk cId="2455607718" sldId="259"/>
            <ac:spMk id="5" creationId="{952CD5D7-426B-0F95-F3C5-0759FC31673A}"/>
          </ac:spMkLst>
        </pc:spChg>
        <pc:spChg chg="mod">
          <ac:chgData name="Samuel Litton" userId="6467f12da9e68b7e" providerId="LiveId" clId="{F045B009-BA93-40D8-9290-450714B6C0FA}" dt="2024-07-12T18:45:19.431" v="890" actId="20577"/>
          <ac:spMkLst>
            <pc:docMk/>
            <pc:sldMk cId="2455607718" sldId="259"/>
            <ac:spMk id="6" creationId="{7ACBF444-DB33-3BB8-1C51-16BDE601144B}"/>
          </ac:spMkLst>
        </pc:spChg>
      </pc:sldChg>
      <pc:sldChg chg="modSp mod">
        <pc:chgData name="Samuel Litton" userId="6467f12da9e68b7e" providerId="LiveId" clId="{F045B009-BA93-40D8-9290-450714B6C0FA}" dt="2024-07-12T18:57:52.492" v="1588" actId="20577"/>
        <pc:sldMkLst>
          <pc:docMk/>
          <pc:sldMk cId="2921053664" sldId="260"/>
        </pc:sldMkLst>
        <pc:spChg chg="mod">
          <ac:chgData name="Samuel Litton" userId="6467f12da9e68b7e" providerId="LiveId" clId="{F045B009-BA93-40D8-9290-450714B6C0FA}" dt="2024-07-12T18:57:52.492" v="1588" actId="20577"/>
          <ac:spMkLst>
            <pc:docMk/>
            <pc:sldMk cId="2921053664" sldId="260"/>
            <ac:spMk id="5" creationId="{81893804-F232-579E-A1D8-810734271D3B}"/>
          </ac:spMkLst>
        </pc:spChg>
      </pc:sldChg>
      <pc:sldChg chg="modSp mod">
        <pc:chgData name="Samuel Litton" userId="6467f12da9e68b7e" providerId="LiveId" clId="{F045B009-BA93-40D8-9290-450714B6C0FA}" dt="2024-07-12T19:03:02.357" v="2093" actId="20577"/>
        <pc:sldMkLst>
          <pc:docMk/>
          <pc:sldMk cId="365556037" sldId="261"/>
        </pc:sldMkLst>
        <pc:spChg chg="mod">
          <ac:chgData name="Samuel Litton" userId="6467f12da9e68b7e" providerId="LiveId" clId="{F045B009-BA93-40D8-9290-450714B6C0FA}" dt="2024-07-12T18:58:03.660" v="1589"/>
          <ac:spMkLst>
            <pc:docMk/>
            <pc:sldMk cId="365556037" sldId="261"/>
            <ac:spMk id="2" creationId="{5989B5C4-CA6B-691F-734F-C0D19F216FD0}"/>
          </ac:spMkLst>
        </pc:spChg>
        <pc:spChg chg="mod">
          <ac:chgData name="Samuel Litton" userId="6467f12da9e68b7e" providerId="LiveId" clId="{F045B009-BA93-40D8-9290-450714B6C0FA}" dt="2024-07-12T19:03:02.357" v="2093" actId="20577"/>
          <ac:spMkLst>
            <pc:docMk/>
            <pc:sldMk cId="365556037" sldId="261"/>
            <ac:spMk id="3" creationId="{80C8EB8A-C99D-531D-4378-5AC7AA3507B4}"/>
          </ac:spMkLst>
        </pc:spChg>
      </pc:sldChg>
      <pc:sldChg chg="modSp mod">
        <pc:chgData name="Samuel Litton" userId="6467f12da9e68b7e" providerId="LiveId" clId="{F045B009-BA93-40D8-9290-450714B6C0FA}" dt="2024-07-12T19:10:18.771" v="2477" actId="20577"/>
        <pc:sldMkLst>
          <pc:docMk/>
          <pc:sldMk cId="2749138655" sldId="262"/>
        </pc:sldMkLst>
        <pc:spChg chg="mod">
          <ac:chgData name="Samuel Litton" userId="6467f12da9e68b7e" providerId="LiveId" clId="{F045B009-BA93-40D8-9290-450714B6C0FA}" dt="2024-07-12T19:03:19.131" v="2095"/>
          <ac:spMkLst>
            <pc:docMk/>
            <pc:sldMk cId="2749138655" sldId="262"/>
            <ac:spMk id="2" creationId="{6039AD65-6780-2F21-FE9F-EE509473114B}"/>
          </ac:spMkLst>
        </pc:spChg>
        <pc:spChg chg="mod">
          <ac:chgData name="Samuel Litton" userId="6467f12da9e68b7e" providerId="LiveId" clId="{F045B009-BA93-40D8-9290-450714B6C0FA}" dt="2024-07-12T19:10:18.771" v="2477" actId="20577"/>
          <ac:spMkLst>
            <pc:docMk/>
            <pc:sldMk cId="2749138655" sldId="262"/>
            <ac:spMk id="3" creationId="{E8DEED3C-7FC9-E2E9-D36E-2D0A3AE9CFF6}"/>
          </ac:spMkLst>
        </pc:spChg>
      </pc:sldChg>
      <pc:sldChg chg="modSp mod">
        <pc:chgData name="Samuel Litton" userId="6467f12da9e68b7e" providerId="LiveId" clId="{F045B009-BA93-40D8-9290-450714B6C0FA}" dt="2024-07-12T19:12:47.295" v="2701" actId="20577"/>
        <pc:sldMkLst>
          <pc:docMk/>
          <pc:sldMk cId="3198444157" sldId="263"/>
        </pc:sldMkLst>
        <pc:spChg chg="mod">
          <ac:chgData name="Samuel Litton" userId="6467f12da9e68b7e" providerId="LiveId" clId="{F045B009-BA93-40D8-9290-450714B6C0FA}" dt="2024-07-12T19:10:38.613" v="2479"/>
          <ac:spMkLst>
            <pc:docMk/>
            <pc:sldMk cId="3198444157" sldId="263"/>
            <ac:spMk id="2" creationId="{13127E17-C306-F483-2431-D1A21F2EF65E}"/>
          </ac:spMkLst>
        </pc:spChg>
        <pc:spChg chg="mod">
          <ac:chgData name="Samuel Litton" userId="6467f12da9e68b7e" providerId="LiveId" clId="{F045B009-BA93-40D8-9290-450714B6C0FA}" dt="2024-07-12T19:12:47.295" v="2701" actId="20577"/>
          <ac:spMkLst>
            <pc:docMk/>
            <pc:sldMk cId="3198444157" sldId="263"/>
            <ac:spMk id="3" creationId="{FD135514-A6AD-CE63-9092-80DC5C062293}"/>
          </ac:spMkLst>
        </pc:spChg>
      </pc:sldChg>
      <pc:sldChg chg="addSp delSp modSp mod modClrScheme delDesignElem chgLayout">
        <pc:chgData name="Samuel Litton" userId="6467f12da9e68b7e" providerId="LiveId" clId="{F045B009-BA93-40D8-9290-450714B6C0FA}" dt="2024-07-12T19:40:24.166" v="3321"/>
        <pc:sldMkLst>
          <pc:docMk/>
          <pc:sldMk cId="1851042792" sldId="264"/>
        </pc:sldMkLst>
        <pc:spChg chg="del mod ord">
          <ac:chgData name="Samuel Litton" userId="6467f12da9e68b7e" providerId="LiveId" clId="{F045B009-BA93-40D8-9290-450714B6C0FA}" dt="2024-07-12T19:13:47.477" v="2713" actId="700"/>
          <ac:spMkLst>
            <pc:docMk/>
            <pc:sldMk cId="1851042792" sldId="264"/>
            <ac:spMk id="2" creationId="{F8781142-532B-0761-058E-788F37CBD2BA}"/>
          </ac:spMkLst>
        </pc:spChg>
        <pc:spChg chg="del mod ord">
          <ac:chgData name="Samuel Litton" userId="6467f12da9e68b7e" providerId="LiveId" clId="{F045B009-BA93-40D8-9290-450714B6C0FA}" dt="2024-07-12T19:13:47.477" v="2713" actId="700"/>
          <ac:spMkLst>
            <pc:docMk/>
            <pc:sldMk cId="1851042792" sldId="264"/>
            <ac:spMk id="3" creationId="{305DC224-99C3-2163-DDC3-19426FF46D91}"/>
          </ac:spMkLst>
        </pc:spChg>
        <pc:spChg chg="add mod ord">
          <ac:chgData name="Samuel Litton" userId="6467f12da9e68b7e" providerId="LiveId" clId="{F045B009-BA93-40D8-9290-450714B6C0FA}" dt="2024-07-12T19:31:05.547" v="2762" actId="26606"/>
          <ac:spMkLst>
            <pc:docMk/>
            <pc:sldMk cId="1851042792" sldId="264"/>
            <ac:spMk id="4" creationId="{E72C7B6E-E640-0051-4A7D-4B3178A35C48}"/>
          </ac:spMkLst>
        </pc:spChg>
        <pc:spChg chg="add del mod ord">
          <ac:chgData name="Samuel Litton" userId="6467f12da9e68b7e" providerId="LiveId" clId="{F045B009-BA93-40D8-9290-450714B6C0FA}" dt="2024-07-12T19:30:55.166" v="2761" actId="700"/>
          <ac:spMkLst>
            <pc:docMk/>
            <pc:sldMk cId="1851042792" sldId="264"/>
            <ac:spMk id="5" creationId="{3B350599-3380-741C-D967-3D7F20210CDB}"/>
          </ac:spMkLst>
        </pc:spChg>
        <pc:spChg chg="add del mod ord">
          <ac:chgData name="Samuel Litton" userId="6467f12da9e68b7e" providerId="LiveId" clId="{F045B009-BA93-40D8-9290-450714B6C0FA}" dt="2024-07-12T19:28:00.768" v="2715" actId="1957"/>
          <ac:spMkLst>
            <pc:docMk/>
            <pc:sldMk cId="1851042792" sldId="264"/>
            <ac:spMk id="6" creationId="{2FC3FB10-A662-8D46-F9A0-70418C9CD54A}"/>
          </ac:spMkLst>
        </pc:spChg>
        <pc:spChg chg="del">
          <ac:chgData name="Samuel Litton" userId="6467f12da9e68b7e" providerId="LiveId" clId="{F045B009-BA93-40D8-9290-450714B6C0FA}" dt="2024-07-12T19:13:47.477" v="2713" actId="700"/>
          <ac:spMkLst>
            <pc:docMk/>
            <pc:sldMk cId="1851042792" sldId="264"/>
            <ac:spMk id="8" creationId="{3DA8395E-90F8-4872-A2FC-23FF99642DF4}"/>
          </ac:spMkLst>
        </pc:spChg>
        <pc:spChg chg="del">
          <ac:chgData name="Samuel Litton" userId="6467f12da9e68b7e" providerId="LiveId" clId="{F045B009-BA93-40D8-9290-450714B6C0FA}" dt="2024-07-12T19:13:47.477" v="2713" actId="700"/>
          <ac:spMkLst>
            <pc:docMk/>
            <pc:sldMk cId="1851042792" sldId="264"/>
            <ac:spMk id="10" creationId="{4DD0BEF5-914D-4810-8A54-5A978DEB57AF}"/>
          </ac:spMkLst>
        </pc:spChg>
        <pc:spChg chg="del">
          <ac:chgData name="Samuel Litton" userId="6467f12da9e68b7e" providerId="LiveId" clId="{F045B009-BA93-40D8-9290-450714B6C0FA}" dt="2024-07-12T19:13:47.477" v="2713" actId="700"/>
          <ac:spMkLst>
            <pc:docMk/>
            <pc:sldMk cId="1851042792" sldId="264"/>
            <ac:spMk id="24" creationId="{19C1FC9A-E265-4DA8-BCC6-C16D34882B26}"/>
          </ac:spMkLst>
        </pc:spChg>
        <pc:spChg chg="add del mod">
          <ac:chgData name="Samuel Litton" userId="6467f12da9e68b7e" providerId="LiveId" clId="{F045B009-BA93-40D8-9290-450714B6C0FA}" dt="2024-07-12T19:30:55.166" v="2761" actId="700"/>
          <ac:spMkLst>
            <pc:docMk/>
            <pc:sldMk cId="1851042792" sldId="264"/>
            <ac:spMk id="28" creationId="{58837C52-5552-55F8-CFCF-D8C9B31C815E}"/>
          </ac:spMkLst>
        </pc:spChg>
        <pc:spChg chg="add mod ord">
          <ac:chgData name="Samuel Litton" userId="6467f12da9e68b7e" providerId="LiveId" clId="{F045B009-BA93-40D8-9290-450714B6C0FA}" dt="2024-07-12T19:40:24.166" v="3321"/>
          <ac:spMkLst>
            <pc:docMk/>
            <pc:sldMk cId="1851042792" sldId="264"/>
            <ac:spMk id="29" creationId="{4A316D8D-9E4A-9B4D-2AAC-5BB724921818}"/>
          </ac:spMkLst>
        </pc:spChg>
        <pc:spChg chg="add">
          <ac:chgData name="Samuel Litton" userId="6467f12da9e68b7e" providerId="LiveId" clId="{F045B009-BA93-40D8-9290-450714B6C0FA}" dt="2024-07-12T19:31:05.547" v="2762" actId="26606"/>
          <ac:spMkLst>
            <pc:docMk/>
            <pc:sldMk cId="1851042792" sldId="264"/>
            <ac:spMk id="34" creationId="{63E5BFF9-8D75-4F8D-AA2E-E9AF4156BF0C}"/>
          </ac:spMkLst>
        </pc:spChg>
        <pc:spChg chg="add">
          <ac:chgData name="Samuel Litton" userId="6467f12da9e68b7e" providerId="LiveId" clId="{F045B009-BA93-40D8-9290-450714B6C0FA}" dt="2024-07-12T19:31:05.547" v="2762" actId="26606"/>
          <ac:spMkLst>
            <pc:docMk/>
            <pc:sldMk cId="1851042792" sldId="264"/>
            <ac:spMk id="36" creationId="{5074A657-B6F7-47AE-B719-D3590207EAA5}"/>
          </ac:spMkLst>
        </pc:spChg>
        <pc:spChg chg="add">
          <ac:chgData name="Samuel Litton" userId="6467f12da9e68b7e" providerId="LiveId" clId="{F045B009-BA93-40D8-9290-450714B6C0FA}" dt="2024-07-12T19:31:05.547" v="2762" actId="26606"/>
          <ac:spMkLst>
            <pc:docMk/>
            <pc:sldMk cId="1851042792" sldId="264"/>
            <ac:spMk id="49" creationId="{8DB0478B-1B97-4BFD-90B4-35597D8217CF}"/>
          </ac:spMkLst>
        </pc:spChg>
        <pc:grpChg chg="del">
          <ac:chgData name="Samuel Litton" userId="6467f12da9e68b7e" providerId="LiveId" clId="{F045B009-BA93-40D8-9290-450714B6C0FA}" dt="2024-07-12T19:13:47.477" v="2713" actId="700"/>
          <ac:grpSpMkLst>
            <pc:docMk/>
            <pc:sldMk cId="1851042792" sldId="264"/>
            <ac:grpSpMk id="12" creationId="{DAEE7A33-2C4E-4BC0-9BE0-2ED7525068C4}"/>
          </ac:grpSpMkLst>
        </pc:grpChg>
        <pc:grpChg chg="add">
          <ac:chgData name="Samuel Litton" userId="6467f12da9e68b7e" providerId="LiveId" clId="{F045B009-BA93-40D8-9290-450714B6C0FA}" dt="2024-07-12T19:31:05.547" v="2762" actId="26606"/>
          <ac:grpSpMkLst>
            <pc:docMk/>
            <pc:sldMk cId="1851042792" sldId="264"/>
            <ac:grpSpMk id="38" creationId="{5F495AF5-CD36-4EE9-95DB-86D2A3931028}"/>
          </ac:grpSpMkLst>
        </pc:grpChg>
        <pc:graphicFrameChg chg="add del mod">
          <ac:chgData name="Samuel Litton" userId="6467f12da9e68b7e" providerId="LiveId" clId="{F045B009-BA93-40D8-9290-450714B6C0FA}" dt="2024-07-12T19:28:20.148" v="2716" actId="478"/>
          <ac:graphicFrameMkLst>
            <pc:docMk/>
            <pc:sldMk cId="1851042792" sldId="264"/>
            <ac:graphicFrameMk id="26" creationId="{1E56C1C0-6EF5-986A-C2F4-5CD33504807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5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36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3" r:id="rId6"/>
    <p:sldLayoutId id="2147483808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culture.healthcare/defining-just-cultur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38D1D7-BA30-4FF3-A0CC-9E90BB966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0"/>
            <a:ext cx="5444327" cy="6734640"/>
            <a:chOff x="6744625" y="0"/>
            <a:chExt cx="5444327" cy="6734640"/>
          </a:xfrm>
        </p:grpSpPr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31790C-9903-4B27-9B13-F9FFD286D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2849" y="0"/>
              <a:ext cx="1303285" cy="962498"/>
            </a:xfrm>
            <a:custGeom>
              <a:avLst/>
              <a:gdLst>
                <a:gd name="connsiteX0" fmla="*/ 0 w 1303285"/>
                <a:gd name="connsiteY0" fmla="*/ 0 h 962498"/>
                <a:gd name="connsiteX1" fmla="*/ 1303285 w 1303285"/>
                <a:gd name="connsiteY1" fmla="*/ 0 h 962498"/>
                <a:gd name="connsiteX2" fmla="*/ 1298420 w 1303285"/>
                <a:gd name="connsiteY2" fmla="*/ 67508 h 962498"/>
                <a:gd name="connsiteX3" fmla="*/ 651642 w 1303285"/>
                <a:gd name="connsiteY3" fmla="*/ 962498 h 962498"/>
                <a:gd name="connsiteX4" fmla="*/ 4865 w 1303285"/>
                <a:gd name="connsiteY4" fmla="*/ 67508 h 962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285" h="962498">
                  <a:moveTo>
                    <a:pt x="0" y="0"/>
                  </a:moveTo>
                  <a:lnTo>
                    <a:pt x="1303285" y="0"/>
                  </a:lnTo>
                  <a:lnTo>
                    <a:pt x="1298420" y="67508"/>
                  </a:lnTo>
                  <a:cubicBezTo>
                    <a:pt x="1226555" y="570204"/>
                    <a:pt x="651642" y="962498"/>
                    <a:pt x="651642" y="962498"/>
                  </a:cubicBezTo>
                  <a:cubicBezTo>
                    <a:pt x="651642" y="962498"/>
                    <a:pt x="76729" y="570204"/>
                    <a:pt x="4865" y="67508"/>
                  </a:cubicBezTo>
                  <a:close/>
                </a:path>
              </a:pathLst>
            </a:custGeom>
            <a:solidFill>
              <a:schemeClr val="bg2">
                <a:alpha val="34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686D9-E4E3-EA1F-69C5-4BCA9D744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76656"/>
            <a:ext cx="5996975" cy="3063240"/>
          </a:xfrm>
        </p:spPr>
        <p:txBody>
          <a:bodyPr>
            <a:normAutofit/>
          </a:bodyPr>
          <a:lstStyle/>
          <a:p>
            <a:r>
              <a:rPr lang="en-US"/>
              <a:t>Establishing a Just Culture:</a:t>
            </a:r>
            <a:br>
              <a:rPr lang="en-US"/>
            </a:br>
            <a:r>
              <a:rPr lang="en-US"/>
              <a:t>The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2A494-D39C-9429-52DE-AAA8DA347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865499"/>
            <a:ext cx="5996975" cy="2315845"/>
          </a:xfrm>
        </p:spPr>
        <p:txBody>
          <a:bodyPr>
            <a:normAutofit/>
          </a:bodyPr>
          <a:lstStyle/>
          <a:p>
            <a:r>
              <a:rPr lang="en-US"/>
              <a:t>Module 9.2 Assignment</a:t>
            </a:r>
          </a:p>
          <a:p>
            <a:r>
              <a:rPr lang="en-US"/>
              <a:t>Samuel Litton</a:t>
            </a:r>
          </a:p>
          <a:p>
            <a:r>
              <a:rPr lang="en-US"/>
              <a:t>7/11/24</a:t>
            </a:r>
          </a:p>
        </p:txBody>
      </p:sp>
    </p:spTree>
    <p:extLst>
      <p:ext uri="{BB962C8B-B14F-4D97-AF65-F5344CB8AC3E}">
        <p14:creationId xmlns:p14="http://schemas.microsoft.com/office/powerpoint/2010/main" val="93016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5D7D95D6-8C7A-4418-8DC3-6AB9EE15B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90BA8E6D-8984-4DDE-8FC5-F3E6AAB00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D869D-11AD-41EC-9881-9809DBE9A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57828"/>
            <a:ext cx="12188149" cy="3581965"/>
            <a:chOff x="0" y="-157828"/>
            <a:chExt cx="12188149" cy="358196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664B9A9-6583-4C96-9737-4203BBA9C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450" y="-2201"/>
              <a:ext cx="3036178" cy="2703712"/>
            </a:xfrm>
            <a:custGeom>
              <a:avLst/>
              <a:gdLst>
                <a:gd name="connsiteX0" fmla="*/ 0 w 3036178"/>
                <a:gd name="connsiteY0" fmla="*/ 0 h 2918688"/>
                <a:gd name="connsiteX1" fmla="*/ 2102222 w 3036178"/>
                <a:gd name="connsiteY1" fmla="*/ 0 h 2918688"/>
                <a:gd name="connsiteX2" fmla="*/ 2107640 w 3036178"/>
                <a:gd name="connsiteY2" fmla="*/ 1983 h 2918688"/>
                <a:gd name="connsiteX3" fmla="*/ 3036178 w 3036178"/>
                <a:gd name="connsiteY3" fmla="*/ 1402829 h 2918688"/>
                <a:gd name="connsiteX4" fmla="*/ 3036178 w 3036178"/>
                <a:gd name="connsiteY4" fmla="*/ 2918688 h 2918688"/>
                <a:gd name="connsiteX5" fmla="*/ 1520319 w 3036178"/>
                <a:gd name="connsiteY5" fmla="*/ 2918688 h 2918688"/>
                <a:gd name="connsiteX6" fmla="*/ 0 w 3036178"/>
                <a:gd name="connsiteY6" fmla="*/ 1398369 h 29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178" h="2918688">
                  <a:moveTo>
                    <a:pt x="0" y="0"/>
                  </a:moveTo>
                  <a:lnTo>
                    <a:pt x="2102222" y="0"/>
                  </a:lnTo>
                  <a:lnTo>
                    <a:pt x="2107640" y="1983"/>
                  </a:lnTo>
                  <a:cubicBezTo>
                    <a:pt x="2653306" y="232778"/>
                    <a:pt x="3036178" y="773085"/>
                    <a:pt x="3036178" y="1402829"/>
                  </a:cubicBezTo>
                  <a:lnTo>
                    <a:pt x="3036178" y="2918688"/>
                  </a:lnTo>
                  <a:lnTo>
                    <a:pt x="1520319" y="2918688"/>
                  </a:lnTo>
                  <a:cubicBezTo>
                    <a:pt x="680661" y="2918688"/>
                    <a:pt x="0" y="2238027"/>
                    <a:pt x="0" y="139836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18">
              <a:extLst>
                <a:ext uri="{FF2B5EF4-FFF2-40B4-BE49-F238E27FC236}">
                  <a16:creationId xmlns:a16="http://schemas.microsoft.com/office/drawing/2014/main" id="{8BD0E6C5-E02B-4ED0-AB49-84050EC73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7231231" y="-157828"/>
              <a:ext cx="1499978" cy="2467813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D680F0-A52F-4F95-A8C4-73CDE8EE5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7341" y="2625092"/>
              <a:ext cx="331858" cy="3087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A2F7D0-3AEA-4E06-80D8-F8E3C557F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4864408" y="1596820"/>
              <a:ext cx="1757448" cy="189718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741D7A-D9C5-452A-B1E9-1C3E16C27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35163" y="0"/>
              <a:ext cx="2652986" cy="2721929"/>
            </a:xfrm>
            <a:custGeom>
              <a:avLst/>
              <a:gdLst>
                <a:gd name="connsiteX0" fmla="*/ 510686 w 2652986"/>
                <a:gd name="connsiteY0" fmla="*/ 0 h 2938354"/>
                <a:gd name="connsiteX1" fmla="*/ 2142300 w 2652986"/>
                <a:gd name="connsiteY1" fmla="*/ 0 h 2938354"/>
                <a:gd name="connsiteX2" fmla="*/ 2263655 w 2652986"/>
                <a:gd name="connsiteY2" fmla="*/ 121355 h 2938354"/>
                <a:gd name="connsiteX3" fmla="*/ 2263655 w 2652986"/>
                <a:gd name="connsiteY3" fmla="*/ 2001192 h 2938354"/>
                <a:gd name="connsiteX4" fmla="*/ 1326493 w 2652986"/>
                <a:gd name="connsiteY4" fmla="*/ 2938354 h 2938354"/>
                <a:gd name="connsiteX5" fmla="*/ 389331 w 2652986"/>
                <a:gd name="connsiteY5" fmla="*/ 2001192 h 2938354"/>
                <a:gd name="connsiteX6" fmla="*/ 389331 w 2652986"/>
                <a:gd name="connsiteY6" fmla="*/ 121355 h 293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2986" h="2938354">
                  <a:moveTo>
                    <a:pt x="510686" y="0"/>
                  </a:moveTo>
                  <a:lnTo>
                    <a:pt x="2142300" y="0"/>
                  </a:lnTo>
                  <a:lnTo>
                    <a:pt x="2263655" y="121355"/>
                  </a:lnTo>
                  <a:cubicBezTo>
                    <a:pt x="2782763" y="640463"/>
                    <a:pt x="2782763" y="1482084"/>
                    <a:pt x="2263655" y="2001192"/>
                  </a:cubicBezTo>
                  <a:lnTo>
                    <a:pt x="1326493" y="2938354"/>
                  </a:lnTo>
                  <a:lnTo>
                    <a:pt x="389331" y="2001192"/>
                  </a:lnTo>
                  <a:cubicBezTo>
                    <a:pt x="-129777" y="1482084"/>
                    <a:pt x="-129777" y="640463"/>
                    <a:pt x="389331" y="121355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A6FF43-D4C8-4BDE-ACB8-24D69F87E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99301" y="-9437"/>
              <a:ext cx="565422" cy="362873"/>
            </a:xfrm>
            <a:custGeom>
              <a:avLst/>
              <a:gdLst>
                <a:gd name="connsiteX0" fmla="*/ 15005 w 685064"/>
                <a:gd name="connsiteY0" fmla="*/ 0 h 437484"/>
                <a:gd name="connsiteX1" fmla="*/ 670059 w 685064"/>
                <a:gd name="connsiteY1" fmla="*/ 0 h 437484"/>
                <a:gd name="connsiteX2" fmla="*/ 678105 w 685064"/>
                <a:gd name="connsiteY2" fmla="*/ 25920 h 437484"/>
                <a:gd name="connsiteX3" fmla="*/ 685064 w 685064"/>
                <a:gd name="connsiteY3" fmla="*/ 94952 h 437484"/>
                <a:gd name="connsiteX4" fmla="*/ 342532 w 685064"/>
                <a:gd name="connsiteY4" fmla="*/ 437484 h 437484"/>
                <a:gd name="connsiteX5" fmla="*/ 0 w 685064"/>
                <a:gd name="connsiteY5" fmla="*/ 94952 h 437484"/>
                <a:gd name="connsiteX6" fmla="*/ 6959 w 685064"/>
                <a:gd name="connsiteY6" fmla="*/ 25920 h 43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064" h="437484">
                  <a:moveTo>
                    <a:pt x="15005" y="0"/>
                  </a:moveTo>
                  <a:lnTo>
                    <a:pt x="670059" y="0"/>
                  </a:lnTo>
                  <a:lnTo>
                    <a:pt x="678105" y="25920"/>
                  </a:lnTo>
                  <a:cubicBezTo>
                    <a:pt x="682668" y="48218"/>
                    <a:pt x="685064" y="71305"/>
                    <a:pt x="685064" y="94952"/>
                  </a:cubicBezTo>
                  <a:cubicBezTo>
                    <a:pt x="685064" y="284127"/>
                    <a:pt x="531708" y="437484"/>
                    <a:pt x="342532" y="437484"/>
                  </a:cubicBezTo>
                  <a:cubicBezTo>
                    <a:pt x="153357" y="437484"/>
                    <a:pt x="0" y="284127"/>
                    <a:pt x="0" y="94952"/>
                  </a:cubicBezTo>
                  <a:cubicBezTo>
                    <a:pt x="0" y="71305"/>
                    <a:pt x="2397" y="48218"/>
                    <a:pt x="6959" y="2592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0C0DE20-55CA-4075-A692-CAF74A2FF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599716"/>
              <a:ext cx="881815" cy="2082566"/>
            </a:xfrm>
            <a:custGeom>
              <a:avLst/>
              <a:gdLst>
                <a:gd name="connsiteX0" fmla="*/ 144257 w 881815"/>
                <a:gd name="connsiteY0" fmla="*/ 0 h 2248154"/>
                <a:gd name="connsiteX1" fmla="*/ 881815 w 881815"/>
                <a:gd name="connsiteY1" fmla="*/ 1124078 h 2248154"/>
                <a:gd name="connsiteX2" fmla="*/ 144257 w 881815"/>
                <a:gd name="connsiteY2" fmla="*/ 2248154 h 2248154"/>
                <a:gd name="connsiteX3" fmla="*/ 29014 w 881815"/>
                <a:gd name="connsiteY3" fmla="*/ 2159817 h 2248154"/>
                <a:gd name="connsiteX4" fmla="*/ 0 w 881815"/>
                <a:gd name="connsiteY4" fmla="*/ 2135215 h 2248154"/>
                <a:gd name="connsiteX5" fmla="*/ 0 w 881815"/>
                <a:gd name="connsiteY5" fmla="*/ 112940 h 2248154"/>
                <a:gd name="connsiteX6" fmla="*/ 29014 w 881815"/>
                <a:gd name="connsiteY6" fmla="*/ 88337 h 2248154"/>
                <a:gd name="connsiteX7" fmla="*/ 144257 w 881815"/>
                <a:gd name="connsiteY7" fmla="*/ 0 h 224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1815" h="2248154">
                  <a:moveTo>
                    <a:pt x="144257" y="0"/>
                  </a:moveTo>
                  <a:cubicBezTo>
                    <a:pt x="144257" y="0"/>
                    <a:pt x="881815" y="503276"/>
                    <a:pt x="881815" y="1124078"/>
                  </a:cubicBezTo>
                  <a:cubicBezTo>
                    <a:pt x="881815" y="1744879"/>
                    <a:pt x="144257" y="2248154"/>
                    <a:pt x="144257" y="2248154"/>
                  </a:cubicBezTo>
                  <a:cubicBezTo>
                    <a:pt x="144257" y="2248154"/>
                    <a:pt x="98160" y="2216700"/>
                    <a:pt x="29014" y="2159817"/>
                  </a:cubicBezTo>
                  <a:lnTo>
                    <a:pt x="0" y="2135215"/>
                  </a:lnTo>
                  <a:lnTo>
                    <a:pt x="0" y="112940"/>
                  </a:lnTo>
                  <a:lnTo>
                    <a:pt x="29014" y="88337"/>
                  </a:lnTo>
                  <a:cubicBezTo>
                    <a:pt x="98160" y="31455"/>
                    <a:pt x="144257" y="0"/>
                    <a:pt x="144257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180D400-9C91-4079-A452-CA8E9D31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10511" y="0"/>
              <a:ext cx="1897186" cy="1556485"/>
            </a:xfrm>
            <a:custGeom>
              <a:avLst/>
              <a:gdLst>
                <a:gd name="connsiteX0" fmla="*/ 352540 w 1897186"/>
                <a:gd name="connsiteY0" fmla="*/ 0 h 1680243"/>
                <a:gd name="connsiteX1" fmla="*/ 1897186 w 1897186"/>
                <a:gd name="connsiteY1" fmla="*/ 0 h 1680243"/>
                <a:gd name="connsiteX2" fmla="*/ 1897186 w 1897186"/>
                <a:gd name="connsiteY2" fmla="*/ 730258 h 1680243"/>
                <a:gd name="connsiteX3" fmla="*/ 947200 w 1897186"/>
                <a:gd name="connsiteY3" fmla="*/ 1680243 h 1680243"/>
                <a:gd name="connsiteX4" fmla="*/ 0 w 1897186"/>
                <a:gd name="connsiteY4" fmla="*/ 1680243 h 1680243"/>
                <a:gd name="connsiteX5" fmla="*/ 0 w 1897186"/>
                <a:gd name="connsiteY5" fmla="*/ 733044 h 1680243"/>
                <a:gd name="connsiteX6" fmla="*/ 278243 w 1897186"/>
                <a:gd name="connsiteY6" fmla="*/ 61300 h 168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186" h="1680243">
                  <a:moveTo>
                    <a:pt x="352540" y="0"/>
                  </a:moveTo>
                  <a:lnTo>
                    <a:pt x="1897186" y="0"/>
                  </a:lnTo>
                  <a:lnTo>
                    <a:pt x="1897186" y="730258"/>
                  </a:lnTo>
                  <a:cubicBezTo>
                    <a:pt x="1897186" y="1254926"/>
                    <a:pt x="1471868" y="1680243"/>
                    <a:pt x="947200" y="1680243"/>
                  </a:cubicBezTo>
                  <a:lnTo>
                    <a:pt x="0" y="1680243"/>
                  </a:lnTo>
                  <a:lnTo>
                    <a:pt x="0" y="733044"/>
                  </a:lnTo>
                  <a:cubicBezTo>
                    <a:pt x="0" y="470710"/>
                    <a:pt x="106330" y="233213"/>
                    <a:pt x="278243" y="6130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9">
              <a:extLst>
                <a:ext uri="{FF2B5EF4-FFF2-40B4-BE49-F238E27FC236}">
                  <a16:creationId xmlns:a16="http://schemas.microsoft.com/office/drawing/2014/main" id="{6EBDFECC-F581-4CFA-83E5-852880465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275624" y="-2202"/>
              <a:ext cx="2710066" cy="251812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1488D7-F99D-4C24-B0B6-C37BAEAC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71668" y="0"/>
              <a:ext cx="2179975" cy="2554849"/>
            </a:xfrm>
            <a:custGeom>
              <a:avLst/>
              <a:gdLst>
                <a:gd name="connsiteX0" fmla="*/ 588462 w 2179975"/>
                <a:gd name="connsiteY0" fmla="*/ 0 h 2554849"/>
                <a:gd name="connsiteX1" fmla="*/ 1591515 w 2179975"/>
                <a:gd name="connsiteY1" fmla="*/ 0 h 2554849"/>
                <a:gd name="connsiteX2" fmla="*/ 1860060 w 2179975"/>
                <a:gd name="connsiteY2" fmla="*/ 265589 h 2554849"/>
                <a:gd name="connsiteX3" fmla="*/ 1860060 w 2179975"/>
                <a:gd name="connsiteY3" fmla="*/ 1793256 h 2554849"/>
                <a:gd name="connsiteX4" fmla="*/ 1089989 w 2179975"/>
                <a:gd name="connsiteY4" fmla="*/ 2554849 h 2554849"/>
                <a:gd name="connsiteX5" fmla="*/ 319917 w 2179975"/>
                <a:gd name="connsiteY5" fmla="*/ 1793256 h 2554849"/>
                <a:gd name="connsiteX6" fmla="*/ 319917 w 2179975"/>
                <a:gd name="connsiteY6" fmla="*/ 265589 h 25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9975" h="2554849">
                  <a:moveTo>
                    <a:pt x="588462" y="0"/>
                  </a:moveTo>
                  <a:lnTo>
                    <a:pt x="1591515" y="0"/>
                  </a:lnTo>
                  <a:lnTo>
                    <a:pt x="1860060" y="265589"/>
                  </a:lnTo>
                  <a:cubicBezTo>
                    <a:pt x="2286614" y="687448"/>
                    <a:pt x="2286614" y="1371398"/>
                    <a:pt x="1860060" y="1793256"/>
                  </a:cubicBezTo>
                  <a:lnTo>
                    <a:pt x="1089989" y="2554849"/>
                  </a:lnTo>
                  <a:lnTo>
                    <a:pt x="319917" y="1793256"/>
                  </a:lnTo>
                  <a:cubicBezTo>
                    <a:pt x="-106638" y="1371398"/>
                    <a:pt x="-106638" y="687448"/>
                    <a:pt x="319917" y="265589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498E76D5-F7FA-4D66-9338-9BE379BD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8351E-DAAE-5488-6F6D-E6C70CE1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68776"/>
            <a:ext cx="6234525" cy="2549144"/>
          </a:xfrm>
        </p:spPr>
        <p:txBody>
          <a:bodyPr anchor="t">
            <a:normAutofit/>
          </a:bodyPr>
          <a:lstStyle/>
          <a:p>
            <a:r>
              <a:rPr lang="en-US" dirty="0"/>
              <a:t>What is a just culture?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28A8-F2DC-9811-16A9-959A5D10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136" y="3668776"/>
            <a:ext cx="4896904" cy="2549144"/>
          </a:xfrm>
        </p:spPr>
        <p:txBody>
          <a:bodyPr anchor="t">
            <a:normAutofit/>
          </a:bodyPr>
          <a:lstStyle/>
          <a:p>
            <a:r>
              <a:rPr lang="en-US" dirty="0"/>
              <a:t>A just culture can be defined as an environment where mistakes are seen as a product of the organizational structure rather than a product of the person responsible for the mistake.</a:t>
            </a:r>
          </a:p>
          <a:p>
            <a:r>
              <a:rPr lang="en-US" dirty="0"/>
              <a:t>Mistakes are seen as learning and improvement opportunities for the entire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8484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134BC-CC5B-C431-704F-A2DFDA42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a just culture important?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Let’s compare a just culture to a blaming culture.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2CD5D7-426B-0F95-F3C5-0759FC3167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just culture:</a:t>
            </a:r>
          </a:p>
          <a:p>
            <a:r>
              <a:rPr lang="en-US" dirty="0"/>
              <a:t>Thinks mistakes are due to a system issue, which can be corrected upon identification. </a:t>
            </a:r>
          </a:p>
          <a:p>
            <a:r>
              <a:rPr lang="en-US" dirty="0"/>
              <a:t>Uses mistakes to improve the system and promote learning/training.</a:t>
            </a:r>
          </a:p>
          <a:p>
            <a:r>
              <a:rPr lang="en-US" dirty="0"/>
              <a:t>Employees can report errors without fear, and sometimes anonymously. </a:t>
            </a:r>
          </a:p>
          <a:p>
            <a:r>
              <a:rPr lang="en-US" dirty="0"/>
              <a:t> Promotes safety and accountability.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BF444-DB33-3BB8-1C51-16BDE60114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blaming culture:</a:t>
            </a:r>
          </a:p>
          <a:p>
            <a:r>
              <a:rPr lang="en-US" dirty="0"/>
              <a:t>Thinks mistakes are due to negligence or carelessness.</a:t>
            </a:r>
          </a:p>
          <a:p>
            <a:r>
              <a:rPr lang="en-US" dirty="0"/>
              <a:t>Seeks to punish and shame those who make mistakes.</a:t>
            </a:r>
          </a:p>
          <a:p>
            <a:r>
              <a:rPr lang="en-US" dirty="0"/>
              <a:t>Employees attempt to hide mistakes due to fear of punishment.</a:t>
            </a:r>
          </a:p>
          <a:p>
            <a:r>
              <a:rPr lang="en-US" dirty="0"/>
              <a:t>Expects perfection. </a:t>
            </a:r>
          </a:p>
        </p:txBody>
      </p:sp>
    </p:spTree>
    <p:extLst>
      <p:ext uri="{BB962C8B-B14F-4D97-AF65-F5344CB8AC3E}">
        <p14:creationId xmlns:p14="http://schemas.microsoft.com/office/powerpoint/2010/main" val="245560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or Fill">
            <a:extLst>
              <a:ext uri="{FF2B5EF4-FFF2-40B4-BE49-F238E27FC236}">
                <a16:creationId xmlns:a16="http://schemas.microsoft.com/office/drawing/2014/main" id="{2915CC6E-6E07-408F-87AD-90C78C86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30B9D7-2173-457C-9E86-003B57DD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0430" y="0"/>
            <a:ext cx="5956661" cy="6858000"/>
            <a:chOff x="6330430" y="0"/>
            <a:chExt cx="5956661" cy="685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8FB924B-59FF-4C80-B226-44A73C184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7206" y="1313709"/>
              <a:ext cx="533238" cy="53323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6975C13F-F04B-474C-B222-5AEC68805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430" y="1827090"/>
              <a:ext cx="3039624" cy="303962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Graphic 18">
              <a:extLst>
                <a:ext uri="{FF2B5EF4-FFF2-40B4-BE49-F238E27FC236}">
                  <a16:creationId xmlns:a16="http://schemas.microsoft.com/office/drawing/2014/main" id="{219B71F3-06F5-4BD5-AD95-8D932DA9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691028" y="2190048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18EB2C1-AF76-4AC5-8608-50EC05D5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18804" y="5232931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114E89-D092-46A3-81DF-7A2EB379E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23404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27B428-3328-4197-B139-B9F656D0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90329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B05FB83-8C37-4B91-B5ED-1558CBC2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5085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A9EB9E-389F-FD66-E6B8-94E195FD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564221" cy="1325563"/>
          </a:xfrm>
        </p:spPr>
        <p:txBody>
          <a:bodyPr>
            <a:normAutofit/>
          </a:bodyPr>
          <a:lstStyle/>
          <a:p>
            <a:r>
              <a:rPr lang="en-US" dirty="0"/>
              <a:t>Potential barriers?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893804-F232-579E-A1D8-81073427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5564221" cy="408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 learning curve to everything, just cultures are no exceptions. There are three major barriers to creating a just culture. After we clear these hurdles, the curve levels out significantly.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Understanding everyone makes errors.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blameless retrospectives.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Introducing controlled failures.</a:t>
            </a:r>
          </a:p>
        </p:txBody>
      </p:sp>
    </p:spTree>
    <p:extLst>
      <p:ext uri="{BB962C8B-B14F-4D97-AF65-F5344CB8AC3E}">
        <p14:creationId xmlns:p14="http://schemas.microsoft.com/office/powerpoint/2010/main" val="292105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B5C4-CA6B-691F-734F-C0D19F216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Barrier 1: Understanding everyone makes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8EB8A-C99D-531D-4378-5AC7AA350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Without this foundational understanding that to be human is to err, a just culture can never exist. </a:t>
            </a:r>
          </a:p>
          <a:p>
            <a:r>
              <a:rPr lang="en-US" dirty="0"/>
              <a:t>Managers will name, blame, shame, and eventually cause all talent to leave the company (voluntarily or not). </a:t>
            </a:r>
          </a:p>
          <a:p>
            <a:r>
              <a:rPr lang="en-US" dirty="0"/>
              <a:t>Employees will hide their errors, if possible, and thus errors will continue to occur. </a:t>
            </a:r>
          </a:p>
        </p:txBody>
      </p:sp>
    </p:spTree>
    <p:extLst>
      <p:ext uri="{BB962C8B-B14F-4D97-AF65-F5344CB8AC3E}">
        <p14:creationId xmlns:p14="http://schemas.microsoft.com/office/powerpoint/2010/main" val="36555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E131372-D9E8-4ABB-91DE-7E21E3FFB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C80246C7-15B2-4B1C-A50F-8CA5FFB6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C9ACE2-9E30-4252-B1E6-43035ABB5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7333" y="0"/>
            <a:ext cx="2214668" cy="6192747"/>
            <a:chOff x="9977333" y="0"/>
            <a:chExt cx="2214668" cy="619274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A30DE4-D169-4137-B79D-72D226BE3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818" y="3254126"/>
              <a:ext cx="272587" cy="272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83B3C91-59FD-4841-A3B6-0AEC6FF7C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5635" y="2431541"/>
              <a:ext cx="1321642" cy="132164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4B24A1-6323-41C4-ABCB-71DD71A3D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041380" y="4795265"/>
              <a:ext cx="1150620" cy="1397482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358C2FC-3C49-4AE7-BF1E-3A34A9F9A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977333" y="0"/>
              <a:ext cx="2214667" cy="221466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A378C347-A7A9-4827-A4EC-EFAD14266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093324" y="167079"/>
              <a:ext cx="1945697" cy="194569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EDF4B39-3457-4E9E-85D3-5041F4131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9982" y="3060222"/>
              <a:ext cx="612019" cy="1733435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05FCB4FA-A461-4C52-802B-EBF497907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9AD65-6780-2F21-FE9F-EE5094731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71824"/>
            <a:ext cx="9002949" cy="2757176"/>
          </a:xfrm>
        </p:spPr>
        <p:txBody>
          <a:bodyPr>
            <a:normAutofit/>
          </a:bodyPr>
          <a:lstStyle/>
          <a:p>
            <a:r>
              <a:rPr lang="en-US" dirty="0"/>
              <a:t>Barrier 2: Creating blameless retrospectives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EED3C-7FC9-E2E9-D36E-2D0A3AE9C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9002949" cy="25699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an incident has occurred, a meeting should convene to conduct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Gather information about the incident.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Empower those involved to educate on how to avoid this incident going forward.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 countermeasures to prevent further incidents from occurring.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3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7E17-C306-F483-2431-D1A21F2EF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Barrier 3: Introducing controlled failures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35514-A6AD-CE63-9092-80DC5C062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Regularly inject artificial failures into production to help prepare the team for failures.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promotes a learning culture around failures and builds resiliency. </a:t>
            </a:r>
          </a:p>
        </p:txBody>
      </p:sp>
    </p:spTree>
    <p:extLst>
      <p:ext uri="{BB962C8B-B14F-4D97-AF65-F5344CB8AC3E}">
        <p14:creationId xmlns:p14="http://schemas.microsoft.com/office/powerpoint/2010/main" val="319844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2C7B6E-E640-0051-4A7D-4B3178A3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87" y="668049"/>
            <a:ext cx="6201379" cy="2624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Overcome the Barriers!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A316D8D-9E4A-9B4D-2AAC-5BB72492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787" y="3428999"/>
            <a:ext cx="6201379" cy="274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Once the company as a whole is on the same page, a just culture can not only exist, but thrive. </a:t>
            </a:r>
          </a:p>
          <a:p>
            <a:pPr marL="0" indent="0" algn="ctr">
              <a:buNone/>
            </a:pPr>
            <a:r>
              <a:rPr lang="en-US" dirty="0"/>
              <a:t>There are some big steps to implement the culture, but they produce a healthy work environment that promotes learning, resiliency, and accountability. Creating a new culture in any environment is a difficult task, but as we have seen, a just culture is worth it. </a:t>
            </a:r>
          </a:p>
        </p:txBody>
      </p:sp>
    </p:spTree>
    <p:extLst>
      <p:ext uri="{BB962C8B-B14F-4D97-AF65-F5344CB8AC3E}">
        <p14:creationId xmlns:p14="http://schemas.microsoft.com/office/powerpoint/2010/main" val="185104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1936B1-93FE-4B01-946C-9EEA26C48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311514" cy="6859191"/>
            <a:chOff x="7649180" y="-1190"/>
            <a:chExt cx="4311514" cy="685919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EE786F3-477C-4C7F-982F-D5967A1C1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9019" y="796196"/>
              <a:ext cx="351326" cy="351326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Graphic 18">
              <a:extLst>
                <a:ext uri="{FF2B5EF4-FFF2-40B4-BE49-F238E27FC236}">
                  <a16:creationId xmlns:a16="http://schemas.microsoft.com/office/drawing/2014/main" id="{418CCDB2-4B34-48D4-9A2D-0D6079CF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9">
              <a:extLst>
                <a:ext uri="{FF2B5EF4-FFF2-40B4-BE49-F238E27FC236}">
                  <a16:creationId xmlns:a16="http://schemas.microsoft.com/office/drawing/2014/main" id="{72AA2865-B591-4E0F-8C6C-78BC7EB97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3703" y="1605901"/>
              <a:ext cx="3646991" cy="3646990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0E53B0F-B47E-4B4F-95BD-1ACA8307D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F2B6F8B-EA89-4031-A840-F55D3591B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A8F17D-1704-4F07-BF74-1791E01C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299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0D21E-F787-F558-6AC1-BA712BB9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55FF-CDF7-BB6C-5602-17B270DE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Defining just culture | just culture in health care</a:t>
            </a:r>
            <a:r>
              <a:rPr lang="en-US" dirty="0"/>
              <a:t>. (n.d.). </a:t>
            </a:r>
            <a:r>
              <a:rPr lang="en-US" dirty="0">
                <a:hlinkClick r:id="rId3"/>
              </a:rPr>
              <a:t>https://www.justculture.healthcare/defining-just-culture/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Kim, G., </a:t>
            </a:r>
            <a:r>
              <a:rPr lang="en-US" dirty="0" err="1"/>
              <a:t>Debois</a:t>
            </a:r>
            <a:r>
              <a:rPr lang="en-US" dirty="0"/>
              <a:t>, P., Humble, J., Willis, J., &amp; </a:t>
            </a:r>
            <a:r>
              <a:rPr lang="en-US" dirty="0" err="1"/>
              <a:t>Forsgren</a:t>
            </a:r>
            <a:r>
              <a:rPr lang="en-US" dirty="0"/>
              <a:t>, N. (2021). </a:t>
            </a:r>
            <a:r>
              <a:rPr lang="en-US" i="1" dirty="0"/>
              <a:t>The DEVOPS Handbook: How to Create World-Class Agility, Reliability, &amp; Security in Technology Organizations. </a:t>
            </a:r>
            <a:r>
              <a:rPr lang="en-US" dirty="0"/>
              <a:t>It Revolution Press.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Webster, R. (2023, September 20). </a:t>
            </a:r>
            <a:r>
              <a:rPr lang="en-US" i="1" dirty="0"/>
              <a:t>How to create an effective learning culture for continuous improvement. </a:t>
            </a:r>
            <a:r>
              <a:rPr lang="en-US" dirty="0" err="1"/>
              <a:t>Thinkific</a:t>
            </a:r>
            <a:r>
              <a:rPr lang="en-US" dirty="0"/>
              <a:t>. https://www.thinkific.com/blog/effective-learning-culture/</a:t>
            </a:r>
          </a:p>
        </p:txBody>
      </p:sp>
    </p:spTree>
    <p:extLst>
      <p:ext uri="{BB962C8B-B14F-4D97-AF65-F5344CB8AC3E}">
        <p14:creationId xmlns:p14="http://schemas.microsoft.com/office/powerpoint/2010/main" val="41161298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555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TropicVTI</vt:lpstr>
      <vt:lpstr>Establishing a Just Culture: The Learning Curve</vt:lpstr>
      <vt:lpstr>What is a just culture?</vt:lpstr>
      <vt:lpstr>Why is a just culture important?  Let’s compare a just culture to a blaming culture.</vt:lpstr>
      <vt:lpstr>Potential barriers?</vt:lpstr>
      <vt:lpstr>Barrier 1: Understanding everyone makes errors</vt:lpstr>
      <vt:lpstr>Barrier 2: Creating blameless retrospectives</vt:lpstr>
      <vt:lpstr>Barrier 3: Introducing controlled failures</vt:lpstr>
      <vt:lpstr>Overcome the Barriers!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Litton</dc:creator>
  <cp:lastModifiedBy>Samuel Litton</cp:lastModifiedBy>
  <cp:revision>1</cp:revision>
  <dcterms:created xsi:type="dcterms:W3CDTF">2024-07-11T20:12:57Z</dcterms:created>
  <dcterms:modified xsi:type="dcterms:W3CDTF">2024-07-12T19:40:30Z</dcterms:modified>
</cp:coreProperties>
</file>