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9" r:id="rId2"/>
    <p:sldMasterId id="2147483654" r:id="rId3"/>
    <p:sldMasterId id="2147483692" r:id="rId4"/>
  </p:sldMasterIdLst>
  <p:notesMasterIdLst>
    <p:notesMasterId r:id="rId28"/>
  </p:notesMasterIdLst>
  <p:sldIdLst>
    <p:sldId id="257" r:id="rId5"/>
    <p:sldId id="262" r:id="rId6"/>
    <p:sldId id="263" r:id="rId7"/>
    <p:sldId id="264"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80" r:id="rId21"/>
    <p:sldId id="281" r:id="rId22"/>
    <p:sldId id="282" r:id="rId23"/>
    <p:sldId id="283" r:id="rId24"/>
    <p:sldId id="286" r:id="rId25"/>
    <p:sldId id="285" r:id="rId26"/>
    <p:sldId id="279" r:id="rId27"/>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82">
          <p15:clr>
            <a:srgbClr val="A4A3A4"/>
          </p15:clr>
        </p15:guide>
        <p15:guide id="2" orient="horz" pos="626">
          <p15:clr>
            <a:srgbClr val="A4A3A4"/>
          </p15:clr>
        </p15:guide>
        <p15:guide id="3" orient="horz" pos="717">
          <p15:clr>
            <a:srgbClr val="A4A3A4"/>
          </p15:clr>
        </p15:guide>
        <p15:guide id="4" orient="horz" pos="3165">
          <p15:clr>
            <a:srgbClr val="A4A3A4"/>
          </p15:clr>
        </p15:guide>
        <p15:guide id="5" pos="226">
          <p15:clr>
            <a:srgbClr val="A4A3A4"/>
          </p15:clr>
        </p15:guide>
        <p15:guide id="6" pos="5534">
          <p15:clr>
            <a:srgbClr val="A4A3A4"/>
          </p15:clr>
        </p15:guide>
        <p15:guide id="7" pos="2812">
          <p15:clr>
            <a:srgbClr val="A4A3A4"/>
          </p15:clr>
        </p15:guide>
        <p15:guide id="8" pos="2948">
          <p15:clr>
            <a:srgbClr val="A4A3A4"/>
          </p15:clr>
        </p15:guide>
        <p15:guide id="9" pos="1435">
          <p15:clr>
            <a:srgbClr val="A4A3A4"/>
          </p15:clr>
        </p15:guide>
        <p15:guide id="10" pos="4325">
          <p15:clr>
            <a:srgbClr val="A4A3A4"/>
          </p15:clr>
        </p15:guide>
        <p15:guide id="11" pos="4173">
          <p15:clr>
            <a:srgbClr val="A4A3A4"/>
          </p15:clr>
        </p15:guide>
        <p15:guide id="12" pos="1587">
          <p15:clr>
            <a:srgbClr val="A4A3A4"/>
          </p15:clr>
        </p15:guide>
        <p15:guide id="13" pos="117">
          <p15:clr>
            <a:srgbClr val="A4A3A4"/>
          </p15:clr>
        </p15:guide>
        <p15:guide id="14" pos="5651">
          <p15:clr>
            <a:srgbClr val="A4A3A4"/>
          </p15:clr>
        </p15:guide>
        <p15:guide id="15" orient="horz" pos="3026">
          <p15:clr>
            <a:srgbClr val="A4A3A4"/>
          </p15:clr>
        </p15:guide>
        <p15:guide id="16" orient="horz" pos="622">
          <p15:clr>
            <a:srgbClr val="A4A3A4"/>
          </p15:clr>
        </p15:guide>
        <p15:guide id="17" orient="horz" pos="713">
          <p15:clr>
            <a:srgbClr val="A4A3A4"/>
          </p15:clr>
        </p15:guide>
        <p15:guide id="18" orient="horz" pos="3162">
          <p15:clr>
            <a:srgbClr val="A4A3A4"/>
          </p15:clr>
        </p15:guide>
        <p15:guide id="19" orient="horz" pos="872">
          <p15:clr>
            <a:srgbClr val="A4A3A4"/>
          </p15:clr>
        </p15:guide>
        <p15:guide id="20" orient="horz" pos="463">
          <p15:clr>
            <a:srgbClr val="A4A3A4"/>
          </p15:clr>
        </p15:guide>
        <p15:guide id="21" pos="1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5"/>
  </p:normalViewPr>
  <p:slideViewPr>
    <p:cSldViewPr snapToObjects="1" showGuides="1">
      <p:cViewPr varScale="1">
        <p:scale>
          <a:sx n="161" d="100"/>
          <a:sy n="161" d="100"/>
        </p:scale>
        <p:origin x="156" y="330"/>
      </p:cViewPr>
      <p:guideLst>
        <p:guide orient="horz" pos="2982"/>
        <p:guide orient="horz" pos="626"/>
        <p:guide orient="horz" pos="717"/>
        <p:guide orient="horz" pos="3165"/>
        <p:guide pos="226"/>
        <p:guide pos="5534"/>
        <p:guide pos="2812"/>
        <p:guide pos="2948"/>
        <p:guide pos="1435"/>
        <p:guide pos="4325"/>
        <p:guide pos="4173"/>
        <p:guide pos="1587"/>
        <p:guide pos="117"/>
        <p:guide pos="5651"/>
        <p:guide orient="horz" pos="3026"/>
        <p:guide orient="horz" pos="622"/>
        <p:guide orient="horz" pos="713"/>
        <p:guide orient="horz" pos="3162"/>
        <p:guide orient="horz" pos="872"/>
        <p:guide orient="horz" pos="463"/>
        <p:guide pos="1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6A6037-A285-4C9E-B04C-6DCA60BD155D}" type="datetimeFigureOut">
              <a:rPr lang="de-DE" smtClean="0"/>
              <a:t>10.11.2023</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01BAFD-BDF1-4073-A261-64C06A00B82D}" type="slidenum">
              <a:rPr lang="de-DE" smtClean="0"/>
              <a:t>‹Nr.›</a:t>
            </a:fld>
            <a:endParaRPr lang="de-DE"/>
          </a:p>
        </p:txBody>
      </p:sp>
    </p:spTree>
    <p:extLst>
      <p:ext uri="{BB962C8B-B14F-4D97-AF65-F5344CB8AC3E}">
        <p14:creationId xmlns:p14="http://schemas.microsoft.com/office/powerpoint/2010/main" val="2775895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6" name="Bildplatzhalter 5"/>
          <p:cNvSpPr>
            <a:spLocks noGrp="1"/>
          </p:cNvSpPr>
          <p:nvPr>
            <p:ph type="pic" sz="quarter" idx="10" hasCustomPrompt="1"/>
          </p:nvPr>
        </p:nvSpPr>
        <p:spPr>
          <a:xfrm>
            <a:off x="358775" y="1116000"/>
            <a:ext cx="4104000" cy="3672000"/>
          </a:xfrm>
          <a:prstGeom prst="rect">
            <a:avLst/>
          </a:prstGeom>
        </p:spPr>
        <p:txBody>
          <a:bodyPr/>
          <a:lstStyle/>
          <a:p>
            <a:r>
              <a:rPr lang="de-DE" dirty="0"/>
              <a:t>-</a:t>
            </a:r>
          </a:p>
        </p:txBody>
      </p:sp>
      <p:sp>
        <p:nvSpPr>
          <p:cNvPr id="2" name="Titel 1"/>
          <p:cNvSpPr>
            <a:spLocks noGrp="1"/>
          </p:cNvSpPr>
          <p:nvPr>
            <p:ph type="ctrTitle" hasCustomPrompt="1"/>
          </p:nvPr>
        </p:nvSpPr>
        <p:spPr>
          <a:xfrm>
            <a:off x="4679950" y="1080000"/>
            <a:ext cx="4105275" cy="1188132"/>
          </a:xfrm>
          <a:prstGeom prst="rect">
            <a:avLst/>
          </a:prstGeom>
        </p:spPr>
        <p:txBody>
          <a:bodyPr lIns="0" tIns="0" rIns="0" bIns="0" anchor="t" anchorCtr="0">
            <a:noAutofit/>
          </a:bodyPr>
          <a:lstStyle>
            <a:lvl1pPr algn="l">
              <a:lnSpc>
                <a:spcPts val="2200"/>
              </a:lnSpc>
              <a:defRPr sz="1800" b="1" cap="none" baseline="0">
                <a:solidFill>
                  <a:schemeClr val="tx2"/>
                </a:solidFill>
              </a:defRPr>
            </a:lvl1pPr>
          </a:lstStyle>
          <a:p>
            <a:r>
              <a:rPr lang="de-DE" dirty="0"/>
              <a:t>Präsentationstitel</a:t>
            </a:r>
            <a:br>
              <a:rPr lang="de-DE" dirty="0"/>
            </a:br>
            <a:r>
              <a:rPr lang="de-DE" dirty="0"/>
              <a:t>auch </a:t>
            </a:r>
            <a:r>
              <a:rPr lang="de-DE" dirty="0" err="1"/>
              <a:t>zweizweilig</a:t>
            </a:r>
            <a:r>
              <a:rPr lang="de-DE" dirty="0"/>
              <a:t> möglich</a:t>
            </a:r>
            <a:br>
              <a:rPr lang="de-DE" dirty="0"/>
            </a:br>
            <a:r>
              <a:rPr lang="de-DE" dirty="0"/>
              <a:t>Eventuelle Subheadline,</a:t>
            </a:r>
            <a:br>
              <a:rPr lang="de-DE" dirty="0"/>
            </a:br>
            <a:r>
              <a:rPr lang="de-DE" dirty="0"/>
              <a:t>ebenfalls zweizeilig möglich</a:t>
            </a:r>
          </a:p>
        </p:txBody>
      </p:sp>
      <p:sp>
        <p:nvSpPr>
          <p:cNvPr id="3" name="Untertitel 2"/>
          <p:cNvSpPr>
            <a:spLocks noGrp="1"/>
          </p:cNvSpPr>
          <p:nvPr>
            <p:ph type="subTitle" idx="1" hasCustomPrompt="1"/>
          </p:nvPr>
        </p:nvSpPr>
        <p:spPr>
          <a:xfrm>
            <a:off x="4679950" y="2620800"/>
            <a:ext cx="4105275" cy="692566"/>
          </a:xfrm>
          <a:prstGeom prst="rect">
            <a:avLst/>
          </a:prstGeom>
        </p:spPr>
        <p:txBody>
          <a:bodyPr lIns="0" tIns="0" rIns="0" bIns="0">
            <a:noAutofit/>
          </a:bodyPr>
          <a:lstStyle>
            <a:lvl1pPr marL="0" indent="0" algn="l">
              <a:lnSpc>
                <a:spcPts val="1600"/>
              </a:lnSpc>
              <a:spcBef>
                <a:spcPts val="0"/>
              </a:spcBef>
              <a:buNone/>
              <a:defRPr sz="11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Sprecher*in Prof. Dr. Dr. Mustermann</a:t>
            </a:r>
          </a:p>
          <a:p>
            <a:r>
              <a:rPr lang="de-DE" dirty="0"/>
              <a:t>Sprecher*in Prof. med. Dr. Musterfrau</a:t>
            </a:r>
          </a:p>
        </p:txBody>
      </p:sp>
      <p:sp>
        <p:nvSpPr>
          <p:cNvPr id="8" name="Textplatzhalter 7"/>
          <p:cNvSpPr>
            <a:spLocks noGrp="1"/>
          </p:cNvSpPr>
          <p:nvPr>
            <p:ph type="body" sz="quarter" idx="11" hasCustomPrompt="1"/>
          </p:nvPr>
        </p:nvSpPr>
        <p:spPr>
          <a:xfrm>
            <a:off x="4701716" y="4716000"/>
            <a:ext cx="1922922" cy="216693"/>
          </a:xfrm>
          <a:prstGeom prst="rect">
            <a:avLst/>
          </a:prstGeom>
        </p:spPr>
        <p:txBody>
          <a:bodyPr lIns="0" tIns="0" rIns="0" bIns="0"/>
          <a:lstStyle>
            <a:lvl1pPr marL="0" indent="0">
              <a:buFontTx/>
              <a:buNone/>
              <a:defRPr sz="700">
                <a:solidFill>
                  <a:schemeClr val="tx1"/>
                </a:solidFill>
              </a:defRPr>
            </a:lvl1pPr>
            <a:lvl2pPr>
              <a:defRPr sz="900"/>
            </a:lvl2pPr>
            <a:lvl3pPr>
              <a:defRPr sz="900"/>
            </a:lvl3pPr>
            <a:lvl4pPr>
              <a:defRPr sz="900"/>
            </a:lvl4pPr>
            <a:lvl5pPr>
              <a:defRPr sz="900"/>
            </a:lvl5pPr>
          </a:lstStyle>
          <a:p>
            <a:pPr lvl="0"/>
            <a:r>
              <a:rPr lang="de-DE" dirty="0"/>
              <a:t>Bildunterschrift</a:t>
            </a:r>
          </a:p>
        </p:txBody>
      </p:sp>
      <p:sp>
        <p:nvSpPr>
          <p:cNvPr id="9" name="Foliennummernplatzhalter 8"/>
          <p:cNvSpPr>
            <a:spLocks noGrp="1"/>
          </p:cNvSpPr>
          <p:nvPr>
            <p:ph type="sldNum" sz="quarter" idx="12"/>
          </p:nvPr>
        </p:nvSpPr>
        <p:spPr/>
        <p:txBody>
          <a:bodyPr/>
          <a:lstStyle/>
          <a:p>
            <a:fld id="{7AF9AA50-0486-41C3-8F9C-2E057E6D6925}"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a:t>www.ufz.de</a:t>
            </a:r>
            <a:endParaRPr lang="de-DE" dirty="0"/>
          </a:p>
        </p:txBody>
      </p:sp>
      <p:sp>
        <p:nvSpPr>
          <p:cNvPr id="11" name="Datumsplatzhalter 5"/>
          <p:cNvSpPr>
            <a:spLocks noGrp="1"/>
          </p:cNvSpPr>
          <p:nvPr>
            <p:ph type="dt" sz="half" idx="2"/>
          </p:nvPr>
        </p:nvSpPr>
        <p:spPr>
          <a:xfrm>
            <a:off x="4680000" y="3471874"/>
            <a:ext cx="802800" cy="216000"/>
          </a:xfrm>
          <a:prstGeom prst="rect">
            <a:avLst/>
          </a:prstGeom>
        </p:spPr>
        <p:txBody>
          <a:bodyPr vert="horz" lIns="0" tIns="0" rIns="0" bIns="0" rtlCol="0" anchor="t" anchorCtr="0"/>
          <a:lstStyle>
            <a:lvl1pPr algn="l">
              <a:lnSpc>
                <a:spcPts val="1600"/>
              </a:lnSpc>
              <a:defRPr sz="1100">
                <a:solidFill>
                  <a:schemeClr val="tx2"/>
                </a:solidFill>
              </a:defRPr>
            </a:lvl1pPr>
          </a:lstStyle>
          <a:p>
            <a:fld id="{FB1D3B89-47A1-4AA1-BD28-47B3673F5E39}" type="datetimeFigureOut">
              <a:rPr lang="de-DE" smtClean="0"/>
              <a:pPr/>
              <a:t>10.11.2023</a:t>
            </a:fld>
            <a:endParaRPr lang="de-DE" dirty="0"/>
          </a:p>
        </p:txBody>
      </p:sp>
    </p:spTree>
    <p:extLst>
      <p:ext uri="{BB962C8B-B14F-4D97-AF65-F5344CB8AC3E}">
        <p14:creationId xmlns:p14="http://schemas.microsoft.com/office/powerpoint/2010/main" val="251451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Vollläche">
    <p:spTree>
      <p:nvGrpSpPr>
        <p:cNvPr id="1" name=""/>
        <p:cNvGrpSpPr/>
        <p:nvPr/>
      </p:nvGrpSpPr>
      <p:grpSpPr>
        <a:xfrm>
          <a:off x="0" y="0"/>
          <a:ext cx="0" cy="0"/>
          <a:chOff x="0" y="0"/>
          <a:chExt cx="0" cy="0"/>
        </a:xfrm>
      </p:grpSpPr>
      <p:sp>
        <p:nvSpPr>
          <p:cNvPr id="9" name="Foliennummernplatzhalter 8"/>
          <p:cNvSpPr>
            <a:spLocks noGrp="1"/>
          </p:cNvSpPr>
          <p:nvPr>
            <p:ph type="sldNum" sz="quarter" idx="12"/>
          </p:nvPr>
        </p:nvSpPr>
        <p:spPr/>
        <p:txBody>
          <a:bodyPr/>
          <a:lstStyle/>
          <a:p>
            <a:fld id="{7AF9AA50-0486-41C3-8F9C-2E057E6D6925}"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dirty="0"/>
              <a:t>www.ufz.de</a:t>
            </a:r>
          </a:p>
        </p:txBody>
      </p:sp>
      <p:sp>
        <p:nvSpPr>
          <p:cNvPr id="13" name="Untertitel 2"/>
          <p:cNvSpPr>
            <a:spLocks noGrp="1"/>
          </p:cNvSpPr>
          <p:nvPr>
            <p:ph type="subTitle" idx="1" hasCustomPrompt="1"/>
          </p:nvPr>
        </p:nvSpPr>
        <p:spPr>
          <a:xfrm>
            <a:off x="360000" y="735013"/>
            <a:ext cx="4105275" cy="3998911"/>
          </a:xfrm>
          <a:prstGeom prst="rect">
            <a:avLst/>
          </a:prstGeom>
        </p:spPr>
        <p:txBody>
          <a:bodyPr lIns="0" tIns="0" rIns="0" bIns="0">
            <a:noAutofit/>
          </a:bodyPr>
          <a:lstStyle>
            <a:lvl1pPr marL="0" indent="0" algn="l">
              <a:lnSpc>
                <a:spcPts val="1630"/>
              </a:lnSpc>
              <a:spcBef>
                <a:spcPts val="0"/>
              </a:spcBef>
              <a:buNone/>
              <a:defRPr sz="1400"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indent="0">
              <a:buNone/>
            </a:pPr>
            <a:r>
              <a:rPr lang="de-DE" sz="1400"/>
              <a:t>Fließtext in Arial, 14 Pt, Schwarz. Hervorhebungen erfolgen in der </a:t>
            </a:r>
            <a:r>
              <a:rPr lang="de-DE" sz="1400" b="1"/>
              <a:t>Arial, Fett</a:t>
            </a:r>
            <a:r>
              <a:rPr lang="de-DE" sz="1400"/>
              <a:t>. </a:t>
            </a:r>
          </a:p>
          <a:p>
            <a:pPr marL="0" indent="0">
              <a:buNone/>
            </a:pPr>
            <a:endParaRPr lang="de-DE" sz="1400"/>
          </a:p>
          <a:p>
            <a:pPr marL="0" indent="0">
              <a:buNone/>
            </a:pPr>
            <a:r>
              <a:rPr lang="de-DE" sz="1400"/>
              <a:t>Der Fließtext kann auch in einem zweispaltigen Layout stattfinden. Es können beide Spalten mit Text bespielt werden, oder aber man nutzt eine Spalte für den Einsatz von Bildern oder Infografiken. </a:t>
            </a:r>
            <a:endParaRPr lang="de-DE" dirty="0"/>
          </a:p>
        </p:txBody>
      </p:sp>
      <p:sp>
        <p:nvSpPr>
          <p:cNvPr id="2" name="Titel 1"/>
          <p:cNvSpPr>
            <a:spLocks noGrp="1"/>
          </p:cNvSpPr>
          <p:nvPr>
            <p:ph type="title" hasCustomPrompt="1"/>
          </p:nvPr>
        </p:nvSpPr>
        <p:spPr/>
        <p:txBody>
          <a:bodyPr/>
          <a:lstStyle/>
          <a:p>
            <a:r>
              <a:rPr lang="de-DE"/>
              <a:t>Optional: Folientitel einzeilig</a:t>
            </a:r>
          </a:p>
        </p:txBody>
      </p:sp>
      <p:sp>
        <p:nvSpPr>
          <p:cNvPr id="4" name="Diagrammplatzhalter 3"/>
          <p:cNvSpPr>
            <a:spLocks noGrp="1"/>
          </p:cNvSpPr>
          <p:nvPr>
            <p:ph type="chart" sz="quarter" idx="14"/>
          </p:nvPr>
        </p:nvSpPr>
        <p:spPr>
          <a:xfrm>
            <a:off x="4679950" y="2824163"/>
            <a:ext cx="4248150" cy="1800225"/>
          </a:xfrm>
          <a:prstGeom prst="rect">
            <a:avLst/>
          </a:prstGeom>
        </p:spPr>
        <p:txBody>
          <a:bodyPr/>
          <a:lstStyle>
            <a:lvl1pPr marL="0" indent="0" algn="ctr">
              <a:buNone/>
              <a:defRPr sz="1100">
                <a:solidFill>
                  <a:schemeClr val="bg1">
                    <a:lumMod val="50000"/>
                  </a:schemeClr>
                </a:solidFill>
              </a:defRPr>
            </a:lvl1pPr>
          </a:lstStyle>
          <a:p>
            <a:endParaRPr lang="de-DE"/>
          </a:p>
        </p:txBody>
      </p:sp>
      <p:sp>
        <p:nvSpPr>
          <p:cNvPr id="8" name="Bildplatzhalter 9"/>
          <p:cNvSpPr>
            <a:spLocks noGrp="1"/>
          </p:cNvSpPr>
          <p:nvPr>
            <p:ph type="pic" sz="quarter" idx="15"/>
          </p:nvPr>
        </p:nvSpPr>
        <p:spPr>
          <a:xfrm>
            <a:off x="4687225" y="735013"/>
            <a:ext cx="4283737" cy="1692000"/>
          </a:xfrm>
          <a:prstGeom prst="rect">
            <a:avLst/>
          </a:prstGeom>
        </p:spPr>
        <p:txBody>
          <a:bodyPr anchor="ctr" anchorCtr="0"/>
          <a:lstStyle>
            <a:lvl1pPr marL="0" indent="0" algn="ctr">
              <a:buNone/>
              <a:defRPr sz="1100">
                <a:solidFill>
                  <a:schemeClr val="bg1">
                    <a:lumMod val="50000"/>
                  </a:schemeClr>
                </a:solidFill>
              </a:defRPr>
            </a:lvl1pPr>
          </a:lstStyle>
          <a:p>
            <a:endParaRPr lang="de-DE"/>
          </a:p>
        </p:txBody>
      </p:sp>
    </p:spTree>
    <p:extLst>
      <p:ext uri="{BB962C8B-B14F-4D97-AF65-F5344CB8AC3E}">
        <p14:creationId xmlns:p14="http://schemas.microsoft.com/office/powerpoint/2010/main" val="165606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2">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60000" y="1346496"/>
            <a:ext cx="4105275" cy="1188132"/>
          </a:xfrm>
          <a:prstGeom prst="rect">
            <a:avLst/>
          </a:prstGeom>
        </p:spPr>
        <p:txBody>
          <a:bodyPr lIns="0" tIns="0" rIns="0" bIns="0" anchor="t" anchorCtr="0">
            <a:noAutofit/>
          </a:bodyPr>
          <a:lstStyle>
            <a:lvl1pPr algn="l">
              <a:lnSpc>
                <a:spcPts val="2200"/>
              </a:lnSpc>
              <a:defRPr sz="1800" b="1" cap="none" baseline="0">
                <a:solidFill>
                  <a:schemeClr val="tx2"/>
                </a:solidFill>
              </a:defRPr>
            </a:lvl1pPr>
          </a:lstStyle>
          <a:p>
            <a:r>
              <a:rPr lang="de-DE" dirty="0"/>
              <a:t>Präsentationstitel</a:t>
            </a:r>
            <a:br>
              <a:rPr lang="de-DE" dirty="0"/>
            </a:br>
            <a:r>
              <a:rPr lang="de-DE" dirty="0"/>
              <a:t>auch </a:t>
            </a:r>
            <a:r>
              <a:rPr lang="de-DE" dirty="0" err="1"/>
              <a:t>zweizweilig</a:t>
            </a:r>
            <a:r>
              <a:rPr lang="de-DE" dirty="0"/>
              <a:t> möglich</a:t>
            </a:r>
            <a:br>
              <a:rPr lang="de-DE" dirty="0"/>
            </a:br>
            <a:r>
              <a:rPr lang="de-DE" dirty="0"/>
              <a:t>Eventuelle Subheadline,</a:t>
            </a:r>
            <a:br>
              <a:rPr lang="de-DE" dirty="0"/>
            </a:br>
            <a:r>
              <a:rPr lang="de-DE" dirty="0"/>
              <a:t>ebenfalls zweizeilig möglich</a:t>
            </a:r>
          </a:p>
        </p:txBody>
      </p:sp>
      <p:sp>
        <p:nvSpPr>
          <p:cNvPr id="3" name="Untertitel 2"/>
          <p:cNvSpPr>
            <a:spLocks noGrp="1"/>
          </p:cNvSpPr>
          <p:nvPr>
            <p:ph type="subTitle" idx="1" hasCustomPrompt="1"/>
          </p:nvPr>
        </p:nvSpPr>
        <p:spPr>
          <a:xfrm>
            <a:off x="360000" y="2887296"/>
            <a:ext cx="4105275" cy="692566"/>
          </a:xfrm>
          <a:prstGeom prst="rect">
            <a:avLst/>
          </a:prstGeom>
        </p:spPr>
        <p:txBody>
          <a:bodyPr lIns="0" tIns="0" rIns="0" bIns="0">
            <a:noAutofit/>
          </a:bodyPr>
          <a:lstStyle>
            <a:lvl1pPr marL="0" indent="0" algn="l">
              <a:lnSpc>
                <a:spcPts val="1600"/>
              </a:lnSpc>
              <a:spcBef>
                <a:spcPts val="0"/>
              </a:spcBef>
              <a:buNone/>
              <a:defRPr sz="11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Sprecher*in Prof. Dr. Dr. Mustermann</a:t>
            </a:r>
          </a:p>
          <a:p>
            <a:r>
              <a:rPr lang="de-DE" dirty="0"/>
              <a:t>Sprecher*in Prof. med. Dr. Musterfrau</a:t>
            </a:r>
          </a:p>
        </p:txBody>
      </p:sp>
      <p:sp>
        <p:nvSpPr>
          <p:cNvPr id="4" name="Foliennummernplatzhalter 3"/>
          <p:cNvSpPr>
            <a:spLocks noGrp="1"/>
          </p:cNvSpPr>
          <p:nvPr>
            <p:ph type="sldNum" sz="quarter" idx="10"/>
          </p:nvPr>
        </p:nvSpPr>
        <p:spPr/>
        <p:txBody>
          <a:bodyPr/>
          <a:lstStyle/>
          <a:p>
            <a:fld id="{7AF9AA50-0486-41C3-8F9C-2E057E6D6925}" type="slidenum">
              <a:rPr lang="de-DE" smtClean="0"/>
              <a:pPr/>
              <a:t>‹Nr.›</a:t>
            </a:fld>
            <a:endParaRPr lang="de-DE" dirty="0"/>
          </a:p>
        </p:txBody>
      </p:sp>
      <p:sp>
        <p:nvSpPr>
          <p:cNvPr id="5" name="Fußzeilenplatzhalter 4"/>
          <p:cNvSpPr>
            <a:spLocks noGrp="1"/>
          </p:cNvSpPr>
          <p:nvPr>
            <p:ph type="ftr" sz="quarter" idx="11"/>
          </p:nvPr>
        </p:nvSpPr>
        <p:spPr/>
        <p:txBody>
          <a:bodyPr/>
          <a:lstStyle/>
          <a:p>
            <a:r>
              <a:rPr lang="de-DE"/>
              <a:t>www.ufz.de</a:t>
            </a:r>
            <a:endParaRPr lang="de-DE" dirty="0"/>
          </a:p>
        </p:txBody>
      </p:sp>
    </p:spTree>
    <p:extLst>
      <p:ext uri="{BB962C8B-B14F-4D97-AF65-F5344CB8AC3E}">
        <p14:creationId xmlns:p14="http://schemas.microsoft.com/office/powerpoint/2010/main" val="261123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Vollbild">
    <p:spTree>
      <p:nvGrpSpPr>
        <p:cNvPr id="1" name=""/>
        <p:cNvGrpSpPr/>
        <p:nvPr/>
      </p:nvGrpSpPr>
      <p:grpSpPr>
        <a:xfrm>
          <a:off x="0" y="0"/>
          <a:ext cx="0" cy="0"/>
          <a:chOff x="0" y="0"/>
          <a:chExt cx="0" cy="0"/>
        </a:xfrm>
      </p:grpSpPr>
      <p:sp>
        <p:nvSpPr>
          <p:cNvPr id="9" name="Foliennummernplatzhalter 8"/>
          <p:cNvSpPr>
            <a:spLocks noGrp="1"/>
          </p:cNvSpPr>
          <p:nvPr>
            <p:ph type="sldNum" sz="quarter" idx="12"/>
          </p:nvPr>
        </p:nvSpPr>
        <p:spPr/>
        <p:txBody>
          <a:bodyPr/>
          <a:lstStyle/>
          <a:p>
            <a:fld id="{7AF9AA50-0486-41C3-8F9C-2E057E6D6925}"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dirty="0"/>
              <a:t>www.ufz.de</a:t>
            </a:r>
          </a:p>
        </p:txBody>
      </p:sp>
      <p:sp>
        <p:nvSpPr>
          <p:cNvPr id="5" name="Titel 1"/>
          <p:cNvSpPr>
            <a:spLocks noGrp="1"/>
          </p:cNvSpPr>
          <p:nvPr>
            <p:ph type="ctrTitle" hasCustomPrompt="1"/>
          </p:nvPr>
        </p:nvSpPr>
        <p:spPr>
          <a:xfrm>
            <a:off x="358713" y="1080000"/>
            <a:ext cx="4105275" cy="1188132"/>
          </a:xfrm>
          <a:prstGeom prst="rect">
            <a:avLst/>
          </a:prstGeom>
        </p:spPr>
        <p:txBody>
          <a:bodyPr lIns="0" tIns="0" rIns="0" bIns="0" anchor="t" anchorCtr="0">
            <a:noAutofit/>
          </a:bodyPr>
          <a:lstStyle>
            <a:lvl1pPr algn="l">
              <a:lnSpc>
                <a:spcPts val="2200"/>
              </a:lnSpc>
              <a:defRPr sz="1800" b="1" cap="none" baseline="0">
                <a:solidFill>
                  <a:schemeClr val="tx2"/>
                </a:solidFill>
              </a:defRPr>
            </a:lvl1pPr>
          </a:lstStyle>
          <a:p>
            <a:r>
              <a:rPr lang="de-DE" dirty="0"/>
              <a:t>Präsentationstitel</a:t>
            </a:r>
            <a:br>
              <a:rPr lang="de-DE" dirty="0"/>
            </a:br>
            <a:r>
              <a:rPr lang="de-DE" dirty="0"/>
              <a:t>auch </a:t>
            </a:r>
            <a:r>
              <a:rPr lang="de-DE" dirty="0" err="1"/>
              <a:t>zweizweilig</a:t>
            </a:r>
            <a:r>
              <a:rPr lang="de-DE" dirty="0"/>
              <a:t> möglich</a:t>
            </a:r>
            <a:br>
              <a:rPr lang="de-DE" dirty="0"/>
            </a:br>
            <a:r>
              <a:rPr lang="de-DE" dirty="0"/>
              <a:t>Eventuelle Subheadline,</a:t>
            </a:r>
            <a:br>
              <a:rPr lang="de-DE" dirty="0"/>
            </a:br>
            <a:r>
              <a:rPr lang="de-DE" dirty="0"/>
              <a:t>ebenfalls zweizeilig möglich</a:t>
            </a:r>
          </a:p>
        </p:txBody>
      </p:sp>
      <p:sp>
        <p:nvSpPr>
          <p:cNvPr id="7" name="Untertitel 2"/>
          <p:cNvSpPr>
            <a:spLocks noGrp="1"/>
          </p:cNvSpPr>
          <p:nvPr>
            <p:ph type="subTitle" idx="1" hasCustomPrompt="1"/>
          </p:nvPr>
        </p:nvSpPr>
        <p:spPr>
          <a:xfrm>
            <a:off x="358713" y="2620800"/>
            <a:ext cx="4105275" cy="692566"/>
          </a:xfrm>
          <a:prstGeom prst="rect">
            <a:avLst/>
          </a:prstGeom>
        </p:spPr>
        <p:txBody>
          <a:bodyPr lIns="0" tIns="0" rIns="0" bIns="0">
            <a:noAutofit/>
          </a:bodyPr>
          <a:lstStyle>
            <a:lvl1pPr marL="0" indent="0" algn="l">
              <a:lnSpc>
                <a:spcPts val="1600"/>
              </a:lnSpc>
              <a:spcBef>
                <a:spcPts val="0"/>
              </a:spcBef>
              <a:buNone/>
              <a:defRPr sz="11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Sprecher*in Prof. Dr. Dr. Mustermann</a:t>
            </a:r>
          </a:p>
          <a:p>
            <a:r>
              <a:rPr lang="de-DE" dirty="0"/>
              <a:t>Sprecher*in Prof. med. Dr. Musterfrau</a:t>
            </a:r>
          </a:p>
        </p:txBody>
      </p:sp>
      <p:sp>
        <p:nvSpPr>
          <p:cNvPr id="8" name="Datumsplatzhalter 5"/>
          <p:cNvSpPr>
            <a:spLocks noGrp="1"/>
          </p:cNvSpPr>
          <p:nvPr>
            <p:ph type="dt" sz="half" idx="2"/>
          </p:nvPr>
        </p:nvSpPr>
        <p:spPr>
          <a:xfrm>
            <a:off x="358763" y="3471874"/>
            <a:ext cx="802800" cy="216000"/>
          </a:xfrm>
          <a:prstGeom prst="rect">
            <a:avLst/>
          </a:prstGeom>
        </p:spPr>
        <p:txBody>
          <a:bodyPr vert="horz" lIns="0" tIns="0" rIns="0" bIns="0" rtlCol="0" anchor="t" anchorCtr="0"/>
          <a:lstStyle>
            <a:lvl1pPr algn="l">
              <a:lnSpc>
                <a:spcPts val="1600"/>
              </a:lnSpc>
              <a:defRPr sz="1100">
                <a:solidFill>
                  <a:schemeClr val="tx2"/>
                </a:solidFill>
              </a:defRPr>
            </a:lvl1pPr>
          </a:lstStyle>
          <a:p>
            <a:fld id="{FB1D3B89-47A1-4AA1-BD28-47B3673F5E39}" type="datetimeFigureOut">
              <a:rPr lang="de-DE" smtClean="0"/>
              <a:pPr/>
              <a:t>10.11.2023</a:t>
            </a:fld>
            <a:endParaRPr lang="de-DE" dirty="0"/>
          </a:p>
        </p:txBody>
      </p:sp>
      <p:sp>
        <p:nvSpPr>
          <p:cNvPr id="3" name="Bildplatzhalter 2"/>
          <p:cNvSpPr>
            <a:spLocks noGrp="1"/>
          </p:cNvSpPr>
          <p:nvPr>
            <p:ph type="pic" sz="quarter" idx="14"/>
          </p:nvPr>
        </p:nvSpPr>
        <p:spPr>
          <a:xfrm>
            <a:off x="179388" y="987425"/>
            <a:ext cx="8784000" cy="4032000"/>
          </a:xfrm>
          <a:prstGeom prst="rect">
            <a:avLst/>
          </a:prstGeom>
        </p:spPr>
        <p:txBody>
          <a:bodyPr lIns="0" tIns="0" rIns="0" bIns="0" anchor="ctr" anchorCtr="0"/>
          <a:lstStyle>
            <a:lvl1pPr marL="0" indent="0" algn="ctr">
              <a:buNone/>
              <a:defRPr sz="1100">
                <a:solidFill>
                  <a:schemeClr val="tx1">
                    <a:lumMod val="60000"/>
                    <a:lumOff val="40000"/>
                  </a:schemeClr>
                </a:solidFill>
              </a:defRPr>
            </a:lvl1pPr>
          </a:lstStyle>
          <a:p>
            <a:endParaRPr lang="de-DE"/>
          </a:p>
        </p:txBody>
      </p:sp>
    </p:spTree>
    <p:extLst>
      <p:ext uri="{BB962C8B-B14F-4D97-AF65-F5344CB8AC3E}">
        <p14:creationId xmlns:p14="http://schemas.microsoft.com/office/powerpoint/2010/main" val="78270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Vollfläche">
    <p:spTree>
      <p:nvGrpSpPr>
        <p:cNvPr id="1" name=""/>
        <p:cNvGrpSpPr/>
        <p:nvPr/>
      </p:nvGrpSpPr>
      <p:grpSpPr>
        <a:xfrm>
          <a:off x="0" y="0"/>
          <a:ext cx="0" cy="0"/>
          <a:chOff x="0" y="0"/>
          <a:chExt cx="0" cy="0"/>
        </a:xfrm>
      </p:grpSpPr>
      <p:sp>
        <p:nvSpPr>
          <p:cNvPr id="9" name="Foliennummernplatzhalter 8"/>
          <p:cNvSpPr>
            <a:spLocks noGrp="1"/>
          </p:cNvSpPr>
          <p:nvPr>
            <p:ph type="sldNum" sz="quarter" idx="12"/>
          </p:nvPr>
        </p:nvSpPr>
        <p:spPr/>
        <p:txBody>
          <a:bodyPr/>
          <a:lstStyle/>
          <a:p>
            <a:fld id="{7AF9AA50-0486-41C3-8F9C-2E057E6D6925}"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dirty="0"/>
              <a:t>www.ufz.de</a:t>
            </a:r>
          </a:p>
        </p:txBody>
      </p:sp>
      <p:sp>
        <p:nvSpPr>
          <p:cNvPr id="11" name="Titel 1"/>
          <p:cNvSpPr>
            <a:spLocks noGrp="1"/>
          </p:cNvSpPr>
          <p:nvPr>
            <p:ph type="ctrTitle" hasCustomPrompt="1"/>
          </p:nvPr>
        </p:nvSpPr>
        <p:spPr>
          <a:xfrm>
            <a:off x="360000" y="1353600"/>
            <a:ext cx="4105275" cy="1188132"/>
          </a:xfrm>
          <a:prstGeom prst="rect">
            <a:avLst/>
          </a:prstGeom>
        </p:spPr>
        <p:txBody>
          <a:bodyPr lIns="0" tIns="0" rIns="0" bIns="0" anchor="t" anchorCtr="0">
            <a:noAutofit/>
          </a:bodyPr>
          <a:lstStyle>
            <a:lvl1pPr algn="l">
              <a:lnSpc>
                <a:spcPts val="2200"/>
              </a:lnSpc>
              <a:defRPr sz="1800" b="1" cap="none" baseline="0">
                <a:solidFill>
                  <a:schemeClr val="tx2"/>
                </a:solidFill>
              </a:defRPr>
            </a:lvl1pPr>
          </a:lstStyle>
          <a:p>
            <a:r>
              <a:rPr lang="de-DE" dirty="0"/>
              <a:t>Präsentationstitel</a:t>
            </a:r>
            <a:br>
              <a:rPr lang="de-DE" dirty="0"/>
            </a:br>
            <a:r>
              <a:rPr lang="de-DE" dirty="0"/>
              <a:t>auch </a:t>
            </a:r>
            <a:r>
              <a:rPr lang="de-DE" dirty="0" err="1"/>
              <a:t>zweizweilig</a:t>
            </a:r>
            <a:r>
              <a:rPr lang="de-DE" dirty="0"/>
              <a:t> möglich</a:t>
            </a:r>
            <a:br>
              <a:rPr lang="de-DE" dirty="0"/>
            </a:br>
            <a:r>
              <a:rPr lang="de-DE" dirty="0"/>
              <a:t>Eventuelle Subheadline,</a:t>
            </a:r>
            <a:br>
              <a:rPr lang="de-DE" dirty="0"/>
            </a:br>
            <a:r>
              <a:rPr lang="de-DE" dirty="0"/>
              <a:t>ebenfalls zweizeilig möglich</a:t>
            </a:r>
          </a:p>
        </p:txBody>
      </p:sp>
      <p:sp>
        <p:nvSpPr>
          <p:cNvPr id="13" name="Untertitel 2"/>
          <p:cNvSpPr>
            <a:spLocks noGrp="1"/>
          </p:cNvSpPr>
          <p:nvPr>
            <p:ph type="subTitle" idx="1" hasCustomPrompt="1"/>
          </p:nvPr>
        </p:nvSpPr>
        <p:spPr>
          <a:xfrm>
            <a:off x="360000" y="2894400"/>
            <a:ext cx="4105275" cy="692566"/>
          </a:xfrm>
          <a:prstGeom prst="rect">
            <a:avLst/>
          </a:prstGeom>
        </p:spPr>
        <p:txBody>
          <a:bodyPr lIns="0" tIns="0" rIns="0" bIns="0">
            <a:noAutofit/>
          </a:bodyPr>
          <a:lstStyle>
            <a:lvl1pPr marL="0" indent="0" algn="l">
              <a:lnSpc>
                <a:spcPts val="1600"/>
              </a:lnSpc>
              <a:spcBef>
                <a:spcPts val="0"/>
              </a:spcBef>
              <a:buNone/>
              <a:defRPr sz="11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Sprecher*in Prof. Dr. Dr. Mustermann</a:t>
            </a:r>
          </a:p>
          <a:p>
            <a:r>
              <a:rPr lang="de-DE" dirty="0"/>
              <a:t>Sprecher*in Prof. med. Dr. Musterfrau</a:t>
            </a:r>
          </a:p>
        </p:txBody>
      </p:sp>
      <p:sp>
        <p:nvSpPr>
          <p:cNvPr id="6" name="Datumsplatzhalter 5"/>
          <p:cNvSpPr>
            <a:spLocks noGrp="1"/>
          </p:cNvSpPr>
          <p:nvPr>
            <p:ph type="dt" sz="half" idx="2"/>
          </p:nvPr>
        </p:nvSpPr>
        <p:spPr>
          <a:xfrm>
            <a:off x="360000" y="3744000"/>
            <a:ext cx="802800" cy="216000"/>
          </a:xfrm>
          <a:prstGeom prst="rect">
            <a:avLst/>
          </a:prstGeom>
        </p:spPr>
        <p:txBody>
          <a:bodyPr vert="horz" lIns="0" tIns="0" rIns="0" bIns="0" rtlCol="0" anchor="t" anchorCtr="0"/>
          <a:lstStyle>
            <a:lvl1pPr algn="l">
              <a:lnSpc>
                <a:spcPts val="1600"/>
              </a:lnSpc>
              <a:defRPr sz="1100">
                <a:solidFill>
                  <a:schemeClr val="tx2"/>
                </a:solidFill>
              </a:defRPr>
            </a:lvl1pPr>
          </a:lstStyle>
          <a:p>
            <a:fld id="{FB1D3B89-47A1-4AA1-BD28-47B3673F5E39}" type="datetimeFigureOut">
              <a:rPr lang="de-DE" smtClean="0"/>
              <a:pPr/>
              <a:t>10.11.2023</a:t>
            </a:fld>
            <a:endParaRPr lang="de-DE" dirty="0"/>
          </a:p>
        </p:txBody>
      </p:sp>
    </p:spTree>
    <p:extLst>
      <p:ext uri="{BB962C8B-B14F-4D97-AF65-F5344CB8AC3E}">
        <p14:creationId xmlns:p14="http://schemas.microsoft.com/office/powerpoint/2010/main" val="508549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Text/Bi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EA7858BA-97FF-467B-88B5-B4FF2FCC31FE}" type="slidenum">
              <a:rPr lang="de-DE" smtClean="0"/>
              <a:pPr/>
              <a:t>‹Nr.›</a:t>
            </a:fld>
            <a:endParaRPr lang="de-DE" dirty="0"/>
          </a:p>
        </p:txBody>
      </p:sp>
      <p:sp>
        <p:nvSpPr>
          <p:cNvPr id="4" name="Fußzeilenplatzhalter 3"/>
          <p:cNvSpPr>
            <a:spLocks noGrp="1"/>
          </p:cNvSpPr>
          <p:nvPr>
            <p:ph type="ftr" sz="quarter" idx="11"/>
          </p:nvPr>
        </p:nvSpPr>
        <p:spPr/>
        <p:txBody>
          <a:bodyPr/>
          <a:lstStyle/>
          <a:p>
            <a:r>
              <a:rPr lang="de-DE"/>
              <a:t>www.ufz.de</a:t>
            </a:r>
            <a:endParaRPr lang="de-DE" dirty="0"/>
          </a:p>
        </p:txBody>
      </p:sp>
      <p:sp>
        <p:nvSpPr>
          <p:cNvPr id="8" name="Textplatzhalter 7"/>
          <p:cNvSpPr>
            <a:spLocks noGrp="1"/>
          </p:cNvSpPr>
          <p:nvPr>
            <p:ph type="body" sz="quarter" idx="12"/>
          </p:nvPr>
        </p:nvSpPr>
        <p:spPr>
          <a:xfrm>
            <a:off x="358774" y="1130400"/>
            <a:ext cx="4105275" cy="3590925"/>
          </a:xfrm>
        </p:spPr>
        <p:txBody>
          <a:bodyPr/>
          <a:lstStyle>
            <a:lvl1pPr>
              <a:lnSpc>
                <a:spcPts val="1700"/>
              </a:lnSpc>
              <a:defRPr/>
            </a:lvl1pPr>
            <a:lvl2pPr>
              <a:lnSpc>
                <a:spcPts val="1700"/>
              </a:lnSpc>
              <a:defRPr/>
            </a:lvl2pPr>
            <a:lvl3pPr>
              <a:lnSpc>
                <a:spcPts val="1700"/>
              </a:lnSpc>
              <a:defRPr/>
            </a:lvl3pPr>
            <a:lvl4pPr>
              <a:lnSpc>
                <a:spcPts val="1700"/>
              </a:lnSpc>
              <a:defRPr/>
            </a:lvl4pPr>
            <a:lvl5pPr>
              <a:lnSpc>
                <a:spcPts val="1700"/>
              </a:lnSpc>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9"/>
          <p:cNvSpPr>
            <a:spLocks noGrp="1"/>
          </p:cNvSpPr>
          <p:nvPr>
            <p:ph type="pic" sz="quarter" idx="13"/>
          </p:nvPr>
        </p:nvSpPr>
        <p:spPr>
          <a:xfrm>
            <a:off x="4679950" y="1130400"/>
            <a:ext cx="4104050" cy="3521744"/>
          </a:xfrm>
        </p:spPr>
        <p:txBody>
          <a:bodyPr anchor="ctr" anchorCtr="0"/>
          <a:lstStyle>
            <a:lvl1pPr marL="0" indent="0" algn="ctr">
              <a:buNone/>
              <a:defRPr sz="1100">
                <a:solidFill>
                  <a:schemeClr val="bg1">
                    <a:lumMod val="50000"/>
                  </a:schemeClr>
                </a:solidFill>
              </a:defRPr>
            </a:lvl1pPr>
          </a:lstStyle>
          <a:p>
            <a:endParaRPr lang="de-DE"/>
          </a:p>
        </p:txBody>
      </p:sp>
      <p:sp>
        <p:nvSpPr>
          <p:cNvPr id="12" name="Textplatzhalter 11"/>
          <p:cNvSpPr>
            <a:spLocks noGrp="1"/>
          </p:cNvSpPr>
          <p:nvPr>
            <p:ph type="body" sz="quarter" idx="14" hasCustomPrompt="1"/>
          </p:nvPr>
        </p:nvSpPr>
        <p:spPr>
          <a:xfrm>
            <a:off x="4679950" y="4706143"/>
            <a:ext cx="1944688" cy="169863"/>
          </a:xfrm>
        </p:spPr>
        <p:txBody>
          <a:bodyPr/>
          <a:lstStyle>
            <a:lvl1pPr marL="0" indent="0">
              <a:lnSpc>
                <a:spcPct val="100000"/>
              </a:lnSpc>
              <a:buNone/>
              <a:defRPr sz="700"/>
            </a:lvl1pPr>
          </a:lstStyle>
          <a:p>
            <a:pPr lvl="0"/>
            <a:r>
              <a:rPr lang="de-DE" dirty="0"/>
              <a:t>Bildunterschrift</a:t>
            </a:r>
          </a:p>
        </p:txBody>
      </p:sp>
    </p:spTree>
    <p:extLst>
      <p:ext uri="{BB962C8B-B14F-4D97-AF65-F5344CB8AC3E}">
        <p14:creationId xmlns:p14="http://schemas.microsoft.com/office/powerpoint/2010/main" val="267518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nhalt Text/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EA7858BA-97FF-467B-88B5-B4FF2FCC31FE}" type="slidenum">
              <a:rPr lang="de-DE" smtClean="0"/>
              <a:pPr/>
              <a:t>‹Nr.›</a:t>
            </a:fld>
            <a:endParaRPr lang="de-DE" dirty="0"/>
          </a:p>
        </p:txBody>
      </p:sp>
      <p:sp>
        <p:nvSpPr>
          <p:cNvPr id="4" name="Fußzeilenplatzhalter 3"/>
          <p:cNvSpPr>
            <a:spLocks noGrp="1"/>
          </p:cNvSpPr>
          <p:nvPr>
            <p:ph type="ftr" sz="quarter" idx="11"/>
          </p:nvPr>
        </p:nvSpPr>
        <p:spPr/>
        <p:txBody>
          <a:bodyPr/>
          <a:lstStyle/>
          <a:p>
            <a:r>
              <a:rPr lang="de-DE"/>
              <a:t>www.ufz.de</a:t>
            </a:r>
            <a:endParaRPr lang="de-DE" dirty="0"/>
          </a:p>
        </p:txBody>
      </p:sp>
      <p:sp>
        <p:nvSpPr>
          <p:cNvPr id="8" name="Textplatzhalter 7"/>
          <p:cNvSpPr>
            <a:spLocks noGrp="1"/>
          </p:cNvSpPr>
          <p:nvPr>
            <p:ph type="body" sz="quarter" idx="12"/>
          </p:nvPr>
        </p:nvSpPr>
        <p:spPr>
          <a:xfrm>
            <a:off x="358774" y="1130400"/>
            <a:ext cx="4105275" cy="3590925"/>
          </a:xfrm>
        </p:spPr>
        <p:txBody>
          <a:bodyPr/>
          <a:lstStyle>
            <a:lvl1pPr>
              <a:lnSpc>
                <a:spcPts val="1700"/>
              </a:lnSpc>
              <a:defRPr/>
            </a:lvl1pPr>
            <a:lvl2pPr>
              <a:lnSpc>
                <a:spcPts val="1700"/>
              </a:lnSpc>
              <a:defRPr/>
            </a:lvl2pPr>
            <a:lvl3pPr>
              <a:lnSpc>
                <a:spcPts val="1700"/>
              </a:lnSpc>
              <a:defRPr/>
            </a:lvl3pPr>
            <a:lvl4pPr>
              <a:lnSpc>
                <a:spcPts val="1700"/>
              </a:lnSpc>
              <a:defRPr/>
            </a:lvl4pPr>
            <a:lvl5pPr>
              <a:lnSpc>
                <a:spcPts val="1700"/>
              </a:lnSpc>
              <a:defRPr/>
            </a:lvl5pPr>
          </a:lstStyle>
          <a:p>
            <a:pPr lvl="0"/>
            <a:r>
              <a:rPr lang="de-DE" dirty="0"/>
              <a:t>Textmasterformat bearbeiten</a:t>
            </a:r>
          </a:p>
          <a:p>
            <a:pPr lvl="1"/>
            <a:r>
              <a:rPr lang="de-DE"/>
              <a:t>Zweite Ebene</a:t>
            </a:r>
            <a:endParaRPr lang="de-DE" dirty="0"/>
          </a:p>
          <a:p>
            <a:pPr lvl="2"/>
            <a:r>
              <a:rPr lang="de-DE" dirty="0"/>
              <a:t>Dritte Ebene</a:t>
            </a:r>
          </a:p>
          <a:p>
            <a:pPr lvl="3"/>
            <a:r>
              <a:rPr lang="de-DE" dirty="0"/>
              <a:t>Vierte Ebene</a:t>
            </a:r>
          </a:p>
          <a:p>
            <a:pPr lvl="4"/>
            <a:r>
              <a:rPr lang="de-DE" dirty="0"/>
              <a:t>Fünfte Ebene</a:t>
            </a:r>
          </a:p>
        </p:txBody>
      </p:sp>
      <p:sp>
        <p:nvSpPr>
          <p:cNvPr id="9" name="Textplatzhalter 7"/>
          <p:cNvSpPr>
            <a:spLocks noGrp="1"/>
          </p:cNvSpPr>
          <p:nvPr>
            <p:ph type="body" sz="quarter" idx="13"/>
          </p:nvPr>
        </p:nvSpPr>
        <p:spPr>
          <a:xfrm>
            <a:off x="4678725" y="1130400"/>
            <a:ext cx="4105275" cy="3590925"/>
          </a:xfrm>
        </p:spPr>
        <p:txBody>
          <a:bodyPr/>
          <a:lstStyle>
            <a:lvl1pPr>
              <a:lnSpc>
                <a:spcPts val="1700"/>
              </a:lnSpc>
              <a:defRPr/>
            </a:lvl1pPr>
            <a:lvl2pPr>
              <a:lnSpc>
                <a:spcPts val="1700"/>
              </a:lnSpc>
              <a:defRPr/>
            </a:lvl2pPr>
            <a:lvl3pPr>
              <a:lnSpc>
                <a:spcPts val="1700"/>
              </a:lnSpc>
              <a:defRPr/>
            </a:lvl3pPr>
            <a:lvl4pPr>
              <a:lnSpc>
                <a:spcPts val="1700"/>
              </a:lnSpc>
              <a:defRPr/>
            </a:lvl4pPr>
            <a:lvl5pPr>
              <a:lnSpc>
                <a:spcPts val="1700"/>
              </a:lnSpc>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61147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Bild + Bild/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EA7858BA-97FF-467B-88B5-B4FF2FCC31FE}" type="slidenum">
              <a:rPr lang="de-DE" smtClean="0"/>
              <a:pPr/>
              <a:t>‹Nr.›</a:t>
            </a:fld>
            <a:endParaRPr lang="de-DE" dirty="0"/>
          </a:p>
        </p:txBody>
      </p:sp>
      <p:sp>
        <p:nvSpPr>
          <p:cNvPr id="4" name="Fußzeilenplatzhalter 3"/>
          <p:cNvSpPr>
            <a:spLocks noGrp="1"/>
          </p:cNvSpPr>
          <p:nvPr>
            <p:ph type="ftr" sz="quarter" idx="11"/>
          </p:nvPr>
        </p:nvSpPr>
        <p:spPr/>
        <p:txBody>
          <a:bodyPr/>
          <a:lstStyle/>
          <a:p>
            <a:r>
              <a:rPr lang="de-DE"/>
              <a:t>www.ufz.de</a:t>
            </a:r>
            <a:endParaRPr lang="de-DE" dirty="0"/>
          </a:p>
        </p:txBody>
      </p:sp>
      <p:sp>
        <p:nvSpPr>
          <p:cNvPr id="9" name="Textplatzhalter 7"/>
          <p:cNvSpPr>
            <a:spLocks noGrp="1"/>
          </p:cNvSpPr>
          <p:nvPr>
            <p:ph type="body" sz="quarter" idx="13"/>
          </p:nvPr>
        </p:nvSpPr>
        <p:spPr>
          <a:xfrm>
            <a:off x="4678725" y="1130401"/>
            <a:ext cx="4105275" cy="1441349"/>
          </a:xfrm>
        </p:spPr>
        <p:txBody>
          <a:bodyPr/>
          <a:lstStyle>
            <a:lvl1pPr marL="0" marR="0" indent="0" algn="l" defTabSz="180000" rtl="0" eaLnBrk="1" fontAlgn="auto" latinLnBrk="0" hangingPunct="1">
              <a:lnSpc>
                <a:spcPts val="1700"/>
              </a:lnSpc>
              <a:spcBef>
                <a:spcPts val="0"/>
              </a:spcBef>
              <a:spcAft>
                <a:spcPts val="1800"/>
              </a:spcAft>
              <a:buClr>
                <a:schemeClr val="tx2"/>
              </a:buClr>
              <a:buSzTx/>
              <a:buFont typeface="Wingdings" panose="05000000000000000000" pitchFamily="2" charset="2"/>
              <a:buNone/>
              <a:tabLst>
                <a:tab pos="180000" algn="l"/>
                <a:tab pos="360000" algn="l"/>
              </a:tabLst>
              <a:defRPr/>
            </a:lvl1pPr>
            <a:lvl2pPr marL="180975" indent="0">
              <a:buNone/>
              <a:defRPr/>
            </a:lvl2pPr>
            <a:lvl3pPr marL="360363" indent="0">
              <a:buNone/>
              <a:defRPr/>
            </a:lvl3pPr>
            <a:lvl4pPr marL="539750" indent="0">
              <a:buNone/>
              <a:defRPr/>
            </a:lvl4pPr>
            <a:lvl5pPr marL="714375" indent="0">
              <a:buNone/>
              <a:defRPr/>
            </a:lvl5pPr>
          </a:lstStyle>
          <a:p>
            <a:pPr lvl="0"/>
            <a:r>
              <a:rPr lang="de-DE"/>
              <a:t>Textmasterformat bearbeiten</a:t>
            </a:r>
          </a:p>
          <a:p>
            <a:pPr lvl="0"/>
            <a:r>
              <a:rPr lang="de-DE"/>
              <a:t>Lorem ipsum dolor sit amet, consectetuer adipiscing elit. Aenean commodo ligula eget dolor. Aenean massa. Cum sociis natoque penatibus et magnis dis parturient montes, nascetur ridiculus mus.</a:t>
            </a:r>
          </a:p>
          <a:p>
            <a:pPr lvl="0"/>
            <a:endParaRPr lang="de-DE"/>
          </a:p>
          <a:p>
            <a:pPr lvl="0"/>
            <a:endParaRPr lang="de-DE" dirty="0"/>
          </a:p>
        </p:txBody>
      </p:sp>
      <p:sp>
        <p:nvSpPr>
          <p:cNvPr id="10" name="Bildplatzhalter 9"/>
          <p:cNvSpPr>
            <a:spLocks noGrp="1"/>
          </p:cNvSpPr>
          <p:nvPr>
            <p:ph type="pic" sz="quarter" idx="14"/>
          </p:nvPr>
        </p:nvSpPr>
        <p:spPr>
          <a:xfrm>
            <a:off x="360000" y="1130399"/>
            <a:ext cx="4104050" cy="1692000"/>
          </a:xfrm>
        </p:spPr>
        <p:txBody>
          <a:bodyPr anchor="ctr" anchorCtr="0"/>
          <a:lstStyle>
            <a:lvl1pPr marL="0" indent="0" algn="ctr">
              <a:buNone/>
              <a:defRPr sz="1100">
                <a:solidFill>
                  <a:schemeClr val="bg1">
                    <a:lumMod val="50000"/>
                  </a:schemeClr>
                </a:solidFill>
              </a:defRPr>
            </a:lvl1pPr>
          </a:lstStyle>
          <a:p>
            <a:endParaRPr lang="de-DE"/>
          </a:p>
        </p:txBody>
      </p:sp>
      <p:sp>
        <p:nvSpPr>
          <p:cNvPr id="11" name="Bildplatzhalter 9"/>
          <p:cNvSpPr>
            <a:spLocks noGrp="1"/>
          </p:cNvSpPr>
          <p:nvPr>
            <p:ph type="pic" sz="quarter" idx="15"/>
          </p:nvPr>
        </p:nvSpPr>
        <p:spPr>
          <a:xfrm>
            <a:off x="360000" y="2952000"/>
            <a:ext cx="4104050" cy="1692000"/>
          </a:xfrm>
        </p:spPr>
        <p:txBody>
          <a:bodyPr anchor="ctr" anchorCtr="0"/>
          <a:lstStyle>
            <a:lvl1pPr marL="0" indent="0" algn="ctr">
              <a:buNone/>
              <a:defRPr sz="1100">
                <a:solidFill>
                  <a:schemeClr val="bg1">
                    <a:lumMod val="50000"/>
                  </a:schemeClr>
                </a:solidFill>
              </a:defRPr>
            </a:lvl1pPr>
          </a:lstStyle>
          <a:p>
            <a:endParaRPr lang="de-DE"/>
          </a:p>
        </p:txBody>
      </p:sp>
      <p:sp>
        <p:nvSpPr>
          <p:cNvPr id="14" name="Textplatzhalter 13"/>
          <p:cNvSpPr>
            <a:spLocks noGrp="1"/>
          </p:cNvSpPr>
          <p:nvPr>
            <p:ph type="body" sz="quarter" idx="16" hasCustomPrompt="1"/>
          </p:nvPr>
        </p:nvSpPr>
        <p:spPr>
          <a:xfrm>
            <a:off x="358775" y="4697921"/>
            <a:ext cx="4104000" cy="214089"/>
          </a:xfrm>
        </p:spPr>
        <p:txBody>
          <a:bodyPr/>
          <a:lstStyle>
            <a:lvl1pPr marL="0" indent="0">
              <a:lnSpc>
                <a:spcPct val="100000"/>
              </a:lnSpc>
              <a:buNone/>
              <a:defRPr sz="700"/>
            </a:lvl1pPr>
            <a:lvl2pPr marL="180975" indent="0">
              <a:buNone/>
              <a:defRPr sz="700"/>
            </a:lvl2pPr>
            <a:lvl3pPr marL="360363" indent="0">
              <a:buNone/>
              <a:defRPr sz="700"/>
            </a:lvl3pPr>
            <a:lvl4pPr marL="539750" indent="0">
              <a:buNone/>
              <a:defRPr sz="700"/>
            </a:lvl4pPr>
            <a:lvl5pPr marL="714375" indent="0">
              <a:buNone/>
              <a:defRPr sz="700"/>
            </a:lvl5pPr>
          </a:lstStyle>
          <a:p>
            <a:pPr lvl="0"/>
            <a:r>
              <a:rPr lang="de-DE" dirty="0"/>
              <a:t>Bildunterschrift oben/unten</a:t>
            </a:r>
          </a:p>
        </p:txBody>
      </p:sp>
      <p:sp>
        <p:nvSpPr>
          <p:cNvPr id="6" name="Textplatzhalter 5"/>
          <p:cNvSpPr>
            <a:spLocks noGrp="1"/>
          </p:cNvSpPr>
          <p:nvPr>
            <p:ph type="body" sz="quarter" idx="17"/>
          </p:nvPr>
        </p:nvSpPr>
        <p:spPr>
          <a:xfrm>
            <a:off x="4679193" y="2751770"/>
            <a:ext cx="4105275" cy="1476474"/>
          </a:xfrm>
        </p:spPr>
        <p:txBody>
          <a:bodyPr/>
          <a:lstStyle>
            <a:lvl1pPr marL="0" marR="0" indent="0" algn="l" defTabSz="180000" rtl="0" eaLnBrk="1" fontAlgn="auto" latinLnBrk="0" hangingPunct="1">
              <a:lnSpc>
                <a:spcPts val="1700"/>
              </a:lnSpc>
              <a:spcBef>
                <a:spcPts val="0"/>
              </a:spcBef>
              <a:spcAft>
                <a:spcPts val="1800"/>
              </a:spcAft>
              <a:buClr>
                <a:schemeClr val="tx2"/>
              </a:buClr>
              <a:buSzTx/>
              <a:buFont typeface="Wingdings" panose="05000000000000000000" pitchFamily="2" charset="2"/>
              <a:buNone/>
              <a:tabLst>
                <a:tab pos="180000" algn="l"/>
                <a:tab pos="360000" algn="l"/>
              </a:tabLst>
              <a:defRPr/>
            </a:lvl1pPr>
          </a:lstStyle>
          <a:p>
            <a:pPr lvl="0"/>
            <a:r>
              <a:rPr lang="de-DE"/>
              <a:t>Textmasterformat bearbeiten</a:t>
            </a:r>
          </a:p>
          <a:p>
            <a:pPr marL="285750" marR="0" lvl="0" indent="-285750" algn="l" defTabSz="180000" rtl="0" eaLnBrk="1" fontAlgn="auto" latinLnBrk="0" hangingPunct="1">
              <a:lnSpc>
                <a:spcPts val="1700"/>
              </a:lnSpc>
              <a:spcBef>
                <a:spcPts val="0"/>
              </a:spcBef>
              <a:spcAft>
                <a:spcPts val="1800"/>
              </a:spcAft>
              <a:buClr>
                <a:schemeClr val="tx2"/>
              </a:buClr>
              <a:buSzTx/>
              <a:buFont typeface="Wingdings" panose="05000000000000000000" pitchFamily="2" charset="2"/>
              <a:buChar char="§"/>
              <a:tabLst>
                <a:tab pos="180000" algn="l"/>
                <a:tab pos="360000" algn="l"/>
              </a:tabLst>
              <a:defRPr/>
            </a:pPr>
            <a:r>
              <a:rPr lang="de-DE"/>
              <a:t>Lorem ipsum dolor sit amet, consectetuer adipiscing elit. Aenean commodo ligula eget dolor. Aenean massa. </a:t>
            </a:r>
          </a:p>
          <a:p>
            <a:pPr marL="285750" marR="0" lvl="0" indent="-285750" algn="l" defTabSz="180000" rtl="0" eaLnBrk="1" fontAlgn="auto" latinLnBrk="0" hangingPunct="1">
              <a:lnSpc>
                <a:spcPts val="1700"/>
              </a:lnSpc>
              <a:spcBef>
                <a:spcPts val="0"/>
              </a:spcBef>
              <a:spcAft>
                <a:spcPts val="1800"/>
              </a:spcAft>
              <a:buClr>
                <a:schemeClr val="tx2"/>
              </a:buClr>
              <a:buSzTx/>
              <a:buFont typeface="Wingdings" panose="05000000000000000000" pitchFamily="2" charset="2"/>
              <a:buChar char="§"/>
              <a:tabLst>
                <a:tab pos="180000" algn="l"/>
                <a:tab pos="360000" algn="l"/>
              </a:tabLst>
              <a:defRPr/>
            </a:pPr>
            <a:r>
              <a:rPr lang="de-DE"/>
              <a:t>Lorem ipsum dolor sit amet, consectetuer adipiscing elit. Aenean commodo ligula eget dolor. Aenean massa. </a:t>
            </a:r>
          </a:p>
        </p:txBody>
      </p:sp>
    </p:spTree>
    <p:extLst>
      <p:ext uri="{BB962C8B-B14F-4D97-AF65-F5344CB8AC3E}">
        <p14:creationId xmlns:p14="http://schemas.microsoft.com/office/powerpoint/2010/main" val="183958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Text + Bild/Bi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EA7858BA-97FF-467B-88B5-B4FF2FCC31FE}" type="slidenum">
              <a:rPr lang="de-DE" smtClean="0"/>
              <a:pPr/>
              <a:t>‹Nr.›</a:t>
            </a:fld>
            <a:endParaRPr lang="de-DE" dirty="0"/>
          </a:p>
        </p:txBody>
      </p:sp>
      <p:sp>
        <p:nvSpPr>
          <p:cNvPr id="4" name="Fußzeilenplatzhalter 3"/>
          <p:cNvSpPr>
            <a:spLocks noGrp="1"/>
          </p:cNvSpPr>
          <p:nvPr>
            <p:ph type="ftr" sz="quarter" idx="11"/>
          </p:nvPr>
        </p:nvSpPr>
        <p:spPr/>
        <p:txBody>
          <a:bodyPr/>
          <a:lstStyle/>
          <a:p>
            <a:r>
              <a:rPr lang="de-DE"/>
              <a:t>www.ufz.de</a:t>
            </a:r>
            <a:endParaRPr lang="de-DE" dirty="0"/>
          </a:p>
        </p:txBody>
      </p:sp>
      <p:sp>
        <p:nvSpPr>
          <p:cNvPr id="5" name="Bildplatzhalter 9"/>
          <p:cNvSpPr>
            <a:spLocks noGrp="1"/>
          </p:cNvSpPr>
          <p:nvPr>
            <p:ph type="pic" sz="quarter" idx="15"/>
          </p:nvPr>
        </p:nvSpPr>
        <p:spPr>
          <a:xfrm>
            <a:off x="360000" y="2952000"/>
            <a:ext cx="4104050" cy="1692000"/>
          </a:xfrm>
        </p:spPr>
        <p:txBody>
          <a:bodyPr/>
          <a:lstStyle/>
          <a:p>
            <a:endParaRPr lang="de-DE"/>
          </a:p>
        </p:txBody>
      </p:sp>
      <p:sp>
        <p:nvSpPr>
          <p:cNvPr id="6" name="Bildplatzhalter 9"/>
          <p:cNvSpPr>
            <a:spLocks noGrp="1"/>
          </p:cNvSpPr>
          <p:nvPr>
            <p:ph type="pic" sz="quarter" idx="16"/>
          </p:nvPr>
        </p:nvSpPr>
        <p:spPr>
          <a:xfrm>
            <a:off x="4679950" y="2952592"/>
            <a:ext cx="4104000" cy="1692000"/>
          </a:xfrm>
        </p:spPr>
        <p:txBody>
          <a:bodyPr/>
          <a:lstStyle/>
          <a:p>
            <a:endParaRPr lang="de-DE"/>
          </a:p>
        </p:txBody>
      </p:sp>
      <p:sp>
        <p:nvSpPr>
          <p:cNvPr id="7" name="Textplatzhalter 13"/>
          <p:cNvSpPr>
            <a:spLocks noGrp="1"/>
          </p:cNvSpPr>
          <p:nvPr>
            <p:ph type="body" sz="quarter" idx="17" hasCustomPrompt="1"/>
          </p:nvPr>
        </p:nvSpPr>
        <p:spPr>
          <a:xfrm>
            <a:off x="358775" y="4697921"/>
            <a:ext cx="4104000" cy="214089"/>
          </a:xfrm>
        </p:spPr>
        <p:txBody>
          <a:bodyPr/>
          <a:lstStyle>
            <a:lvl1pPr marL="0" indent="0">
              <a:lnSpc>
                <a:spcPct val="100000"/>
              </a:lnSpc>
              <a:buNone/>
              <a:defRPr sz="700"/>
            </a:lvl1pPr>
            <a:lvl2pPr marL="180975" indent="0">
              <a:buNone/>
              <a:defRPr sz="700"/>
            </a:lvl2pPr>
            <a:lvl3pPr marL="360363" indent="0">
              <a:buNone/>
              <a:defRPr sz="700"/>
            </a:lvl3pPr>
            <a:lvl4pPr marL="539750" indent="0">
              <a:buNone/>
              <a:defRPr sz="700"/>
            </a:lvl4pPr>
            <a:lvl5pPr marL="714375" indent="0">
              <a:buNone/>
              <a:defRPr sz="700"/>
            </a:lvl5pPr>
          </a:lstStyle>
          <a:p>
            <a:pPr lvl="0"/>
            <a:r>
              <a:rPr lang="de-DE" dirty="0"/>
              <a:t>Bildunterschrift oben/unten</a:t>
            </a:r>
          </a:p>
        </p:txBody>
      </p:sp>
      <p:sp>
        <p:nvSpPr>
          <p:cNvPr id="8" name="Textplatzhalter 13"/>
          <p:cNvSpPr>
            <a:spLocks noGrp="1"/>
          </p:cNvSpPr>
          <p:nvPr>
            <p:ph type="body" sz="quarter" idx="18" hasCustomPrompt="1"/>
          </p:nvPr>
        </p:nvSpPr>
        <p:spPr>
          <a:xfrm>
            <a:off x="4690400" y="4698000"/>
            <a:ext cx="1934238" cy="214089"/>
          </a:xfrm>
        </p:spPr>
        <p:txBody>
          <a:bodyPr/>
          <a:lstStyle>
            <a:lvl1pPr marL="0" indent="0">
              <a:lnSpc>
                <a:spcPct val="100000"/>
              </a:lnSpc>
              <a:buNone/>
              <a:defRPr sz="700"/>
            </a:lvl1pPr>
            <a:lvl2pPr marL="180975" indent="0">
              <a:buNone/>
              <a:defRPr sz="700"/>
            </a:lvl2pPr>
            <a:lvl3pPr marL="360363" indent="0">
              <a:buNone/>
              <a:defRPr sz="700"/>
            </a:lvl3pPr>
            <a:lvl4pPr marL="539750" indent="0">
              <a:buNone/>
              <a:defRPr sz="700"/>
            </a:lvl4pPr>
            <a:lvl5pPr marL="714375" indent="0">
              <a:buNone/>
              <a:defRPr sz="700"/>
            </a:lvl5pPr>
          </a:lstStyle>
          <a:p>
            <a:pPr lvl="0"/>
            <a:r>
              <a:rPr lang="de-DE" dirty="0"/>
              <a:t>Bildunterschrift oben/unten</a:t>
            </a:r>
          </a:p>
        </p:txBody>
      </p:sp>
      <p:sp>
        <p:nvSpPr>
          <p:cNvPr id="11" name="Textplatzhalter 10"/>
          <p:cNvSpPr>
            <a:spLocks noGrp="1"/>
          </p:cNvSpPr>
          <p:nvPr>
            <p:ph type="body" sz="quarter" idx="19"/>
          </p:nvPr>
        </p:nvSpPr>
        <p:spPr>
          <a:xfrm>
            <a:off x="358774" y="1138238"/>
            <a:ext cx="6265863" cy="1613532"/>
          </a:xfrm>
        </p:spPr>
        <p:txBody>
          <a:bodyPr/>
          <a:lstStyle>
            <a:lvl1pPr>
              <a:lnSpc>
                <a:spcPts val="1700"/>
              </a:lnSpc>
              <a:defRPr/>
            </a:lvl1pPr>
            <a:lvl2pPr>
              <a:lnSpc>
                <a:spcPts val="1700"/>
              </a:lnSpc>
              <a:defRPr/>
            </a:lvl2pPr>
            <a:lvl3pPr>
              <a:lnSpc>
                <a:spcPts val="1700"/>
              </a:lnSpc>
              <a:defRPr/>
            </a:lvl3pPr>
            <a:lvl4pPr>
              <a:lnSpc>
                <a:spcPts val="1700"/>
              </a:lnSpc>
              <a:defRPr/>
            </a:lvl4pPr>
            <a:lvl5pPr>
              <a:lnSpc>
                <a:spcPts val="1700"/>
              </a:lnSpc>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0578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9" name="Foliennummernplatzhalter 8"/>
          <p:cNvSpPr>
            <a:spLocks noGrp="1"/>
          </p:cNvSpPr>
          <p:nvPr>
            <p:ph type="sldNum" sz="quarter" idx="12"/>
          </p:nvPr>
        </p:nvSpPr>
        <p:spPr/>
        <p:txBody>
          <a:bodyPr/>
          <a:lstStyle/>
          <a:p>
            <a:fld id="{7AF9AA50-0486-41C3-8F9C-2E057E6D6925}"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dirty="0"/>
              <a:t>www.ufz.de</a:t>
            </a:r>
          </a:p>
        </p:txBody>
      </p:sp>
      <p:sp>
        <p:nvSpPr>
          <p:cNvPr id="2" name="Titel 1"/>
          <p:cNvSpPr>
            <a:spLocks noGrp="1"/>
          </p:cNvSpPr>
          <p:nvPr>
            <p:ph type="title" hasCustomPrompt="1"/>
          </p:nvPr>
        </p:nvSpPr>
        <p:spPr/>
        <p:txBody>
          <a:bodyPr/>
          <a:lstStyle>
            <a:lvl1pPr>
              <a:defRPr baseline="0"/>
            </a:lvl1pPr>
          </a:lstStyle>
          <a:p>
            <a:r>
              <a:rPr lang="de-DE"/>
              <a:t>Optional: Folientitel einzeilig</a:t>
            </a:r>
          </a:p>
        </p:txBody>
      </p:sp>
      <p:sp>
        <p:nvSpPr>
          <p:cNvPr id="7" name="Bildplatzhalter 5"/>
          <p:cNvSpPr>
            <a:spLocks noGrp="1"/>
          </p:cNvSpPr>
          <p:nvPr>
            <p:ph type="pic" sz="quarter" idx="10"/>
          </p:nvPr>
        </p:nvSpPr>
        <p:spPr>
          <a:xfrm>
            <a:off x="358775" y="735013"/>
            <a:ext cx="8435058" cy="3924969"/>
          </a:xfrm>
          <a:prstGeom prst="rect">
            <a:avLst/>
          </a:prstGeom>
        </p:spPr>
        <p:txBody>
          <a:bodyPr lIns="0" tIns="0" rIns="0" bIns="0" anchor="ctr" anchorCtr="0"/>
          <a:lstStyle>
            <a:lvl1pPr marL="0" indent="0" algn="ctr">
              <a:buNone/>
              <a:defRPr sz="1100">
                <a:solidFill>
                  <a:schemeClr val="tx1">
                    <a:lumMod val="60000"/>
                    <a:lumOff val="40000"/>
                  </a:schemeClr>
                </a:solidFill>
              </a:defRPr>
            </a:lvl1pPr>
          </a:lstStyle>
          <a:p>
            <a:endParaRPr lang="de-DE" dirty="0"/>
          </a:p>
        </p:txBody>
      </p:sp>
    </p:spTree>
    <p:extLst>
      <p:ext uri="{BB962C8B-B14F-4D97-AF65-F5344CB8AC3E}">
        <p14:creationId xmlns:p14="http://schemas.microsoft.com/office/powerpoint/2010/main" val="14646605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theme" Target="../theme/theme3.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805003"/>
            <a:ext cx="9144000" cy="362591"/>
          </a:xfrm>
          <a:prstGeom prst="rect">
            <a:avLst/>
          </a:prstGeom>
        </p:spPr>
      </p:pic>
      <p:pic>
        <p:nvPicPr>
          <p:cNvPr id="5" name="Grafik 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4731990"/>
            <a:ext cx="9144000" cy="362591"/>
          </a:xfrm>
          <a:prstGeom prst="rect">
            <a:avLst/>
          </a:prstGeom>
        </p:spPr>
      </p:pic>
      <p:sp>
        <p:nvSpPr>
          <p:cNvPr id="7" name="Foliennummernplatzhalter 6"/>
          <p:cNvSpPr>
            <a:spLocks noGrp="1"/>
          </p:cNvSpPr>
          <p:nvPr>
            <p:ph type="sldNum" sz="quarter" idx="4"/>
          </p:nvPr>
        </p:nvSpPr>
        <p:spPr>
          <a:xfrm>
            <a:off x="8280412" y="4903200"/>
            <a:ext cx="513420" cy="144016"/>
          </a:xfrm>
          <a:prstGeom prst="rect">
            <a:avLst/>
          </a:prstGeom>
        </p:spPr>
        <p:txBody>
          <a:bodyPr vert="horz" lIns="0" tIns="0" rIns="0" bIns="0" rtlCol="0" anchor="t" anchorCtr="0"/>
          <a:lstStyle>
            <a:lvl1pPr algn="r">
              <a:defRPr sz="900">
                <a:solidFill>
                  <a:schemeClr val="tx2"/>
                </a:solidFill>
              </a:defRPr>
            </a:lvl1pPr>
          </a:lstStyle>
          <a:p>
            <a:fld id="{7AF9AA50-0486-41C3-8F9C-2E057E6D6925}" type="slidenum">
              <a:rPr lang="de-DE" smtClean="0"/>
              <a:pPr/>
              <a:t>‹Nr.›</a:t>
            </a:fld>
            <a:endParaRPr lang="de-DE" dirty="0"/>
          </a:p>
        </p:txBody>
      </p:sp>
      <p:sp>
        <p:nvSpPr>
          <p:cNvPr id="16" name="Fußzeilenplatzhalter 15"/>
          <p:cNvSpPr>
            <a:spLocks noGrp="1"/>
          </p:cNvSpPr>
          <p:nvPr>
            <p:ph type="ftr" sz="quarter" idx="3"/>
          </p:nvPr>
        </p:nvSpPr>
        <p:spPr>
          <a:xfrm>
            <a:off x="6958800" y="4903200"/>
            <a:ext cx="655712" cy="146022"/>
          </a:xfrm>
          <a:prstGeom prst="rect">
            <a:avLst/>
          </a:prstGeom>
        </p:spPr>
        <p:txBody>
          <a:bodyPr vert="horz" wrap="none" lIns="0" tIns="0" rIns="0" bIns="0" rtlCol="0" anchor="t" anchorCtr="0"/>
          <a:lstStyle>
            <a:lvl1pPr algn="l">
              <a:defRPr sz="900">
                <a:solidFill>
                  <a:schemeClr val="tx2"/>
                </a:solidFill>
              </a:defRPr>
            </a:lvl1pPr>
          </a:lstStyle>
          <a:p>
            <a:r>
              <a:rPr lang="de-DE" dirty="0"/>
              <a:t>www.ufz.de</a:t>
            </a:r>
          </a:p>
        </p:txBody>
      </p:sp>
      <p:pic>
        <p:nvPicPr>
          <p:cNvPr id="2" name="Grafik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60000" y="151200"/>
            <a:ext cx="2767590" cy="594361"/>
          </a:xfrm>
          <a:prstGeom prst="rect">
            <a:avLst/>
          </a:prstGeom>
        </p:spPr>
      </p:pic>
      <p:sp>
        <p:nvSpPr>
          <p:cNvPr id="6" name="Datumsplatzhalter 5"/>
          <p:cNvSpPr>
            <a:spLocks noGrp="1"/>
          </p:cNvSpPr>
          <p:nvPr>
            <p:ph type="dt" sz="half" idx="2"/>
          </p:nvPr>
        </p:nvSpPr>
        <p:spPr>
          <a:xfrm>
            <a:off x="203428" y="4515990"/>
            <a:ext cx="802800" cy="216000"/>
          </a:xfrm>
          <a:prstGeom prst="rect">
            <a:avLst/>
          </a:prstGeom>
        </p:spPr>
        <p:txBody>
          <a:bodyPr vert="horz" lIns="0" tIns="0" rIns="0" bIns="0" rtlCol="0" anchor="t" anchorCtr="0"/>
          <a:lstStyle>
            <a:lvl1pPr algn="l">
              <a:lnSpc>
                <a:spcPts val="1600"/>
              </a:lnSpc>
              <a:defRPr sz="1100">
                <a:solidFill>
                  <a:schemeClr val="tx2"/>
                </a:solidFill>
              </a:defRPr>
            </a:lvl1pPr>
          </a:lstStyle>
          <a:p>
            <a:fld id="{FB1D3B89-47A1-4AA1-BD28-47B3673F5E39}" type="datetimeFigureOut">
              <a:rPr lang="de-DE" smtClean="0"/>
              <a:pPr/>
              <a:t>10.11.2023</a:t>
            </a:fld>
            <a:endParaRPr lang="de-DE" dirty="0"/>
          </a:p>
        </p:txBody>
      </p:sp>
      <p:sp>
        <p:nvSpPr>
          <p:cNvPr id="8" name="Textfeld 7"/>
          <p:cNvSpPr txBox="1"/>
          <p:nvPr userDrawn="1"/>
        </p:nvSpPr>
        <p:spPr>
          <a:xfrm>
            <a:off x="179388" y="1138238"/>
            <a:ext cx="4500500" cy="276999"/>
          </a:xfrm>
          <a:prstGeom prst="rect">
            <a:avLst/>
          </a:prstGeom>
          <a:noFill/>
        </p:spPr>
        <p:txBody>
          <a:bodyPr wrap="square" lIns="0" tIns="0" rIns="0" bIns="0" rtlCol="0">
            <a:noAutofit/>
          </a:bodyPr>
          <a:lstStyle/>
          <a:p>
            <a:endParaRPr lang="de-DE"/>
          </a:p>
        </p:txBody>
      </p:sp>
    </p:spTree>
    <p:extLst>
      <p:ext uri="{BB962C8B-B14F-4D97-AF65-F5344CB8AC3E}">
        <p14:creationId xmlns:p14="http://schemas.microsoft.com/office/powerpoint/2010/main" val="201262813"/>
      </p:ext>
    </p:extLst>
  </p:cSld>
  <p:clrMap bg1="lt1" tx1="dk1" bg2="lt2" tx2="dk2" accent1="accent1" accent2="accent2" accent3="accent3" accent4="accent4" accent5="accent5" accent6="accent6" hlink="hlink" folHlink="folHlink"/>
  <p:sldLayoutIdLst>
    <p:sldLayoutId id="2147483649" r:id="rId1"/>
    <p:sldLayoutId id="2147483688" r:id="rId2"/>
  </p:sldLayoutIdLst>
  <p:hf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oliennummernplatzhalter 6"/>
          <p:cNvSpPr>
            <a:spLocks noGrp="1"/>
          </p:cNvSpPr>
          <p:nvPr>
            <p:ph type="sldNum" sz="quarter" idx="4"/>
          </p:nvPr>
        </p:nvSpPr>
        <p:spPr>
          <a:xfrm>
            <a:off x="8280412" y="4903200"/>
            <a:ext cx="513420" cy="144016"/>
          </a:xfrm>
          <a:prstGeom prst="rect">
            <a:avLst/>
          </a:prstGeom>
        </p:spPr>
        <p:txBody>
          <a:bodyPr vert="horz" lIns="0" tIns="0" rIns="0" bIns="0" rtlCol="0" anchor="t" anchorCtr="0"/>
          <a:lstStyle>
            <a:lvl1pPr algn="r">
              <a:defRPr sz="900">
                <a:solidFill>
                  <a:schemeClr val="tx2"/>
                </a:solidFill>
              </a:defRPr>
            </a:lvl1pPr>
          </a:lstStyle>
          <a:p>
            <a:fld id="{7AF9AA50-0486-41C3-8F9C-2E057E6D6925}" type="slidenum">
              <a:rPr lang="de-DE" smtClean="0"/>
              <a:pPr/>
              <a:t>‹Nr.›</a:t>
            </a:fld>
            <a:endParaRPr lang="de-DE" dirty="0"/>
          </a:p>
        </p:txBody>
      </p:sp>
      <p:sp>
        <p:nvSpPr>
          <p:cNvPr id="16" name="Fußzeilenplatzhalter 15"/>
          <p:cNvSpPr>
            <a:spLocks noGrp="1"/>
          </p:cNvSpPr>
          <p:nvPr>
            <p:ph type="ftr" sz="quarter" idx="3"/>
          </p:nvPr>
        </p:nvSpPr>
        <p:spPr>
          <a:xfrm>
            <a:off x="6958800" y="4903200"/>
            <a:ext cx="655712" cy="146022"/>
          </a:xfrm>
          <a:prstGeom prst="rect">
            <a:avLst/>
          </a:prstGeom>
        </p:spPr>
        <p:txBody>
          <a:bodyPr vert="horz" wrap="none" lIns="0" tIns="0" rIns="0" bIns="0" rtlCol="0" anchor="t" anchorCtr="0"/>
          <a:lstStyle>
            <a:lvl1pPr algn="l">
              <a:defRPr sz="900">
                <a:solidFill>
                  <a:schemeClr val="tx2"/>
                </a:solidFill>
              </a:defRPr>
            </a:lvl1pPr>
          </a:lstStyle>
          <a:p>
            <a:r>
              <a:rPr lang="de-DE" dirty="0"/>
              <a:t>www.ufz.de</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151200"/>
            <a:ext cx="2767590" cy="594361"/>
          </a:xfrm>
          <a:prstGeom prst="rect">
            <a:avLst/>
          </a:prstGeom>
        </p:spPr>
      </p:pic>
    </p:spTree>
    <p:extLst>
      <p:ext uri="{BB962C8B-B14F-4D97-AF65-F5344CB8AC3E}">
        <p14:creationId xmlns:p14="http://schemas.microsoft.com/office/powerpoint/2010/main" val="1171903571"/>
      </p:ext>
    </p:extLst>
  </p:cSld>
  <p:clrMap bg1="lt1" tx1="dk1" bg2="lt2" tx2="dk2" accent1="accent1" accent2="accent2" accent3="accent3" accent4="accent4" accent5="accent5" accent6="accent6" hlink="hlink" folHlink="folHlink"/>
  <p:sldLayoutIdLst>
    <p:sldLayoutId id="2147483690" r:id="rId1"/>
    <p:sldLayoutId id="2147483691" r:id="rId2"/>
  </p:sldLayoutIdLst>
  <p:hf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 y="4731990"/>
            <a:ext cx="9143990" cy="362590"/>
          </a:xfrm>
          <a:prstGeom prst="rect">
            <a:avLst/>
          </a:prstGeom>
        </p:spPr>
      </p:pic>
      <p:sp>
        <p:nvSpPr>
          <p:cNvPr id="4" name="Titelplatzhalter 3"/>
          <p:cNvSpPr>
            <a:spLocks noGrp="1"/>
          </p:cNvSpPr>
          <p:nvPr>
            <p:ph type="title"/>
          </p:nvPr>
        </p:nvSpPr>
        <p:spPr>
          <a:xfrm>
            <a:off x="360000" y="241200"/>
            <a:ext cx="8424000" cy="659962"/>
          </a:xfrm>
          <a:prstGeom prst="rect">
            <a:avLst/>
          </a:prstGeom>
        </p:spPr>
        <p:txBody>
          <a:bodyPr vert="horz" lIns="0" tIns="0" rIns="0" bIns="0" rtlCol="0" anchor="t" anchorCtr="0">
            <a:noAutofit/>
          </a:bodyPr>
          <a:lstStyle/>
          <a:p>
            <a:r>
              <a:rPr lang="de-DE" dirty="0"/>
              <a:t>Folientitel, insgesamt </a:t>
            </a:r>
            <a:r>
              <a:rPr lang="de-DE" dirty="0" err="1"/>
              <a:t>zweizweilig</a:t>
            </a:r>
            <a:r>
              <a:rPr lang="de-DE" dirty="0"/>
              <a:t> </a:t>
            </a:r>
            <a:br>
              <a:rPr lang="de-DE" dirty="0"/>
            </a:br>
            <a:r>
              <a:rPr lang="de-DE" dirty="0"/>
              <a:t>Entweder </a:t>
            </a:r>
            <a:r>
              <a:rPr lang="de-DE" dirty="0" err="1"/>
              <a:t>zweizweiliger</a:t>
            </a:r>
            <a:r>
              <a:rPr lang="de-DE" dirty="0"/>
              <a:t> Titel oder Titel und Subheadline</a:t>
            </a:r>
          </a:p>
        </p:txBody>
      </p:sp>
      <p:sp>
        <p:nvSpPr>
          <p:cNvPr id="7" name="Foliennummernplatzhalter 6"/>
          <p:cNvSpPr>
            <a:spLocks noGrp="1"/>
          </p:cNvSpPr>
          <p:nvPr>
            <p:ph type="sldNum" sz="quarter" idx="4"/>
          </p:nvPr>
        </p:nvSpPr>
        <p:spPr>
          <a:xfrm>
            <a:off x="8280000" y="4903200"/>
            <a:ext cx="514400" cy="144000"/>
          </a:xfrm>
          <a:prstGeom prst="rect">
            <a:avLst/>
          </a:prstGeom>
        </p:spPr>
        <p:txBody>
          <a:bodyPr vert="horz" lIns="0" tIns="0" rIns="0" bIns="0" rtlCol="0" anchor="t" anchorCtr="0"/>
          <a:lstStyle>
            <a:lvl1pPr algn="r">
              <a:defRPr sz="900">
                <a:solidFill>
                  <a:schemeClr val="tx2"/>
                </a:solidFill>
              </a:defRPr>
            </a:lvl1pPr>
          </a:lstStyle>
          <a:p>
            <a:fld id="{EA7858BA-97FF-467B-88B5-B4FF2FCC31FE}" type="slidenum">
              <a:rPr lang="de-DE" smtClean="0"/>
              <a:pPr/>
              <a:t>‹Nr.›</a:t>
            </a:fld>
            <a:endParaRPr lang="de-DE" dirty="0"/>
          </a:p>
        </p:txBody>
      </p:sp>
      <p:sp>
        <p:nvSpPr>
          <p:cNvPr id="11" name="Textplatzhalter 10"/>
          <p:cNvSpPr>
            <a:spLocks noGrp="1"/>
          </p:cNvSpPr>
          <p:nvPr>
            <p:ph type="body" idx="1"/>
          </p:nvPr>
        </p:nvSpPr>
        <p:spPr>
          <a:xfrm>
            <a:off x="360000" y="1131590"/>
            <a:ext cx="8424000" cy="3602335"/>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 name="Fußzeilenplatzhalter 1"/>
          <p:cNvSpPr>
            <a:spLocks noGrp="1"/>
          </p:cNvSpPr>
          <p:nvPr>
            <p:ph type="ftr" sz="quarter" idx="3"/>
          </p:nvPr>
        </p:nvSpPr>
        <p:spPr>
          <a:xfrm>
            <a:off x="6958800" y="4903200"/>
            <a:ext cx="655200" cy="147600"/>
          </a:xfrm>
          <a:prstGeom prst="rect">
            <a:avLst/>
          </a:prstGeom>
        </p:spPr>
        <p:txBody>
          <a:bodyPr vert="horz" lIns="0" tIns="0" rIns="0" bIns="0" rtlCol="0" anchor="t" anchorCtr="0"/>
          <a:lstStyle>
            <a:lvl1pPr algn="l">
              <a:defRPr sz="900">
                <a:solidFill>
                  <a:schemeClr val="tx2"/>
                </a:solidFill>
              </a:defRPr>
            </a:lvl1pPr>
          </a:lstStyle>
          <a:p>
            <a:r>
              <a:rPr lang="de-DE"/>
              <a:t>www.ufz.de</a:t>
            </a:r>
            <a:endParaRPr lang="de-DE" dirty="0"/>
          </a:p>
        </p:txBody>
      </p:sp>
      <p:pic>
        <p:nvPicPr>
          <p:cNvPr id="8" name="Grafik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 y="805003"/>
            <a:ext cx="9143990" cy="362590"/>
          </a:xfrm>
          <a:prstGeom prst="rect">
            <a:avLst/>
          </a:prstGeom>
        </p:spPr>
      </p:pic>
    </p:spTree>
    <p:extLst>
      <p:ext uri="{BB962C8B-B14F-4D97-AF65-F5344CB8AC3E}">
        <p14:creationId xmlns:p14="http://schemas.microsoft.com/office/powerpoint/2010/main" val="30814144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9" r:id="rId3"/>
    <p:sldLayoutId id="2147483698" r:id="rId4"/>
  </p:sldLayoutIdLst>
  <p:hf hdr="0" dt="0"/>
  <p:txStyles>
    <p:titleStyle>
      <a:lvl1pPr algn="l" defTabSz="914400" rtl="0" eaLnBrk="1" latinLnBrk="0" hangingPunct="1">
        <a:lnSpc>
          <a:spcPts val="2160"/>
        </a:lnSpc>
        <a:spcBef>
          <a:spcPct val="0"/>
        </a:spcBef>
        <a:buNone/>
        <a:defRPr sz="1800" b="1" kern="1200" cap="none" baseline="0">
          <a:solidFill>
            <a:schemeClr val="tx2"/>
          </a:solidFill>
          <a:latin typeface="+mj-lt"/>
          <a:ea typeface="+mj-ea"/>
          <a:cs typeface="+mj-cs"/>
        </a:defRPr>
      </a:lvl1pPr>
    </p:titleStyle>
    <p:bodyStyle>
      <a:lvl1pPr marL="180975" indent="-180975" algn="l" defTabSz="180000" rtl="0" eaLnBrk="1" latinLnBrk="0" hangingPunct="1">
        <a:lnSpc>
          <a:spcPts val="1700"/>
        </a:lnSpc>
        <a:spcBef>
          <a:spcPts val="0"/>
        </a:spcBef>
        <a:spcAft>
          <a:spcPts val="1630"/>
        </a:spcAft>
        <a:buClr>
          <a:schemeClr val="tx2"/>
        </a:buClr>
        <a:buFont typeface="Wingdings" panose="05000000000000000000" pitchFamily="2" charset="2"/>
        <a:buChar char="§"/>
        <a:tabLst>
          <a:tab pos="180000" algn="l"/>
          <a:tab pos="360000" algn="l"/>
        </a:tabLst>
        <a:defRPr sz="1400" kern="1200">
          <a:solidFill>
            <a:schemeClr val="tx1"/>
          </a:solidFill>
          <a:latin typeface="+mn-lt"/>
          <a:ea typeface="+mn-ea"/>
          <a:cs typeface="+mn-cs"/>
        </a:defRPr>
      </a:lvl1pPr>
      <a:lvl2pPr marL="360363" indent="-179388" algn="l" defTabSz="914400" rtl="0" eaLnBrk="1" latinLnBrk="0" hangingPunct="1">
        <a:lnSpc>
          <a:spcPts val="1700"/>
        </a:lnSpc>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2pPr>
      <a:lvl3pPr marL="541338" indent="-180975" algn="l" defTabSz="914400" rtl="0" eaLnBrk="1" latinLnBrk="0" hangingPunct="1">
        <a:lnSpc>
          <a:spcPts val="1700"/>
        </a:lnSpc>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3pPr>
      <a:lvl4pPr marL="714375" indent="-174625" algn="l" defTabSz="914400" rtl="0" eaLnBrk="1" latinLnBrk="0" hangingPunct="1">
        <a:lnSpc>
          <a:spcPts val="1700"/>
        </a:lnSpc>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4pPr>
      <a:lvl5pPr marL="1000125" indent="-285750" algn="l" defTabSz="914400" rtl="0" eaLnBrk="1" latinLnBrk="0" hangingPunct="1">
        <a:lnSpc>
          <a:spcPts val="1700"/>
        </a:lnSpc>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oliennummernplatzhalter 6"/>
          <p:cNvSpPr>
            <a:spLocks noGrp="1"/>
          </p:cNvSpPr>
          <p:nvPr>
            <p:ph type="sldNum" sz="quarter" idx="4"/>
          </p:nvPr>
        </p:nvSpPr>
        <p:spPr>
          <a:xfrm>
            <a:off x="8280412" y="4903200"/>
            <a:ext cx="513420" cy="144016"/>
          </a:xfrm>
          <a:prstGeom prst="rect">
            <a:avLst/>
          </a:prstGeom>
        </p:spPr>
        <p:txBody>
          <a:bodyPr vert="horz" lIns="0" tIns="0" rIns="0" bIns="0" rtlCol="0" anchor="t" anchorCtr="0"/>
          <a:lstStyle>
            <a:lvl1pPr algn="r">
              <a:defRPr sz="900">
                <a:solidFill>
                  <a:schemeClr val="tx2"/>
                </a:solidFill>
              </a:defRPr>
            </a:lvl1pPr>
          </a:lstStyle>
          <a:p>
            <a:fld id="{7AF9AA50-0486-41C3-8F9C-2E057E6D6925}" type="slidenum">
              <a:rPr lang="de-DE" smtClean="0"/>
              <a:pPr/>
              <a:t>‹Nr.›</a:t>
            </a:fld>
            <a:endParaRPr lang="de-DE" dirty="0"/>
          </a:p>
        </p:txBody>
      </p:sp>
      <p:sp>
        <p:nvSpPr>
          <p:cNvPr id="16" name="Fußzeilenplatzhalter 15"/>
          <p:cNvSpPr>
            <a:spLocks noGrp="1"/>
          </p:cNvSpPr>
          <p:nvPr>
            <p:ph type="ftr" sz="quarter" idx="3"/>
          </p:nvPr>
        </p:nvSpPr>
        <p:spPr>
          <a:xfrm>
            <a:off x="6958800" y="4903200"/>
            <a:ext cx="655712" cy="146022"/>
          </a:xfrm>
          <a:prstGeom prst="rect">
            <a:avLst/>
          </a:prstGeom>
        </p:spPr>
        <p:txBody>
          <a:bodyPr vert="horz" wrap="none" lIns="0" tIns="0" rIns="0" bIns="0" rtlCol="0" anchor="t" anchorCtr="0"/>
          <a:lstStyle>
            <a:lvl1pPr algn="l">
              <a:defRPr sz="900">
                <a:solidFill>
                  <a:schemeClr val="tx2"/>
                </a:solidFill>
              </a:defRPr>
            </a:lvl1pPr>
          </a:lstStyle>
          <a:p>
            <a:r>
              <a:rPr lang="de-DE" dirty="0"/>
              <a:t>www.ufz.de</a:t>
            </a:r>
          </a:p>
        </p:txBody>
      </p:sp>
      <p:sp>
        <p:nvSpPr>
          <p:cNvPr id="2" name="Titelplatzhalter 1"/>
          <p:cNvSpPr>
            <a:spLocks noGrp="1"/>
          </p:cNvSpPr>
          <p:nvPr>
            <p:ph type="title"/>
          </p:nvPr>
        </p:nvSpPr>
        <p:spPr>
          <a:xfrm>
            <a:off x="360000" y="241200"/>
            <a:ext cx="8424000" cy="278322"/>
          </a:xfrm>
          <a:prstGeom prst="rect">
            <a:avLst/>
          </a:prstGeom>
        </p:spPr>
        <p:txBody>
          <a:bodyPr vert="horz" lIns="0" tIns="0" rIns="0" bIns="0" rtlCol="0" anchor="t" anchorCtr="0">
            <a:noAutofit/>
          </a:bodyPr>
          <a:lstStyle/>
          <a:p>
            <a:r>
              <a:rPr lang="de-DE"/>
              <a:t>Optional: Folientitel einzeilig</a:t>
            </a:r>
            <a:endParaRPr lang="de-DE" dirty="0"/>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 y="4731990"/>
            <a:ext cx="9143990" cy="362590"/>
          </a:xfrm>
          <a:prstGeom prst="rect">
            <a:avLst/>
          </a:prstGeom>
        </p:spPr>
      </p:pic>
    </p:spTree>
    <p:extLst>
      <p:ext uri="{BB962C8B-B14F-4D97-AF65-F5344CB8AC3E}">
        <p14:creationId xmlns:p14="http://schemas.microsoft.com/office/powerpoint/2010/main" val="3650532341"/>
      </p:ext>
    </p:extLst>
  </p:cSld>
  <p:clrMap bg1="lt1" tx1="dk1" bg2="lt2" tx2="dk2" accent1="accent1" accent2="accent2" accent3="accent3" accent4="accent4" accent5="accent5" accent6="accent6" hlink="hlink" folHlink="folHlink"/>
  <p:sldLayoutIdLst>
    <p:sldLayoutId id="2147483693" r:id="rId1"/>
    <p:sldLayoutId id="2147483694" r:id="rId2"/>
  </p:sldLayoutIdLst>
  <p:hf hdr="0" dt="0"/>
  <p:txStyles>
    <p:titleStyle>
      <a:lvl1pPr algn="l" defTabSz="914400" rtl="0" eaLnBrk="1" latinLnBrk="0" hangingPunct="1">
        <a:lnSpc>
          <a:spcPts val="2160"/>
        </a:lnSpc>
        <a:spcBef>
          <a:spcPct val="0"/>
        </a:spcBef>
        <a:buNone/>
        <a:defRPr sz="18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hyperlink" Target="https://www.oekolandbau.de/boeln-forschung/forschungsergebnisse/eip-forschungsergebnisse/naehrstoffmanagement-und-langfristig-gesicherte-ertragssteigerung-in-oekologischen-marktfruchtbetrieben/" TargetMode="External"/><Relationship Id="rId3" Type="http://schemas.openxmlformats.org/officeDocument/2006/relationships/hyperlink" Target="https://www.bzfe.de/lebensmittel/vom-acker-bis-zum-teller/huelsenfruechte/huelsenfruechte-erzeugung/" TargetMode="External"/><Relationship Id="rId7" Type="http://schemas.openxmlformats.org/officeDocument/2006/relationships/hyperlink" Target="https://naturfotografen-forum.de/o1515086-Im%20gr%C3%BCnen%20Wald" TargetMode="External"/><Relationship Id="rId2" Type="http://schemas.openxmlformats.org/officeDocument/2006/relationships/hyperlink" Target="https://www.biohof-garvsmuehlen.de/agroforst" TargetMode="External"/><Relationship Id="rId1" Type="http://schemas.openxmlformats.org/officeDocument/2006/relationships/slideLayout" Target="../slideLayouts/slideLayout7.xml"/><Relationship Id="rId6" Type="http://schemas.openxmlformats.org/officeDocument/2006/relationships/hyperlink" Target="https://llh.hessen.de/umwelt/biorohstoffnutzung/energetische-nutzung/thermische-nutzung/feldtag-kurzumtriebsplantagen-ein-rueckblick/" TargetMode="External"/><Relationship Id="rId5" Type="http://schemas.openxmlformats.org/officeDocument/2006/relationships/hyperlink" Target="https://guterboden.de/artischocke-mehrjaehrig" TargetMode="External"/><Relationship Id="rId4" Type="http://schemas.openxmlformats.org/officeDocument/2006/relationships/hyperlink" Target="https://www.gartenjournal.net/monokultur" TargetMode="External"/><Relationship Id="rId9" Type="http://schemas.openxmlformats.org/officeDocument/2006/relationships/hyperlink" Target="https://www.uni-greifswald.de/universitaet/information/aktuelles/detail/n/wiedervernaessung-von-mooren-internationale-konferenz-an-der-universitaet-rostock-5102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p:cNvSpPr>
            <a:spLocks noGrp="1"/>
          </p:cNvSpPr>
          <p:nvPr>
            <p:ph type="ctrTitle"/>
          </p:nvPr>
        </p:nvSpPr>
        <p:spPr>
          <a:xfrm>
            <a:off x="360000" y="1346496"/>
            <a:ext cx="8172440" cy="909708"/>
          </a:xfrm>
        </p:spPr>
        <p:txBody>
          <a:bodyPr>
            <a:noAutofit/>
          </a:bodyPr>
          <a:lstStyle/>
          <a:p>
            <a:r>
              <a:rPr lang="de-DE" dirty="0"/>
              <a:t>Erfassen von gesellschaftlichen Vorlieben bezüglich Carbon Dioxide </a:t>
            </a:r>
            <a:r>
              <a:rPr lang="de-DE" dirty="0" err="1"/>
              <a:t>Removal</a:t>
            </a:r>
            <a:r>
              <a:rPr lang="de-DE" dirty="0"/>
              <a:t> (CDR) in der Landwirtschaft</a:t>
            </a:r>
            <a:br>
              <a:rPr lang="de-DE" dirty="0"/>
            </a:br>
            <a:r>
              <a:rPr lang="de-DE" b="0" dirty="0"/>
              <a:t>Gruppendiskussion mit anschließendem Fragebogen</a:t>
            </a:r>
          </a:p>
        </p:txBody>
      </p:sp>
      <p:sp>
        <p:nvSpPr>
          <p:cNvPr id="12" name="Untertitel 5"/>
          <p:cNvSpPr>
            <a:spLocks noGrp="1"/>
          </p:cNvSpPr>
          <p:nvPr>
            <p:ph type="subTitle" idx="1"/>
          </p:nvPr>
        </p:nvSpPr>
        <p:spPr>
          <a:prstGeom prst="rect">
            <a:avLst/>
          </a:prstGeom>
        </p:spPr>
        <p:txBody>
          <a:bodyPr/>
          <a:lstStyle/>
          <a:p>
            <a:r>
              <a:rPr lang="de-DE" dirty="0"/>
              <a:t>Moderator*in</a:t>
            </a:r>
          </a:p>
        </p:txBody>
      </p:sp>
      <p:sp>
        <p:nvSpPr>
          <p:cNvPr id="14" name="Foliennummernplatzhalter 13"/>
          <p:cNvSpPr>
            <a:spLocks noGrp="1"/>
          </p:cNvSpPr>
          <p:nvPr>
            <p:ph type="sldNum" sz="quarter" idx="10"/>
          </p:nvPr>
        </p:nvSpPr>
        <p:spPr/>
        <p:txBody>
          <a:bodyPr/>
          <a:lstStyle/>
          <a:p>
            <a:fld id="{7AF9AA50-0486-41C3-8F9C-2E057E6D6925}" type="slidenum">
              <a:rPr lang="de-DE" smtClean="0"/>
              <a:pPr/>
              <a:t>1</a:t>
            </a:fld>
            <a:endParaRPr lang="de-DE" dirty="0"/>
          </a:p>
        </p:txBody>
      </p:sp>
      <p:sp>
        <p:nvSpPr>
          <p:cNvPr id="15" name="Fußzeilenplatzhalter 14"/>
          <p:cNvSpPr>
            <a:spLocks noGrp="1"/>
          </p:cNvSpPr>
          <p:nvPr>
            <p:ph type="ftr" sz="quarter" idx="11"/>
          </p:nvPr>
        </p:nvSpPr>
        <p:spPr/>
        <p:txBody>
          <a:bodyPr/>
          <a:lstStyle/>
          <a:p>
            <a:r>
              <a:rPr lang="de-DE" dirty="0"/>
              <a:t>www.ufz.de</a:t>
            </a:r>
          </a:p>
        </p:txBody>
      </p:sp>
      <p:sp>
        <p:nvSpPr>
          <p:cNvPr id="17" name="Datumsplatzhalter 5"/>
          <p:cNvSpPr txBox="1">
            <a:spLocks/>
          </p:cNvSpPr>
          <p:nvPr/>
        </p:nvSpPr>
        <p:spPr>
          <a:xfrm>
            <a:off x="358763" y="3471874"/>
            <a:ext cx="802800" cy="216000"/>
          </a:xfrm>
          <a:prstGeom prst="rect">
            <a:avLst/>
          </a:prstGeom>
        </p:spPr>
        <p:txBody>
          <a:bodyPr vert="horz" lIns="0" tIns="0" rIns="0" bIns="0" rtlCol="0" anchor="t" anchorCtr="0"/>
          <a:lstStyle>
            <a:defPPr>
              <a:defRPr lang="de-DE"/>
            </a:defPPr>
            <a:lvl1pPr marL="0" algn="l" defTabSz="914400" rtl="0" eaLnBrk="1" latinLnBrk="0" hangingPunct="1">
              <a:lnSpc>
                <a:spcPts val="1600"/>
              </a:lnSpc>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1D3B89-47A1-4AA1-BD28-47B3673F5E39}" type="datetimeFigureOut">
              <a:rPr lang="de-DE" smtClean="0"/>
              <a:pPr/>
              <a:t>10.11.2023</a:t>
            </a:fld>
            <a:endParaRPr lang="de-DE" dirty="0"/>
          </a:p>
        </p:txBody>
      </p:sp>
    </p:spTree>
    <p:extLst>
      <p:ext uri="{BB962C8B-B14F-4D97-AF65-F5344CB8AC3E}">
        <p14:creationId xmlns:p14="http://schemas.microsoft.com/office/powerpoint/2010/main" val="126973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Thematische Einführung</a:t>
            </a:r>
            <a:br>
              <a:rPr lang="de-DE" dirty="0"/>
            </a:br>
            <a:r>
              <a:rPr lang="de-DE" b="0" dirty="0"/>
              <a:t>Konkrete Methoden</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10</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1" y="1120624"/>
            <a:ext cx="3203888" cy="3107310"/>
          </a:xfrm>
        </p:spPr>
        <p:txBody>
          <a:bodyPr/>
          <a:lstStyle/>
          <a:p>
            <a:pPr marL="285750" indent="-285750">
              <a:buFont typeface="Arial" panose="020B0604020202020204" pitchFamily="34" charset="0"/>
              <a:buChar char="•"/>
            </a:pPr>
            <a:r>
              <a:rPr lang="de-DE" dirty="0">
                <a:solidFill>
                  <a:schemeClr val="bg1">
                    <a:lumMod val="85000"/>
                  </a:schemeClr>
                </a:solidFill>
              </a:rPr>
              <a:t>Aufforstung</a:t>
            </a:r>
          </a:p>
          <a:p>
            <a:pPr marL="285750" indent="-285750">
              <a:buFont typeface="Arial" panose="020B0604020202020204" pitchFamily="34" charset="0"/>
              <a:buChar char="•"/>
            </a:pPr>
            <a:r>
              <a:rPr lang="de-DE" dirty="0">
                <a:solidFill>
                  <a:schemeClr val="bg1">
                    <a:lumMod val="85000"/>
                  </a:schemeClr>
                </a:solidFill>
              </a:rPr>
              <a:t>Agroforstwirtschaft</a:t>
            </a:r>
          </a:p>
          <a:p>
            <a:pPr marL="285750" indent="-285750">
              <a:buFont typeface="Arial" panose="020B0604020202020204" pitchFamily="34" charset="0"/>
              <a:buChar char="•"/>
            </a:pPr>
            <a:r>
              <a:rPr lang="de-DE" dirty="0" err="1">
                <a:solidFill>
                  <a:schemeClr val="bg1">
                    <a:lumMod val="85000"/>
                  </a:schemeClr>
                </a:solidFill>
              </a:rPr>
              <a:t>Kurzumtriebsplantagen</a:t>
            </a:r>
            <a:endParaRPr lang="de-DE" dirty="0">
              <a:solidFill>
                <a:schemeClr val="bg1">
                  <a:lumMod val="85000"/>
                </a:schemeClr>
              </a:solidFill>
            </a:endParaRPr>
          </a:p>
          <a:p>
            <a:pPr marL="285750" indent="-285750">
              <a:buFont typeface="Arial" panose="020B0604020202020204" pitchFamily="34" charset="0"/>
              <a:buChar char="•"/>
            </a:pPr>
            <a:r>
              <a:rPr lang="de-DE" dirty="0" err="1">
                <a:solidFill>
                  <a:schemeClr val="bg1">
                    <a:lumMod val="85000"/>
                  </a:schemeClr>
                </a:solidFill>
              </a:rPr>
              <a:t>Wiedervernässung</a:t>
            </a:r>
            <a:endParaRPr lang="de-DE" dirty="0">
              <a:solidFill>
                <a:schemeClr val="bg1">
                  <a:lumMod val="85000"/>
                </a:schemeClr>
              </a:solidFill>
            </a:endParaRPr>
          </a:p>
          <a:p>
            <a:pPr marL="285750" indent="-285750">
              <a:buFont typeface="Arial" panose="020B0604020202020204" pitchFamily="34" charset="0"/>
              <a:buChar char="•"/>
            </a:pPr>
            <a:r>
              <a:rPr lang="de-DE" dirty="0">
                <a:solidFill>
                  <a:schemeClr val="bg1">
                    <a:lumMod val="85000"/>
                  </a:schemeClr>
                </a:solidFill>
              </a:rPr>
              <a:t>Anbau von Zwischenfrüchten</a:t>
            </a:r>
          </a:p>
          <a:p>
            <a:pPr marL="285750" indent="-285750">
              <a:buFont typeface="Arial" panose="020B0604020202020204" pitchFamily="34" charset="0"/>
              <a:buChar char="•"/>
            </a:pPr>
            <a:r>
              <a:rPr lang="de-DE" dirty="0">
                <a:solidFill>
                  <a:schemeClr val="bg1">
                    <a:lumMod val="85000"/>
                  </a:schemeClr>
                </a:solidFill>
              </a:rPr>
              <a:t>Anbau von Hülsenfrüchten </a:t>
            </a:r>
          </a:p>
          <a:p>
            <a:pPr marL="285750" indent="-285750">
              <a:buFont typeface="Arial" panose="020B0604020202020204" pitchFamily="34" charset="0"/>
              <a:buChar char="•"/>
            </a:pPr>
            <a:r>
              <a:rPr lang="de-DE" dirty="0"/>
              <a:t>Anbau von mehrjährigen Kulturen</a:t>
            </a:r>
          </a:p>
          <a:p>
            <a:pPr marL="285750" indent="-285750">
              <a:buFont typeface="Arial" panose="020B0604020202020204" pitchFamily="34" charset="0"/>
              <a:buChar char="•"/>
            </a:pPr>
            <a:endParaRPr lang="de-DE" dirty="0"/>
          </a:p>
        </p:txBody>
      </p:sp>
      <p:pic>
        <p:nvPicPr>
          <p:cNvPr id="8" name="Grafik 7">
            <a:extLst>
              <a:ext uri="{FF2B5EF4-FFF2-40B4-BE49-F238E27FC236}">
                <a16:creationId xmlns:a16="http://schemas.microsoft.com/office/drawing/2014/main" id="{E9391AC0-5DA9-4107-BE18-BB0C57A2D5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1923678"/>
            <a:ext cx="3647600" cy="2432920"/>
          </a:xfrm>
          <a:prstGeom prst="rect">
            <a:avLst/>
          </a:prstGeom>
        </p:spPr>
      </p:pic>
      <p:sp>
        <p:nvSpPr>
          <p:cNvPr id="10" name="Textfeld 9">
            <a:extLst>
              <a:ext uri="{FF2B5EF4-FFF2-40B4-BE49-F238E27FC236}">
                <a16:creationId xmlns:a16="http://schemas.microsoft.com/office/drawing/2014/main" id="{E34858F7-EA95-4C9D-956B-482B7570627D}"/>
              </a:ext>
            </a:extLst>
          </p:cNvPr>
          <p:cNvSpPr txBox="1"/>
          <p:nvPr/>
        </p:nvSpPr>
        <p:spPr>
          <a:xfrm>
            <a:off x="4412550" y="4356598"/>
            <a:ext cx="966931" cy="184666"/>
          </a:xfrm>
          <a:prstGeom prst="rect">
            <a:avLst/>
          </a:prstGeom>
          <a:noFill/>
        </p:spPr>
        <p:txBody>
          <a:bodyPr wrap="none" rtlCol="0">
            <a:spAutoFit/>
          </a:bodyPr>
          <a:lstStyle/>
          <a:p>
            <a:r>
              <a:rPr lang="de-DE" sz="600" dirty="0"/>
              <a:t>Quelle: Guterboden.de</a:t>
            </a:r>
            <a:endParaRPr lang="en-GB" sz="600" dirty="0"/>
          </a:p>
        </p:txBody>
      </p:sp>
      <p:sp>
        <p:nvSpPr>
          <p:cNvPr id="11" name="Pfeil: nach rechts 10">
            <a:extLst>
              <a:ext uri="{FF2B5EF4-FFF2-40B4-BE49-F238E27FC236}">
                <a16:creationId xmlns:a16="http://schemas.microsoft.com/office/drawing/2014/main" id="{B3FDD7FE-2092-489A-BAAA-3EF1175792E6}"/>
              </a:ext>
            </a:extLst>
          </p:cNvPr>
          <p:cNvSpPr/>
          <p:nvPr/>
        </p:nvSpPr>
        <p:spPr>
          <a:xfrm>
            <a:off x="4499992" y="1779662"/>
            <a:ext cx="3456384" cy="45719"/>
          </a:xfrm>
          <a:prstGeom prst="rightArrow">
            <a:avLst/>
          </a:prstGeom>
          <a:solidFill>
            <a:schemeClr val="tx2">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feld 11">
            <a:extLst>
              <a:ext uri="{FF2B5EF4-FFF2-40B4-BE49-F238E27FC236}">
                <a16:creationId xmlns:a16="http://schemas.microsoft.com/office/drawing/2014/main" id="{10697946-1AF6-42C4-985A-D0BBADBCACA4}"/>
              </a:ext>
            </a:extLst>
          </p:cNvPr>
          <p:cNvSpPr txBox="1"/>
          <p:nvPr/>
        </p:nvSpPr>
        <p:spPr>
          <a:xfrm>
            <a:off x="4499992" y="1397111"/>
            <a:ext cx="697627" cy="369332"/>
          </a:xfrm>
          <a:prstGeom prst="rect">
            <a:avLst/>
          </a:prstGeom>
          <a:noFill/>
        </p:spPr>
        <p:txBody>
          <a:bodyPr wrap="none" rtlCol="0">
            <a:spAutoFit/>
          </a:bodyPr>
          <a:lstStyle/>
          <a:p>
            <a:r>
              <a:rPr lang="de-DE" dirty="0">
                <a:solidFill>
                  <a:schemeClr val="tx2">
                    <a:lumMod val="60000"/>
                    <a:lumOff val="40000"/>
                  </a:schemeClr>
                </a:solidFill>
              </a:rPr>
              <a:t>2022</a:t>
            </a:r>
            <a:endParaRPr lang="en-GB" dirty="0">
              <a:solidFill>
                <a:schemeClr val="tx2">
                  <a:lumMod val="60000"/>
                  <a:lumOff val="40000"/>
                </a:schemeClr>
              </a:solidFill>
            </a:endParaRPr>
          </a:p>
        </p:txBody>
      </p:sp>
      <p:sp>
        <p:nvSpPr>
          <p:cNvPr id="13" name="Textfeld 12">
            <a:extLst>
              <a:ext uri="{FF2B5EF4-FFF2-40B4-BE49-F238E27FC236}">
                <a16:creationId xmlns:a16="http://schemas.microsoft.com/office/drawing/2014/main" id="{26C1B257-F7EE-48C7-83A4-74E5859ECE8D}"/>
              </a:ext>
            </a:extLst>
          </p:cNvPr>
          <p:cNvSpPr txBox="1"/>
          <p:nvPr/>
        </p:nvSpPr>
        <p:spPr>
          <a:xfrm>
            <a:off x="5734012" y="1402267"/>
            <a:ext cx="697627" cy="369332"/>
          </a:xfrm>
          <a:prstGeom prst="rect">
            <a:avLst/>
          </a:prstGeom>
          <a:noFill/>
        </p:spPr>
        <p:txBody>
          <a:bodyPr wrap="none" rtlCol="0">
            <a:spAutoFit/>
          </a:bodyPr>
          <a:lstStyle/>
          <a:p>
            <a:r>
              <a:rPr lang="de-DE" dirty="0">
                <a:solidFill>
                  <a:schemeClr val="tx2">
                    <a:lumMod val="60000"/>
                    <a:lumOff val="40000"/>
                  </a:schemeClr>
                </a:solidFill>
              </a:rPr>
              <a:t>2023</a:t>
            </a:r>
            <a:endParaRPr lang="en-GB" dirty="0">
              <a:solidFill>
                <a:schemeClr val="tx2">
                  <a:lumMod val="60000"/>
                  <a:lumOff val="40000"/>
                </a:schemeClr>
              </a:solidFill>
            </a:endParaRPr>
          </a:p>
        </p:txBody>
      </p:sp>
      <p:sp>
        <p:nvSpPr>
          <p:cNvPr id="14" name="Textfeld 13">
            <a:extLst>
              <a:ext uri="{FF2B5EF4-FFF2-40B4-BE49-F238E27FC236}">
                <a16:creationId xmlns:a16="http://schemas.microsoft.com/office/drawing/2014/main" id="{EE28D80A-9654-4087-B95D-C0338FCA9627}"/>
              </a:ext>
            </a:extLst>
          </p:cNvPr>
          <p:cNvSpPr txBox="1"/>
          <p:nvPr/>
        </p:nvSpPr>
        <p:spPr>
          <a:xfrm>
            <a:off x="7040042" y="1397111"/>
            <a:ext cx="697627" cy="369332"/>
          </a:xfrm>
          <a:prstGeom prst="rect">
            <a:avLst/>
          </a:prstGeom>
          <a:noFill/>
        </p:spPr>
        <p:txBody>
          <a:bodyPr wrap="none" rtlCol="0">
            <a:spAutoFit/>
          </a:bodyPr>
          <a:lstStyle/>
          <a:p>
            <a:r>
              <a:rPr lang="de-DE" dirty="0">
                <a:solidFill>
                  <a:schemeClr val="tx2">
                    <a:lumMod val="60000"/>
                    <a:lumOff val="40000"/>
                  </a:schemeClr>
                </a:solidFill>
              </a:rPr>
              <a:t>2024</a:t>
            </a:r>
            <a:endParaRPr lang="en-GB" dirty="0">
              <a:solidFill>
                <a:schemeClr val="tx2">
                  <a:lumMod val="60000"/>
                  <a:lumOff val="40000"/>
                </a:schemeClr>
              </a:solidFill>
            </a:endParaRPr>
          </a:p>
        </p:txBody>
      </p:sp>
      <p:cxnSp>
        <p:nvCxnSpPr>
          <p:cNvPr id="16" name="Gerader Verbinder 15">
            <a:extLst>
              <a:ext uri="{FF2B5EF4-FFF2-40B4-BE49-F238E27FC236}">
                <a16:creationId xmlns:a16="http://schemas.microsoft.com/office/drawing/2014/main" id="{6CB985B0-3730-426C-BE80-2C97BA6CDADD}"/>
              </a:ext>
            </a:extLst>
          </p:cNvPr>
          <p:cNvCxnSpPr>
            <a:cxnSpLocks/>
          </p:cNvCxnSpPr>
          <p:nvPr/>
        </p:nvCxnSpPr>
        <p:spPr>
          <a:xfrm flipH="1">
            <a:off x="4559370" y="1594996"/>
            <a:ext cx="12630" cy="207525"/>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43F402D0-414F-4F75-9213-8CADC8F931A7}"/>
              </a:ext>
            </a:extLst>
          </p:cNvPr>
          <p:cNvCxnSpPr>
            <a:cxnSpLocks/>
          </p:cNvCxnSpPr>
          <p:nvPr/>
        </p:nvCxnSpPr>
        <p:spPr>
          <a:xfrm flipH="1">
            <a:off x="5788866" y="1582191"/>
            <a:ext cx="12630" cy="207525"/>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4AB82D3D-DA03-4589-BF3A-C911AE9AA1BE}"/>
              </a:ext>
            </a:extLst>
          </p:cNvPr>
          <p:cNvCxnSpPr>
            <a:cxnSpLocks/>
          </p:cNvCxnSpPr>
          <p:nvPr/>
        </p:nvCxnSpPr>
        <p:spPr>
          <a:xfrm flipH="1">
            <a:off x="7092280" y="1581777"/>
            <a:ext cx="12630" cy="207525"/>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6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Thematische Einführung</a:t>
            </a:r>
            <a:br>
              <a:rPr lang="de-DE" dirty="0"/>
            </a:br>
            <a:r>
              <a:rPr lang="de-DE" b="0" dirty="0"/>
              <a:t>Konkrete Methoden</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11</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1" y="1203598"/>
            <a:ext cx="3203888" cy="3539358"/>
          </a:xfrm>
        </p:spPr>
        <p:txBody>
          <a:bodyPr/>
          <a:lstStyle/>
          <a:p>
            <a:pPr algn="ctr"/>
            <a:r>
              <a:rPr lang="de-DE" b="1" dirty="0"/>
              <a:t>CDR-Methoden</a:t>
            </a:r>
          </a:p>
          <a:p>
            <a:pPr marL="285750" indent="-285750">
              <a:buFont typeface="Arial" panose="020B0604020202020204" pitchFamily="34" charset="0"/>
              <a:buChar char="•"/>
            </a:pPr>
            <a:r>
              <a:rPr lang="de-DE" dirty="0"/>
              <a:t>Aufforstung</a:t>
            </a:r>
          </a:p>
          <a:p>
            <a:pPr marL="285750" indent="-285750">
              <a:buFont typeface="Arial" panose="020B0604020202020204" pitchFamily="34" charset="0"/>
              <a:buChar char="•"/>
            </a:pPr>
            <a:r>
              <a:rPr lang="de-DE" dirty="0"/>
              <a:t>Agroforstwirtschaft</a:t>
            </a:r>
          </a:p>
          <a:p>
            <a:pPr marL="285750" indent="-285750">
              <a:buFont typeface="Arial" panose="020B0604020202020204" pitchFamily="34" charset="0"/>
              <a:buChar char="•"/>
            </a:pPr>
            <a:r>
              <a:rPr lang="de-DE" dirty="0" err="1"/>
              <a:t>Kurzumtriebsplantagen</a:t>
            </a:r>
            <a:endParaRPr lang="de-DE" dirty="0"/>
          </a:p>
          <a:p>
            <a:pPr marL="285750" indent="-285750">
              <a:buFont typeface="Arial" panose="020B0604020202020204" pitchFamily="34" charset="0"/>
              <a:buChar char="•"/>
            </a:pPr>
            <a:r>
              <a:rPr lang="de-DE" dirty="0" err="1"/>
              <a:t>Wiedervernässung</a:t>
            </a:r>
            <a:endParaRPr lang="de-DE" dirty="0"/>
          </a:p>
          <a:p>
            <a:pPr marL="285750" indent="-285750">
              <a:buFont typeface="Arial" panose="020B0604020202020204" pitchFamily="34" charset="0"/>
              <a:buChar char="•"/>
            </a:pPr>
            <a:r>
              <a:rPr lang="de-DE" dirty="0"/>
              <a:t>Anbau von Zwischenfrüchten</a:t>
            </a:r>
          </a:p>
          <a:p>
            <a:pPr marL="285750" indent="-285750">
              <a:buFont typeface="Arial" panose="020B0604020202020204" pitchFamily="34" charset="0"/>
              <a:buChar char="•"/>
            </a:pPr>
            <a:r>
              <a:rPr lang="de-DE" dirty="0"/>
              <a:t>Anbau von Hülsenfrüchten </a:t>
            </a:r>
          </a:p>
          <a:p>
            <a:pPr marL="285750" indent="-285750">
              <a:buFont typeface="Arial" panose="020B0604020202020204" pitchFamily="34" charset="0"/>
              <a:buChar char="•"/>
            </a:pPr>
            <a:r>
              <a:rPr lang="de-DE" dirty="0"/>
              <a:t>Anbau von mehrjährigen Kulturen</a:t>
            </a:r>
          </a:p>
          <a:p>
            <a:pPr marL="285750" indent="-285750">
              <a:buFont typeface="Arial" panose="020B0604020202020204" pitchFamily="34" charset="0"/>
              <a:buChar char="•"/>
            </a:pPr>
            <a:endParaRPr lang="de-DE" dirty="0"/>
          </a:p>
        </p:txBody>
      </p:sp>
      <p:sp>
        <p:nvSpPr>
          <p:cNvPr id="8" name="Textplatzhalter 6">
            <a:extLst>
              <a:ext uri="{FF2B5EF4-FFF2-40B4-BE49-F238E27FC236}">
                <a16:creationId xmlns:a16="http://schemas.microsoft.com/office/drawing/2014/main" id="{734529B2-3083-4D9F-97A9-AE15ECC9802B}"/>
              </a:ext>
            </a:extLst>
          </p:cNvPr>
          <p:cNvSpPr txBox="1">
            <a:spLocks/>
          </p:cNvSpPr>
          <p:nvPr/>
        </p:nvSpPr>
        <p:spPr>
          <a:xfrm>
            <a:off x="4139952" y="1227507"/>
            <a:ext cx="4654448" cy="3539358"/>
          </a:xfrm>
          <a:prstGeom prst="rect">
            <a:avLst/>
          </a:prstGeom>
        </p:spPr>
        <p:txBody>
          <a:bodyPr vert="horz" lIns="0" tIns="0" rIns="0" bIns="0" rtlCol="0">
            <a:noAutofit/>
          </a:bodyPr>
          <a:lstStyle>
            <a:lvl1pPr marL="0" marR="0" indent="0" algn="l" defTabSz="180000" rtl="0" eaLnBrk="1" fontAlgn="auto" latinLnBrk="0" hangingPunct="1">
              <a:lnSpc>
                <a:spcPts val="1700"/>
              </a:lnSpc>
              <a:spcBef>
                <a:spcPts val="0"/>
              </a:spcBef>
              <a:spcAft>
                <a:spcPts val="1800"/>
              </a:spcAft>
              <a:buClr>
                <a:schemeClr val="tx2"/>
              </a:buClr>
              <a:buSzTx/>
              <a:buFont typeface="Wingdings" panose="05000000000000000000" pitchFamily="2" charset="2"/>
              <a:buNone/>
              <a:tabLst>
                <a:tab pos="180000" algn="l"/>
                <a:tab pos="360000" algn="l"/>
              </a:tabLst>
              <a:defRPr sz="1400" kern="1200">
                <a:solidFill>
                  <a:schemeClr val="tx1"/>
                </a:solidFill>
                <a:latin typeface="+mn-lt"/>
                <a:ea typeface="+mn-ea"/>
                <a:cs typeface="+mn-cs"/>
              </a:defRPr>
            </a:lvl1pPr>
            <a:lvl2pPr marL="180975" indent="0" algn="l" defTabSz="914400" rtl="0" eaLnBrk="1" latinLnBrk="0" hangingPunct="1">
              <a:lnSpc>
                <a:spcPts val="1700"/>
              </a:lnSpc>
              <a:spcBef>
                <a:spcPct val="20000"/>
              </a:spcBef>
              <a:buClr>
                <a:schemeClr val="tx2"/>
              </a:buClr>
              <a:buFont typeface="Wingdings" panose="05000000000000000000" pitchFamily="2" charset="2"/>
              <a:buNone/>
              <a:defRPr sz="1400" kern="1200">
                <a:solidFill>
                  <a:schemeClr val="tx1"/>
                </a:solidFill>
                <a:latin typeface="+mn-lt"/>
                <a:ea typeface="+mn-ea"/>
                <a:cs typeface="+mn-cs"/>
              </a:defRPr>
            </a:lvl2pPr>
            <a:lvl3pPr marL="360363" indent="0" algn="l" defTabSz="914400" rtl="0" eaLnBrk="1" latinLnBrk="0" hangingPunct="1">
              <a:lnSpc>
                <a:spcPts val="1700"/>
              </a:lnSpc>
              <a:spcBef>
                <a:spcPct val="20000"/>
              </a:spcBef>
              <a:buClr>
                <a:schemeClr val="tx2"/>
              </a:buClr>
              <a:buFont typeface="Wingdings" panose="05000000000000000000" pitchFamily="2" charset="2"/>
              <a:buNone/>
              <a:defRPr sz="1400" kern="1200">
                <a:solidFill>
                  <a:schemeClr val="tx1"/>
                </a:solidFill>
                <a:latin typeface="+mn-lt"/>
                <a:ea typeface="+mn-ea"/>
                <a:cs typeface="+mn-cs"/>
              </a:defRPr>
            </a:lvl3pPr>
            <a:lvl4pPr marL="539750" indent="0" algn="l" defTabSz="914400" rtl="0" eaLnBrk="1" latinLnBrk="0" hangingPunct="1">
              <a:lnSpc>
                <a:spcPts val="1700"/>
              </a:lnSpc>
              <a:spcBef>
                <a:spcPct val="20000"/>
              </a:spcBef>
              <a:buClr>
                <a:schemeClr val="tx2"/>
              </a:buClr>
              <a:buFont typeface="Wingdings" panose="05000000000000000000" pitchFamily="2" charset="2"/>
              <a:buNone/>
              <a:defRPr sz="1400" kern="1200">
                <a:solidFill>
                  <a:schemeClr val="tx1"/>
                </a:solidFill>
                <a:latin typeface="+mn-lt"/>
                <a:ea typeface="+mn-ea"/>
                <a:cs typeface="+mn-cs"/>
              </a:defRPr>
            </a:lvl4pPr>
            <a:lvl5pPr marL="714375" indent="0" algn="l" defTabSz="914400" rtl="0" eaLnBrk="1" latinLnBrk="0" hangingPunct="1">
              <a:lnSpc>
                <a:spcPts val="1700"/>
              </a:lnSpc>
              <a:spcBef>
                <a:spcPct val="20000"/>
              </a:spcBef>
              <a:buClr>
                <a:schemeClr val="tx2"/>
              </a:buClr>
              <a:buFont typeface="Wingdings" panose="05000000000000000000" pitchFamily="2" charset="2"/>
              <a:buNone/>
              <a:defRPr sz="14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de-DE" b="1" dirty="0"/>
              <a:t>„Herkömmliche“ landwirtschaftliche Praxis</a:t>
            </a:r>
          </a:p>
          <a:p>
            <a:endParaRPr lang="de-DE" dirty="0"/>
          </a:p>
        </p:txBody>
      </p:sp>
      <p:pic>
        <p:nvPicPr>
          <p:cNvPr id="5" name="Grafik 4">
            <a:extLst>
              <a:ext uri="{FF2B5EF4-FFF2-40B4-BE49-F238E27FC236}">
                <a16:creationId xmlns:a16="http://schemas.microsoft.com/office/drawing/2014/main" id="{A4463B26-5338-4269-A717-54E426CF6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50811" y="1563638"/>
            <a:ext cx="4032730" cy="2688486"/>
          </a:xfrm>
          <a:prstGeom prst="rect">
            <a:avLst/>
          </a:prstGeom>
        </p:spPr>
      </p:pic>
      <p:sp>
        <p:nvSpPr>
          <p:cNvPr id="11" name="Textfeld 10">
            <a:extLst>
              <a:ext uri="{FF2B5EF4-FFF2-40B4-BE49-F238E27FC236}">
                <a16:creationId xmlns:a16="http://schemas.microsoft.com/office/drawing/2014/main" id="{AD98C1A7-091E-49CC-8FED-BB3BC0467DDF}"/>
              </a:ext>
            </a:extLst>
          </p:cNvPr>
          <p:cNvSpPr txBox="1"/>
          <p:nvPr/>
        </p:nvSpPr>
        <p:spPr>
          <a:xfrm>
            <a:off x="4427984" y="4266340"/>
            <a:ext cx="1048685" cy="184666"/>
          </a:xfrm>
          <a:prstGeom prst="rect">
            <a:avLst/>
          </a:prstGeom>
          <a:noFill/>
        </p:spPr>
        <p:txBody>
          <a:bodyPr wrap="none" rtlCol="0">
            <a:spAutoFit/>
          </a:bodyPr>
          <a:lstStyle/>
          <a:p>
            <a:r>
              <a:rPr lang="de-DE" sz="600" dirty="0"/>
              <a:t>Quelle: Gartenjournal.net</a:t>
            </a:r>
            <a:endParaRPr lang="en-GB" sz="600" dirty="0"/>
          </a:p>
        </p:txBody>
      </p:sp>
    </p:spTree>
    <p:extLst>
      <p:ext uri="{BB962C8B-B14F-4D97-AF65-F5344CB8AC3E}">
        <p14:creationId xmlns:p14="http://schemas.microsoft.com/office/powerpoint/2010/main" val="217906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Thematische Einführung</a:t>
            </a:r>
            <a:br>
              <a:rPr lang="de-DE" dirty="0"/>
            </a:br>
            <a:r>
              <a:rPr lang="de-DE" b="0" dirty="0"/>
              <a:t>Mögliche negative Effekte</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12</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0" y="1203598"/>
            <a:ext cx="8244447" cy="2160240"/>
          </a:xfrm>
        </p:spPr>
        <p:txBody>
          <a:bodyPr/>
          <a:lstStyle/>
          <a:p>
            <a:r>
              <a:rPr lang="de-DE" dirty="0"/>
              <a:t>„Wenn Kohlendioxid sowieso wieder aus der Luft gesaugt werden kann, warum sollten wir dann weniger davon in die Luft blasen?“</a:t>
            </a:r>
          </a:p>
          <a:p>
            <a:pPr marL="285750" indent="-285750">
              <a:buFont typeface="Arial" panose="020B0604020202020204" pitchFamily="34" charset="0"/>
              <a:buChar char="•"/>
            </a:pPr>
            <a:r>
              <a:rPr lang="de-DE" dirty="0"/>
              <a:t>CDR könnte dazu führen, dass Anreize sinken weniger Kohlendioxid auszustoßen</a:t>
            </a:r>
          </a:p>
          <a:p>
            <a:pPr marL="285750" indent="-285750">
              <a:buFont typeface="Arial" panose="020B0604020202020204" pitchFamily="34" charset="0"/>
              <a:buChar char="•"/>
            </a:pPr>
            <a:r>
              <a:rPr lang="de-DE" dirty="0"/>
              <a:t>Wissenschaft kommt zu unterschiedlichen Ergebnissen, ob es diesen Effekt tatsächlich gibt.</a:t>
            </a:r>
          </a:p>
        </p:txBody>
      </p:sp>
    </p:spTree>
    <p:extLst>
      <p:ext uri="{BB962C8B-B14F-4D97-AF65-F5344CB8AC3E}">
        <p14:creationId xmlns:p14="http://schemas.microsoft.com/office/powerpoint/2010/main" val="1277426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hteck 63">
            <a:extLst>
              <a:ext uri="{FF2B5EF4-FFF2-40B4-BE49-F238E27FC236}">
                <a16:creationId xmlns:a16="http://schemas.microsoft.com/office/drawing/2014/main" id="{3D37AAAE-EA31-41F6-A10E-E772BF2CB124}"/>
              </a:ext>
            </a:extLst>
          </p:cNvPr>
          <p:cNvSpPr/>
          <p:nvPr/>
        </p:nvSpPr>
        <p:spPr>
          <a:xfrm>
            <a:off x="484917" y="1188170"/>
            <a:ext cx="5959292" cy="597433"/>
          </a:xfrm>
          <a:prstGeom prst="rect">
            <a:avLst/>
          </a:prstGeom>
          <a:solidFill>
            <a:schemeClr val="accent1">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el 5"/>
          <p:cNvSpPr>
            <a:spLocks noGrp="1"/>
          </p:cNvSpPr>
          <p:nvPr>
            <p:ph type="title"/>
          </p:nvPr>
        </p:nvSpPr>
        <p:spPr/>
        <p:txBody>
          <a:bodyPr/>
          <a:lstStyle/>
          <a:p>
            <a:r>
              <a:rPr lang="de-DE" dirty="0"/>
              <a:t>Thematische Einführung</a:t>
            </a:r>
            <a:br>
              <a:rPr lang="de-DE" dirty="0"/>
            </a:br>
            <a:r>
              <a:rPr lang="de-DE" b="0" dirty="0"/>
              <a:t>Ökosystemleistungen der CDR-Methoden (Beispiel Wald) </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13</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grpSp>
        <p:nvGrpSpPr>
          <p:cNvPr id="61" name="Gruppieren 60">
            <a:extLst>
              <a:ext uri="{FF2B5EF4-FFF2-40B4-BE49-F238E27FC236}">
                <a16:creationId xmlns:a16="http://schemas.microsoft.com/office/drawing/2014/main" id="{F12327B0-FC89-4F55-8E1B-5DA2CC875F30}"/>
              </a:ext>
            </a:extLst>
          </p:cNvPr>
          <p:cNvGrpSpPr/>
          <p:nvPr/>
        </p:nvGrpSpPr>
        <p:grpSpPr>
          <a:xfrm>
            <a:off x="185915" y="1907307"/>
            <a:ext cx="8601130" cy="3023231"/>
            <a:chOff x="193270" y="1419300"/>
            <a:chExt cx="8601130" cy="3023231"/>
          </a:xfrm>
        </p:grpSpPr>
        <p:sp>
          <p:nvSpPr>
            <p:cNvPr id="8" name="Textfeld 7">
              <a:extLst>
                <a:ext uri="{FF2B5EF4-FFF2-40B4-BE49-F238E27FC236}">
                  <a16:creationId xmlns:a16="http://schemas.microsoft.com/office/drawing/2014/main" id="{038026BA-2542-4614-9CC8-1B6701724E30}"/>
                </a:ext>
              </a:extLst>
            </p:cNvPr>
            <p:cNvSpPr txBox="1"/>
            <p:nvPr/>
          </p:nvSpPr>
          <p:spPr>
            <a:xfrm>
              <a:off x="193270" y="1710719"/>
              <a:ext cx="2412584" cy="307777"/>
            </a:xfrm>
            <a:prstGeom prst="rect">
              <a:avLst/>
            </a:prstGeom>
            <a:noFill/>
          </p:spPr>
          <p:txBody>
            <a:bodyPr wrap="none" rtlCol="0">
              <a:spAutoFit/>
            </a:bodyPr>
            <a:lstStyle/>
            <a:p>
              <a:r>
                <a:rPr lang="de-DE" sz="1400" dirty="0"/>
                <a:t>Lebensraum für Artenvielfalt</a:t>
              </a:r>
              <a:endParaRPr lang="en-GB" sz="1400" dirty="0"/>
            </a:p>
          </p:txBody>
        </p:sp>
        <p:sp>
          <p:nvSpPr>
            <p:cNvPr id="9" name="Textfeld 8">
              <a:extLst>
                <a:ext uri="{FF2B5EF4-FFF2-40B4-BE49-F238E27FC236}">
                  <a16:creationId xmlns:a16="http://schemas.microsoft.com/office/drawing/2014/main" id="{6833A9B5-7A3B-4A0F-B60E-F31B6B3898D0}"/>
                </a:ext>
              </a:extLst>
            </p:cNvPr>
            <p:cNvSpPr txBox="1"/>
            <p:nvPr/>
          </p:nvSpPr>
          <p:spPr>
            <a:xfrm>
              <a:off x="6597948" y="3435627"/>
              <a:ext cx="2196452" cy="523220"/>
            </a:xfrm>
            <a:prstGeom prst="rect">
              <a:avLst/>
            </a:prstGeom>
            <a:noFill/>
          </p:spPr>
          <p:txBody>
            <a:bodyPr wrap="square" rtlCol="0">
              <a:spAutoFit/>
            </a:bodyPr>
            <a:lstStyle/>
            <a:p>
              <a:r>
                <a:rPr lang="de-DE" sz="1400" dirty="0"/>
                <a:t>Verhinderung von Bodenerosion</a:t>
              </a:r>
              <a:endParaRPr lang="en-GB" sz="1400" dirty="0"/>
            </a:p>
          </p:txBody>
        </p:sp>
        <p:sp>
          <p:nvSpPr>
            <p:cNvPr id="11" name="Textfeld 10">
              <a:extLst>
                <a:ext uri="{FF2B5EF4-FFF2-40B4-BE49-F238E27FC236}">
                  <a16:creationId xmlns:a16="http://schemas.microsoft.com/office/drawing/2014/main" id="{D7C44734-90F5-4A16-84CA-D18B4AC43A71}"/>
                </a:ext>
              </a:extLst>
            </p:cNvPr>
            <p:cNvSpPr txBox="1"/>
            <p:nvPr/>
          </p:nvSpPr>
          <p:spPr>
            <a:xfrm>
              <a:off x="458046" y="4134754"/>
              <a:ext cx="1688283" cy="307777"/>
            </a:xfrm>
            <a:prstGeom prst="rect">
              <a:avLst/>
            </a:prstGeom>
            <a:noFill/>
          </p:spPr>
          <p:txBody>
            <a:bodyPr wrap="none" rtlCol="0">
              <a:spAutoFit/>
            </a:bodyPr>
            <a:lstStyle/>
            <a:p>
              <a:r>
                <a:rPr lang="de-DE" sz="1400" dirty="0"/>
                <a:t>Hochwasserschutz</a:t>
              </a:r>
              <a:endParaRPr lang="en-GB" sz="1400" dirty="0"/>
            </a:p>
          </p:txBody>
        </p:sp>
        <p:sp>
          <p:nvSpPr>
            <p:cNvPr id="12" name="Textfeld 11">
              <a:extLst>
                <a:ext uri="{FF2B5EF4-FFF2-40B4-BE49-F238E27FC236}">
                  <a16:creationId xmlns:a16="http://schemas.microsoft.com/office/drawing/2014/main" id="{FA0A26AF-62C5-49E4-BDC7-707C8E952DD9}"/>
                </a:ext>
              </a:extLst>
            </p:cNvPr>
            <p:cNvSpPr txBox="1"/>
            <p:nvPr/>
          </p:nvSpPr>
          <p:spPr>
            <a:xfrm>
              <a:off x="7468212" y="2593199"/>
              <a:ext cx="1111202" cy="307777"/>
            </a:xfrm>
            <a:prstGeom prst="rect">
              <a:avLst/>
            </a:prstGeom>
            <a:noFill/>
          </p:spPr>
          <p:txBody>
            <a:bodyPr wrap="none" rtlCol="0">
              <a:spAutoFit/>
            </a:bodyPr>
            <a:lstStyle/>
            <a:p>
              <a:r>
                <a:rPr lang="de-DE" sz="1400" dirty="0"/>
                <a:t>Windschutz</a:t>
              </a:r>
              <a:endParaRPr lang="en-GB" dirty="0"/>
            </a:p>
          </p:txBody>
        </p:sp>
        <p:sp>
          <p:nvSpPr>
            <p:cNvPr id="13" name="Textfeld 12">
              <a:extLst>
                <a:ext uri="{FF2B5EF4-FFF2-40B4-BE49-F238E27FC236}">
                  <a16:creationId xmlns:a16="http://schemas.microsoft.com/office/drawing/2014/main" id="{CE3439D0-18E6-4C12-B0F3-837E58863479}"/>
                </a:ext>
              </a:extLst>
            </p:cNvPr>
            <p:cNvSpPr txBox="1"/>
            <p:nvPr/>
          </p:nvSpPr>
          <p:spPr>
            <a:xfrm>
              <a:off x="3118241" y="1419300"/>
              <a:ext cx="1986441" cy="307777"/>
            </a:xfrm>
            <a:prstGeom prst="rect">
              <a:avLst/>
            </a:prstGeom>
            <a:noFill/>
          </p:spPr>
          <p:txBody>
            <a:bodyPr wrap="none" rtlCol="0">
              <a:spAutoFit/>
            </a:bodyPr>
            <a:lstStyle/>
            <a:p>
              <a:r>
                <a:rPr lang="de-DE" sz="1400" dirty="0"/>
                <a:t>Bessere Bodenqualität</a:t>
              </a:r>
              <a:endParaRPr lang="en-GB" sz="1400" dirty="0"/>
            </a:p>
          </p:txBody>
        </p:sp>
        <p:sp>
          <p:nvSpPr>
            <p:cNvPr id="14" name="Textfeld 13">
              <a:extLst>
                <a:ext uri="{FF2B5EF4-FFF2-40B4-BE49-F238E27FC236}">
                  <a16:creationId xmlns:a16="http://schemas.microsoft.com/office/drawing/2014/main" id="{405D9B88-6A20-44CA-B6BD-C94F5487D49E}"/>
                </a:ext>
              </a:extLst>
            </p:cNvPr>
            <p:cNvSpPr txBox="1"/>
            <p:nvPr/>
          </p:nvSpPr>
          <p:spPr>
            <a:xfrm>
              <a:off x="5626142" y="1750771"/>
              <a:ext cx="2244525" cy="307777"/>
            </a:xfrm>
            <a:prstGeom prst="rect">
              <a:avLst/>
            </a:prstGeom>
            <a:noFill/>
          </p:spPr>
          <p:txBody>
            <a:bodyPr wrap="none" rtlCol="0">
              <a:spAutoFit/>
            </a:bodyPr>
            <a:lstStyle/>
            <a:p>
              <a:r>
                <a:rPr lang="de-DE" sz="1400" dirty="0"/>
                <a:t>Bäume spenden Schatten</a:t>
              </a:r>
              <a:endParaRPr lang="en-GB" sz="1400" dirty="0"/>
            </a:p>
          </p:txBody>
        </p:sp>
        <p:cxnSp>
          <p:nvCxnSpPr>
            <p:cNvPr id="16" name="Gerade Verbindung mit Pfeil 15">
              <a:extLst>
                <a:ext uri="{FF2B5EF4-FFF2-40B4-BE49-F238E27FC236}">
                  <a16:creationId xmlns:a16="http://schemas.microsoft.com/office/drawing/2014/main" id="{F68F2BB8-3116-4F54-AB7B-7360CEF2BDD4}"/>
                </a:ext>
              </a:extLst>
            </p:cNvPr>
            <p:cNvCxnSpPr>
              <a:cxnSpLocks/>
            </p:cNvCxnSpPr>
            <p:nvPr/>
          </p:nvCxnSpPr>
          <p:spPr>
            <a:xfrm flipH="1" flipV="1">
              <a:off x="2021358" y="2020609"/>
              <a:ext cx="1045184"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776993C0-3AA3-4FAB-B31F-FB562CC9F2FC}"/>
                </a:ext>
              </a:extLst>
            </p:cNvPr>
            <p:cNvCxnSpPr>
              <a:cxnSpLocks/>
            </p:cNvCxnSpPr>
            <p:nvPr/>
          </p:nvCxnSpPr>
          <p:spPr>
            <a:xfrm flipH="1" flipV="1">
              <a:off x="4147307" y="1750771"/>
              <a:ext cx="194332" cy="635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3BB08CD0-3B52-4141-A29D-884CC7F41C35}"/>
                </a:ext>
              </a:extLst>
            </p:cNvPr>
            <p:cNvCxnSpPr>
              <a:cxnSpLocks/>
            </p:cNvCxnSpPr>
            <p:nvPr/>
          </p:nvCxnSpPr>
          <p:spPr>
            <a:xfrm flipV="1">
              <a:off x="5794722" y="2050331"/>
              <a:ext cx="1123180" cy="57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93DDD6DF-10A9-45D1-A3BC-2FC4BCAAA208}"/>
                </a:ext>
              </a:extLst>
            </p:cNvPr>
            <p:cNvCxnSpPr>
              <a:cxnSpLocks/>
              <a:stCxn id="7" idx="3"/>
              <a:endCxn id="12" idx="1"/>
            </p:cNvCxnSpPr>
            <p:nvPr/>
          </p:nvCxnSpPr>
          <p:spPr>
            <a:xfrm flipV="1">
              <a:off x="5921279" y="2747088"/>
              <a:ext cx="1546933" cy="41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961DF9F0-DE58-42DA-A900-4BC4572B3C5E}"/>
                </a:ext>
              </a:extLst>
            </p:cNvPr>
            <p:cNvCxnSpPr>
              <a:cxnSpLocks/>
              <a:endCxn id="9" idx="1"/>
            </p:cNvCxnSpPr>
            <p:nvPr/>
          </p:nvCxnSpPr>
          <p:spPr>
            <a:xfrm flipV="1">
              <a:off x="5921279" y="3697237"/>
              <a:ext cx="676669" cy="61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D0EB4138-5FDE-4863-8FF1-596ED9533CD6}"/>
                </a:ext>
              </a:extLst>
            </p:cNvPr>
            <p:cNvCxnSpPr>
              <a:cxnSpLocks/>
            </p:cNvCxnSpPr>
            <p:nvPr/>
          </p:nvCxnSpPr>
          <p:spPr>
            <a:xfrm flipH="1">
              <a:off x="2045686" y="3460769"/>
              <a:ext cx="887656" cy="726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F62EAB6E-C33A-4BFC-95EF-417C48403B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9637" y="2099975"/>
              <a:ext cx="3071642" cy="2127112"/>
            </a:xfrm>
            <a:prstGeom prst="rect">
              <a:avLst/>
            </a:prstGeom>
          </p:spPr>
        </p:pic>
        <p:sp>
          <p:nvSpPr>
            <p:cNvPr id="20" name="Textfeld 19">
              <a:extLst>
                <a:ext uri="{FF2B5EF4-FFF2-40B4-BE49-F238E27FC236}">
                  <a16:creationId xmlns:a16="http://schemas.microsoft.com/office/drawing/2014/main" id="{EB912E4D-A696-497E-9348-ACD2061684D8}"/>
                </a:ext>
              </a:extLst>
            </p:cNvPr>
            <p:cNvSpPr txBox="1"/>
            <p:nvPr/>
          </p:nvSpPr>
          <p:spPr>
            <a:xfrm>
              <a:off x="2753128" y="4227087"/>
              <a:ext cx="1154483" cy="184666"/>
            </a:xfrm>
            <a:prstGeom prst="rect">
              <a:avLst/>
            </a:prstGeom>
            <a:noFill/>
          </p:spPr>
          <p:txBody>
            <a:bodyPr wrap="none" rtlCol="0">
              <a:spAutoFit/>
            </a:bodyPr>
            <a:lstStyle/>
            <a:p>
              <a:r>
                <a:rPr lang="de-DE" sz="600" dirty="0"/>
                <a:t>Quelle: Günter </a:t>
              </a:r>
              <a:r>
                <a:rPr lang="de-DE" sz="600" dirty="0" err="1"/>
                <a:t>Hohensträter</a:t>
              </a:r>
              <a:endParaRPr lang="en-GB" sz="600" dirty="0"/>
            </a:p>
          </p:txBody>
        </p:sp>
        <p:cxnSp>
          <p:nvCxnSpPr>
            <p:cNvPr id="22" name="Gerade Verbindung mit Pfeil 21">
              <a:extLst>
                <a:ext uri="{FF2B5EF4-FFF2-40B4-BE49-F238E27FC236}">
                  <a16:creationId xmlns:a16="http://schemas.microsoft.com/office/drawing/2014/main" id="{C4C4C3DF-3E46-40D5-BF60-CEA28CB0D290}"/>
                </a:ext>
              </a:extLst>
            </p:cNvPr>
            <p:cNvCxnSpPr>
              <a:cxnSpLocks/>
            </p:cNvCxnSpPr>
            <p:nvPr/>
          </p:nvCxnSpPr>
          <p:spPr>
            <a:xfrm flipH="1" flipV="1">
              <a:off x="2178985" y="3081811"/>
              <a:ext cx="729518" cy="6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36CC13CC-141B-4B19-8925-75AEEE6666E8}"/>
                </a:ext>
              </a:extLst>
            </p:cNvPr>
            <p:cNvSpPr txBox="1"/>
            <p:nvPr/>
          </p:nvSpPr>
          <p:spPr>
            <a:xfrm>
              <a:off x="213335" y="2626473"/>
              <a:ext cx="1975221" cy="738664"/>
            </a:xfrm>
            <a:prstGeom prst="rect">
              <a:avLst/>
            </a:prstGeom>
            <a:noFill/>
          </p:spPr>
          <p:txBody>
            <a:bodyPr wrap="none" rtlCol="0">
              <a:spAutoFit/>
            </a:bodyPr>
            <a:lstStyle/>
            <a:p>
              <a:r>
                <a:rPr lang="de-DE" sz="1400" dirty="0"/>
                <a:t>Freizeitaktivitäten</a:t>
              </a:r>
            </a:p>
            <a:p>
              <a:r>
                <a:rPr lang="de-DE" sz="1400" dirty="0"/>
                <a:t>(Wandern, Pilze </a:t>
              </a:r>
            </a:p>
            <a:p>
              <a:r>
                <a:rPr lang="de-DE" sz="1400" dirty="0"/>
                <a:t>Sammeln, Jagen, etc.)</a:t>
              </a:r>
              <a:endParaRPr lang="en-GB" sz="1400" dirty="0"/>
            </a:p>
          </p:txBody>
        </p:sp>
      </p:grpSp>
      <p:sp>
        <p:nvSpPr>
          <p:cNvPr id="62" name="Textplatzhalter 6">
            <a:extLst>
              <a:ext uri="{FF2B5EF4-FFF2-40B4-BE49-F238E27FC236}">
                <a16:creationId xmlns:a16="http://schemas.microsoft.com/office/drawing/2014/main" id="{AE101918-3BEB-4D27-B367-1B8A5A3A24DD}"/>
              </a:ext>
            </a:extLst>
          </p:cNvPr>
          <p:cNvSpPr>
            <a:spLocks noGrp="1"/>
          </p:cNvSpPr>
          <p:nvPr>
            <p:ph type="body" sz="quarter" idx="13"/>
          </p:nvPr>
        </p:nvSpPr>
        <p:spPr>
          <a:xfrm>
            <a:off x="585155" y="1274595"/>
            <a:ext cx="8244447" cy="493835"/>
          </a:xfrm>
        </p:spPr>
        <p:txBody>
          <a:bodyPr/>
          <a:lstStyle/>
          <a:p>
            <a:r>
              <a:rPr lang="de-DE" dirty="0"/>
              <a:t>Ökosystem = Lebewesen + unbelebte Natur</a:t>
            </a:r>
            <a:br>
              <a:rPr lang="de-DE" dirty="0"/>
            </a:br>
            <a:r>
              <a:rPr lang="de-DE" dirty="0">
                <a:sym typeface="Wingdings" panose="05000000000000000000" pitchFamily="2" charset="2"/>
              </a:rPr>
              <a:t> Ökosystemleistung = Vorteile, die Menschen durch Ökosysteme haben</a:t>
            </a:r>
            <a:endParaRPr lang="de-DE" dirty="0"/>
          </a:p>
        </p:txBody>
      </p:sp>
    </p:spTree>
    <p:extLst>
      <p:ext uri="{BB962C8B-B14F-4D97-AF65-F5344CB8AC3E}">
        <p14:creationId xmlns:p14="http://schemas.microsoft.com/office/powerpoint/2010/main" val="3486563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Thematische Einführung</a:t>
            </a:r>
            <a:br>
              <a:rPr lang="de-DE" dirty="0"/>
            </a:br>
            <a:r>
              <a:rPr lang="de-DE" b="0" dirty="0"/>
              <a:t>Ökosystemleistungen der CDR-Methoden</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14</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0" y="1203598"/>
            <a:ext cx="8244447" cy="2520280"/>
          </a:xfrm>
        </p:spPr>
        <p:txBody>
          <a:bodyPr/>
          <a:lstStyle/>
          <a:p>
            <a:r>
              <a:rPr lang="de-DE" dirty="0"/>
              <a:t>Bereitstellung von Ökosystemleistungen hängt von verschiedenen Faktoren ab, wie</a:t>
            </a:r>
          </a:p>
          <a:p>
            <a:pPr marL="285750" indent="-285750">
              <a:buFont typeface="Arial" panose="020B0604020202020204" pitchFamily="34" charset="0"/>
              <a:buChar char="•"/>
            </a:pPr>
            <a:r>
              <a:rPr lang="de-DE" dirty="0"/>
              <a:t>Standortbedingungen (Klima- &amp; Wetterbedingungen, Einflussnahme durch Menschen, Bodenqualität, etc.)</a:t>
            </a:r>
          </a:p>
          <a:p>
            <a:pPr marL="285750" indent="-285750">
              <a:buFont typeface="Arial" panose="020B0604020202020204" pitchFamily="34" charset="0"/>
              <a:buChar char="•"/>
            </a:pPr>
            <a:r>
              <a:rPr lang="de-DE" dirty="0"/>
              <a:t>Art und Weise der Ausgestaltung der Methoden (z.B. Mischwälder vs. Monokulturen)</a:t>
            </a:r>
          </a:p>
          <a:p>
            <a:r>
              <a:rPr lang="de-DE" dirty="0">
                <a:sym typeface="Wingdings" panose="05000000000000000000" pitchFamily="2" charset="2"/>
              </a:rPr>
              <a:t> Es gibt Unsicherheit, ob die Ökosystemleistungen, die man erreichen möchte, schlussendlich durch eine bestimmte Maßnahme tatsächlich erreicht werden.</a:t>
            </a:r>
            <a:endParaRPr lang="de-DE" dirty="0"/>
          </a:p>
          <a:p>
            <a:endParaRPr lang="de-DE" dirty="0"/>
          </a:p>
        </p:txBody>
      </p:sp>
    </p:spTree>
    <p:extLst>
      <p:ext uri="{BB962C8B-B14F-4D97-AF65-F5344CB8AC3E}">
        <p14:creationId xmlns:p14="http://schemas.microsoft.com/office/powerpoint/2010/main" val="905087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Thematische Einführung</a:t>
            </a:r>
            <a:br>
              <a:rPr lang="de-DE" dirty="0"/>
            </a:br>
            <a:r>
              <a:rPr lang="de-DE" b="0" dirty="0"/>
              <a:t>Kosten der Umsetzung der Methoden</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15</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0" y="1203598"/>
            <a:ext cx="8244447" cy="2520280"/>
          </a:xfrm>
        </p:spPr>
        <p:txBody>
          <a:bodyPr/>
          <a:lstStyle/>
          <a:p>
            <a:r>
              <a:rPr lang="de-DE" dirty="0"/>
              <a:t>Umsetzung der Methoden kann Kosten verursachen, wie</a:t>
            </a:r>
          </a:p>
          <a:p>
            <a:pPr marL="285750" indent="-285750">
              <a:buFont typeface="Arial" panose="020B0604020202020204" pitchFamily="34" charset="0"/>
              <a:buChar char="•"/>
            </a:pPr>
            <a:r>
              <a:rPr lang="de-DE" dirty="0"/>
              <a:t>Tatsächliche Ausgaben (z.B. für das Pflanzen und die Pflege von Bäumen),</a:t>
            </a:r>
          </a:p>
          <a:p>
            <a:pPr marL="285750" indent="-285750">
              <a:buFont typeface="Arial" panose="020B0604020202020204" pitchFamily="34" charset="0"/>
              <a:buChar char="•"/>
            </a:pPr>
            <a:r>
              <a:rPr lang="de-DE" dirty="0"/>
              <a:t>Mögliche Ernteausfälle (und damit weniger Einnahmen),</a:t>
            </a:r>
          </a:p>
          <a:p>
            <a:pPr marL="285750" indent="-285750">
              <a:buFont typeface="Arial" panose="020B0604020202020204" pitchFamily="34" charset="0"/>
              <a:buChar char="•"/>
            </a:pPr>
            <a:r>
              <a:rPr lang="de-DE" dirty="0"/>
              <a:t>Verringerung des Bodenwertes (weniger Einnahmen bei der Veräußerung),</a:t>
            </a:r>
          </a:p>
          <a:p>
            <a:pPr marL="285750" indent="-285750">
              <a:buFont typeface="Arial" panose="020B0604020202020204" pitchFamily="34" charset="0"/>
              <a:buChar char="•"/>
            </a:pPr>
            <a:r>
              <a:rPr lang="de-DE" dirty="0"/>
              <a:t>Und mögliche weitere.</a:t>
            </a:r>
          </a:p>
          <a:p>
            <a:endParaRPr lang="de-DE" dirty="0"/>
          </a:p>
        </p:txBody>
      </p:sp>
    </p:spTree>
    <p:extLst>
      <p:ext uri="{BB962C8B-B14F-4D97-AF65-F5344CB8AC3E}">
        <p14:creationId xmlns:p14="http://schemas.microsoft.com/office/powerpoint/2010/main" val="2108043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Diskussion</a:t>
            </a:r>
            <a:br>
              <a:rPr lang="de-DE" dirty="0"/>
            </a:br>
            <a:r>
              <a:rPr lang="de-DE" b="0" dirty="0"/>
              <a:t>Aufgabenstellung</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16</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0" y="1203598"/>
            <a:ext cx="8244447" cy="2520280"/>
          </a:xfrm>
        </p:spPr>
        <p:txBody>
          <a:bodyPr/>
          <a:lstStyle/>
          <a:p>
            <a:pPr marL="342900" indent="-342900">
              <a:buFont typeface="+mj-lt"/>
              <a:buAutoNum type="arabicPeriod"/>
            </a:pPr>
            <a:r>
              <a:rPr lang="de-DE" dirty="0"/>
              <a:t>Wie bewerten Sie CDR im Allgemeinen? (1 Minute Redezeit pro Person)</a:t>
            </a:r>
          </a:p>
          <a:p>
            <a:pPr marL="342900" indent="-342900">
              <a:buFont typeface="+mj-lt"/>
              <a:buAutoNum type="arabicPeriod"/>
            </a:pPr>
            <a:r>
              <a:rPr lang="de-DE" dirty="0"/>
              <a:t>Gemeinsames Erstellen eines Rankings der CDR-Methoden. Argumentieren Sie dabei bitte, warum einzelne Maßnahmen Ihrer Meinung nach besser sind als andere. (20 Minuten Zeit)</a:t>
            </a:r>
          </a:p>
        </p:txBody>
      </p:sp>
    </p:spTree>
    <p:extLst>
      <p:ext uri="{BB962C8B-B14F-4D97-AF65-F5344CB8AC3E}">
        <p14:creationId xmlns:p14="http://schemas.microsoft.com/office/powerpoint/2010/main" val="838968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Diskussion</a:t>
            </a:r>
            <a:br>
              <a:rPr lang="de-DE" dirty="0"/>
            </a:br>
            <a:r>
              <a:rPr lang="de-DE" b="0" dirty="0"/>
              <a:t>Erste Aufgabe</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17</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0" y="1203598"/>
            <a:ext cx="8244447" cy="3168352"/>
          </a:xfrm>
        </p:spPr>
        <p:txBody>
          <a:bodyPr anchor="ctr"/>
          <a:lstStyle/>
          <a:p>
            <a:pPr algn="ctr"/>
            <a:r>
              <a:rPr lang="de-DE" sz="2800" dirty="0"/>
              <a:t>Wie bewerten Sie CDR im Allgemeinen? Warum? </a:t>
            </a:r>
            <a:br>
              <a:rPr lang="de-DE" dirty="0"/>
            </a:br>
            <a:r>
              <a:rPr lang="de-DE" dirty="0"/>
              <a:t>(1 Minute Redezeit pro Person)</a:t>
            </a:r>
          </a:p>
        </p:txBody>
      </p:sp>
    </p:spTree>
    <p:extLst>
      <p:ext uri="{BB962C8B-B14F-4D97-AF65-F5344CB8AC3E}">
        <p14:creationId xmlns:p14="http://schemas.microsoft.com/office/powerpoint/2010/main" val="243251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Diskussion</a:t>
            </a:r>
            <a:br>
              <a:rPr lang="de-DE" dirty="0"/>
            </a:br>
            <a:r>
              <a:rPr lang="de-DE" b="0" dirty="0"/>
              <a:t>Zweite Aufgabe</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18</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0" y="1203598"/>
            <a:ext cx="8244447" cy="3168352"/>
          </a:xfrm>
        </p:spPr>
        <p:txBody>
          <a:bodyPr anchor="ctr"/>
          <a:lstStyle/>
          <a:p>
            <a:pPr algn="ctr">
              <a:lnSpc>
                <a:spcPct val="100000"/>
              </a:lnSpc>
            </a:pPr>
            <a:r>
              <a:rPr lang="de-DE" sz="2800" dirty="0"/>
              <a:t>Erstellen Sie mit den anderen Teilnehmenden bitte ein Ranking der vorgestellten CDR-Methoden.</a:t>
            </a:r>
          </a:p>
          <a:p>
            <a:pPr algn="ctr">
              <a:lnSpc>
                <a:spcPct val="100000"/>
              </a:lnSpc>
            </a:pPr>
            <a:r>
              <a:rPr lang="de-DE" sz="2800" dirty="0"/>
              <a:t>Argumentieren Sie dabei bitte, warum einzelne Methoden Ihrer Meinung nach besser sind als andere </a:t>
            </a:r>
            <a:br>
              <a:rPr lang="de-DE" dirty="0"/>
            </a:br>
            <a:r>
              <a:rPr lang="de-DE" dirty="0"/>
              <a:t>(25 Minuten Zeit)</a:t>
            </a:r>
          </a:p>
        </p:txBody>
      </p:sp>
    </p:spTree>
    <p:extLst>
      <p:ext uri="{BB962C8B-B14F-4D97-AF65-F5344CB8AC3E}">
        <p14:creationId xmlns:p14="http://schemas.microsoft.com/office/powerpoint/2010/main" val="250050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Vorstellung des Fragebogens</a:t>
            </a:r>
            <a:br>
              <a:rPr lang="de-DE" dirty="0"/>
            </a:br>
            <a:r>
              <a:rPr lang="de-DE" b="0" dirty="0"/>
              <a:t>Auswahlexperiment</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19</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0" y="1203598"/>
            <a:ext cx="8244447" cy="3698702"/>
          </a:xfrm>
        </p:spPr>
        <p:txBody>
          <a:bodyPr/>
          <a:lstStyle/>
          <a:p>
            <a:r>
              <a:rPr lang="de-DE" dirty="0"/>
              <a:t>Fragebogen besteht aus mehreren Teilen, u.a. dem Auswahlexperiment</a:t>
            </a:r>
          </a:p>
          <a:p>
            <a:r>
              <a:rPr lang="de-DE" dirty="0">
                <a:sym typeface="Wingdings" panose="05000000000000000000" pitchFamily="2" charset="2"/>
              </a:rPr>
              <a:t>Beispiel:</a:t>
            </a:r>
          </a:p>
          <a:p>
            <a:r>
              <a:rPr lang="de-DE" dirty="0">
                <a:sym typeface="Wingdings" panose="05000000000000000000" pitchFamily="2" charset="2"/>
              </a:rPr>
              <a:t> Stellen Sie sich bitte vor, dass </a:t>
            </a:r>
            <a:br>
              <a:rPr lang="de-DE" dirty="0">
                <a:sym typeface="Wingdings" panose="05000000000000000000" pitchFamily="2" charset="2"/>
              </a:rPr>
            </a:br>
            <a:r>
              <a:rPr lang="de-DE" dirty="0">
                <a:sym typeface="Wingdings" panose="05000000000000000000" pitchFamily="2" charset="2"/>
              </a:rPr>
              <a:t>die Bundesregierung einen Gesetzes-</a:t>
            </a:r>
            <a:br>
              <a:rPr lang="de-DE" dirty="0">
                <a:sym typeface="Wingdings" panose="05000000000000000000" pitchFamily="2" charset="2"/>
              </a:rPr>
            </a:br>
            <a:r>
              <a:rPr lang="de-DE" dirty="0" err="1">
                <a:sym typeface="Wingdings" panose="05000000000000000000" pitchFamily="2" charset="2"/>
              </a:rPr>
              <a:t>entwurf</a:t>
            </a:r>
            <a:r>
              <a:rPr lang="de-DE" dirty="0">
                <a:sym typeface="Wingdings" panose="05000000000000000000" pitchFamily="2" charset="2"/>
              </a:rPr>
              <a:t> plant, der Landwirtinnen und </a:t>
            </a:r>
            <a:br>
              <a:rPr lang="de-DE" dirty="0">
                <a:sym typeface="Wingdings" panose="05000000000000000000" pitchFamily="2" charset="2"/>
              </a:rPr>
            </a:br>
            <a:r>
              <a:rPr lang="de-DE" dirty="0">
                <a:sym typeface="Wingdings" panose="05000000000000000000" pitchFamily="2" charset="2"/>
              </a:rPr>
              <a:t>Landwirte dafür bezahlt, dass Sie für </a:t>
            </a:r>
            <a:br>
              <a:rPr lang="de-DE" dirty="0">
                <a:sym typeface="Wingdings" panose="05000000000000000000" pitchFamily="2" charset="2"/>
              </a:rPr>
            </a:br>
            <a:r>
              <a:rPr lang="de-DE" dirty="0">
                <a:sym typeface="Wingdings" panose="05000000000000000000" pitchFamily="2" charset="2"/>
              </a:rPr>
              <a:t>die Umwelt nützliche Leistungen </a:t>
            </a:r>
            <a:br>
              <a:rPr lang="de-DE" dirty="0">
                <a:sym typeface="Wingdings" panose="05000000000000000000" pitchFamily="2" charset="2"/>
              </a:rPr>
            </a:br>
            <a:r>
              <a:rPr lang="de-DE" dirty="0">
                <a:sym typeface="Wingdings" panose="05000000000000000000" pitchFamily="2" charset="2"/>
              </a:rPr>
              <a:t>erbringen, wie zum Beispiel die </a:t>
            </a:r>
            <a:br>
              <a:rPr lang="de-DE" dirty="0">
                <a:sym typeface="Wingdings" panose="05000000000000000000" pitchFamily="2" charset="2"/>
              </a:rPr>
            </a:br>
            <a:r>
              <a:rPr lang="de-DE" dirty="0">
                <a:sym typeface="Wingdings" panose="05000000000000000000" pitchFamily="2" charset="2"/>
              </a:rPr>
              <a:t>Erhöhung der Wasserqualität.</a:t>
            </a:r>
          </a:p>
          <a:p>
            <a:r>
              <a:rPr lang="de-DE" dirty="0">
                <a:sym typeface="Wingdings" panose="05000000000000000000" pitchFamily="2" charset="2"/>
              </a:rPr>
              <a:t> Finanziert wird das Programm aus </a:t>
            </a:r>
            <a:br>
              <a:rPr lang="de-DE" dirty="0">
                <a:sym typeface="Wingdings" panose="05000000000000000000" pitchFamily="2" charset="2"/>
              </a:rPr>
            </a:br>
            <a:r>
              <a:rPr lang="de-DE" dirty="0">
                <a:sym typeface="Wingdings" panose="05000000000000000000" pitchFamily="2" charset="2"/>
              </a:rPr>
              <a:t>Steuermitteln. Somit würden Sie direkt </a:t>
            </a:r>
            <a:br>
              <a:rPr lang="de-DE" dirty="0">
                <a:sym typeface="Wingdings" panose="05000000000000000000" pitchFamily="2" charset="2"/>
              </a:rPr>
            </a:br>
            <a:r>
              <a:rPr lang="de-DE" dirty="0">
                <a:sym typeface="Wingdings" panose="05000000000000000000" pitchFamily="2" charset="2"/>
              </a:rPr>
              <a:t>dafür zahlen, dass die von Ihnen </a:t>
            </a:r>
            <a:br>
              <a:rPr lang="de-DE" dirty="0">
                <a:sym typeface="Wingdings" panose="05000000000000000000" pitchFamily="2" charset="2"/>
              </a:rPr>
            </a:br>
            <a:r>
              <a:rPr lang="de-DE" dirty="0">
                <a:sym typeface="Wingdings" panose="05000000000000000000" pitchFamily="2" charset="2"/>
              </a:rPr>
              <a:t>jeweils bevorzugte Option umgesetzt </a:t>
            </a:r>
            <a:br>
              <a:rPr lang="de-DE" dirty="0">
                <a:sym typeface="Wingdings" panose="05000000000000000000" pitchFamily="2" charset="2"/>
              </a:rPr>
            </a:br>
            <a:r>
              <a:rPr lang="de-DE" dirty="0">
                <a:sym typeface="Wingdings" panose="05000000000000000000" pitchFamily="2" charset="2"/>
              </a:rPr>
              <a:t>wird.</a:t>
            </a:r>
          </a:p>
        </p:txBody>
      </p:sp>
      <p:pic>
        <p:nvPicPr>
          <p:cNvPr id="5" name="Grafik 4">
            <a:extLst>
              <a:ext uri="{FF2B5EF4-FFF2-40B4-BE49-F238E27FC236}">
                <a16:creationId xmlns:a16="http://schemas.microsoft.com/office/drawing/2014/main" id="{646178D8-7DFA-49CD-8B66-8751BA94C9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1880" y="1481550"/>
            <a:ext cx="5472608" cy="3308188"/>
          </a:xfrm>
          <a:prstGeom prst="rect">
            <a:avLst/>
          </a:prstGeom>
        </p:spPr>
      </p:pic>
    </p:spTree>
    <p:extLst>
      <p:ext uri="{BB962C8B-B14F-4D97-AF65-F5344CB8AC3E}">
        <p14:creationId xmlns:p14="http://schemas.microsoft.com/office/powerpoint/2010/main" val="208222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Agenda</a:t>
            </a:r>
            <a:br>
              <a:rPr lang="de-DE" dirty="0"/>
            </a:b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2</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2"/>
          </p:nvPr>
        </p:nvSpPr>
        <p:spPr>
          <a:xfrm>
            <a:off x="358774" y="1130401"/>
            <a:ext cx="4105275" cy="1729382"/>
          </a:xfrm>
        </p:spPr>
        <p:txBody>
          <a:bodyPr/>
          <a:lstStyle/>
          <a:p>
            <a:r>
              <a:rPr lang="de-DE" sz="1400" dirty="0"/>
              <a:t>Thematische Einführung (ca. 10 Minuten)</a:t>
            </a:r>
          </a:p>
          <a:p>
            <a:r>
              <a:rPr lang="de-DE" dirty="0"/>
              <a:t>Diskussion (ca. 35 Minuten)</a:t>
            </a:r>
          </a:p>
          <a:p>
            <a:r>
              <a:rPr lang="de-DE" sz="1400" dirty="0"/>
              <a:t>Vorstellung des Fragebogens (ca. 5 Minuten)</a:t>
            </a:r>
          </a:p>
          <a:p>
            <a:r>
              <a:rPr lang="de-DE" dirty="0"/>
              <a:t>Fragebogen (30-40 Minuten)</a:t>
            </a:r>
            <a:endParaRPr lang="de-DE" sz="1400" dirty="0"/>
          </a:p>
        </p:txBody>
      </p:sp>
    </p:spTree>
    <p:extLst>
      <p:ext uri="{BB962C8B-B14F-4D97-AF65-F5344CB8AC3E}">
        <p14:creationId xmlns:p14="http://schemas.microsoft.com/office/powerpoint/2010/main" val="238502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Vorstellung des Fragebogens</a:t>
            </a:r>
            <a:br>
              <a:rPr lang="de-DE" dirty="0"/>
            </a:br>
            <a:r>
              <a:rPr lang="de-DE" b="0" dirty="0"/>
              <a:t>Auswahlexperiment</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20</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0" y="1203598"/>
            <a:ext cx="8244447" cy="3096344"/>
          </a:xfrm>
        </p:spPr>
        <p:txBody>
          <a:bodyPr/>
          <a:lstStyle/>
          <a:p>
            <a:r>
              <a:rPr lang="de-DE" dirty="0">
                <a:sym typeface="Wingdings" panose="05000000000000000000" pitchFamily="2" charset="2"/>
              </a:rPr>
              <a:t>Es wird insgesamt 18 solcher Tabellen geben. Bitte entscheiden Sie sich bei jeder Tabelle für eine der drei Optionen. Bitte entscheiden Sie dabei jeweils </a:t>
            </a:r>
            <a:r>
              <a:rPr lang="de-DE" b="1" dirty="0">
                <a:sym typeface="Wingdings" panose="05000000000000000000" pitchFamily="2" charset="2"/>
              </a:rPr>
              <a:t>frei</a:t>
            </a:r>
            <a:r>
              <a:rPr lang="de-DE" dirty="0">
                <a:sym typeface="Wingdings" panose="05000000000000000000" pitchFamily="2" charset="2"/>
              </a:rPr>
              <a:t> und </a:t>
            </a:r>
            <a:r>
              <a:rPr lang="de-DE" b="1" dirty="0">
                <a:sym typeface="Wingdings" panose="05000000000000000000" pitchFamily="2" charset="2"/>
              </a:rPr>
              <a:t>unabhängig</a:t>
            </a:r>
            <a:r>
              <a:rPr lang="de-DE" dirty="0">
                <a:sym typeface="Wingdings" panose="05000000000000000000" pitchFamily="2" charset="2"/>
              </a:rPr>
              <a:t> von den vorherigen Tabellen und </a:t>
            </a:r>
            <a:r>
              <a:rPr lang="de-DE" b="1" dirty="0">
                <a:sym typeface="Wingdings" panose="05000000000000000000" pitchFamily="2" charset="2"/>
              </a:rPr>
              <a:t>nach Ihren eigenen Vorlieben</a:t>
            </a:r>
            <a:r>
              <a:rPr lang="de-DE" dirty="0">
                <a:sym typeface="Wingdings" panose="05000000000000000000" pitchFamily="2" charset="2"/>
              </a:rPr>
              <a:t>. Stellen Sie sich bitte insbesondere vor, dass Sie für Ihre Auswahl in den vorherigen Tabellen kein Geld zahlen müssen, da jeweils nur die Wahl der Option bei der aktuellen Tabelle zählt. Es ist außerdem wichtig, dass Ihre Wahl </a:t>
            </a:r>
            <a:r>
              <a:rPr lang="de-DE" b="1" dirty="0">
                <a:sym typeface="Wingdings" panose="05000000000000000000" pitchFamily="2" charset="2"/>
              </a:rPr>
              <a:t>realistisch</a:t>
            </a:r>
            <a:r>
              <a:rPr lang="de-DE" dirty="0">
                <a:sym typeface="Wingdings" panose="05000000000000000000" pitchFamily="2" charset="2"/>
              </a:rPr>
              <a:t> ist. Denken Sie also bitte genau darüber nach, welche Geldbeträge Ihr Haushalt zu zahlen imstande und bereit ist.</a:t>
            </a:r>
          </a:p>
          <a:p>
            <a:endParaRPr lang="de-DE" dirty="0">
              <a:sym typeface="Wingdings" panose="05000000000000000000" pitchFamily="2" charset="2"/>
            </a:endParaRPr>
          </a:p>
          <a:p>
            <a:endParaRPr lang="de-DE" dirty="0">
              <a:sym typeface="Wingdings" panose="05000000000000000000" pitchFamily="2" charset="2"/>
            </a:endParaRPr>
          </a:p>
        </p:txBody>
      </p:sp>
    </p:spTree>
    <p:extLst>
      <p:ext uri="{BB962C8B-B14F-4D97-AF65-F5344CB8AC3E}">
        <p14:creationId xmlns:p14="http://schemas.microsoft.com/office/powerpoint/2010/main" val="4156283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3CF7B5-14D4-411C-9C3C-B5F7DA39F9C6}"/>
              </a:ext>
            </a:extLst>
          </p:cNvPr>
          <p:cNvSpPr>
            <a:spLocks noGrp="1"/>
          </p:cNvSpPr>
          <p:nvPr>
            <p:ph type="title"/>
          </p:nvPr>
        </p:nvSpPr>
        <p:spPr/>
        <p:txBody>
          <a:bodyPr/>
          <a:lstStyle/>
          <a:p>
            <a:r>
              <a:rPr lang="de-DE" dirty="0"/>
              <a:t>Anhang</a:t>
            </a:r>
            <a:endParaRPr lang="en-GB" dirty="0"/>
          </a:p>
        </p:txBody>
      </p:sp>
      <p:sp>
        <p:nvSpPr>
          <p:cNvPr id="3" name="Foliennummernplatzhalter 2">
            <a:extLst>
              <a:ext uri="{FF2B5EF4-FFF2-40B4-BE49-F238E27FC236}">
                <a16:creationId xmlns:a16="http://schemas.microsoft.com/office/drawing/2014/main" id="{EB7E5BA5-34D1-4D6D-AA16-AB7300FEA38D}"/>
              </a:ext>
            </a:extLst>
          </p:cNvPr>
          <p:cNvSpPr>
            <a:spLocks noGrp="1"/>
          </p:cNvSpPr>
          <p:nvPr>
            <p:ph type="sldNum" sz="quarter" idx="10"/>
          </p:nvPr>
        </p:nvSpPr>
        <p:spPr/>
        <p:txBody>
          <a:bodyPr/>
          <a:lstStyle/>
          <a:p>
            <a:fld id="{EA7858BA-97FF-467B-88B5-B4FF2FCC31FE}" type="slidenum">
              <a:rPr lang="de-DE" smtClean="0"/>
              <a:pPr/>
              <a:t>21</a:t>
            </a:fld>
            <a:endParaRPr lang="de-DE" dirty="0"/>
          </a:p>
        </p:txBody>
      </p:sp>
      <p:sp>
        <p:nvSpPr>
          <p:cNvPr id="4" name="Fußzeilenplatzhalter 3">
            <a:extLst>
              <a:ext uri="{FF2B5EF4-FFF2-40B4-BE49-F238E27FC236}">
                <a16:creationId xmlns:a16="http://schemas.microsoft.com/office/drawing/2014/main" id="{B0629E79-D336-49D9-A1FF-FF3B521C0823}"/>
              </a:ext>
            </a:extLst>
          </p:cNvPr>
          <p:cNvSpPr>
            <a:spLocks noGrp="1"/>
          </p:cNvSpPr>
          <p:nvPr>
            <p:ph type="ftr" sz="quarter" idx="11"/>
          </p:nvPr>
        </p:nvSpPr>
        <p:spPr/>
        <p:txBody>
          <a:bodyPr/>
          <a:lstStyle/>
          <a:p>
            <a:r>
              <a:rPr lang="de-DE"/>
              <a:t>www.ufz.de</a:t>
            </a:r>
            <a:endParaRPr lang="de-DE" dirty="0"/>
          </a:p>
        </p:txBody>
      </p:sp>
    </p:spTree>
    <p:extLst>
      <p:ext uri="{BB962C8B-B14F-4D97-AF65-F5344CB8AC3E}">
        <p14:creationId xmlns:p14="http://schemas.microsoft.com/office/powerpoint/2010/main" val="1482952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Referenzen</a:t>
            </a:r>
          </a:p>
        </p:txBody>
      </p:sp>
      <p:sp>
        <p:nvSpPr>
          <p:cNvPr id="2" name="Foliennummernplatzhalter 1"/>
          <p:cNvSpPr>
            <a:spLocks noGrp="1"/>
          </p:cNvSpPr>
          <p:nvPr>
            <p:ph type="sldNum" sz="quarter" idx="10"/>
          </p:nvPr>
        </p:nvSpPr>
        <p:spPr/>
        <p:txBody>
          <a:bodyPr/>
          <a:lstStyle/>
          <a:p>
            <a:fld id="{7AF9AA50-0486-41C3-8F9C-2E057E6D6925}" type="slidenum">
              <a:rPr lang="de-DE" smtClean="0"/>
              <a:pPr/>
              <a:t>22</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0" y="1203598"/>
            <a:ext cx="8244447" cy="3096344"/>
          </a:xfrm>
        </p:spPr>
        <p:txBody>
          <a:bodyPr/>
          <a:lstStyle/>
          <a:p>
            <a:r>
              <a:rPr lang="de-DE" sz="900" u="sng" dirty="0">
                <a:hlinkClick r:id="rId2"/>
              </a:rPr>
              <a:t>https://www.biohof-garvsmuehlen.de/agroforst </a:t>
            </a:r>
            <a:br>
              <a:rPr lang="de-DE" sz="900" u="sng" dirty="0"/>
            </a:br>
            <a:r>
              <a:rPr lang="de-DE" sz="900" u="sng" dirty="0">
                <a:hlinkClick r:id="rId3"/>
              </a:rPr>
              <a:t>https://www.bzfe.de/lebensmittel/vom-acker-bis-zum-teller/huelsenfruechte/huelsenfruechte-erzeugung/</a:t>
            </a:r>
            <a:br>
              <a:rPr lang="de-DE" sz="900" u="sng" dirty="0"/>
            </a:br>
            <a:r>
              <a:rPr lang="de-DE" sz="900" u="sng" dirty="0">
                <a:hlinkClick r:id="rId4"/>
              </a:rPr>
              <a:t>https://www.gartenjournal.net/monokultur</a:t>
            </a:r>
            <a:br>
              <a:rPr lang="de-DE" sz="900" u="sng" dirty="0"/>
            </a:br>
            <a:r>
              <a:rPr lang="de-DE" sz="900" u="sng" dirty="0">
                <a:hlinkClick r:id="rId5"/>
              </a:rPr>
              <a:t>https://guterboden.de/artischocke-mehrjaehrig</a:t>
            </a:r>
            <a:br>
              <a:rPr lang="de-DE" sz="900" u="sng" dirty="0"/>
            </a:br>
            <a:r>
              <a:rPr lang="de-DE" sz="900" u="sng" dirty="0">
                <a:hlinkClick r:id="rId6"/>
              </a:rPr>
              <a:t>https://llh.hessen.de/umwelt/biorohstoffnutzung/energetische-nutzung/thermische-nutzung/feldtag-kurzumtriebsplantagen-ein-rueckblick/</a:t>
            </a:r>
            <a:br>
              <a:rPr lang="de-DE" sz="900" u="sng" dirty="0"/>
            </a:br>
            <a:r>
              <a:rPr lang="de-DE" sz="900" u="sng" dirty="0">
                <a:hlinkClick r:id="rId7"/>
              </a:rPr>
              <a:t>https://naturfotografen-forum.de/o1515086-Im%20gr%C3%BCnen%20Wald</a:t>
            </a:r>
            <a:br>
              <a:rPr lang="de-DE" sz="900" u="sng" dirty="0"/>
            </a:br>
            <a:r>
              <a:rPr lang="de-DE" sz="900" u="sng" dirty="0">
                <a:hlinkClick r:id="rId8"/>
              </a:rPr>
              <a:t>https://www.oekolandbau.de/boeln-forschung/forschungsergebnisse/eip-forschungsergebnisse/naehrstoffmanagement-und-langfristig-gesicherte-ertragssteigerung-in-oekologischen-marktfruchtbetrieben/</a:t>
            </a:r>
            <a:br>
              <a:rPr lang="de-DE" sz="900" u="sng" dirty="0"/>
            </a:br>
            <a:r>
              <a:rPr lang="de-DE" sz="900" u="sng" dirty="0">
                <a:hlinkClick r:id="rId9"/>
              </a:rPr>
              <a:t>https://www.uni-greifswald.de/universitaet/information/aktuelles/detail/n/wiedervernaessung-von-mooren-internationale-konferenz-an-der-universitaet-rostock-51021/</a:t>
            </a:r>
            <a:endParaRPr lang="en-GB" sz="900" dirty="0"/>
          </a:p>
          <a:p>
            <a:br>
              <a:rPr lang="de-DE" sz="900" u="sng" dirty="0"/>
            </a:br>
            <a:br>
              <a:rPr lang="de-DE" sz="900" u="sng" dirty="0"/>
            </a:br>
            <a:endParaRPr lang="en-GB" sz="900" dirty="0"/>
          </a:p>
          <a:p>
            <a:endParaRPr lang="de-DE" sz="900" dirty="0">
              <a:sym typeface="Wingdings" panose="05000000000000000000" pitchFamily="2" charset="2"/>
            </a:endParaRPr>
          </a:p>
        </p:txBody>
      </p:sp>
    </p:spTree>
    <p:extLst>
      <p:ext uri="{BB962C8B-B14F-4D97-AF65-F5344CB8AC3E}">
        <p14:creationId xmlns:p14="http://schemas.microsoft.com/office/powerpoint/2010/main" val="3504611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Diskussion</a:t>
            </a:r>
            <a:br>
              <a:rPr lang="de-DE" dirty="0"/>
            </a:br>
            <a:r>
              <a:rPr lang="de-DE" b="0" dirty="0"/>
              <a:t>Individueller Code</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23</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0" y="1203598"/>
            <a:ext cx="8244447" cy="3168352"/>
          </a:xfrm>
        </p:spPr>
        <p:txBody>
          <a:bodyPr/>
          <a:lstStyle/>
          <a:p>
            <a:r>
              <a:rPr lang="de-DE" dirty="0"/>
              <a:t>Erste zwei Buchstaben des Vornamens Ihrer Mutter (Großbuchstaben) + Letzte drei Buchstaben Ihrer PLZ + Erste zwei Buchstaben des Vornamens Ihres Vaters (Großbuchstaben) </a:t>
            </a:r>
          </a:p>
          <a:p>
            <a:r>
              <a:rPr lang="de-DE" dirty="0"/>
              <a:t>Beispiel: </a:t>
            </a:r>
          </a:p>
          <a:p>
            <a:pPr marL="285750" indent="-285750">
              <a:buFont typeface="Arial" panose="020B0604020202020204" pitchFamily="34" charset="0"/>
              <a:buChar char="•"/>
            </a:pPr>
            <a:r>
              <a:rPr lang="de-DE" dirty="0"/>
              <a:t>Mutter: </a:t>
            </a:r>
            <a:r>
              <a:rPr lang="de-DE" b="1" dirty="0"/>
              <a:t>Sy</a:t>
            </a:r>
            <a:r>
              <a:rPr lang="de-DE" dirty="0"/>
              <a:t>lvia</a:t>
            </a:r>
          </a:p>
          <a:p>
            <a:pPr marL="285750" indent="-285750">
              <a:buFont typeface="Arial" panose="020B0604020202020204" pitchFamily="34" charset="0"/>
              <a:buChar char="•"/>
            </a:pPr>
            <a:r>
              <a:rPr lang="de-DE" dirty="0"/>
              <a:t>PLZ: 04</a:t>
            </a:r>
            <a:r>
              <a:rPr lang="de-DE" b="1" dirty="0"/>
              <a:t>299</a:t>
            </a:r>
          </a:p>
          <a:p>
            <a:pPr marL="285750" indent="-285750">
              <a:buFont typeface="Arial" panose="020B0604020202020204" pitchFamily="34" charset="0"/>
              <a:buChar char="•"/>
            </a:pPr>
            <a:r>
              <a:rPr lang="de-DE" dirty="0"/>
              <a:t>Vater: </a:t>
            </a:r>
            <a:r>
              <a:rPr lang="de-DE" b="1" dirty="0"/>
              <a:t>Be</a:t>
            </a:r>
            <a:r>
              <a:rPr lang="de-DE" dirty="0"/>
              <a:t>rnd</a:t>
            </a:r>
          </a:p>
          <a:p>
            <a:pPr marL="285750" indent="-285750">
              <a:buFont typeface="Wingdings" panose="05000000000000000000" pitchFamily="2" charset="2"/>
              <a:buChar char="à"/>
            </a:pPr>
            <a:r>
              <a:rPr lang="de-DE" dirty="0">
                <a:sym typeface="Wingdings" panose="05000000000000000000" pitchFamily="2" charset="2"/>
              </a:rPr>
              <a:t>Individueller Code: SY299BE</a:t>
            </a:r>
          </a:p>
          <a:p>
            <a:endParaRPr lang="de-DE" dirty="0">
              <a:sym typeface="Wingdings" panose="05000000000000000000" pitchFamily="2" charset="2"/>
            </a:endParaRPr>
          </a:p>
          <a:p>
            <a:r>
              <a:rPr lang="de-DE" dirty="0">
                <a:sym typeface="Wingdings" panose="05000000000000000000" pitchFamily="2" charset="2"/>
              </a:rPr>
              <a:t>Bitte benennen Sie sich im Zoom-Raum entsprechend um!</a:t>
            </a:r>
          </a:p>
        </p:txBody>
      </p:sp>
    </p:spTree>
    <p:extLst>
      <p:ext uri="{BB962C8B-B14F-4D97-AF65-F5344CB8AC3E}">
        <p14:creationId xmlns:p14="http://schemas.microsoft.com/office/powerpoint/2010/main" val="854930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Thematische Einführung</a:t>
            </a:r>
            <a:br>
              <a:rPr lang="de-DE" dirty="0"/>
            </a:br>
            <a:r>
              <a:rPr lang="de-DE" b="0" dirty="0"/>
              <a:t>Carbon Dioxide </a:t>
            </a:r>
            <a:r>
              <a:rPr lang="de-DE" b="0" dirty="0" err="1"/>
              <a:t>Removal</a:t>
            </a:r>
            <a:r>
              <a:rPr lang="de-DE" b="0" dirty="0"/>
              <a:t> (CDR) im Allgemeinen</a:t>
            </a:r>
          </a:p>
        </p:txBody>
      </p:sp>
      <p:sp>
        <p:nvSpPr>
          <p:cNvPr id="3" name="Foliennummernplatzhalter 2"/>
          <p:cNvSpPr>
            <a:spLocks noGrp="1"/>
          </p:cNvSpPr>
          <p:nvPr>
            <p:ph type="sldNum" sz="quarter" idx="10"/>
          </p:nvPr>
        </p:nvSpPr>
        <p:spPr/>
        <p:txBody>
          <a:bodyPr/>
          <a:lstStyle/>
          <a:p>
            <a:fld id="{EA7858BA-97FF-467B-88B5-B4FF2FCC31FE}" type="slidenum">
              <a:rPr lang="de-DE" smtClean="0"/>
              <a:pPr/>
              <a:t>3</a:t>
            </a:fld>
            <a:endParaRPr lang="de-DE" dirty="0"/>
          </a:p>
        </p:txBody>
      </p:sp>
      <p:sp>
        <p:nvSpPr>
          <p:cNvPr id="4" name="Fußzeilenplatzhalter 3"/>
          <p:cNvSpPr>
            <a:spLocks noGrp="1"/>
          </p:cNvSpPr>
          <p:nvPr>
            <p:ph type="ftr" sz="quarter" idx="11"/>
          </p:nvPr>
        </p:nvSpPr>
        <p:spPr/>
        <p:txBody>
          <a:bodyPr/>
          <a:lstStyle/>
          <a:p>
            <a:r>
              <a:rPr lang="de-DE"/>
              <a:t>www.ufz.de</a:t>
            </a:r>
            <a:endParaRPr lang="de-DE" dirty="0"/>
          </a:p>
        </p:txBody>
      </p:sp>
      <p:sp>
        <p:nvSpPr>
          <p:cNvPr id="5" name="Textplatzhalter 4"/>
          <p:cNvSpPr>
            <a:spLocks noGrp="1"/>
          </p:cNvSpPr>
          <p:nvPr>
            <p:ph type="body" sz="quarter" idx="12"/>
          </p:nvPr>
        </p:nvSpPr>
        <p:spPr>
          <a:xfrm>
            <a:off x="358774" y="1130401"/>
            <a:ext cx="8461698" cy="659962"/>
          </a:xfrm>
        </p:spPr>
        <p:txBody>
          <a:bodyPr/>
          <a:lstStyle/>
          <a:p>
            <a:pPr marL="0" indent="0">
              <a:buNone/>
            </a:pPr>
            <a:r>
              <a:rPr lang="de-DE" dirty="0"/>
              <a:t>CDR: engl. Carbon Dioxide </a:t>
            </a:r>
            <a:r>
              <a:rPr lang="de-DE" dirty="0" err="1"/>
              <a:t>Removal</a:t>
            </a:r>
            <a:r>
              <a:rPr lang="de-DE" dirty="0"/>
              <a:t> = Kohlendioxid wird aus der Luft entnommen </a:t>
            </a:r>
            <a:br>
              <a:rPr lang="de-DE" dirty="0"/>
            </a:br>
            <a:r>
              <a:rPr lang="de-DE" dirty="0">
                <a:sym typeface="Wingdings" panose="05000000000000000000" pitchFamily="2" charset="2"/>
              </a:rPr>
              <a:t> dient dem Klimaschutz, da Kohlendioxid in der Luft als Treibhausgas wirkt und zur Klimaerwärmung wesentlich beiträgt</a:t>
            </a:r>
            <a:endParaRPr lang="de-DE" dirty="0"/>
          </a:p>
        </p:txBody>
      </p:sp>
      <p:pic>
        <p:nvPicPr>
          <p:cNvPr id="8" name="Grafik 7">
            <a:extLst>
              <a:ext uri="{FF2B5EF4-FFF2-40B4-BE49-F238E27FC236}">
                <a16:creationId xmlns:a16="http://schemas.microsoft.com/office/drawing/2014/main" id="{BC67E5DB-EEF5-43F5-9BE7-B8A45D417B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5856" y="1867619"/>
            <a:ext cx="4947446" cy="2612704"/>
          </a:xfrm>
          <a:prstGeom prst="rect">
            <a:avLst/>
          </a:prstGeom>
        </p:spPr>
      </p:pic>
      <p:sp>
        <p:nvSpPr>
          <p:cNvPr id="9" name="Textfeld 8">
            <a:extLst>
              <a:ext uri="{FF2B5EF4-FFF2-40B4-BE49-F238E27FC236}">
                <a16:creationId xmlns:a16="http://schemas.microsoft.com/office/drawing/2014/main" id="{C6CDCDB1-5F29-480C-9720-61A2ED1690E8}"/>
              </a:ext>
            </a:extLst>
          </p:cNvPr>
          <p:cNvSpPr txBox="1"/>
          <p:nvPr/>
        </p:nvSpPr>
        <p:spPr>
          <a:xfrm>
            <a:off x="3271098" y="4507095"/>
            <a:ext cx="1106393" cy="184666"/>
          </a:xfrm>
          <a:prstGeom prst="rect">
            <a:avLst/>
          </a:prstGeom>
          <a:noFill/>
        </p:spPr>
        <p:txBody>
          <a:bodyPr wrap="none" rtlCol="0">
            <a:spAutoFit/>
          </a:bodyPr>
          <a:lstStyle/>
          <a:p>
            <a:r>
              <a:rPr lang="de-DE" sz="600" dirty="0"/>
              <a:t>Quelle: Eigene Darstellung</a:t>
            </a:r>
            <a:endParaRPr lang="en-GB" sz="600" dirty="0"/>
          </a:p>
        </p:txBody>
      </p:sp>
    </p:spTree>
    <p:extLst>
      <p:ext uri="{BB962C8B-B14F-4D97-AF65-F5344CB8AC3E}">
        <p14:creationId xmlns:p14="http://schemas.microsoft.com/office/powerpoint/2010/main" val="85117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Thematische Einführung</a:t>
            </a:r>
            <a:br>
              <a:rPr lang="de-DE" dirty="0"/>
            </a:br>
            <a:r>
              <a:rPr lang="de-DE" b="0" dirty="0"/>
              <a:t>Konkrete Methoden</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4</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1" y="1120624"/>
            <a:ext cx="3203888" cy="3107310"/>
          </a:xfrm>
        </p:spPr>
        <p:txBody>
          <a:bodyPr/>
          <a:lstStyle/>
          <a:p>
            <a:pPr marL="285750" indent="-285750">
              <a:buFont typeface="Arial" panose="020B0604020202020204" pitchFamily="34" charset="0"/>
              <a:buChar char="•"/>
            </a:pPr>
            <a:r>
              <a:rPr lang="de-DE" dirty="0"/>
              <a:t>Aufforstung</a:t>
            </a:r>
          </a:p>
        </p:txBody>
      </p:sp>
      <p:pic>
        <p:nvPicPr>
          <p:cNvPr id="17" name="Grafik 16">
            <a:extLst>
              <a:ext uri="{FF2B5EF4-FFF2-40B4-BE49-F238E27FC236}">
                <a16:creationId xmlns:a16="http://schemas.microsoft.com/office/drawing/2014/main" id="{0BF26A38-5739-4D26-866F-7482A9F2F1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9752" y="1120624"/>
            <a:ext cx="4752526" cy="3291124"/>
          </a:xfrm>
          <a:prstGeom prst="rect">
            <a:avLst/>
          </a:prstGeom>
        </p:spPr>
      </p:pic>
      <p:sp>
        <p:nvSpPr>
          <p:cNvPr id="9" name="Textfeld 8">
            <a:extLst>
              <a:ext uri="{FF2B5EF4-FFF2-40B4-BE49-F238E27FC236}">
                <a16:creationId xmlns:a16="http://schemas.microsoft.com/office/drawing/2014/main" id="{460B2855-3EE9-4629-945A-A29718BEE8A5}"/>
              </a:ext>
            </a:extLst>
          </p:cNvPr>
          <p:cNvSpPr txBox="1"/>
          <p:nvPr/>
        </p:nvSpPr>
        <p:spPr>
          <a:xfrm>
            <a:off x="2267744" y="4417519"/>
            <a:ext cx="1154483" cy="184666"/>
          </a:xfrm>
          <a:prstGeom prst="rect">
            <a:avLst/>
          </a:prstGeom>
          <a:noFill/>
        </p:spPr>
        <p:txBody>
          <a:bodyPr wrap="none" rtlCol="0">
            <a:spAutoFit/>
          </a:bodyPr>
          <a:lstStyle/>
          <a:p>
            <a:r>
              <a:rPr lang="de-DE" sz="600" dirty="0"/>
              <a:t>Quelle: Günter </a:t>
            </a:r>
            <a:r>
              <a:rPr lang="de-DE" sz="600" dirty="0" err="1"/>
              <a:t>Hohensträter</a:t>
            </a:r>
            <a:endParaRPr lang="en-GB" sz="600" dirty="0"/>
          </a:p>
        </p:txBody>
      </p:sp>
    </p:spTree>
    <p:extLst>
      <p:ext uri="{BB962C8B-B14F-4D97-AF65-F5344CB8AC3E}">
        <p14:creationId xmlns:p14="http://schemas.microsoft.com/office/powerpoint/2010/main" val="153569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Thematische Einführung</a:t>
            </a:r>
            <a:br>
              <a:rPr lang="de-DE" dirty="0"/>
            </a:br>
            <a:r>
              <a:rPr lang="de-DE" b="0" dirty="0"/>
              <a:t>Konkrete Methoden</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5</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1" y="1120624"/>
            <a:ext cx="3203888" cy="3107310"/>
          </a:xfrm>
        </p:spPr>
        <p:txBody>
          <a:bodyPr/>
          <a:lstStyle/>
          <a:p>
            <a:pPr marL="285750" indent="-285750">
              <a:buFont typeface="Arial" panose="020B0604020202020204" pitchFamily="34" charset="0"/>
              <a:buChar char="•"/>
            </a:pPr>
            <a:r>
              <a:rPr lang="de-DE" dirty="0">
                <a:solidFill>
                  <a:schemeClr val="bg1">
                    <a:lumMod val="85000"/>
                  </a:schemeClr>
                </a:solidFill>
              </a:rPr>
              <a:t>Aufforstung</a:t>
            </a:r>
          </a:p>
          <a:p>
            <a:pPr marL="285750" indent="-285750">
              <a:buFont typeface="Arial" panose="020B0604020202020204" pitchFamily="34" charset="0"/>
              <a:buChar char="•"/>
            </a:pPr>
            <a:r>
              <a:rPr lang="de-DE" dirty="0"/>
              <a:t>Agroforstwirtschaft</a:t>
            </a:r>
          </a:p>
          <a:p>
            <a:pPr marL="285750" indent="-285750">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2E68686D-A276-4055-8733-DED9BEB06F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320" y="2084109"/>
            <a:ext cx="7920880" cy="2070980"/>
          </a:xfrm>
          <a:prstGeom prst="rect">
            <a:avLst/>
          </a:prstGeom>
        </p:spPr>
      </p:pic>
      <p:sp>
        <p:nvSpPr>
          <p:cNvPr id="8" name="Textfeld 7">
            <a:extLst>
              <a:ext uri="{FF2B5EF4-FFF2-40B4-BE49-F238E27FC236}">
                <a16:creationId xmlns:a16="http://schemas.microsoft.com/office/drawing/2014/main" id="{239898BB-17A2-44F0-970D-55E842890B05}"/>
              </a:ext>
            </a:extLst>
          </p:cNvPr>
          <p:cNvSpPr txBox="1"/>
          <p:nvPr/>
        </p:nvSpPr>
        <p:spPr>
          <a:xfrm>
            <a:off x="539552" y="4172024"/>
            <a:ext cx="1194558" cy="184666"/>
          </a:xfrm>
          <a:prstGeom prst="rect">
            <a:avLst/>
          </a:prstGeom>
          <a:noFill/>
        </p:spPr>
        <p:txBody>
          <a:bodyPr wrap="none" rtlCol="0">
            <a:spAutoFit/>
          </a:bodyPr>
          <a:lstStyle/>
          <a:p>
            <a:r>
              <a:rPr lang="de-DE" sz="600" dirty="0"/>
              <a:t>Quelle: Biohof </a:t>
            </a:r>
            <a:r>
              <a:rPr lang="de-DE" sz="600" dirty="0" err="1"/>
              <a:t>Garvsmuehlen</a:t>
            </a:r>
            <a:endParaRPr lang="en-GB" sz="600" dirty="0"/>
          </a:p>
        </p:txBody>
      </p:sp>
    </p:spTree>
    <p:extLst>
      <p:ext uri="{BB962C8B-B14F-4D97-AF65-F5344CB8AC3E}">
        <p14:creationId xmlns:p14="http://schemas.microsoft.com/office/powerpoint/2010/main" val="3155279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Thematische Einführung</a:t>
            </a:r>
            <a:br>
              <a:rPr lang="de-DE" dirty="0"/>
            </a:br>
            <a:r>
              <a:rPr lang="de-DE" b="0" dirty="0"/>
              <a:t>Konkrete Methoden</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6</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1" y="1120624"/>
            <a:ext cx="3203888" cy="3107310"/>
          </a:xfrm>
        </p:spPr>
        <p:txBody>
          <a:bodyPr/>
          <a:lstStyle/>
          <a:p>
            <a:pPr marL="285750" indent="-285750">
              <a:buFont typeface="Arial" panose="020B0604020202020204" pitchFamily="34" charset="0"/>
              <a:buChar char="•"/>
            </a:pPr>
            <a:r>
              <a:rPr lang="de-DE" dirty="0">
                <a:solidFill>
                  <a:schemeClr val="bg1">
                    <a:lumMod val="85000"/>
                  </a:schemeClr>
                </a:solidFill>
              </a:rPr>
              <a:t>Aufforstung</a:t>
            </a:r>
          </a:p>
          <a:p>
            <a:pPr marL="285750" indent="-285750">
              <a:buFont typeface="Arial" panose="020B0604020202020204" pitchFamily="34" charset="0"/>
              <a:buChar char="•"/>
            </a:pPr>
            <a:r>
              <a:rPr lang="de-DE" dirty="0">
                <a:solidFill>
                  <a:schemeClr val="bg1">
                    <a:lumMod val="85000"/>
                  </a:schemeClr>
                </a:solidFill>
              </a:rPr>
              <a:t>Agroforstwirtschaft</a:t>
            </a:r>
          </a:p>
          <a:p>
            <a:pPr marL="285750" indent="-285750">
              <a:buFont typeface="Arial" panose="020B0604020202020204" pitchFamily="34" charset="0"/>
              <a:buChar char="•"/>
            </a:pPr>
            <a:r>
              <a:rPr lang="de-DE" dirty="0" err="1"/>
              <a:t>Kurzumtriebsplantagen</a:t>
            </a:r>
            <a:endParaRPr lang="de-DE" dirty="0"/>
          </a:p>
          <a:p>
            <a:endParaRPr lang="de-DE" dirty="0"/>
          </a:p>
        </p:txBody>
      </p:sp>
      <p:pic>
        <p:nvPicPr>
          <p:cNvPr id="5" name="Grafik 4">
            <a:extLst>
              <a:ext uri="{FF2B5EF4-FFF2-40B4-BE49-F238E27FC236}">
                <a16:creationId xmlns:a16="http://schemas.microsoft.com/office/drawing/2014/main" id="{053CEF2A-2AA3-49CC-9E5F-7651EECDD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1120042"/>
            <a:ext cx="5328592" cy="3554172"/>
          </a:xfrm>
          <a:prstGeom prst="rect">
            <a:avLst/>
          </a:prstGeom>
        </p:spPr>
      </p:pic>
      <p:sp>
        <p:nvSpPr>
          <p:cNvPr id="8" name="Textfeld 7">
            <a:extLst>
              <a:ext uri="{FF2B5EF4-FFF2-40B4-BE49-F238E27FC236}">
                <a16:creationId xmlns:a16="http://schemas.microsoft.com/office/drawing/2014/main" id="{639D5E7A-EB81-4943-81C6-F309FF6D59B9}"/>
              </a:ext>
            </a:extLst>
          </p:cNvPr>
          <p:cNvSpPr txBox="1"/>
          <p:nvPr/>
        </p:nvSpPr>
        <p:spPr>
          <a:xfrm>
            <a:off x="2987824" y="4686371"/>
            <a:ext cx="1745991" cy="184666"/>
          </a:xfrm>
          <a:prstGeom prst="rect">
            <a:avLst/>
          </a:prstGeom>
          <a:noFill/>
        </p:spPr>
        <p:txBody>
          <a:bodyPr wrap="none" rtlCol="0">
            <a:spAutoFit/>
          </a:bodyPr>
          <a:lstStyle/>
          <a:p>
            <a:r>
              <a:rPr lang="de-DE" sz="600" dirty="0"/>
              <a:t>Quelle: Landesbetrieb Landwirtschaft Hessen</a:t>
            </a:r>
            <a:endParaRPr lang="en-GB" sz="600" dirty="0"/>
          </a:p>
        </p:txBody>
      </p:sp>
    </p:spTree>
    <p:extLst>
      <p:ext uri="{BB962C8B-B14F-4D97-AF65-F5344CB8AC3E}">
        <p14:creationId xmlns:p14="http://schemas.microsoft.com/office/powerpoint/2010/main" val="5070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Thematische Einführung</a:t>
            </a:r>
            <a:br>
              <a:rPr lang="de-DE" dirty="0"/>
            </a:br>
            <a:r>
              <a:rPr lang="de-DE" b="0" dirty="0"/>
              <a:t>Konkrete Methoden</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7</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1" y="1120624"/>
            <a:ext cx="3203888" cy="3107310"/>
          </a:xfrm>
        </p:spPr>
        <p:txBody>
          <a:bodyPr/>
          <a:lstStyle/>
          <a:p>
            <a:pPr marL="285750" indent="-285750">
              <a:buFont typeface="Arial" panose="020B0604020202020204" pitchFamily="34" charset="0"/>
              <a:buChar char="•"/>
            </a:pPr>
            <a:r>
              <a:rPr lang="de-DE" dirty="0">
                <a:solidFill>
                  <a:schemeClr val="bg1">
                    <a:lumMod val="85000"/>
                  </a:schemeClr>
                </a:solidFill>
              </a:rPr>
              <a:t>Aufforstung</a:t>
            </a:r>
          </a:p>
          <a:p>
            <a:pPr marL="285750" indent="-285750">
              <a:buFont typeface="Arial" panose="020B0604020202020204" pitchFamily="34" charset="0"/>
              <a:buChar char="•"/>
            </a:pPr>
            <a:r>
              <a:rPr lang="de-DE" dirty="0">
                <a:solidFill>
                  <a:schemeClr val="bg1">
                    <a:lumMod val="85000"/>
                  </a:schemeClr>
                </a:solidFill>
              </a:rPr>
              <a:t>Agroforstwirtschaft</a:t>
            </a:r>
          </a:p>
          <a:p>
            <a:pPr marL="285750" indent="-285750">
              <a:buFont typeface="Arial" panose="020B0604020202020204" pitchFamily="34" charset="0"/>
              <a:buChar char="•"/>
            </a:pPr>
            <a:r>
              <a:rPr lang="de-DE" dirty="0" err="1">
                <a:solidFill>
                  <a:schemeClr val="bg1">
                    <a:lumMod val="85000"/>
                  </a:schemeClr>
                </a:solidFill>
              </a:rPr>
              <a:t>Kurzumtriebsplantagen</a:t>
            </a:r>
            <a:endParaRPr lang="de-DE" dirty="0">
              <a:solidFill>
                <a:schemeClr val="bg1">
                  <a:lumMod val="85000"/>
                </a:schemeClr>
              </a:solidFill>
            </a:endParaRPr>
          </a:p>
          <a:p>
            <a:pPr marL="285750" indent="-285750">
              <a:buFont typeface="Arial" panose="020B0604020202020204" pitchFamily="34" charset="0"/>
              <a:buChar char="•"/>
            </a:pPr>
            <a:r>
              <a:rPr lang="de-DE" dirty="0" err="1"/>
              <a:t>Wiedervernässung</a:t>
            </a:r>
            <a:endParaRPr lang="de-DE" dirty="0"/>
          </a:p>
          <a:p>
            <a:endParaRPr lang="de-DE" dirty="0"/>
          </a:p>
        </p:txBody>
      </p:sp>
      <p:pic>
        <p:nvPicPr>
          <p:cNvPr id="5" name="Grafik 4">
            <a:extLst>
              <a:ext uri="{FF2B5EF4-FFF2-40B4-BE49-F238E27FC236}">
                <a16:creationId xmlns:a16="http://schemas.microsoft.com/office/drawing/2014/main" id="{6189F258-4DFF-4D98-B523-A56867B1F8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3960" y="1455204"/>
            <a:ext cx="5923240" cy="2772730"/>
          </a:xfrm>
          <a:prstGeom prst="rect">
            <a:avLst/>
          </a:prstGeom>
        </p:spPr>
      </p:pic>
      <p:sp>
        <p:nvSpPr>
          <p:cNvPr id="8" name="Textfeld 7">
            <a:extLst>
              <a:ext uri="{FF2B5EF4-FFF2-40B4-BE49-F238E27FC236}">
                <a16:creationId xmlns:a16="http://schemas.microsoft.com/office/drawing/2014/main" id="{2C404B91-8DB1-4C3D-B1D9-F904DD2FEDC2}"/>
              </a:ext>
            </a:extLst>
          </p:cNvPr>
          <p:cNvSpPr txBox="1"/>
          <p:nvPr/>
        </p:nvSpPr>
        <p:spPr>
          <a:xfrm>
            <a:off x="2555776" y="4260184"/>
            <a:ext cx="1960793" cy="184666"/>
          </a:xfrm>
          <a:prstGeom prst="rect">
            <a:avLst/>
          </a:prstGeom>
          <a:noFill/>
        </p:spPr>
        <p:txBody>
          <a:bodyPr wrap="none" rtlCol="0">
            <a:spAutoFit/>
          </a:bodyPr>
          <a:lstStyle/>
          <a:p>
            <a:r>
              <a:rPr lang="de-DE" sz="600" dirty="0"/>
              <a:t>Quelle: Franziska </a:t>
            </a:r>
            <a:r>
              <a:rPr lang="de-DE" sz="600" dirty="0" err="1"/>
              <a:t>Schmacka</a:t>
            </a:r>
            <a:r>
              <a:rPr lang="de-DE" sz="600" dirty="0"/>
              <a:t>, Universität Greifswald</a:t>
            </a:r>
            <a:endParaRPr lang="en-GB" sz="600" dirty="0"/>
          </a:p>
        </p:txBody>
      </p:sp>
    </p:spTree>
    <p:extLst>
      <p:ext uri="{BB962C8B-B14F-4D97-AF65-F5344CB8AC3E}">
        <p14:creationId xmlns:p14="http://schemas.microsoft.com/office/powerpoint/2010/main" val="203694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Thematische Einführung</a:t>
            </a:r>
            <a:br>
              <a:rPr lang="de-DE" dirty="0"/>
            </a:br>
            <a:r>
              <a:rPr lang="de-DE" b="0" dirty="0"/>
              <a:t>Konkrete Methoden</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8</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1" y="1120624"/>
            <a:ext cx="3203888" cy="3107310"/>
          </a:xfrm>
        </p:spPr>
        <p:txBody>
          <a:bodyPr/>
          <a:lstStyle/>
          <a:p>
            <a:pPr marL="285750" indent="-285750">
              <a:buFont typeface="Arial" panose="020B0604020202020204" pitchFamily="34" charset="0"/>
              <a:buChar char="•"/>
            </a:pPr>
            <a:r>
              <a:rPr lang="de-DE" dirty="0">
                <a:solidFill>
                  <a:schemeClr val="bg1">
                    <a:lumMod val="85000"/>
                  </a:schemeClr>
                </a:solidFill>
              </a:rPr>
              <a:t>Aufforstung</a:t>
            </a:r>
          </a:p>
          <a:p>
            <a:pPr marL="285750" indent="-285750">
              <a:buFont typeface="Arial" panose="020B0604020202020204" pitchFamily="34" charset="0"/>
              <a:buChar char="•"/>
            </a:pPr>
            <a:r>
              <a:rPr lang="de-DE" dirty="0">
                <a:solidFill>
                  <a:schemeClr val="bg1">
                    <a:lumMod val="85000"/>
                  </a:schemeClr>
                </a:solidFill>
              </a:rPr>
              <a:t>Agroforstwirtschaft</a:t>
            </a:r>
          </a:p>
          <a:p>
            <a:pPr marL="285750" indent="-285750">
              <a:buFont typeface="Arial" panose="020B0604020202020204" pitchFamily="34" charset="0"/>
              <a:buChar char="•"/>
            </a:pPr>
            <a:r>
              <a:rPr lang="de-DE" dirty="0" err="1">
                <a:solidFill>
                  <a:schemeClr val="bg1">
                    <a:lumMod val="85000"/>
                  </a:schemeClr>
                </a:solidFill>
              </a:rPr>
              <a:t>Kurzumtriebsplantagen</a:t>
            </a:r>
            <a:endParaRPr lang="de-DE" dirty="0">
              <a:solidFill>
                <a:schemeClr val="bg1">
                  <a:lumMod val="85000"/>
                </a:schemeClr>
              </a:solidFill>
            </a:endParaRPr>
          </a:p>
          <a:p>
            <a:pPr marL="285750" indent="-285750">
              <a:buFont typeface="Arial" panose="020B0604020202020204" pitchFamily="34" charset="0"/>
              <a:buChar char="•"/>
            </a:pPr>
            <a:r>
              <a:rPr lang="de-DE" dirty="0" err="1">
                <a:solidFill>
                  <a:schemeClr val="bg1">
                    <a:lumMod val="85000"/>
                  </a:schemeClr>
                </a:solidFill>
              </a:rPr>
              <a:t>Wiedervernässung</a:t>
            </a:r>
            <a:endParaRPr lang="de-DE" dirty="0">
              <a:solidFill>
                <a:schemeClr val="bg1">
                  <a:lumMod val="85000"/>
                </a:schemeClr>
              </a:solidFill>
            </a:endParaRPr>
          </a:p>
          <a:p>
            <a:pPr marL="285750" indent="-285750">
              <a:buFont typeface="Arial" panose="020B0604020202020204" pitchFamily="34" charset="0"/>
              <a:buChar char="•"/>
            </a:pPr>
            <a:r>
              <a:rPr lang="de-DE" dirty="0"/>
              <a:t>Anbau von Zwischenfrüchten</a:t>
            </a:r>
          </a:p>
          <a:p>
            <a:endParaRPr lang="de-DE" dirty="0"/>
          </a:p>
        </p:txBody>
      </p:sp>
      <p:pic>
        <p:nvPicPr>
          <p:cNvPr id="5" name="Grafik 4">
            <a:extLst>
              <a:ext uri="{FF2B5EF4-FFF2-40B4-BE49-F238E27FC236}">
                <a16:creationId xmlns:a16="http://schemas.microsoft.com/office/drawing/2014/main" id="{764B4DFF-1DFF-41D1-9482-A9E5F934C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2261232"/>
            <a:ext cx="5904656" cy="1966702"/>
          </a:xfrm>
          <a:prstGeom prst="rect">
            <a:avLst/>
          </a:prstGeom>
        </p:spPr>
      </p:pic>
      <p:sp>
        <p:nvSpPr>
          <p:cNvPr id="8" name="Textfeld 7">
            <a:extLst>
              <a:ext uri="{FF2B5EF4-FFF2-40B4-BE49-F238E27FC236}">
                <a16:creationId xmlns:a16="http://schemas.microsoft.com/office/drawing/2014/main" id="{E93AC03B-0CB5-4481-B9CD-16FBE4DB04C4}"/>
              </a:ext>
            </a:extLst>
          </p:cNvPr>
          <p:cNvSpPr txBox="1"/>
          <p:nvPr/>
        </p:nvSpPr>
        <p:spPr>
          <a:xfrm>
            <a:off x="2987824" y="4260147"/>
            <a:ext cx="1664238" cy="184666"/>
          </a:xfrm>
          <a:prstGeom prst="rect">
            <a:avLst/>
          </a:prstGeom>
          <a:noFill/>
        </p:spPr>
        <p:txBody>
          <a:bodyPr wrap="none" rtlCol="0">
            <a:spAutoFit/>
          </a:bodyPr>
          <a:lstStyle/>
          <a:p>
            <a:r>
              <a:rPr lang="de-DE" sz="600" dirty="0"/>
              <a:t>Quelle: Isabelle Reinhard, Universität Bonn</a:t>
            </a:r>
            <a:endParaRPr lang="en-GB" sz="600" dirty="0"/>
          </a:p>
        </p:txBody>
      </p:sp>
    </p:spTree>
    <p:extLst>
      <p:ext uri="{BB962C8B-B14F-4D97-AF65-F5344CB8AC3E}">
        <p14:creationId xmlns:p14="http://schemas.microsoft.com/office/powerpoint/2010/main" val="10962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Thematische Einführung</a:t>
            </a:r>
            <a:br>
              <a:rPr lang="de-DE" dirty="0"/>
            </a:br>
            <a:r>
              <a:rPr lang="de-DE" b="0" dirty="0"/>
              <a:t>Konkrete Methoden</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9</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1" y="1120624"/>
            <a:ext cx="3203888" cy="3107310"/>
          </a:xfrm>
        </p:spPr>
        <p:txBody>
          <a:bodyPr/>
          <a:lstStyle/>
          <a:p>
            <a:pPr marL="285750" indent="-285750">
              <a:buFont typeface="Arial" panose="020B0604020202020204" pitchFamily="34" charset="0"/>
              <a:buChar char="•"/>
            </a:pPr>
            <a:r>
              <a:rPr lang="de-DE" dirty="0">
                <a:solidFill>
                  <a:schemeClr val="bg1">
                    <a:lumMod val="85000"/>
                  </a:schemeClr>
                </a:solidFill>
              </a:rPr>
              <a:t>Aufforstung</a:t>
            </a:r>
          </a:p>
          <a:p>
            <a:pPr marL="285750" indent="-285750">
              <a:buFont typeface="Arial" panose="020B0604020202020204" pitchFamily="34" charset="0"/>
              <a:buChar char="•"/>
            </a:pPr>
            <a:r>
              <a:rPr lang="de-DE" dirty="0">
                <a:solidFill>
                  <a:schemeClr val="bg1">
                    <a:lumMod val="85000"/>
                  </a:schemeClr>
                </a:solidFill>
              </a:rPr>
              <a:t>Agroforstwirtschaft</a:t>
            </a:r>
          </a:p>
          <a:p>
            <a:pPr marL="285750" indent="-285750">
              <a:buFont typeface="Arial" panose="020B0604020202020204" pitchFamily="34" charset="0"/>
              <a:buChar char="•"/>
            </a:pPr>
            <a:r>
              <a:rPr lang="de-DE" dirty="0" err="1">
                <a:solidFill>
                  <a:schemeClr val="bg1">
                    <a:lumMod val="85000"/>
                  </a:schemeClr>
                </a:solidFill>
              </a:rPr>
              <a:t>Kurzumtriebsplantagen</a:t>
            </a:r>
            <a:endParaRPr lang="de-DE" dirty="0">
              <a:solidFill>
                <a:schemeClr val="bg1">
                  <a:lumMod val="85000"/>
                </a:schemeClr>
              </a:solidFill>
            </a:endParaRPr>
          </a:p>
          <a:p>
            <a:pPr marL="285750" indent="-285750">
              <a:buFont typeface="Arial" panose="020B0604020202020204" pitchFamily="34" charset="0"/>
              <a:buChar char="•"/>
            </a:pPr>
            <a:r>
              <a:rPr lang="de-DE" dirty="0" err="1">
                <a:solidFill>
                  <a:schemeClr val="bg1">
                    <a:lumMod val="85000"/>
                  </a:schemeClr>
                </a:solidFill>
              </a:rPr>
              <a:t>Wiedervernässung</a:t>
            </a:r>
            <a:endParaRPr lang="de-DE" dirty="0">
              <a:solidFill>
                <a:schemeClr val="bg1">
                  <a:lumMod val="85000"/>
                </a:schemeClr>
              </a:solidFill>
            </a:endParaRPr>
          </a:p>
          <a:p>
            <a:pPr marL="285750" indent="-285750">
              <a:buFont typeface="Arial" panose="020B0604020202020204" pitchFamily="34" charset="0"/>
              <a:buChar char="•"/>
            </a:pPr>
            <a:r>
              <a:rPr lang="de-DE" dirty="0">
                <a:solidFill>
                  <a:schemeClr val="bg1">
                    <a:lumMod val="85000"/>
                  </a:schemeClr>
                </a:solidFill>
              </a:rPr>
              <a:t>Anbau von Zwischenfrüchten</a:t>
            </a:r>
          </a:p>
          <a:p>
            <a:pPr marL="285750" indent="-285750">
              <a:buFont typeface="Arial" panose="020B0604020202020204" pitchFamily="34" charset="0"/>
              <a:buChar char="•"/>
            </a:pPr>
            <a:r>
              <a:rPr lang="de-DE" dirty="0"/>
              <a:t>Anbau von Hülsenfrüchten </a:t>
            </a:r>
          </a:p>
          <a:p>
            <a:endParaRPr lang="de-DE" dirty="0"/>
          </a:p>
        </p:txBody>
      </p:sp>
      <p:pic>
        <p:nvPicPr>
          <p:cNvPr id="5" name="Grafik 4">
            <a:extLst>
              <a:ext uri="{FF2B5EF4-FFF2-40B4-BE49-F238E27FC236}">
                <a16:creationId xmlns:a16="http://schemas.microsoft.com/office/drawing/2014/main" id="{1C4D2651-23E5-4D2E-BE27-B62628223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0426" y="1676221"/>
            <a:ext cx="5346809" cy="2346655"/>
          </a:xfrm>
          <a:prstGeom prst="rect">
            <a:avLst/>
          </a:prstGeom>
        </p:spPr>
      </p:pic>
      <p:sp>
        <p:nvSpPr>
          <p:cNvPr id="8" name="Textfeld 7">
            <a:extLst>
              <a:ext uri="{FF2B5EF4-FFF2-40B4-BE49-F238E27FC236}">
                <a16:creationId xmlns:a16="http://schemas.microsoft.com/office/drawing/2014/main" id="{EE6EBF0F-2B46-48A5-BF55-96B50F14BB2A}"/>
              </a:ext>
            </a:extLst>
          </p:cNvPr>
          <p:cNvSpPr txBox="1"/>
          <p:nvPr/>
        </p:nvSpPr>
        <p:spPr>
          <a:xfrm>
            <a:off x="3341383" y="4022876"/>
            <a:ext cx="1027845" cy="184666"/>
          </a:xfrm>
          <a:prstGeom prst="rect">
            <a:avLst/>
          </a:prstGeom>
          <a:noFill/>
        </p:spPr>
        <p:txBody>
          <a:bodyPr wrap="none" rtlCol="0">
            <a:spAutoFit/>
          </a:bodyPr>
          <a:lstStyle/>
          <a:p>
            <a:r>
              <a:rPr lang="de-DE" sz="600" dirty="0"/>
              <a:t>Quelle: </a:t>
            </a:r>
            <a:r>
              <a:rPr lang="de-DE" sz="600" dirty="0" err="1"/>
              <a:t>Vladyslav</a:t>
            </a:r>
            <a:r>
              <a:rPr lang="de-DE" sz="600" dirty="0"/>
              <a:t> </a:t>
            </a:r>
            <a:r>
              <a:rPr lang="de-DE" sz="600" dirty="0" err="1"/>
              <a:t>Siaber</a:t>
            </a:r>
            <a:endParaRPr lang="en-GB" sz="600" dirty="0"/>
          </a:p>
        </p:txBody>
      </p:sp>
    </p:spTree>
    <p:extLst>
      <p:ext uri="{BB962C8B-B14F-4D97-AF65-F5344CB8AC3E}">
        <p14:creationId xmlns:p14="http://schemas.microsoft.com/office/powerpoint/2010/main" val="2038491465"/>
      </p:ext>
    </p:extLst>
  </p:cSld>
  <p:clrMapOvr>
    <a:masterClrMapping/>
  </p:clrMapOvr>
</p:sld>
</file>

<file path=ppt/theme/theme1.xml><?xml version="1.0" encoding="utf-8"?>
<a:theme xmlns:a="http://schemas.openxmlformats.org/drawingml/2006/main" name="Titelfolie">
  <a:themeElements>
    <a:clrScheme name="UFZ-PPT">
      <a:dk1>
        <a:srgbClr val="38382F"/>
      </a:dk1>
      <a:lt1>
        <a:sysClr val="window" lastClr="FFFFFF"/>
      </a:lt1>
      <a:dk2>
        <a:srgbClr val="005AA0"/>
      </a:dk2>
      <a:lt2>
        <a:srgbClr val="FFFFFF"/>
      </a:lt2>
      <a:accent1>
        <a:srgbClr val="88AE33"/>
      </a:accent1>
      <a:accent2>
        <a:srgbClr val="44AADD"/>
      </a:accent2>
      <a:accent3>
        <a:srgbClr val="A40228"/>
      </a:accent3>
      <a:accent4>
        <a:srgbClr val="008877"/>
      </a:accent4>
      <a:accent5>
        <a:srgbClr val="E6AE13"/>
      </a:accent5>
      <a:accent6>
        <a:srgbClr val="69217C"/>
      </a:accent6>
      <a:hlink>
        <a:srgbClr val="70705E"/>
      </a:hlink>
      <a:folHlink>
        <a:srgbClr val="70705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elfolie Vollbild">
  <a:themeElements>
    <a:clrScheme name="UFZ-PPT">
      <a:dk1>
        <a:srgbClr val="38382F"/>
      </a:dk1>
      <a:lt1>
        <a:sysClr val="window" lastClr="FFFFFF"/>
      </a:lt1>
      <a:dk2>
        <a:srgbClr val="005AA0"/>
      </a:dk2>
      <a:lt2>
        <a:srgbClr val="FFFFFF"/>
      </a:lt2>
      <a:accent1>
        <a:srgbClr val="88AE33"/>
      </a:accent1>
      <a:accent2>
        <a:srgbClr val="44AADD"/>
      </a:accent2>
      <a:accent3>
        <a:srgbClr val="A40228"/>
      </a:accent3>
      <a:accent4>
        <a:srgbClr val="008877"/>
      </a:accent4>
      <a:accent5>
        <a:srgbClr val="E6AE13"/>
      </a:accent5>
      <a:accent6>
        <a:srgbClr val="69217C"/>
      </a:accent6>
      <a:hlink>
        <a:srgbClr val="70705E"/>
      </a:hlink>
      <a:folHlink>
        <a:srgbClr val="70705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ster: Inhaltsfolien">
  <a:themeElements>
    <a:clrScheme name="Benutzerdefiniert 1">
      <a:dk1>
        <a:srgbClr val="38382F"/>
      </a:dk1>
      <a:lt1>
        <a:sysClr val="window" lastClr="FFFFFF"/>
      </a:lt1>
      <a:dk2>
        <a:srgbClr val="005AA0"/>
      </a:dk2>
      <a:lt2>
        <a:srgbClr val="FFFFFF"/>
      </a:lt2>
      <a:accent1>
        <a:srgbClr val="005AA0"/>
      </a:accent1>
      <a:accent2>
        <a:srgbClr val="44AADD"/>
      </a:accent2>
      <a:accent3>
        <a:srgbClr val="A40228"/>
      </a:accent3>
      <a:accent4>
        <a:srgbClr val="008877"/>
      </a:accent4>
      <a:accent5>
        <a:srgbClr val="E6AE13"/>
      </a:accent5>
      <a:accent6>
        <a:srgbClr val="69217C"/>
      </a:accent6>
      <a:hlink>
        <a:srgbClr val="70705E"/>
      </a:hlink>
      <a:folHlink>
        <a:srgbClr val="70705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halt Vollbild">
  <a:themeElements>
    <a:clrScheme name="Benutzerdefiniert 1">
      <a:dk1>
        <a:srgbClr val="38382F"/>
      </a:dk1>
      <a:lt1>
        <a:sysClr val="window" lastClr="FFFFFF"/>
      </a:lt1>
      <a:dk2>
        <a:srgbClr val="005AA0"/>
      </a:dk2>
      <a:lt2>
        <a:srgbClr val="FFFFFF"/>
      </a:lt2>
      <a:accent1>
        <a:srgbClr val="005AA0"/>
      </a:accent1>
      <a:accent2>
        <a:srgbClr val="44AADD"/>
      </a:accent2>
      <a:accent3>
        <a:srgbClr val="A40228"/>
      </a:accent3>
      <a:accent4>
        <a:srgbClr val="008877"/>
      </a:accent4>
      <a:accent5>
        <a:srgbClr val="E6AE13"/>
      </a:accent5>
      <a:accent6>
        <a:srgbClr val="69217C"/>
      </a:accent6>
      <a:hlink>
        <a:srgbClr val="70705E"/>
      </a:hlink>
      <a:folHlink>
        <a:srgbClr val="70705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236059_ufz_ppt_de</Template>
  <TotalTime>0</TotalTime>
  <Words>1098</Words>
  <Application>Microsoft Office PowerPoint</Application>
  <PresentationFormat>Bildschirmpräsentation (16:9)</PresentationFormat>
  <Paragraphs>168</Paragraphs>
  <Slides>23</Slides>
  <Notes>0</Notes>
  <HiddenSlides>0</HiddenSlides>
  <MMClips>0</MMClips>
  <ScaleCrop>false</ScaleCrop>
  <HeadingPairs>
    <vt:vector size="6" baseType="variant">
      <vt:variant>
        <vt:lpstr>Verwendete Schriftarten</vt:lpstr>
      </vt:variant>
      <vt:variant>
        <vt:i4>3</vt:i4>
      </vt:variant>
      <vt:variant>
        <vt:lpstr>Design</vt:lpstr>
      </vt:variant>
      <vt:variant>
        <vt:i4>4</vt:i4>
      </vt:variant>
      <vt:variant>
        <vt:lpstr>Folientitel</vt:lpstr>
      </vt:variant>
      <vt:variant>
        <vt:i4>23</vt:i4>
      </vt:variant>
    </vt:vector>
  </HeadingPairs>
  <TitlesOfParts>
    <vt:vector size="30" baseType="lpstr">
      <vt:lpstr>Arial</vt:lpstr>
      <vt:lpstr>Calibri</vt:lpstr>
      <vt:lpstr>Wingdings</vt:lpstr>
      <vt:lpstr>Titelfolie</vt:lpstr>
      <vt:lpstr>Titelfolie Vollbild</vt:lpstr>
      <vt:lpstr>Master: Inhaltsfolien</vt:lpstr>
      <vt:lpstr>Inhalt Vollbild</vt:lpstr>
      <vt:lpstr>Erfassen von gesellschaftlichen Vorlieben bezüglich Carbon Dioxide Removal (CDR) in der Landwirtschaft Gruppendiskussion mit anschließendem Fragebogen</vt:lpstr>
      <vt:lpstr>Agenda </vt:lpstr>
      <vt:lpstr>Thematische Einführung Carbon Dioxide Removal (CDR) im Allgemeinen</vt:lpstr>
      <vt:lpstr>Thematische Einführung Konkrete Methoden</vt:lpstr>
      <vt:lpstr>Thematische Einführung Konkrete Methoden</vt:lpstr>
      <vt:lpstr>Thematische Einführung Konkrete Methoden</vt:lpstr>
      <vt:lpstr>Thematische Einführung Konkrete Methoden</vt:lpstr>
      <vt:lpstr>Thematische Einführung Konkrete Methoden</vt:lpstr>
      <vt:lpstr>Thematische Einführung Konkrete Methoden</vt:lpstr>
      <vt:lpstr>Thematische Einführung Konkrete Methoden</vt:lpstr>
      <vt:lpstr>Thematische Einführung Konkrete Methoden</vt:lpstr>
      <vt:lpstr>Thematische Einführung Mögliche negative Effekte</vt:lpstr>
      <vt:lpstr>Thematische Einführung Ökosystemleistungen der CDR-Methoden (Beispiel Wald) </vt:lpstr>
      <vt:lpstr>Thematische Einführung Ökosystemleistungen der CDR-Methoden</vt:lpstr>
      <vt:lpstr>Thematische Einführung Kosten der Umsetzung der Methoden</vt:lpstr>
      <vt:lpstr>Diskussion Aufgabenstellung</vt:lpstr>
      <vt:lpstr>Diskussion Erste Aufgabe</vt:lpstr>
      <vt:lpstr>Diskussion Zweite Aufgabe</vt:lpstr>
      <vt:lpstr>Vorstellung des Fragebogens Auswahlexperiment</vt:lpstr>
      <vt:lpstr>Vorstellung des Fragebogens Auswahlexperiment</vt:lpstr>
      <vt:lpstr>Anhang</vt:lpstr>
      <vt:lpstr>Referenzen</vt:lpstr>
      <vt:lpstr>Diskussion Individueller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Erfassen von gesellschaftlichen Vorlieben bezüglich Carbon Dioxide Removal (CDR) in der Landwirtschaft Gruppendiskussion mit anschließendem Fragebogen</dc:title>
  <dc:creator>Samuel Fischer</dc:creator>
  <cp:lastModifiedBy>Samuel Fischer</cp:lastModifiedBy>
  <cp:revision>48</cp:revision>
  <cp:lastPrinted>2019-09-18T10:47:10Z</cp:lastPrinted>
  <dcterms:created xsi:type="dcterms:W3CDTF">2023-09-04T08:57:01Z</dcterms:created>
  <dcterms:modified xsi:type="dcterms:W3CDTF">2023-11-10T12:41:16Z</dcterms:modified>
</cp:coreProperties>
</file>