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9" r:id="rId2"/>
    <p:sldMasterId id="2147483654" r:id="rId3"/>
    <p:sldMasterId id="2147483692" r:id="rId4"/>
  </p:sldMasterIdLst>
  <p:notesMasterIdLst>
    <p:notesMasterId r:id="rId26"/>
  </p:notesMasterIdLst>
  <p:sldIdLst>
    <p:sldId id="257" r:id="rId5"/>
    <p:sldId id="262" r:id="rId6"/>
    <p:sldId id="263" r:id="rId7"/>
    <p:sldId id="264"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80" r:id="rId21"/>
    <p:sldId id="281" r:id="rId22"/>
    <p:sldId id="282" r:id="rId23"/>
    <p:sldId id="283" r:id="rId24"/>
    <p:sldId id="285" r:id="rId2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82">
          <p15:clr>
            <a:srgbClr val="A4A3A4"/>
          </p15:clr>
        </p15:guide>
        <p15:guide id="2" orient="horz" pos="626">
          <p15:clr>
            <a:srgbClr val="A4A3A4"/>
          </p15:clr>
        </p15:guide>
        <p15:guide id="3" orient="horz" pos="717">
          <p15:clr>
            <a:srgbClr val="A4A3A4"/>
          </p15:clr>
        </p15:guide>
        <p15:guide id="4" orient="horz" pos="3165">
          <p15:clr>
            <a:srgbClr val="A4A3A4"/>
          </p15:clr>
        </p15:guide>
        <p15:guide id="5" pos="226">
          <p15:clr>
            <a:srgbClr val="A4A3A4"/>
          </p15:clr>
        </p15:guide>
        <p15:guide id="6" pos="5534">
          <p15:clr>
            <a:srgbClr val="A4A3A4"/>
          </p15:clr>
        </p15:guide>
        <p15:guide id="7" pos="2812">
          <p15:clr>
            <a:srgbClr val="A4A3A4"/>
          </p15:clr>
        </p15:guide>
        <p15:guide id="8" pos="2948">
          <p15:clr>
            <a:srgbClr val="A4A3A4"/>
          </p15:clr>
        </p15:guide>
        <p15:guide id="9" pos="1435">
          <p15:clr>
            <a:srgbClr val="A4A3A4"/>
          </p15:clr>
        </p15:guide>
        <p15:guide id="10" pos="4325">
          <p15:clr>
            <a:srgbClr val="A4A3A4"/>
          </p15:clr>
        </p15:guide>
        <p15:guide id="11" pos="4173">
          <p15:clr>
            <a:srgbClr val="A4A3A4"/>
          </p15:clr>
        </p15:guide>
        <p15:guide id="12" pos="1587">
          <p15:clr>
            <a:srgbClr val="A4A3A4"/>
          </p15:clr>
        </p15:guide>
        <p15:guide id="13" pos="117">
          <p15:clr>
            <a:srgbClr val="A4A3A4"/>
          </p15:clr>
        </p15:guide>
        <p15:guide id="14" pos="5651">
          <p15:clr>
            <a:srgbClr val="A4A3A4"/>
          </p15:clr>
        </p15:guide>
        <p15:guide id="15" orient="horz" pos="3026">
          <p15:clr>
            <a:srgbClr val="A4A3A4"/>
          </p15:clr>
        </p15:guide>
        <p15:guide id="16" orient="horz" pos="622">
          <p15:clr>
            <a:srgbClr val="A4A3A4"/>
          </p15:clr>
        </p15:guide>
        <p15:guide id="17" orient="horz" pos="713">
          <p15:clr>
            <a:srgbClr val="A4A3A4"/>
          </p15:clr>
        </p15:guide>
        <p15:guide id="18" orient="horz" pos="3162">
          <p15:clr>
            <a:srgbClr val="A4A3A4"/>
          </p15:clr>
        </p15:guide>
        <p15:guide id="19" orient="horz" pos="872">
          <p15:clr>
            <a:srgbClr val="A4A3A4"/>
          </p15:clr>
        </p15:guide>
        <p15:guide id="20" orient="horz" pos="463">
          <p15:clr>
            <a:srgbClr val="A4A3A4"/>
          </p15:clr>
        </p15:guide>
        <p15:guide id="21" pos="1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5"/>
  </p:normalViewPr>
  <p:slideViewPr>
    <p:cSldViewPr snapToObjects="1" showGuides="1">
      <p:cViewPr varScale="1">
        <p:scale>
          <a:sx n="161" d="100"/>
          <a:sy n="161" d="100"/>
        </p:scale>
        <p:origin x="156" y="330"/>
      </p:cViewPr>
      <p:guideLst>
        <p:guide orient="horz" pos="2982"/>
        <p:guide orient="horz" pos="626"/>
        <p:guide orient="horz" pos="717"/>
        <p:guide orient="horz" pos="3165"/>
        <p:guide pos="226"/>
        <p:guide pos="5534"/>
        <p:guide pos="2812"/>
        <p:guide pos="2948"/>
        <p:guide pos="1435"/>
        <p:guide pos="4325"/>
        <p:guide pos="4173"/>
        <p:guide pos="1587"/>
        <p:guide pos="117"/>
        <p:guide pos="5651"/>
        <p:guide orient="horz" pos="3026"/>
        <p:guide orient="horz" pos="622"/>
        <p:guide orient="horz" pos="713"/>
        <p:guide orient="horz" pos="3162"/>
        <p:guide orient="horz" pos="872"/>
        <p:guide orient="horz" pos="463"/>
        <p:guide pos="1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6A6037-A285-4C9E-B04C-6DCA60BD155D}" type="datetimeFigureOut">
              <a:rPr lang="de-DE" smtClean="0"/>
              <a:t>13.11.2024</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01BAFD-BDF1-4073-A261-64C06A00B82D}" type="slidenum">
              <a:rPr lang="de-DE" smtClean="0"/>
              <a:t>‹Nr.›</a:t>
            </a:fld>
            <a:endParaRPr lang="de-DE"/>
          </a:p>
        </p:txBody>
      </p:sp>
    </p:spTree>
    <p:extLst>
      <p:ext uri="{BB962C8B-B14F-4D97-AF65-F5344CB8AC3E}">
        <p14:creationId xmlns:p14="http://schemas.microsoft.com/office/powerpoint/2010/main" val="2775895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6" name="Bildplatzhalter 5"/>
          <p:cNvSpPr>
            <a:spLocks noGrp="1"/>
          </p:cNvSpPr>
          <p:nvPr>
            <p:ph type="pic" sz="quarter" idx="10" hasCustomPrompt="1"/>
          </p:nvPr>
        </p:nvSpPr>
        <p:spPr>
          <a:xfrm>
            <a:off x="358775" y="1116000"/>
            <a:ext cx="4104000" cy="3672000"/>
          </a:xfrm>
          <a:prstGeom prst="rect">
            <a:avLst/>
          </a:prstGeom>
        </p:spPr>
        <p:txBody>
          <a:bodyPr/>
          <a:lstStyle/>
          <a:p>
            <a:r>
              <a:rPr lang="de-DE" dirty="0"/>
              <a:t>-</a:t>
            </a:r>
          </a:p>
        </p:txBody>
      </p:sp>
      <p:sp>
        <p:nvSpPr>
          <p:cNvPr id="2" name="Titel 1"/>
          <p:cNvSpPr>
            <a:spLocks noGrp="1"/>
          </p:cNvSpPr>
          <p:nvPr>
            <p:ph type="ctrTitle" hasCustomPrompt="1"/>
          </p:nvPr>
        </p:nvSpPr>
        <p:spPr>
          <a:xfrm>
            <a:off x="4679950" y="1080000"/>
            <a:ext cx="4105275" cy="1188132"/>
          </a:xfrm>
          <a:prstGeom prst="rect">
            <a:avLst/>
          </a:prstGeom>
        </p:spPr>
        <p:txBody>
          <a:bodyPr lIns="0" tIns="0" rIns="0" bIns="0" anchor="t" anchorCtr="0">
            <a:noAutofit/>
          </a:bodyPr>
          <a:lstStyle>
            <a:lvl1pPr algn="l">
              <a:lnSpc>
                <a:spcPts val="2200"/>
              </a:lnSpc>
              <a:defRPr sz="1800" b="1" cap="none" baseline="0">
                <a:solidFill>
                  <a:schemeClr val="tx2"/>
                </a:solidFill>
              </a:defRPr>
            </a:lvl1pPr>
          </a:lstStyle>
          <a:p>
            <a:r>
              <a:rPr lang="de-DE" dirty="0"/>
              <a:t>Präsentationstitel</a:t>
            </a:r>
            <a:br>
              <a:rPr lang="de-DE" dirty="0"/>
            </a:br>
            <a:r>
              <a:rPr lang="de-DE" dirty="0"/>
              <a:t>auch </a:t>
            </a:r>
            <a:r>
              <a:rPr lang="de-DE" dirty="0" err="1"/>
              <a:t>zweizweilig</a:t>
            </a:r>
            <a:r>
              <a:rPr lang="de-DE" dirty="0"/>
              <a:t> möglich</a:t>
            </a:r>
            <a:br>
              <a:rPr lang="de-DE" dirty="0"/>
            </a:br>
            <a:r>
              <a:rPr lang="de-DE" dirty="0"/>
              <a:t>Eventuelle Subheadline,</a:t>
            </a:r>
            <a:br>
              <a:rPr lang="de-DE" dirty="0"/>
            </a:br>
            <a:r>
              <a:rPr lang="de-DE" dirty="0"/>
              <a:t>ebenfalls zweizeilig möglich</a:t>
            </a:r>
          </a:p>
        </p:txBody>
      </p:sp>
      <p:sp>
        <p:nvSpPr>
          <p:cNvPr id="3" name="Untertitel 2"/>
          <p:cNvSpPr>
            <a:spLocks noGrp="1"/>
          </p:cNvSpPr>
          <p:nvPr>
            <p:ph type="subTitle" idx="1" hasCustomPrompt="1"/>
          </p:nvPr>
        </p:nvSpPr>
        <p:spPr>
          <a:xfrm>
            <a:off x="4679950" y="2620800"/>
            <a:ext cx="4105275" cy="692566"/>
          </a:xfrm>
          <a:prstGeom prst="rect">
            <a:avLst/>
          </a:prstGeom>
        </p:spPr>
        <p:txBody>
          <a:bodyPr lIns="0" tIns="0" rIns="0" bIns="0">
            <a:noAutofit/>
          </a:bodyPr>
          <a:lstStyle>
            <a:lvl1pPr marL="0" indent="0" algn="l">
              <a:lnSpc>
                <a:spcPts val="1600"/>
              </a:lnSpc>
              <a:spcBef>
                <a:spcPts val="0"/>
              </a:spcBef>
              <a:buNone/>
              <a:defRPr sz="11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Sprecher*in Prof. Dr. Dr. Mustermann</a:t>
            </a:r>
          </a:p>
          <a:p>
            <a:r>
              <a:rPr lang="de-DE" dirty="0"/>
              <a:t>Sprecher*in Prof. med. Dr. Musterfrau</a:t>
            </a:r>
          </a:p>
        </p:txBody>
      </p:sp>
      <p:sp>
        <p:nvSpPr>
          <p:cNvPr id="8" name="Textplatzhalter 7"/>
          <p:cNvSpPr>
            <a:spLocks noGrp="1"/>
          </p:cNvSpPr>
          <p:nvPr>
            <p:ph type="body" sz="quarter" idx="11" hasCustomPrompt="1"/>
          </p:nvPr>
        </p:nvSpPr>
        <p:spPr>
          <a:xfrm>
            <a:off x="4701716" y="4716000"/>
            <a:ext cx="1922922" cy="216693"/>
          </a:xfrm>
          <a:prstGeom prst="rect">
            <a:avLst/>
          </a:prstGeom>
        </p:spPr>
        <p:txBody>
          <a:bodyPr lIns="0" tIns="0" rIns="0" bIns="0"/>
          <a:lstStyle>
            <a:lvl1pPr marL="0" indent="0">
              <a:buFontTx/>
              <a:buNone/>
              <a:defRPr sz="700">
                <a:solidFill>
                  <a:schemeClr val="tx1"/>
                </a:solidFill>
              </a:defRPr>
            </a:lvl1pPr>
            <a:lvl2pPr>
              <a:defRPr sz="900"/>
            </a:lvl2pPr>
            <a:lvl3pPr>
              <a:defRPr sz="900"/>
            </a:lvl3pPr>
            <a:lvl4pPr>
              <a:defRPr sz="900"/>
            </a:lvl4pPr>
            <a:lvl5pPr>
              <a:defRPr sz="900"/>
            </a:lvl5pPr>
          </a:lstStyle>
          <a:p>
            <a:pPr lvl="0"/>
            <a:r>
              <a:rPr lang="de-DE" dirty="0"/>
              <a:t>Bildunterschrift</a:t>
            </a:r>
          </a:p>
        </p:txBody>
      </p:sp>
      <p:sp>
        <p:nvSpPr>
          <p:cNvPr id="9" name="Foliennummernplatzhalter 8"/>
          <p:cNvSpPr>
            <a:spLocks noGrp="1"/>
          </p:cNvSpPr>
          <p:nvPr>
            <p:ph type="sldNum" sz="quarter" idx="12"/>
          </p:nvPr>
        </p:nvSpPr>
        <p:spPr/>
        <p:txBody>
          <a:bodyPr/>
          <a:lstStyle/>
          <a:p>
            <a:fld id="{7AF9AA50-0486-41C3-8F9C-2E057E6D6925}"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a:t>www.ufz.de</a:t>
            </a:r>
            <a:endParaRPr lang="de-DE" dirty="0"/>
          </a:p>
        </p:txBody>
      </p:sp>
      <p:sp>
        <p:nvSpPr>
          <p:cNvPr id="11" name="Datumsplatzhalter 5"/>
          <p:cNvSpPr>
            <a:spLocks noGrp="1"/>
          </p:cNvSpPr>
          <p:nvPr>
            <p:ph type="dt" sz="half" idx="2"/>
          </p:nvPr>
        </p:nvSpPr>
        <p:spPr>
          <a:xfrm>
            <a:off x="4680000" y="3471874"/>
            <a:ext cx="802800" cy="216000"/>
          </a:xfrm>
          <a:prstGeom prst="rect">
            <a:avLst/>
          </a:prstGeom>
        </p:spPr>
        <p:txBody>
          <a:bodyPr vert="horz" lIns="0" tIns="0" rIns="0" bIns="0" rtlCol="0" anchor="t" anchorCtr="0"/>
          <a:lstStyle>
            <a:lvl1pPr algn="l">
              <a:lnSpc>
                <a:spcPts val="1600"/>
              </a:lnSpc>
              <a:defRPr sz="1100">
                <a:solidFill>
                  <a:schemeClr val="tx2"/>
                </a:solidFill>
              </a:defRPr>
            </a:lvl1pPr>
          </a:lstStyle>
          <a:p>
            <a:fld id="{FB1D3B89-47A1-4AA1-BD28-47B3673F5E39}" type="datetimeFigureOut">
              <a:rPr lang="de-DE" smtClean="0"/>
              <a:pPr/>
              <a:t>13.11.2024</a:t>
            </a:fld>
            <a:endParaRPr lang="de-DE" dirty="0"/>
          </a:p>
        </p:txBody>
      </p:sp>
    </p:spTree>
    <p:extLst>
      <p:ext uri="{BB962C8B-B14F-4D97-AF65-F5344CB8AC3E}">
        <p14:creationId xmlns:p14="http://schemas.microsoft.com/office/powerpoint/2010/main" val="251451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Vollläche">
    <p:spTree>
      <p:nvGrpSpPr>
        <p:cNvPr id="1" name=""/>
        <p:cNvGrpSpPr/>
        <p:nvPr/>
      </p:nvGrpSpPr>
      <p:grpSpPr>
        <a:xfrm>
          <a:off x="0" y="0"/>
          <a:ext cx="0" cy="0"/>
          <a:chOff x="0" y="0"/>
          <a:chExt cx="0" cy="0"/>
        </a:xfrm>
      </p:grpSpPr>
      <p:sp>
        <p:nvSpPr>
          <p:cNvPr id="9" name="Foliennummernplatzhalter 8"/>
          <p:cNvSpPr>
            <a:spLocks noGrp="1"/>
          </p:cNvSpPr>
          <p:nvPr>
            <p:ph type="sldNum" sz="quarter" idx="12"/>
          </p:nvPr>
        </p:nvSpPr>
        <p:spPr/>
        <p:txBody>
          <a:bodyPr/>
          <a:lstStyle/>
          <a:p>
            <a:fld id="{7AF9AA50-0486-41C3-8F9C-2E057E6D6925}"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dirty="0"/>
              <a:t>www.ufz.de</a:t>
            </a:r>
          </a:p>
        </p:txBody>
      </p:sp>
      <p:sp>
        <p:nvSpPr>
          <p:cNvPr id="13" name="Untertitel 2"/>
          <p:cNvSpPr>
            <a:spLocks noGrp="1"/>
          </p:cNvSpPr>
          <p:nvPr>
            <p:ph type="subTitle" idx="1" hasCustomPrompt="1"/>
          </p:nvPr>
        </p:nvSpPr>
        <p:spPr>
          <a:xfrm>
            <a:off x="360000" y="735013"/>
            <a:ext cx="4105275" cy="3998911"/>
          </a:xfrm>
          <a:prstGeom prst="rect">
            <a:avLst/>
          </a:prstGeom>
        </p:spPr>
        <p:txBody>
          <a:bodyPr lIns="0" tIns="0" rIns="0" bIns="0">
            <a:noAutofit/>
          </a:bodyPr>
          <a:lstStyle>
            <a:lvl1pPr marL="0" indent="0" algn="l">
              <a:lnSpc>
                <a:spcPts val="1630"/>
              </a:lnSpc>
              <a:spcBef>
                <a:spcPts val="0"/>
              </a:spcBef>
              <a:buNone/>
              <a:defRPr sz="1400"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indent="0">
              <a:buNone/>
            </a:pPr>
            <a:r>
              <a:rPr lang="de-DE" sz="1400"/>
              <a:t>Fließtext in Arial, 14 Pt, Schwarz. Hervorhebungen erfolgen in der </a:t>
            </a:r>
            <a:r>
              <a:rPr lang="de-DE" sz="1400" b="1"/>
              <a:t>Arial, Fett</a:t>
            </a:r>
            <a:r>
              <a:rPr lang="de-DE" sz="1400"/>
              <a:t>. </a:t>
            </a:r>
          </a:p>
          <a:p>
            <a:pPr marL="0" indent="0">
              <a:buNone/>
            </a:pPr>
            <a:endParaRPr lang="de-DE" sz="1400"/>
          </a:p>
          <a:p>
            <a:pPr marL="0" indent="0">
              <a:buNone/>
            </a:pPr>
            <a:r>
              <a:rPr lang="de-DE" sz="1400"/>
              <a:t>Der Fließtext kann auch in einem zweispaltigen Layout stattfinden. Es können beide Spalten mit Text bespielt werden, oder aber man nutzt eine Spalte für den Einsatz von Bildern oder Infografiken. </a:t>
            </a:r>
            <a:endParaRPr lang="de-DE" dirty="0"/>
          </a:p>
        </p:txBody>
      </p:sp>
      <p:sp>
        <p:nvSpPr>
          <p:cNvPr id="2" name="Titel 1"/>
          <p:cNvSpPr>
            <a:spLocks noGrp="1"/>
          </p:cNvSpPr>
          <p:nvPr>
            <p:ph type="title" hasCustomPrompt="1"/>
          </p:nvPr>
        </p:nvSpPr>
        <p:spPr/>
        <p:txBody>
          <a:bodyPr/>
          <a:lstStyle/>
          <a:p>
            <a:r>
              <a:rPr lang="de-DE"/>
              <a:t>Optional: Folientitel einzeilig</a:t>
            </a:r>
          </a:p>
        </p:txBody>
      </p:sp>
      <p:sp>
        <p:nvSpPr>
          <p:cNvPr id="4" name="Diagrammplatzhalter 3"/>
          <p:cNvSpPr>
            <a:spLocks noGrp="1"/>
          </p:cNvSpPr>
          <p:nvPr>
            <p:ph type="chart" sz="quarter" idx="14"/>
          </p:nvPr>
        </p:nvSpPr>
        <p:spPr>
          <a:xfrm>
            <a:off x="4679950" y="2824163"/>
            <a:ext cx="4248150" cy="1800225"/>
          </a:xfrm>
          <a:prstGeom prst="rect">
            <a:avLst/>
          </a:prstGeom>
        </p:spPr>
        <p:txBody>
          <a:bodyPr/>
          <a:lstStyle>
            <a:lvl1pPr marL="0" indent="0" algn="ctr">
              <a:buNone/>
              <a:defRPr sz="1100">
                <a:solidFill>
                  <a:schemeClr val="bg1">
                    <a:lumMod val="50000"/>
                  </a:schemeClr>
                </a:solidFill>
              </a:defRPr>
            </a:lvl1pPr>
          </a:lstStyle>
          <a:p>
            <a:endParaRPr lang="de-DE"/>
          </a:p>
        </p:txBody>
      </p:sp>
      <p:sp>
        <p:nvSpPr>
          <p:cNvPr id="8" name="Bildplatzhalter 9"/>
          <p:cNvSpPr>
            <a:spLocks noGrp="1"/>
          </p:cNvSpPr>
          <p:nvPr>
            <p:ph type="pic" sz="quarter" idx="15"/>
          </p:nvPr>
        </p:nvSpPr>
        <p:spPr>
          <a:xfrm>
            <a:off x="4687225" y="735013"/>
            <a:ext cx="4283737" cy="1692000"/>
          </a:xfrm>
          <a:prstGeom prst="rect">
            <a:avLst/>
          </a:prstGeom>
        </p:spPr>
        <p:txBody>
          <a:bodyPr anchor="ctr" anchorCtr="0"/>
          <a:lstStyle>
            <a:lvl1pPr marL="0" indent="0" algn="ctr">
              <a:buNone/>
              <a:defRPr sz="1100">
                <a:solidFill>
                  <a:schemeClr val="bg1">
                    <a:lumMod val="50000"/>
                  </a:schemeClr>
                </a:solidFill>
              </a:defRPr>
            </a:lvl1pPr>
          </a:lstStyle>
          <a:p>
            <a:endParaRPr lang="de-DE"/>
          </a:p>
        </p:txBody>
      </p:sp>
    </p:spTree>
    <p:extLst>
      <p:ext uri="{BB962C8B-B14F-4D97-AF65-F5344CB8AC3E}">
        <p14:creationId xmlns:p14="http://schemas.microsoft.com/office/powerpoint/2010/main" val="165606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2">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60000" y="1346496"/>
            <a:ext cx="4105275" cy="1188132"/>
          </a:xfrm>
          <a:prstGeom prst="rect">
            <a:avLst/>
          </a:prstGeom>
        </p:spPr>
        <p:txBody>
          <a:bodyPr lIns="0" tIns="0" rIns="0" bIns="0" anchor="t" anchorCtr="0">
            <a:noAutofit/>
          </a:bodyPr>
          <a:lstStyle>
            <a:lvl1pPr algn="l">
              <a:lnSpc>
                <a:spcPts val="2200"/>
              </a:lnSpc>
              <a:defRPr sz="1800" b="1" cap="none" baseline="0">
                <a:solidFill>
                  <a:schemeClr val="tx2"/>
                </a:solidFill>
              </a:defRPr>
            </a:lvl1pPr>
          </a:lstStyle>
          <a:p>
            <a:r>
              <a:rPr lang="de-DE" dirty="0"/>
              <a:t>Präsentationstitel</a:t>
            </a:r>
            <a:br>
              <a:rPr lang="de-DE" dirty="0"/>
            </a:br>
            <a:r>
              <a:rPr lang="de-DE" dirty="0"/>
              <a:t>auch </a:t>
            </a:r>
            <a:r>
              <a:rPr lang="de-DE" dirty="0" err="1"/>
              <a:t>zweizweilig</a:t>
            </a:r>
            <a:r>
              <a:rPr lang="de-DE" dirty="0"/>
              <a:t> möglich</a:t>
            </a:r>
            <a:br>
              <a:rPr lang="de-DE" dirty="0"/>
            </a:br>
            <a:r>
              <a:rPr lang="de-DE" dirty="0"/>
              <a:t>Eventuelle Subheadline,</a:t>
            </a:r>
            <a:br>
              <a:rPr lang="de-DE" dirty="0"/>
            </a:br>
            <a:r>
              <a:rPr lang="de-DE" dirty="0"/>
              <a:t>ebenfalls zweizeilig möglich</a:t>
            </a:r>
          </a:p>
        </p:txBody>
      </p:sp>
      <p:sp>
        <p:nvSpPr>
          <p:cNvPr id="3" name="Untertitel 2"/>
          <p:cNvSpPr>
            <a:spLocks noGrp="1"/>
          </p:cNvSpPr>
          <p:nvPr>
            <p:ph type="subTitle" idx="1" hasCustomPrompt="1"/>
          </p:nvPr>
        </p:nvSpPr>
        <p:spPr>
          <a:xfrm>
            <a:off x="360000" y="2887296"/>
            <a:ext cx="4105275" cy="692566"/>
          </a:xfrm>
          <a:prstGeom prst="rect">
            <a:avLst/>
          </a:prstGeom>
        </p:spPr>
        <p:txBody>
          <a:bodyPr lIns="0" tIns="0" rIns="0" bIns="0">
            <a:noAutofit/>
          </a:bodyPr>
          <a:lstStyle>
            <a:lvl1pPr marL="0" indent="0" algn="l">
              <a:lnSpc>
                <a:spcPts val="1600"/>
              </a:lnSpc>
              <a:spcBef>
                <a:spcPts val="0"/>
              </a:spcBef>
              <a:buNone/>
              <a:defRPr sz="11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Sprecher*in Prof. Dr. Dr. Mustermann</a:t>
            </a:r>
          </a:p>
          <a:p>
            <a:r>
              <a:rPr lang="de-DE" dirty="0"/>
              <a:t>Sprecher*in Prof. med. Dr. Musterfrau</a:t>
            </a:r>
          </a:p>
        </p:txBody>
      </p:sp>
      <p:sp>
        <p:nvSpPr>
          <p:cNvPr id="4" name="Foliennummernplatzhalter 3"/>
          <p:cNvSpPr>
            <a:spLocks noGrp="1"/>
          </p:cNvSpPr>
          <p:nvPr>
            <p:ph type="sldNum" sz="quarter" idx="10"/>
          </p:nvPr>
        </p:nvSpPr>
        <p:spPr/>
        <p:txBody>
          <a:bodyPr/>
          <a:lstStyle/>
          <a:p>
            <a:fld id="{7AF9AA50-0486-41C3-8F9C-2E057E6D6925}" type="slidenum">
              <a:rPr lang="de-DE" smtClean="0"/>
              <a:pPr/>
              <a:t>‹Nr.›</a:t>
            </a:fld>
            <a:endParaRPr lang="de-DE" dirty="0"/>
          </a:p>
        </p:txBody>
      </p:sp>
      <p:sp>
        <p:nvSpPr>
          <p:cNvPr id="5" name="Fußzeilenplatzhalter 4"/>
          <p:cNvSpPr>
            <a:spLocks noGrp="1"/>
          </p:cNvSpPr>
          <p:nvPr>
            <p:ph type="ftr" sz="quarter" idx="11"/>
          </p:nvPr>
        </p:nvSpPr>
        <p:spPr/>
        <p:txBody>
          <a:bodyPr/>
          <a:lstStyle/>
          <a:p>
            <a:r>
              <a:rPr lang="de-DE"/>
              <a:t>www.ufz.de</a:t>
            </a:r>
            <a:endParaRPr lang="de-DE" dirty="0"/>
          </a:p>
        </p:txBody>
      </p:sp>
    </p:spTree>
    <p:extLst>
      <p:ext uri="{BB962C8B-B14F-4D97-AF65-F5344CB8AC3E}">
        <p14:creationId xmlns:p14="http://schemas.microsoft.com/office/powerpoint/2010/main" val="261123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Vollbild">
    <p:spTree>
      <p:nvGrpSpPr>
        <p:cNvPr id="1" name=""/>
        <p:cNvGrpSpPr/>
        <p:nvPr/>
      </p:nvGrpSpPr>
      <p:grpSpPr>
        <a:xfrm>
          <a:off x="0" y="0"/>
          <a:ext cx="0" cy="0"/>
          <a:chOff x="0" y="0"/>
          <a:chExt cx="0" cy="0"/>
        </a:xfrm>
      </p:grpSpPr>
      <p:sp>
        <p:nvSpPr>
          <p:cNvPr id="9" name="Foliennummernplatzhalter 8"/>
          <p:cNvSpPr>
            <a:spLocks noGrp="1"/>
          </p:cNvSpPr>
          <p:nvPr>
            <p:ph type="sldNum" sz="quarter" idx="12"/>
          </p:nvPr>
        </p:nvSpPr>
        <p:spPr/>
        <p:txBody>
          <a:bodyPr/>
          <a:lstStyle/>
          <a:p>
            <a:fld id="{7AF9AA50-0486-41C3-8F9C-2E057E6D6925}"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dirty="0"/>
              <a:t>www.ufz.de</a:t>
            </a:r>
          </a:p>
        </p:txBody>
      </p:sp>
      <p:sp>
        <p:nvSpPr>
          <p:cNvPr id="5" name="Titel 1"/>
          <p:cNvSpPr>
            <a:spLocks noGrp="1"/>
          </p:cNvSpPr>
          <p:nvPr>
            <p:ph type="ctrTitle" hasCustomPrompt="1"/>
          </p:nvPr>
        </p:nvSpPr>
        <p:spPr>
          <a:xfrm>
            <a:off x="358713" y="1080000"/>
            <a:ext cx="4105275" cy="1188132"/>
          </a:xfrm>
          <a:prstGeom prst="rect">
            <a:avLst/>
          </a:prstGeom>
        </p:spPr>
        <p:txBody>
          <a:bodyPr lIns="0" tIns="0" rIns="0" bIns="0" anchor="t" anchorCtr="0">
            <a:noAutofit/>
          </a:bodyPr>
          <a:lstStyle>
            <a:lvl1pPr algn="l">
              <a:lnSpc>
                <a:spcPts val="2200"/>
              </a:lnSpc>
              <a:defRPr sz="1800" b="1" cap="none" baseline="0">
                <a:solidFill>
                  <a:schemeClr val="tx2"/>
                </a:solidFill>
              </a:defRPr>
            </a:lvl1pPr>
          </a:lstStyle>
          <a:p>
            <a:r>
              <a:rPr lang="de-DE" dirty="0"/>
              <a:t>Präsentationstitel</a:t>
            </a:r>
            <a:br>
              <a:rPr lang="de-DE" dirty="0"/>
            </a:br>
            <a:r>
              <a:rPr lang="de-DE" dirty="0"/>
              <a:t>auch </a:t>
            </a:r>
            <a:r>
              <a:rPr lang="de-DE" dirty="0" err="1"/>
              <a:t>zweizweilig</a:t>
            </a:r>
            <a:r>
              <a:rPr lang="de-DE" dirty="0"/>
              <a:t> möglich</a:t>
            </a:r>
            <a:br>
              <a:rPr lang="de-DE" dirty="0"/>
            </a:br>
            <a:r>
              <a:rPr lang="de-DE" dirty="0"/>
              <a:t>Eventuelle Subheadline,</a:t>
            </a:r>
            <a:br>
              <a:rPr lang="de-DE" dirty="0"/>
            </a:br>
            <a:r>
              <a:rPr lang="de-DE" dirty="0"/>
              <a:t>ebenfalls zweizeilig möglich</a:t>
            </a:r>
          </a:p>
        </p:txBody>
      </p:sp>
      <p:sp>
        <p:nvSpPr>
          <p:cNvPr id="7" name="Untertitel 2"/>
          <p:cNvSpPr>
            <a:spLocks noGrp="1"/>
          </p:cNvSpPr>
          <p:nvPr>
            <p:ph type="subTitle" idx="1" hasCustomPrompt="1"/>
          </p:nvPr>
        </p:nvSpPr>
        <p:spPr>
          <a:xfrm>
            <a:off x="358713" y="2620800"/>
            <a:ext cx="4105275" cy="692566"/>
          </a:xfrm>
          <a:prstGeom prst="rect">
            <a:avLst/>
          </a:prstGeom>
        </p:spPr>
        <p:txBody>
          <a:bodyPr lIns="0" tIns="0" rIns="0" bIns="0">
            <a:noAutofit/>
          </a:bodyPr>
          <a:lstStyle>
            <a:lvl1pPr marL="0" indent="0" algn="l">
              <a:lnSpc>
                <a:spcPts val="1600"/>
              </a:lnSpc>
              <a:spcBef>
                <a:spcPts val="0"/>
              </a:spcBef>
              <a:buNone/>
              <a:defRPr sz="11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Sprecher*in Prof. Dr. Dr. Mustermann</a:t>
            </a:r>
          </a:p>
          <a:p>
            <a:r>
              <a:rPr lang="de-DE" dirty="0"/>
              <a:t>Sprecher*in Prof. med. Dr. Musterfrau</a:t>
            </a:r>
          </a:p>
        </p:txBody>
      </p:sp>
      <p:sp>
        <p:nvSpPr>
          <p:cNvPr id="8" name="Datumsplatzhalter 5"/>
          <p:cNvSpPr>
            <a:spLocks noGrp="1"/>
          </p:cNvSpPr>
          <p:nvPr>
            <p:ph type="dt" sz="half" idx="2"/>
          </p:nvPr>
        </p:nvSpPr>
        <p:spPr>
          <a:xfrm>
            <a:off x="358763" y="3471874"/>
            <a:ext cx="802800" cy="216000"/>
          </a:xfrm>
          <a:prstGeom prst="rect">
            <a:avLst/>
          </a:prstGeom>
        </p:spPr>
        <p:txBody>
          <a:bodyPr vert="horz" lIns="0" tIns="0" rIns="0" bIns="0" rtlCol="0" anchor="t" anchorCtr="0"/>
          <a:lstStyle>
            <a:lvl1pPr algn="l">
              <a:lnSpc>
                <a:spcPts val="1600"/>
              </a:lnSpc>
              <a:defRPr sz="1100">
                <a:solidFill>
                  <a:schemeClr val="tx2"/>
                </a:solidFill>
              </a:defRPr>
            </a:lvl1pPr>
          </a:lstStyle>
          <a:p>
            <a:fld id="{FB1D3B89-47A1-4AA1-BD28-47B3673F5E39}" type="datetimeFigureOut">
              <a:rPr lang="de-DE" smtClean="0"/>
              <a:pPr/>
              <a:t>13.11.2024</a:t>
            </a:fld>
            <a:endParaRPr lang="de-DE" dirty="0"/>
          </a:p>
        </p:txBody>
      </p:sp>
      <p:sp>
        <p:nvSpPr>
          <p:cNvPr id="3" name="Bildplatzhalter 2"/>
          <p:cNvSpPr>
            <a:spLocks noGrp="1"/>
          </p:cNvSpPr>
          <p:nvPr>
            <p:ph type="pic" sz="quarter" idx="14"/>
          </p:nvPr>
        </p:nvSpPr>
        <p:spPr>
          <a:xfrm>
            <a:off x="179388" y="987425"/>
            <a:ext cx="8784000" cy="4032000"/>
          </a:xfrm>
          <a:prstGeom prst="rect">
            <a:avLst/>
          </a:prstGeom>
        </p:spPr>
        <p:txBody>
          <a:bodyPr lIns="0" tIns="0" rIns="0" bIns="0" anchor="ctr" anchorCtr="0"/>
          <a:lstStyle>
            <a:lvl1pPr marL="0" indent="0" algn="ctr">
              <a:buNone/>
              <a:defRPr sz="1100">
                <a:solidFill>
                  <a:schemeClr val="tx1">
                    <a:lumMod val="60000"/>
                    <a:lumOff val="40000"/>
                  </a:schemeClr>
                </a:solidFill>
              </a:defRPr>
            </a:lvl1pPr>
          </a:lstStyle>
          <a:p>
            <a:endParaRPr lang="de-DE"/>
          </a:p>
        </p:txBody>
      </p:sp>
    </p:spTree>
    <p:extLst>
      <p:ext uri="{BB962C8B-B14F-4D97-AF65-F5344CB8AC3E}">
        <p14:creationId xmlns:p14="http://schemas.microsoft.com/office/powerpoint/2010/main" val="782706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Vollfläche">
    <p:spTree>
      <p:nvGrpSpPr>
        <p:cNvPr id="1" name=""/>
        <p:cNvGrpSpPr/>
        <p:nvPr/>
      </p:nvGrpSpPr>
      <p:grpSpPr>
        <a:xfrm>
          <a:off x="0" y="0"/>
          <a:ext cx="0" cy="0"/>
          <a:chOff x="0" y="0"/>
          <a:chExt cx="0" cy="0"/>
        </a:xfrm>
      </p:grpSpPr>
      <p:sp>
        <p:nvSpPr>
          <p:cNvPr id="9" name="Foliennummernplatzhalter 8"/>
          <p:cNvSpPr>
            <a:spLocks noGrp="1"/>
          </p:cNvSpPr>
          <p:nvPr>
            <p:ph type="sldNum" sz="quarter" idx="12"/>
          </p:nvPr>
        </p:nvSpPr>
        <p:spPr/>
        <p:txBody>
          <a:bodyPr/>
          <a:lstStyle/>
          <a:p>
            <a:fld id="{7AF9AA50-0486-41C3-8F9C-2E057E6D6925}"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dirty="0"/>
              <a:t>www.ufz.de</a:t>
            </a:r>
          </a:p>
        </p:txBody>
      </p:sp>
      <p:sp>
        <p:nvSpPr>
          <p:cNvPr id="11" name="Titel 1"/>
          <p:cNvSpPr>
            <a:spLocks noGrp="1"/>
          </p:cNvSpPr>
          <p:nvPr>
            <p:ph type="ctrTitle" hasCustomPrompt="1"/>
          </p:nvPr>
        </p:nvSpPr>
        <p:spPr>
          <a:xfrm>
            <a:off x="360000" y="1353600"/>
            <a:ext cx="4105275" cy="1188132"/>
          </a:xfrm>
          <a:prstGeom prst="rect">
            <a:avLst/>
          </a:prstGeom>
        </p:spPr>
        <p:txBody>
          <a:bodyPr lIns="0" tIns="0" rIns="0" bIns="0" anchor="t" anchorCtr="0">
            <a:noAutofit/>
          </a:bodyPr>
          <a:lstStyle>
            <a:lvl1pPr algn="l">
              <a:lnSpc>
                <a:spcPts val="2200"/>
              </a:lnSpc>
              <a:defRPr sz="1800" b="1" cap="none" baseline="0">
                <a:solidFill>
                  <a:schemeClr val="tx2"/>
                </a:solidFill>
              </a:defRPr>
            </a:lvl1pPr>
          </a:lstStyle>
          <a:p>
            <a:r>
              <a:rPr lang="de-DE" dirty="0"/>
              <a:t>Präsentationstitel</a:t>
            </a:r>
            <a:br>
              <a:rPr lang="de-DE" dirty="0"/>
            </a:br>
            <a:r>
              <a:rPr lang="de-DE" dirty="0"/>
              <a:t>auch </a:t>
            </a:r>
            <a:r>
              <a:rPr lang="de-DE" dirty="0" err="1"/>
              <a:t>zweizweilig</a:t>
            </a:r>
            <a:r>
              <a:rPr lang="de-DE" dirty="0"/>
              <a:t> möglich</a:t>
            </a:r>
            <a:br>
              <a:rPr lang="de-DE" dirty="0"/>
            </a:br>
            <a:r>
              <a:rPr lang="de-DE" dirty="0"/>
              <a:t>Eventuelle Subheadline,</a:t>
            </a:r>
            <a:br>
              <a:rPr lang="de-DE" dirty="0"/>
            </a:br>
            <a:r>
              <a:rPr lang="de-DE" dirty="0"/>
              <a:t>ebenfalls zweizeilig möglich</a:t>
            </a:r>
          </a:p>
        </p:txBody>
      </p:sp>
      <p:sp>
        <p:nvSpPr>
          <p:cNvPr id="13" name="Untertitel 2"/>
          <p:cNvSpPr>
            <a:spLocks noGrp="1"/>
          </p:cNvSpPr>
          <p:nvPr>
            <p:ph type="subTitle" idx="1" hasCustomPrompt="1"/>
          </p:nvPr>
        </p:nvSpPr>
        <p:spPr>
          <a:xfrm>
            <a:off x="360000" y="2894400"/>
            <a:ext cx="4105275" cy="692566"/>
          </a:xfrm>
          <a:prstGeom prst="rect">
            <a:avLst/>
          </a:prstGeom>
        </p:spPr>
        <p:txBody>
          <a:bodyPr lIns="0" tIns="0" rIns="0" bIns="0">
            <a:noAutofit/>
          </a:bodyPr>
          <a:lstStyle>
            <a:lvl1pPr marL="0" indent="0" algn="l">
              <a:lnSpc>
                <a:spcPts val="1600"/>
              </a:lnSpc>
              <a:spcBef>
                <a:spcPts val="0"/>
              </a:spcBef>
              <a:buNone/>
              <a:defRPr sz="11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Sprecher*in Prof. Dr. Dr. Mustermann</a:t>
            </a:r>
          </a:p>
          <a:p>
            <a:r>
              <a:rPr lang="de-DE" dirty="0"/>
              <a:t>Sprecher*in Prof. med. Dr. Musterfrau</a:t>
            </a:r>
          </a:p>
        </p:txBody>
      </p:sp>
      <p:sp>
        <p:nvSpPr>
          <p:cNvPr id="6" name="Datumsplatzhalter 5"/>
          <p:cNvSpPr>
            <a:spLocks noGrp="1"/>
          </p:cNvSpPr>
          <p:nvPr>
            <p:ph type="dt" sz="half" idx="2"/>
          </p:nvPr>
        </p:nvSpPr>
        <p:spPr>
          <a:xfrm>
            <a:off x="360000" y="3744000"/>
            <a:ext cx="802800" cy="216000"/>
          </a:xfrm>
          <a:prstGeom prst="rect">
            <a:avLst/>
          </a:prstGeom>
        </p:spPr>
        <p:txBody>
          <a:bodyPr vert="horz" lIns="0" tIns="0" rIns="0" bIns="0" rtlCol="0" anchor="t" anchorCtr="0"/>
          <a:lstStyle>
            <a:lvl1pPr algn="l">
              <a:lnSpc>
                <a:spcPts val="1600"/>
              </a:lnSpc>
              <a:defRPr sz="1100">
                <a:solidFill>
                  <a:schemeClr val="tx2"/>
                </a:solidFill>
              </a:defRPr>
            </a:lvl1pPr>
          </a:lstStyle>
          <a:p>
            <a:fld id="{FB1D3B89-47A1-4AA1-BD28-47B3673F5E39}" type="datetimeFigureOut">
              <a:rPr lang="de-DE" smtClean="0"/>
              <a:pPr/>
              <a:t>13.11.2024</a:t>
            </a:fld>
            <a:endParaRPr lang="de-DE" dirty="0"/>
          </a:p>
        </p:txBody>
      </p:sp>
    </p:spTree>
    <p:extLst>
      <p:ext uri="{BB962C8B-B14F-4D97-AF65-F5344CB8AC3E}">
        <p14:creationId xmlns:p14="http://schemas.microsoft.com/office/powerpoint/2010/main" val="508549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Text/Bi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EA7858BA-97FF-467B-88B5-B4FF2FCC31FE}" type="slidenum">
              <a:rPr lang="de-DE" smtClean="0"/>
              <a:pPr/>
              <a:t>‹Nr.›</a:t>
            </a:fld>
            <a:endParaRPr lang="de-DE" dirty="0"/>
          </a:p>
        </p:txBody>
      </p:sp>
      <p:sp>
        <p:nvSpPr>
          <p:cNvPr id="4" name="Fußzeilenplatzhalter 3"/>
          <p:cNvSpPr>
            <a:spLocks noGrp="1"/>
          </p:cNvSpPr>
          <p:nvPr>
            <p:ph type="ftr" sz="quarter" idx="11"/>
          </p:nvPr>
        </p:nvSpPr>
        <p:spPr/>
        <p:txBody>
          <a:bodyPr/>
          <a:lstStyle/>
          <a:p>
            <a:r>
              <a:rPr lang="de-DE"/>
              <a:t>www.ufz.de</a:t>
            </a:r>
            <a:endParaRPr lang="de-DE" dirty="0"/>
          </a:p>
        </p:txBody>
      </p:sp>
      <p:sp>
        <p:nvSpPr>
          <p:cNvPr id="8" name="Textplatzhalter 7"/>
          <p:cNvSpPr>
            <a:spLocks noGrp="1"/>
          </p:cNvSpPr>
          <p:nvPr>
            <p:ph type="body" sz="quarter" idx="12"/>
          </p:nvPr>
        </p:nvSpPr>
        <p:spPr>
          <a:xfrm>
            <a:off x="358774" y="1130400"/>
            <a:ext cx="4105275" cy="3590925"/>
          </a:xfrm>
        </p:spPr>
        <p:txBody>
          <a:bodyPr/>
          <a:lstStyle>
            <a:lvl1pPr>
              <a:lnSpc>
                <a:spcPts val="1700"/>
              </a:lnSpc>
              <a:defRPr/>
            </a:lvl1pPr>
            <a:lvl2pPr>
              <a:lnSpc>
                <a:spcPts val="1700"/>
              </a:lnSpc>
              <a:defRPr/>
            </a:lvl2pPr>
            <a:lvl3pPr>
              <a:lnSpc>
                <a:spcPts val="1700"/>
              </a:lnSpc>
              <a:defRPr/>
            </a:lvl3pPr>
            <a:lvl4pPr>
              <a:lnSpc>
                <a:spcPts val="1700"/>
              </a:lnSpc>
              <a:defRPr/>
            </a:lvl4pPr>
            <a:lvl5pPr>
              <a:lnSpc>
                <a:spcPts val="1700"/>
              </a:lnSpc>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Bildplatzhalter 9"/>
          <p:cNvSpPr>
            <a:spLocks noGrp="1"/>
          </p:cNvSpPr>
          <p:nvPr>
            <p:ph type="pic" sz="quarter" idx="13"/>
          </p:nvPr>
        </p:nvSpPr>
        <p:spPr>
          <a:xfrm>
            <a:off x="4679950" y="1130400"/>
            <a:ext cx="4104050" cy="3521744"/>
          </a:xfrm>
        </p:spPr>
        <p:txBody>
          <a:bodyPr anchor="ctr" anchorCtr="0"/>
          <a:lstStyle>
            <a:lvl1pPr marL="0" indent="0" algn="ctr">
              <a:buNone/>
              <a:defRPr sz="1100">
                <a:solidFill>
                  <a:schemeClr val="bg1">
                    <a:lumMod val="50000"/>
                  </a:schemeClr>
                </a:solidFill>
              </a:defRPr>
            </a:lvl1pPr>
          </a:lstStyle>
          <a:p>
            <a:endParaRPr lang="de-DE"/>
          </a:p>
        </p:txBody>
      </p:sp>
      <p:sp>
        <p:nvSpPr>
          <p:cNvPr id="12" name="Textplatzhalter 11"/>
          <p:cNvSpPr>
            <a:spLocks noGrp="1"/>
          </p:cNvSpPr>
          <p:nvPr>
            <p:ph type="body" sz="quarter" idx="14" hasCustomPrompt="1"/>
          </p:nvPr>
        </p:nvSpPr>
        <p:spPr>
          <a:xfrm>
            <a:off x="4679950" y="4706143"/>
            <a:ext cx="1944688" cy="169863"/>
          </a:xfrm>
        </p:spPr>
        <p:txBody>
          <a:bodyPr/>
          <a:lstStyle>
            <a:lvl1pPr marL="0" indent="0">
              <a:lnSpc>
                <a:spcPct val="100000"/>
              </a:lnSpc>
              <a:buNone/>
              <a:defRPr sz="700"/>
            </a:lvl1pPr>
          </a:lstStyle>
          <a:p>
            <a:pPr lvl="0"/>
            <a:r>
              <a:rPr lang="de-DE" dirty="0"/>
              <a:t>Bildunterschrift</a:t>
            </a:r>
          </a:p>
        </p:txBody>
      </p:sp>
    </p:spTree>
    <p:extLst>
      <p:ext uri="{BB962C8B-B14F-4D97-AF65-F5344CB8AC3E}">
        <p14:creationId xmlns:p14="http://schemas.microsoft.com/office/powerpoint/2010/main" val="267518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nhalt Text/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EA7858BA-97FF-467B-88B5-B4FF2FCC31FE}" type="slidenum">
              <a:rPr lang="de-DE" smtClean="0"/>
              <a:pPr/>
              <a:t>‹Nr.›</a:t>
            </a:fld>
            <a:endParaRPr lang="de-DE" dirty="0"/>
          </a:p>
        </p:txBody>
      </p:sp>
      <p:sp>
        <p:nvSpPr>
          <p:cNvPr id="4" name="Fußzeilenplatzhalter 3"/>
          <p:cNvSpPr>
            <a:spLocks noGrp="1"/>
          </p:cNvSpPr>
          <p:nvPr>
            <p:ph type="ftr" sz="quarter" idx="11"/>
          </p:nvPr>
        </p:nvSpPr>
        <p:spPr/>
        <p:txBody>
          <a:bodyPr/>
          <a:lstStyle/>
          <a:p>
            <a:r>
              <a:rPr lang="de-DE"/>
              <a:t>www.ufz.de</a:t>
            </a:r>
            <a:endParaRPr lang="de-DE" dirty="0"/>
          </a:p>
        </p:txBody>
      </p:sp>
      <p:sp>
        <p:nvSpPr>
          <p:cNvPr id="8" name="Textplatzhalter 7"/>
          <p:cNvSpPr>
            <a:spLocks noGrp="1"/>
          </p:cNvSpPr>
          <p:nvPr>
            <p:ph type="body" sz="quarter" idx="12"/>
          </p:nvPr>
        </p:nvSpPr>
        <p:spPr>
          <a:xfrm>
            <a:off x="358774" y="1130400"/>
            <a:ext cx="4105275" cy="3590925"/>
          </a:xfrm>
        </p:spPr>
        <p:txBody>
          <a:bodyPr/>
          <a:lstStyle>
            <a:lvl1pPr>
              <a:lnSpc>
                <a:spcPts val="1700"/>
              </a:lnSpc>
              <a:defRPr/>
            </a:lvl1pPr>
            <a:lvl2pPr>
              <a:lnSpc>
                <a:spcPts val="1700"/>
              </a:lnSpc>
              <a:defRPr/>
            </a:lvl2pPr>
            <a:lvl3pPr>
              <a:lnSpc>
                <a:spcPts val="1700"/>
              </a:lnSpc>
              <a:defRPr/>
            </a:lvl3pPr>
            <a:lvl4pPr>
              <a:lnSpc>
                <a:spcPts val="1700"/>
              </a:lnSpc>
              <a:defRPr/>
            </a:lvl4pPr>
            <a:lvl5pPr>
              <a:lnSpc>
                <a:spcPts val="1700"/>
              </a:lnSpc>
              <a:defRPr/>
            </a:lvl5pPr>
          </a:lstStyle>
          <a:p>
            <a:pPr lvl="0"/>
            <a:r>
              <a:rPr lang="de-DE" dirty="0"/>
              <a:t>Textmasterformat bearbeiten</a:t>
            </a:r>
          </a:p>
          <a:p>
            <a:pPr lvl="1"/>
            <a:r>
              <a:rPr lang="de-DE"/>
              <a:t>Zweite Ebene</a:t>
            </a:r>
            <a:endParaRPr lang="de-DE" dirty="0"/>
          </a:p>
          <a:p>
            <a:pPr lvl="2"/>
            <a:r>
              <a:rPr lang="de-DE" dirty="0"/>
              <a:t>Dritte Ebene</a:t>
            </a:r>
          </a:p>
          <a:p>
            <a:pPr lvl="3"/>
            <a:r>
              <a:rPr lang="de-DE" dirty="0"/>
              <a:t>Vierte Ebene</a:t>
            </a:r>
          </a:p>
          <a:p>
            <a:pPr lvl="4"/>
            <a:r>
              <a:rPr lang="de-DE" dirty="0"/>
              <a:t>Fünfte Ebene</a:t>
            </a:r>
          </a:p>
        </p:txBody>
      </p:sp>
      <p:sp>
        <p:nvSpPr>
          <p:cNvPr id="9" name="Textplatzhalter 7"/>
          <p:cNvSpPr>
            <a:spLocks noGrp="1"/>
          </p:cNvSpPr>
          <p:nvPr>
            <p:ph type="body" sz="quarter" idx="13"/>
          </p:nvPr>
        </p:nvSpPr>
        <p:spPr>
          <a:xfrm>
            <a:off x="4678725" y="1130400"/>
            <a:ext cx="4105275" cy="3590925"/>
          </a:xfrm>
        </p:spPr>
        <p:txBody>
          <a:bodyPr/>
          <a:lstStyle>
            <a:lvl1pPr>
              <a:lnSpc>
                <a:spcPts val="1700"/>
              </a:lnSpc>
              <a:defRPr/>
            </a:lvl1pPr>
            <a:lvl2pPr>
              <a:lnSpc>
                <a:spcPts val="1700"/>
              </a:lnSpc>
              <a:defRPr/>
            </a:lvl2pPr>
            <a:lvl3pPr>
              <a:lnSpc>
                <a:spcPts val="1700"/>
              </a:lnSpc>
              <a:defRPr/>
            </a:lvl3pPr>
            <a:lvl4pPr>
              <a:lnSpc>
                <a:spcPts val="1700"/>
              </a:lnSpc>
              <a:defRPr/>
            </a:lvl4pPr>
            <a:lvl5pPr>
              <a:lnSpc>
                <a:spcPts val="1700"/>
              </a:lnSpc>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61147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Bild + Bild/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EA7858BA-97FF-467B-88B5-B4FF2FCC31FE}" type="slidenum">
              <a:rPr lang="de-DE" smtClean="0"/>
              <a:pPr/>
              <a:t>‹Nr.›</a:t>
            </a:fld>
            <a:endParaRPr lang="de-DE" dirty="0"/>
          </a:p>
        </p:txBody>
      </p:sp>
      <p:sp>
        <p:nvSpPr>
          <p:cNvPr id="4" name="Fußzeilenplatzhalter 3"/>
          <p:cNvSpPr>
            <a:spLocks noGrp="1"/>
          </p:cNvSpPr>
          <p:nvPr>
            <p:ph type="ftr" sz="quarter" idx="11"/>
          </p:nvPr>
        </p:nvSpPr>
        <p:spPr/>
        <p:txBody>
          <a:bodyPr/>
          <a:lstStyle/>
          <a:p>
            <a:r>
              <a:rPr lang="de-DE"/>
              <a:t>www.ufz.de</a:t>
            </a:r>
            <a:endParaRPr lang="de-DE" dirty="0"/>
          </a:p>
        </p:txBody>
      </p:sp>
      <p:sp>
        <p:nvSpPr>
          <p:cNvPr id="9" name="Textplatzhalter 7"/>
          <p:cNvSpPr>
            <a:spLocks noGrp="1"/>
          </p:cNvSpPr>
          <p:nvPr>
            <p:ph type="body" sz="quarter" idx="13"/>
          </p:nvPr>
        </p:nvSpPr>
        <p:spPr>
          <a:xfrm>
            <a:off x="4678725" y="1130401"/>
            <a:ext cx="4105275" cy="1441349"/>
          </a:xfrm>
        </p:spPr>
        <p:txBody>
          <a:bodyPr/>
          <a:lstStyle>
            <a:lvl1pPr marL="0" marR="0" indent="0" algn="l" defTabSz="180000" rtl="0" eaLnBrk="1" fontAlgn="auto" latinLnBrk="0" hangingPunct="1">
              <a:lnSpc>
                <a:spcPts val="1700"/>
              </a:lnSpc>
              <a:spcBef>
                <a:spcPts val="0"/>
              </a:spcBef>
              <a:spcAft>
                <a:spcPts val="1800"/>
              </a:spcAft>
              <a:buClr>
                <a:schemeClr val="tx2"/>
              </a:buClr>
              <a:buSzTx/>
              <a:buFont typeface="Wingdings" panose="05000000000000000000" pitchFamily="2" charset="2"/>
              <a:buNone/>
              <a:tabLst>
                <a:tab pos="180000" algn="l"/>
                <a:tab pos="360000" algn="l"/>
              </a:tabLst>
              <a:defRPr/>
            </a:lvl1pPr>
            <a:lvl2pPr marL="180975" indent="0">
              <a:buNone/>
              <a:defRPr/>
            </a:lvl2pPr>
            <a:lvl3pPr marL="360363" indent="0">
              <a:buNone/>
              <a:defRPr/>
            </a:lvl3pPr>
            <a:lvl4pPr marL="539750" indent="0">
              <a:buNone/>
              <a:defRPr/>
            </a:lvl4pPr>
            <a:lvl5pPr marL="714375" indent="0">
              <a:buNone/>
              <a:defRPr/>
            </a:lvl5pPr>
          </a:lstStyle>
          <a:p>
            <a:pPr lvl="0"/>
            <a:r>
              <a:rPr lang="de-DE"/>
              <a:t>Textmasterformat bearbeiten</a:t>
            </a:r>
          </a:p>
          <a:p>
            <a:pPr lvl="0"/>
            <a:r>
              <a:rPr lang="de-DE"/>
              <a:t>Lorem ipsum dolor sit amet, consectetuer adipiscing elit. Aenean commodo ligula eget dolor. Aenean massa. Cum sociis natoque penatibus et magnis dis parturient montes, nascetur ridiculus mus.</a:t>
            </a:r>
          </a:p>
          <a:p>
            <a:pPr lvl="0"/>
            <a:endParaRPr lang="de-DE"/>
          </a:p>
          <a:p>
            <a:pPr lvl="0"/>
            <a:endParaRPr lang="de-DE" dirty="0"/>
          </a:p>
        </p:txBody>
      </p:sp>
      <p:sp>
        <p:nvSpPr>
          <p:cNvPr id="10" name="Bildplatzhalter 9"/>
          <p:cNvSpPr>
            <a:spLocks noGrp="1"/>
          </p:cNvSpPr>
          <p:nvPr>
            <p:ph type="pic" sz="quarter" idx="14"/>
          </p:nvPr>
        </p:nvSpPr>
        <p:spPr>
          <a:xfrm>
            <a:off x="360000" y="1130399"/>
            <a:ext cx="4104050" cy="1692000"/>
          </a:xfrm>
        </p:spPr>
        <p:txBody>
          <a:bodyPr anchor="ctr" anchorCtr="0"/>
          <a:lstStyle>
            <a:lvl1pPr marL="0" indent="0" algn="ctr">
              <a:buNone/>
              <a:defRPr sz="1100">
                <a:solidFill>
                  <a:schemeClr val="bg1">
                    <a:lumMod val="50000"/>
                  </a:schemeClr>
                </a:solidFill>
              </a:defRPr>
            </a:lvl1pPr>
          </a:lstStyle>
          <a:p>
            <a:endParaRPr lang="de-DE"/>
          </a:p>
        </p:txBody>
      </p:sp>
      <p:sp>
        <p:nvSpPr>
          <p:cNvPr id="11" name="Bildplatzhalter 9"/>
          <p:cNvSpPr>
            <a:spLocks noGrp="1"/>
          </p:cNvSpPr>
          <p:nvPr>
            <p:ph type="pic" sz="quarter" idx="15"/>
          </p:nvPr>
        </p:nvSpPr>
        <p:spPr>
          <a:xfrm>
            <a:off x="360000" y="2952000"/>
            <a:ext cx="4104050" cy="1692000"/>
          </a:xfrm>
        </p:spPr>
        <p:txBody>
          <a:bodyPr anchor="ctr" anchorCtr="0"/>
          <a:lstStyle>
            <a:lvl1pPr marL="0" indent="0" algn="ctr">
              <a:buNone/>
              <a:defRPr sz="1100">
                <a:solidFill>
                  <a:schemeClr val="bg1">
                    <a:lumMod val="50000"/>
                  </a:schemeClr>
                </a:solidFill>
              </a:defRPr>
            </a:lvl1pPr>
          </a:lstStyle>
          <a:p>
            <a:endParaRPr lang="de-DE"/>
          </a:p>
        </p:txBody>
      </p:sp>
      <p:sp>
        <p:nvSpPr>
          <p:cNvPr id="14" name="Textplatzhalter 13"/>
          <p:cNvSpPr>
            <a:spLocks noGrp="1"/>
          </p:cNvSpPr>
          <p:nvPr>
            <p:ph type="body" sz="quarter" idx="16" hasCustomPrompt="1"/>
          </p:nvPr>
        </p:nvSpPr>
        <p:spPr>
          <a:xfrm>
            <a:off x="358775" y="4697921"/>
            <a:ext cx="4104000" cy="214089"/>
          </a:xfrm>
        </p:spPr>
        <p:txBody>
          <a:bodyPr/>
          <a:lstStyle>
            <a:lvl1pPr marL="0" indent="0">
              <a:lnSpc>
                <a:spcPct val="100000"/>
              </a:lnSpc>
              <a:buNone/>
              <a:defRPr sz="700"/>
            </a:lvl1pPr>
            <a:lvl2pPr marL="180975" indent="0">
              <a:buNone/>
              <a:defRPr sz="700"/>
            </a:lvl2pPr>
            <a:lvl3pPr marL="360363" indent="0">
              <a:buNone/>
              <a:defRPr sz="700"/>
            </a:lvl3pPr>
            <a:lvl4pPr marL="539750" indent="0">
              <a:buNone/>
              <a:defRPr sz="700"/>
            </a:lvl4pPr>
            <a:lvl5pPr marL="714375" indent="0">
              <a:buNone/>
              <a:defRPr sz="700"/>
            </a:lvl5pPr>
          </a:lstStyle>
          <a:p>
            <a:pPr lvl="0"/>
            <a:r>
              <a:rPr lang="de-DE" dirty="0"/>
              <a:t>Bildunterschrift oben/unten</a:t>
            </a:r>
          </a:p>
        </p:txBody>
      </p:sp>
      <p:sp>
        <p:nvSpPr>
          <p:cNvPr id="6" name="Textplatzhalter 5"/>
          <p:cNvSpPr>
            <a:spLocks noGrp="1"/>
          </p:cNvSpPr>
          <p:nvPr>
            <p:ph type="body" sz="quarter" idx="17"/>
          </p:nvPr>
        </p:nvSpPr>
        <p:spPr>
          <a:xfrm>
            <a:off x="4679193" y="2751770"/>
            <a:ext cx="4105275" cy="1476474"/>
          </a:xfrm>
        </p:spPr>
        <p:txBody>
          <a:bodyPr/>
          <a:lstStyle>
            <a:lvl1pPr marL="0" marR="0" indent="0" algn="l" defTabSz="180000" rtl="0" eaLnBrk="1" fontAlgn="auto" latinLnBrk="0" hangingPunct="1">
              <a:lnSpc>
                <a:spcPts val="1700"/>
              </a:lnSpc>
              <a:spcBef>
                <a:spcPts val="0"/>
              </a:spcBef>
              <a:spcAft>
                <a:spcPts val="1800"/>
              </a:spcAft>
              <a:buClr>
                <a:schemeClr val="tx2"/>
              </a:buClr>
              <a:buSzTx/>
              <a:buFont typeface="Wingdings" panose="05000000000000000000" pitchFamily="2" charset="2"/>
              <a:buNone/>
              <a:tabLst>
                <a:tab pos="180000" algn="l"/>
                <a:tab pos="360000" algn="l"/>
              </a:tabLst>
              <a:defRPr/>
            </a:lvl1pPr>
          </a:lstStyle>
          <a:p>
            <a:pPr lvl="0"/>
            <a:r>
              <a:rPr lang="de-DE"/>
              <a:t>Textmasterformat bearbeiten</a:t>
            </a:r>
          </a:p>
          <a:p>
            <a:pPr marL="285750" marR="0" lvl="0" indent="-285750" algn="l" defTabSz="180000" rtl="0" eaLnBrk="1" fontAlgn="auto" latinLnBrk="0" hangingPunct="1">
              <a:lnSpc>
                <a:spcPts val="1700"/>
              </a:lnSpc>
              <a:spcBef>
                <a:spcPts val="0"/>
              </a:spcBef>
              <a:spcAft>
                <a:spcPts val="1800"/>
              </a:spcAft>
              <a:buClr>
                <a:schemeClr val="tx2"/>
              </a:buClr>
              <a:buSzTx/>
              <a:buFont typeface="Wingdings" panose="05000000000000000000" pitchFamily="2" charset="2"/>
              <a:buChar char="§"/>
              <a:tabLst>
                <a:tab pos="180000" algn="l"/>
                <a:tab pos="360000" algn="l"/>
              </a:tabLst>
              <a:defRPr/>
            </a:pPr>
            <a:r>
              <a:rPr lang="de-DE"/>
              <a:t>Lorem ipsum dolor sit amet, consectetuer adipiscing elit. Aenean commodo ligula eget dolor. Aenean massa. </a:t>
            </a:r>
          </a:p>
          <a:p>
            <a:pPr marL="285750" marR="0" lvl="0" indent="-285750" algn="l" defTabSz="180000" rtl="0" eaLnBrk="1" fontAlgn="auto" latinLnBrk="0" hangingPunct="1">
              <a:lnSpc>
                <a:spcPts val="1700"/>
              </a:lnSpc>
              <a:spcBef>
                <a:spcPts val="0"/>
              </a:spcBef>
              <a:spcAft>
                <a:spcPts val="1800"/>
              </a:spcAft>
              <a:buClr>
                <a:schemeClr val="tx2"/>
              </a:buClr>
              <a:buSzTx/>
              <a:buFont typeface="Wingdings" panose="05000000000000000000" pitchFamily="2" charset="2"/>
              <a:buChar char="§"/>
              <a:tabLst>
                <a:tab pos="180000" algn="l"/>
                <a:tab pos="360000" algn="l"/>
              </a:tabLst>
              <a:defRPr/>
            </a:pPr>
            <a:r>
              <a:rPr lang="de-DE"/>
              <a:t>Lorem ipsum dolor sit amet, consectetuer adipiscing elit. Aenean commodo ligula eget dolor. Aenean massa. </a:t>
            </a:r>
          </a:p>
        </p:txBody>
      </p:sp>
    </p:spTree>
    <p:extLst>
      <p:ext uri="{BB962C8B-B14F-4D97-AF65-F5344CB8AC3E}">
        <p14:creationId xmlns:p14="http://schemas.microsoft.com/office/powerpoint/2010/main" val="183958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Text + Bild/Bi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EA7858BA-97FF-467B-88B5-B4FF2FCC31FE}" type="slidenum">
              <a:rPr lang="de-DE" smtClean="0"/>
              <a:pPr/>
              <a:t>‹Nr.›</a:t>
            </a:fld>
            <a:endParaRPr lang="de-DE" dirty="0"/>
          </a:p>
        </p:txBody>
      </p:sp>
      <p:sp>
        <p:nvSpPr>
          <p:cNvPr id="4" name="Fußzeilenplatzhalter 3"/>
          <p:cNvSpPr>
            <a:spLocks noGrp="1"/>
          </p:cNvSpPr>
          <p:nvPr>
            <p:ph type="ftr" sz="quarter" idx="11"/>
          </p:nvPr>
        </p:nvSpPr>
        <p:spPr/>
        <p:txBody>
          <a:bodyPr/>
          <a:lstStyle/>
          <a:p>
            <a:r>
              <a:rPr lang="de-DE"/>
              <a:t>www.ufz.de</a:t>
            </a:r>
            <a:endParaRPr lang="de-DE" dirty="0"/>
          </a:p>
        </p:txBody>
      </p:sp>
      <p:sp>
        <p:nvSpPr>
          <p:cNvPr id="5" name="Bildplatzhalter 9"/>
          <p:cNvSpPr>
            <a:spLocks noGrp="1"/>
          </p:cNvSpPr>
          <p:nvPr>
            <p:ph type="pic" sz="quarter" idx="15"/>
          </p:nvPr>
        </p:nvSpPr>
        <p:spPr>
          <a:xfrm>
            <a:off x="360000" y="2952000"/>
            <a:ext cx="4104050" cy="1692000"/>
          </a:xfrm>
        </p:spPr>
        <p:txBody>
          <a:bodyPr/>
          <a:lstStyle/>
          <a:p>
            <a:endParaRPr lang="de-DE"/>
          </a:p>
        </p:txBody>
      </p:sp>
      <p:sp>
        <p:nvSpPr>
          <p:cNvPr id="6" name="Bildplatzhalter 9"/>
          <p:cNvSpPr>
            <a:spLocks noGrp="1"/>
          </p:cNvSpPr>
          <p:nvPr>
            <p:ph type="pic" sz="quarter" idx="16"/>
          </p:nvPr>
        </p:nvSpPr>
        <p:spPr>
          <a:xfrm>
            <a:off x="4679950" y="2952592"/>
            <a:ext cx="4104000" cy="1692000"/>
          </a:xfrm>
        </p:spPr>
        <p:txBody>
          <a:bodyPr/>
          <a:lstStyle/>
          <a:p>
            <a:endParaRPr lang="de-DE"/>
          </a:p>
        </p:txBody>
      </p:sp>
      <p:sp>
        <p:nvSpPr>
          <p:cNvPr id="7" name="Textplatzhalter 13"/>
          <p:cNvSpPr>
            <a:spLocks noGrp="1"/>
          </p:cNvSpPr>
          <p:nvPr>
            <p:ph type="body" sz="quarter" idx="17" hasCustomPrompt="1"/>
          </p:nvPr>
        </p:nvSpPr>
        <p:spPr>
          <a:xfrm>
            <a:off x="358775" y="4697921"/>
            <a:ext cx="4104000" cy="214089"/>
          </a:xfrm>
        </p:spPr>
        <p:txBody>
          <a:bodyPr/>
          <a:lstStyle>
            <a:lvl1pPr marL="0" indent="0">
              <a:lnSpc>
                <a:spcPct val="100000"/>
              </a:lnSpc>
              <a:buNone/>
              <a:defRPr sz="700"/>
            </a:lvl1pPr>
            <a:lvl2pPr marL="180975" indent="0">
              <a:buNone/>
              <a:defRPr sz="700"/>
            </a:lvl2pPr>
            <a:lvl3pPr marL="360363" indent="0">
              <a:buNone/>
              <a:defRPr sz="700"/>
            </a:lvl3pPr>
            <a:lvl4pPr marL="539750" indent="0">
              <a:buNone/>
              <a:defRPr sz="700"/>
            </a:lvl4pPr>
            <a:lvl5pPr marL="714375" indent="0">
              <a:buNone/>
              <a:defRPr sz="700"/>
            </a:lvl5pPr>
          </a:lstStyle>
          <a:p>
            <a:pPr lvl="0"/>
            <a:r>
              <a:rPr lang="de-DE" dirty="0"/>
              <a:t>Bildunterschrift oben/unten</a:t>
            </a:r>
          </a:p>
        </p:txBody>
      </p:sp>
      <p:sp>
        <p:nvSpPr>
          <p:cNvPr id="8" name="Textplatzhalter 13"/>
          <p:cNvSpPr>
            <a:spLocks noGrp="1"/>
          </p:cNvSpPr>
          <p:nvPr>
            <p:ph type="body" sz="quarter" idx="18" hasCustomPrompt="1"/>
          </p:nvPr>
        </p:nvSpPr>
        <p:spPr>
          <a:xfrm>
            <a:off x="4690400" y="4698000"/>
            <a:ext cx="1934238" cy="214089"/>
          </a:xfrm>
        </p:spPr>
        <p:txBody>
          <a:bodyPr/>
          <a:lstStyle>
            <a:lvl1pPr marL="0" indent="0">
              <a:lnSpc>
                <a:spcPct val="100000"/>
              </a:lnSpc>
              <a:buNone/>
              <a:defRPr sz="700"/>
            </a:lvl1pPr>
            <a:lvl2pPr marL="180975" indent="0">
              <a:buNone/>
              <a:defRPr sz="700"/>
            </a:lvl2pPr>
            <a:lvl3pPr marL="360363" indent="0">
              <a:buNone/>
              <a:defRPr sz="700"/>
            </a:lvl3pPr>
            <a:lvl4pPr marL="539750" indent="0">
              <a:buNone/>
              <a:defRPr sz="700"/>
            </a:lvl4pPr>
            <a:lvl5pPr marL="714375" indent="0">
              <a:buNone/>
              <a:defRPr sz="700"/>
            </a:lvl5pPr>
          </a:lstStyle>
          <a:p>
            <a:pPr lvl="0"/>
            <a:r>
              <a:rPr lang="de-DE" dirty="0"/>
              <a:t>Bildunterschrift oben/unten</a:t>
            </a:r>
          </a:p>
        </p:txBody>
      </p:sp>
      <p:sp>
        <p:nvSpPr>
          <p:cNvPr id="11" name="Textplatzhalter 10"/>
          <p:cNvSpPr>
            <a:spLocks noGrp="1"/>
          </p:cNvSpPr>
          <p:nvPr>
            <p:ph type="body" sz="quarter" idx="19"/>
          </p:nvPr>
        </p:nvSpPr>
        <p:spPr>
          <a:xfrm>
            <a:off x="358774" y="1138238"/>
            <a:ext cx="6265863" cy="1613532"/>
          </a:xfrm>
        </p:spPr>
        <p:txBody>
          <a:bodyPr/>
          <a:lstStyle>
            <a:lvl1pPr>
              <a:lnSpc>
                <a:spcPts val="1700"/>
              </a:lnSpc>
              <a:defRPr/>
            </a:lvl1pPr>
            <a:lvl2pPr>
              <a:lnSpc>
                <a:spcPts val="1700"/>
              </a:lnSpc>
              <a:defRPr/>
            </a:lvl2pPr>
            <a:lvl3pPr>
              <a:lnSpc>
                <a:spcPts val="1700"/>
              </a:lnSpc>
              <a:defRPr/>
            </a:lvl3pPr>
            <a:lvl4pPr>
              <a:lnSpc>
                <a:spcPts val="1700"/>
              </a:lnSpc>
              <a:defRPr/>
            </a:lvl4pPr>
            <a:lvl5pPr>
              <a:lnSpc>
                <a:spcPts val="1700"/>
              </a:lnSpc>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0578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9" name="Foliennummernplatzhalter 8"/>
          <p:cNvSpPr>
            <a:spLocks noGrp="1"/>
          </p:cNvSpPr>
          <p:nvPr>
            <p:ph type="sldNum" sz="quarter" idx="12"/>
          </p:nvPr>
        </p:nvSpPr>
        <p:spPr/>
        <p:txBody>
          <a:bodyPr/>
          <a:lstStyle/>
          <a:p>
            <a:fld id="{7AF9AA50-0486-41C3-8F9C-2E057E6D6925}"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dirty="0"/>
              <a:t>www.ufz.de</a:t>
            </a:r>
          </a:p>
        </p:txBody>
      </p:sp>
      <p:sp>
        <p:nvSpPr>
          <p:cNvPr id="2" name="Titel 1"/>
          <p:cNvSpPr>
            <a:spLocks noGrp="1"/>
          </p:cNvSpPr>
          <p:nvPr>
            <p:ph type="title" hasCustomPrompt="1"/>
          </p:nvPr>
        </p:nvSpPr>
        <p:spPr/>
        <p:txBody>
          <a:bodyPr/>
          <a:lstStyle>
            <a:lvl1pPr>
              <a:defRPr baseline="0"/>
            </a:lvl1pPr>
          </a:lstStyle>
          <a:p>
            <a:r>
              <a:rPr lang="de-DE"/>
              <a:t>Optional: Folientitel einzeilig</a:t>
            </a:r>
          </a:p>
        </p:txBody>
      </p:sp>
      <p:sp>
        <p:nvSpPr>
          <p:cNvPr id="7" name="Bildplatzhalter 5"/>
          <p:cNvSpPr>
            <a:spLocks noGrp="1"/>
          </p:cNvSpPr>
          <p:nvPr>
            <p:ph type="pic" sz="quarter" idx="10"/>
          </p:nvPr>
        </p:nvSpPr>
        <p:spPr>
          <a:xfrm>
            <a:off x="358775" y="735013"/>
            <a:ext cx="8435058" cy="3924969"/>
          </a:xfrm>
          <a:prstGeom prst="rect">
            <a:avLst/>
          </a:prstGeom>
        </p:spPr>
        <p:txBody>
          <a:bodyPr lIns="0" tIns="0" rIns="0" bIns="0" anchor="ctr" anchorCtr="0"/>
          <a:lstStyle>
            <a:lvl1pPr marL="0" indent="0" algn="ctr">
              <a:buNone/>
              <a:defRPr sz="1100">
                <a:solidFill>
                  <a:schemeClr val="tx1">
                    <a:lumMod val="60000"/>
                    <a:lumOff val="40000"/>
                  </a:schemeClr>
                </a:solidFill>
              </a:defRPr>
            </a:lvl1pPr>
          </a:lstStyle>
          <a:p>
            <a:endParaRPr lang="de-DE" dirty="0"/>
          </a:p>
        </p:txBody>
      </p:sp>
    </p:spTree>
    <p:extLst>
      <p:ext uri="{BB962C8B-B14F-4D97-AF65-F5344CB8AC3E}">
        <p14:creationId xmlns:p14="http://schemas.microsoft.com/office/powerpoint/2010/main" val="14646605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theme" Target="../theme/theme3.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805003"/>
            <a:ext cx="9144000" cy="362591"/>
          </a:xfrm>
          <a:prstGeom prst="rect">
            <a:avLst/>
          </a:prstGeom>
        </p:spPr>
      </p:pic>
      <p:pic>
        <p:nvPicPr>
          <p:cNvPr id="5" name="Grafik 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4731990"/>
            <a:ext cx="9144000" cy="362591"/>
          </a:xfrm>
          <a:prstGeom prst="rect">
            <a:avLst/>
          </a:prstGeom>
        </p:spPr>
      </p:pic>
      <p:sp>
        <p:nvSpPr>
          <p:cNvPr id="7" name="Foliennummernplatzhalter 6"/>
          <p:cNvSpPr>
            <a:spLocks noGrp="1"/>
          </p:cNvSpPr>
          <p:nvPr>
            <p:ph type="sldNum" sz="quarter" idx="4"/>
          </p:nvPr>
        </p:nvSpPr>
        <p:spPr>
          <a:xfrm>
            <a:off x="8280412" y="4903200"/>
            <a:ext cx="513420" cy="144016"/>
          </a:xfrm>
          <a:prstGeom prst="rect">
            <a:avLst/>
          </a:prstGeom>
        </p:spPr>
        <p:txBody>
          <a:bodyPr vert="horz" lIns="0" tIns="0" rIns="0" bIns="0" rtlCol="0" anchor="t" anchorCtr="0"/>
          <a:lstStyle>
            <a:lvl1pPr algn="r">
              <a:defRPr sz="900">
                <a:solidFill>
                  <a:schemeClr val="tx2"/>
                </a:solidFill>
              </a:defRPr>
            </a:lvl1pPr>
          </a:lstStyle>
          <a:p>
            <a:fld id="{7AF9AA50-0486-41C3-8F9C-2E057E6D6925}" type="slidenum">
              <a:rPr lang="de-DE" smtClean="0"/>
              <a:pPr/>
              <a:t>‹Nr.›</a:t>
            </a:fld>
            <a:endParaRPr lang="de-DE" dirty="0"/>
          </a:p>
        </p:txBody>
      </p:sp>
      <p:sp>
        <p:nvSpPr>
          <p:cNvPr id="16" name="Fußzeilenplatzhalter 15"/>
          <p:cNvSpPr>
            <a:spLocks noGrp="1"/>
          </p:cNvSpPr>
          <p:nvPr>
            <p:ph type="ftr" sz="quarter" idx="3"/>
          </p:nvPr>
        </p:nvSpPr>
        <p:spPr>
          <a:xfrm>
            <a:off x="6958800" y="4903200"/>
            <a:ext cx="655712" cy="146022"/>
          </a:xfrm>
          <a:prstGeom prst="rect">
            <a:avLst/>
          </a:prstGeom>
        </p:spPr>
        <p:txBody>
          <a:bodyPr vert="horz" wrap="none" lIns="0" tIns="0" rIns="0" bIns="0" rtlCol="0" anchor="t" anchorCtr="0"/>
          <a:lstStyle>
            <a:lvl1pPr algn="l">
              <a:defRPr sz="900">
                <a:solidFill>
                  <a:schemeClr val="tx2"/>
                </a:solidFill>
              </a:defRPr>
            </a:lvl1pPr>
          </a:lstStyle>
          <a:p>
            <a:r>
              <a:rPr lang="de-DE" dirty="0"/>
              <a:t>www.ufz.de</a:t>
            </a:r>
          </a:p>
        </p:txBody>
      </p:sp>
      <p:pic>
        <p:nvPicPr>
          <p:cNvPr id="2" name="Grafik 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60000" y="151200"/>
            <a:ext cx="2767590" cy="594361"/>
          </a:xfrm>
          <a:prstGeom prst="rect">
            <a:avLst/>
          </a:prstGeom>
        </p:spPr>
      </p:pic>
      <p:sp>
        <p:nvSpPr>
          <p:cNvPr id="6" name="Datumsplatzhalter 5"/>
          <p:cNvSpPr>
            <a:spLocks noGrp="1"/>
          </p:cNvSpPr>
          <p:nvPr>
            <p:ph type="dt" sz="half" idx="2"/>
          </p:nvPr>
        </p:nvSpPr>
        <p:spPr>
          <a:xfrm>
            <a:off x="203428" y="4515990"/>
            <a:ext cx="802800" cy="216000"/>
          </a:xfrm>
          <a:prstGeom prst="rect">
            <a:avLst/>
          </a:prstGeom>
        </p:spPr>
        <p:txBody>
          <a:bodyPr vert="horz" lIns="0" tIns="0" rIns="0" bIns="0" rtlCol="0" anchor="t" anchorCtr="0"/>
          <a:lstStyle>
            <a:lvl1pPr algn="l">
              <a:lnSpc>
                <a:spcPts val="1600"/>
              </a:lnSpc>
              <a:defRPr sz="1100">
                <a:solidFill>
                  <a:schemeClr val="tx2"/>
                </a:solidFill>
              </a:defRPr>
            </a:lvl1pPr>
          </a:lstStyle>
          <a:p>
            <a:fld id="{FB1D3B89-47A1-4AA1-BD28-47B3673F5E39}" type="datetimeFigureOut">
              <a:rPr lang="de-DE" smtClean="0"/>
              <a:pPr/>
              <a:t>13.11.2024</a:t>
            </a:fld>
            <a:endParaRPr lang="de-DE" dirty="0"/>
          </a:p>
        </p:txBody>
      </p:sp>
      <p:sp>
        <p:nvSpPr>
          <p:cNvPr id="8" name="Textfeld 7"/>
          <p:cNvSpPr txBox="1"/>
          <p:nvPr userDrawn="1"/>
        </p:nvSpPr>
        <p:spPr>
          <a:xfrm>
            <a:off x="179388" y="1138238"/>
            <a:ext cx="4500500" cy="276999"/>
          </a:xfrm>
          <a:prstGeom prst="rect">
            <a:avLst/>
          </a:prstGeom>
          <a:noFill/>
        </p:spPr>
        <p:txBody>
          <a:bodyPr wrap="square" lIns="0" tIns="0" rIns="0" bIns="0" rtlCol="0">
            <a:noAutofit/>
          </a:bodyPr>
          <a:lstStyle/>
          <a:p>
            <a:endParaRPr lang="de-DE"/>
          </a:p>
        </p:txBody>
      </p:sp>
    </p:spTree>
    <p:extLst>
      <p:ext uri="{BB962C8B-B14F-4D97-AF65-F5344CB8AC3E}">
        <p14:creationId xmlns:p14="http://schemas.microsoft.com/office/powerpoint/2010/main" val="201262813"/>
      </p:ext>
    </p:extLst>
  </p:cSld>
  <p:clrMap bg1="lt1" tx1="dk1" bg2="lt2" tx2="dk2" accent1="accent1" accent2="accent2" accent3="accent3" accent4="accent4" accent5="accent5" accent6="accent6" hlink="hlink" folHlink="folHlink"/>
  <p:sldLayoutIdLst>
    <p:sldLayoutId id="2147483649" r:id="rId1"/>
    <p:sldLayoutId id="2147483688" r:id="rId2"/>
  </p:sldLayoutIdLst>
  <p:hf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oliennummernplatzhalter 6"/>
          <p:cNvSpPr>
            <a:spLocks noGrp="1"/>
          </p:cNvSpPr>
          <p:nvPr>
            <p:ph type="sldNum" sz="quarter" idx="4"/>
          </p:nvPr>
        </p:nvSpPr>
        <p:spPr>
          <a:xfrm>
            <a:off x="8280412" y="4903200"/>
            <a:ext cx="513420" cy="144016"/>
          </a:xfrm>
          <a:prstGeom prst="rect">
            <a:avLst/>
          </a:prstGeom>
        </p:spPr>
        <p:txBody>
          <a:bodyPr vert="horz" lIns="0" tIns="0" rIns="0" bIns="0" rtlCol="0" anchor="t" anchorCtr="0"/>
          <a:lstStyle>
            <a:lvl1pPr algn="r">
              <a:defRPr sz="900">
                <a:solidFill>
                  <a:schemeClr val="tx2"/>
                </a:solidFill>
              </a:defRPr>
            </a:lvl1pPr>
          </a:lstStyle>
          <a:p>
            <a:fld id="{7AF9AA50-0486-41C3-8F9C-2E057E6D6925}" type="slidenum">
              <a:rPr lang="de-DE" smtClean="0"/>
              <a:pPr/>
              <a:t>‹Nr.›</a:t>
            </a:fld>
            <a:endParaRPr lang="de-DE" dirty="0"/>
          </a:p>
        </p:txBody>
      </p:sp>
      <p:sp>
        <p:nvSpPr>
          <p:cNvPr id="16" name="Fußzeilenplatzhalter 15"/>
          <p:cNvSpPr>
            <a:spLocks noGrp="1"/>
          </p:cNvSpPr>
          <p:nvPr>
            <p:ph type="ftr" sz="quarter" idx="3"/>
          </p:nvPr>
        </p:nvSpPr>
        <p:spPr>
          <a:xfrm>
            <a:off x="6958800" y="4903200"/>
            <a:ext cx="655712" cy="146022"/>
          </a:xfrm>
          <a:prstGeom prst="rect">
            <a:avLst/>
          </a:prstGeom>
        </p:spPr>
        <p:txBody>
          <a:bodyPr vert="horz" wrap="none" lIns="0" tIns="0" rIns="0" bIns="0" rtlCol="0" anchor="t" anchorCtr="0"/>
          <a:lstStyle>
            <a:lvl1pPr algn="l">
              <a:defRPr sz="900">
                <a:solidFill>
                  <a:schemeClr val="tx2"/>
                </a:solidFill>
              </a:defRPr>
            </a:lvl1pPr>
          </a:lstStyle>
          <a:p>
            <a:r>
              <a:rPr lang="de-DE" dirty="0"/>
              <a:t>www.ufz.de</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151200"/>
            <a:ext cx="2767590" cy="594361"/>
          </a:xfrm>
          <a:prstGeom prst="rect">
            <a:avLst/>
          </a:prstGeom>
        </p:spPr>
      </p:pic>
    </p:spTree>
    <p:extLst>
      <p:ext uri="{BB962C8B-B14F-4D97-AF65-F5344CB8AC3E}">
        <p14:creationId xmlns:p14="http://schemas.microsoft.com/office/powerpoint/2010/main" val="1171903571"/>
      </p:ext>
    </p:extLst>
  </p:cSld>
  <p:clrMap bg1="lt1" tx1="dk1" bg2="lt2" tx2="dk2" accent1="accent1" accent2="accent2" accent3="accent3" accent4="accent4" accent5="accent5" accent6="accent6" hlink="hlink" folHlink="folHlink"/>
  <p:sldLayoutIdLst>
    <p:sldLayoutId id="2147483690" r:id="rId1"/>
    <p:sldLayoutId id="2147483691" r:id="rId2"/>
  </p:sldLayoutIdLst>
  <p:hf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 y="4731990"/>
            <a:ext cx="9143990" cy="362590"/>
          </a:xfrm>
          <a:prstGeom prst="rect">
            <a:avLst/>
          </a:prstGeom>
        </p:spPr>
      </p:pic>
      <p:sp>
        <p:nvSpPr>
          <p:cNvPr id="4" name="Titelplatzhalter 3"/>
          <p:cNvSpPr>
            <a:spLocks noGrp="1"/>
          </p:cNvSpPr>
          <p:nvPr>
            <p:ph type="title"/>
          </p:nvPr>
        </p:nvSpPr>
        <p:spPr>
          <a:xfrm>
            <a:off x="360000" y="241200"/>
            <a:ext cx="8424000" cy="659962"/>
          </a:xfrm>
          <a:prstGeom prst="rect">
            <a:avLst/>
          </a:prstGeom>
        </p:spPr>
        <p:txBody>
          <a:bodyPr vert="horz" lIns="0" tIns="0" rIns="0" bIns="0" rtlCol="0" anchor="t" anchorCtr="0">
            <a:noAutofit/>
          </a:bodyPr>
          <a:lstStyle/>
          <a:p>
            <a:r>
              <a:rPr lang="de-DE" dirty="0"/>
              <a:t>Folientitel, insgesamt </a:t>
            </a:r>
            <a:r>
              <a:rPr lang="de-DE" dirty="0" err="1"/>
              <a:t>zweizweilig</a:t>
            </a:r>
            <a:r>
              <a:rPr lang="de-DE" dirty="0"/>
              <a:t> </a:t>
            </a:r>
            <a:br>
              <a:rPr lang="de-DE" dirty="0"/>
            </a:br>
            <a:r>
              <a:rPr lang="de-DE" dirty="0"/>
              <a:t>Entweder </a:t>
            </a:r>
            <a:r>
              <a:rPr lang="de-DE" dirty="0" err="1"/>
              <a:t>zweizweiliger</a:t>
            </a:r>
            <a:r>
              <a:rPr lang="de-DE" dirty="0"/>
              <a:t> Titel oder Titel und Subheadline</a:t>
            </a:r>
          </a:p>
        </p:txBody>
      </p:sp>
      <p:sp>
        <p:nvSpPr>
          <p:cNvPr id="7" name="Foliennummernplatzhalter 6"/>
          <p:cNvSpPr>
            <a:spLocks noGrp="1"/>
          </p:cNvSpPr>
          <p:nvPr>
            <p:ph type="sldNum" sz="quarter" idx="4"/>
          </p:nvPr>
        </p:nvSpPr>
        <p:spPr>
          <a:xfrm>
            <a:off x="8280000" y="4903200"/>
            <a:ext cx="514400" cy="144000"/>
          </a:xfrm>
          <a:prstGeom prst="rect">
            <a:avLst/>
          </a:prstGeom>
        </p:spPr>
        <p:txBody>
          <a:bodyPr vert="horz" lIns="0" tIns="0" rIns="0" bIns="0" rtlCol="0" anchor="t" anchorCtr="0"/>
          <a:lstStyle>
            <a:lvl1pPr algn="r">
              <a:defRPr sz="900">
                <a:solidFill>
                  <a:schemeClr val="tx2"/>
                </a:solidFill>
              </a:defRPr>
            </a:lvl1pPr>
          </a:lstStyle>
          <a:p>
            <a:fld id="{EA7858BA-97FF-467B-88B5-B4FF2FCC31FE}" type="slidenum">
              <a:rPr lang="de-DE" smtClean="0"/>
              <a:pPr/>
              <a:t>‹Nr.›</a:t>
            </a:fld>
            <a:endParaRPr lang="de-DE" dirty="0"/>
          </a:p>
        </p:txBody>
      </p:sp>
      <p:sp>
        <p:nvSpPr>
          <p:cNvPr id="11" name="Textplatzhalter 10"/>
          <p:cNvSpPr>
            <a:spLocks noGrp="1"/>
          </p:cNvSpPr>
          <p:nvPr>
            <p:ph type="body" idx="1"/>
          </p:nvPr>
        </p:nvSpPr>
        <p:spPr>
          <a:xfrm>
            <a:off x="360000" y="1131590"/>
            <a:ext cx="8424000" cy="3602335"/>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 name="Fußzeilenplatzhalter 1"/>
          <p:cNvSpPr>
            <a:spLocks noGrp="1"/>
          </p:cNvSpPr>
          <p:nvPr>
            <p:ph type="ftr" sz="quarter" idx="3"/>
          </p:nvPr>
        </p:nvSpPr>
        <p:spPr>
          <a:xfrm>
            <a:off x="6958800" y="4903200"/>
            <a:ext cx="655200" cy="147600"/>
          </a:xfrm>
          <a:prstGeom prst="rect">
            <a:avLst/>
          </a:prstGeom>
        </p:spPr>
        <p:txBody>
          <a:bodyPr vert="horz" lIns="0" tIns="0" rIns="0" bIns="0" rtlCol="0" anchor="t" anchorCtr="0"/>
          <a:lstStyle>
            <a:lvl1pPr algn="l">
              <a:defRPr sz="900">
                <a:solidFill>
                  <a:schemeClr val="tx2"/>
                </a:solidFill>
              </a:defRPr>
            </a:lvl1pPr>
          </a:lstStyle>
          <a:p>
            <a:r>
              <a:rPr lang="de-DE"/>
              <a:t>www.ufz.de</a:t>
            </a:r>
            <a:endParaRPr lang="de-DE" dirty="0"/>
          </a:p>
        </p:txBody>
      </p:sp>
      <p:pic>
        <p:nvPicPr>
          <p:cNvPr id="8" name="Grafik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 y="805003"/>
            <a:ext cx="9143990" cy="362590"/>
          </a:xfrm>
          <a:prstGeom prst="rect">
            <a:avLst/>
          </a:prstGeom>
        </p:spPr>
      </p:pic>
    </p:spTree>
    <p:extLst>
      <p:ext uri="{BB962C8B-B14F-4D97-AF65-F5344CB8AC3E}">
        <p14:creationId xmlns:p14="http://schemas.microsoft.com/office/powerpoint/2010/main" val="30814144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9" r:id="rId3"/>
    <p:sldLayoutId id="2147483698" r:id="rId4"/>
  </p:sldLayoutIdLst>
  <p:hf hdr="0" dt="0"/>
  <p:txStyles>
    <p:titleStyle>
      <a:lvl1pPr algn="l" defTabSz="914400" rtl="0" eaLnBrk="1" latinLnBrk="0" hangingPunct="1">
        <a:lnSpc>
          <a:spcPts val="2160"/>
        </a:lnSpc>
        <a:spcBef>
          <a:spcPct val="0"/>
        </a:spcBef>
        <a:buNone/>
        <a:defRPr sz="1800" b="1" kern="1200" cap="none" baseline="0">
          <a:solidFill>
            <a:schemeClr val="tx2"/>
          </a:solidFill>
          <a:latin typeface="+mj-lt"/>
          <a:ea typeface="+mj-ea"/>
          <a:cs typeface="+mj-cs"/>
        </a:defRPr>
      </a:lvl1pPr>
    </p:titleStyle>
    <p:bodyStyle>
      <a:lvl1pPr marL="180975" indent="-180975" algn="l" defTabSz="180000" rtl="0" eaLnBrk="1" latinLnBrk="0" hangingPunct="1">
        <a:lnSpc>
          <a:spcPts val="1700"/>
        </a:lnSpc>
        <a:spcBef>
          <a:spcPts val="0"/>
        </a:spcBef>
        <a:spcAft>
          <a:spcPts val="1630"/>
        </a:spcAft>
        <a:buClr>
          <a:schemeClr val="tx2"/>
        </a:buClr>
        <a:buFont typeface="Wingdings" panose="05000000000000000000" pitchFamily="2" charset="2"/>
        <a:buChar char="§"/>
        <a:tabLst>
          <a:tab pos="180000" algn="l"/>
          <a:tab pos="360000" algn="l"/>
        </a:tabLst>
        <a:defRPr sz="1400" kern="1200">
          <a:solidFill>
            <a:schemeClr val="tx1"/>
          </a:solidFill>
          <a:latin typeface="+mn-lt"/>
          <a:ea typeface="+mn-ea"/>
          <a:cs typeface="+mn-cs"/>
        </a:defRPr>
      </a:lvl1pPr>
      <a:lvl2pPr marL="360363" indent="-179388" algn="l" defTabSz="914400" rtl="0" eaLnBrk="1" latinLnBrk="0" hangingPunct="1">
        <a:lnSpc>
          <a:spcPts val="1700"/>
        </a:lnSpc>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2pPr>
      <a:lvl3pPr marL="541338" indent="-180975" algn="l" defTabSz="914400" rtl="0" eaLnBrk="1" latinLnBrk="0" hangingPunct="1">
        <a:lnSpc>
          <a:spcPts val="1700"/>
        </a:lnSpc>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3pPr>
      <a:lvl4pPr marL="714375" indent="-174625" algn="l" defTabSz="914400" rtl="0" eaLnBrk="1" latinLnBrk="0" hangingPunct="1">
        <a:lnSpc>
          <a:spcPts val="1700"/>
        </a:lnSpc>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4pPr>
      <a:lvl5pPr marL="1000125" indent="-285750" algn="l" defTabSz="914400" rtl="0" eaLnBrk="1" latinLnBrk="0" hangingPunct="1">
        <a:lnSpc>
          <a:spcPts val="1700"/>
        </a:lnSpc>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oliennummernplatzhalter 6"/>
          <p:cNvSpPr>
            <a:spLocks noGrp="1"/>
          </p:cNvSpPr>
          <p:nvPr>
            <p:ph type="sldNum" sz="quarter" idx="4"/>
          </p:nvPr>
        </p:nvSpPr>
        <p:spPr>
          <a:xfrm>
            <a:off x="8280412" y="4903200"/>
            <a:ext cx="513420" cy="144016"/>
          </a:xfrm>
          <a:prstGeom prst="rect">
            <a:avLst/>
          </a:prstGeom>
        </p:spPr>
        <p:txBody>
          <a:bodyPr vert="horz" lIns="0" tIns="0" rIns="0" bIns="0" rtlCol="0" anchor="t" anchorCtr="0"/>
          <a:lstStyle>
            <a:lvl1pPr algn="r">
              <a:defRPr sz="900">
                <a:solidFill>
                  <a:schemeClr val="tx2"/>
                </a:solidFill>
              </a:defRPr>
            </a:lvl1pPr>
          </a:lstStyle>
          <a:p>
            <a:fld id="{7AF9AA50-0486-41C3-8F9C-2E057E6D6925}" type="slidenum">
              <a:rPr lang="de-DE" smtClean="0"/>
              <a:pPr/>
              <a:t>‹Nr.›</a:t>
            </a:fld>
            <a:endParaRPr lang="de-DE" dirty="0"/>
          </a:p>
        </p:txBody>
      </p:sp>
      <p:sp>
        <p:nvSpPr>
          <p:cNvPr id="16" name="Fußzeilenplatzhalter 15"/>
          <p:cNvSpPr>
            <a:spLocks noGrp="1"/>
          </p:cNvSpPr>
          <p:nvPr>
            <p:ph type="ftr" sz="quarter" idx="3"/>
          </p:nvPr>
        </p:nvSpPr>
        <p:spPr>
          <a:xfrm>
            <a:off x="6958800" y="4903200"/>
            <a:ext cx="655712" cy="146022"/>
          </a:xfrm>
          <a:prstGeom prst="rect">
            <a:avLst/>
          </a:prstGeom>
        </p:spPr>
        <p:txBody>
          <a:bodyPr vert="horz" wrap="none" lIns="0" tIns="0" rIns="0" bIns="0" rtlCol="0" anchor="t" anchorCtr="0"/>
          <a:lstStyle>
            <a:lvl1pPr algn="l">
              <a:defRPr sz="900">
                <a:solidFill>
                  <a:schemeClr val="tx2"/>
                </a:solidFill>
              </a:defRPr>
            </a:lvl1pPr>
          </a:lstStyle>
          <a:p>
            <a:r>
              <a:rPr lang="de-DE" dirty="0"/>
              <a:t>www.ufz.de</a:t>
            </a:r>
          </a:p>
        </p:txBody>
      </p:sp>
      <p:sp>
        <p:nvSpPr>
          <p:cNvPr id="2" name="Titelplatzhalter 1"/>
          <p:cNvSpPr>
            <a:spLocks noGrp="1"/>
          </p:cNvSpPr>
          <p:nvPr>
            <p:ph type="title"/>
          </p:nvPr>
        </p:nvSpPr>
        <p:spPr>
          <a:xfrm>
            <a:off x="360000" y="241200"/>
            <a:ext cx="8424000" cy="278322"/>
          </a:xfrm>
          <a:prstGeom prst="rect">
            <a:avLst/>
          </a:prstGeom>
        </p:spPr>
        <p:txBody>
          <a:bodyPr vert="horz" lIns="0" tIns="0" rIns="0" bIns="0" rtlCol="0" anchor="t" anchorCtr="0">
            <a:noAutofit/>
          </a:bodyPr>
          <a:lstStyle/>
          <a:p>
            <a:r>
              <a:rPr lang="de-DE"/>
              <a:t>Optional: Folientitel einzeilig</a:t>
            </a:r>
            <a:endParaRPr lang="de-DE" dirty="0"/>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 y="4731990"/>
            <a:ext cx="9143990" cy="362590"/>
          </a:xfrm>
          <a:prstGeom prst="rect">
            <a:avLst/>
          </a:prstGeom>
        </p:spPr>
      </p:pic>
    </p:spTree>
    <p:extLst>
      <p:ext uri="{BB962C8B-B14F-4D97-AF65-F5344CB8AC3E}">
        <p14:creationId xmlns:p14="http://schemas.microsoft.com/office/powerpoint/2010/main" val="3650532341"/>
      </p:ext>
    </p:extLst>
  </p:cSld>
  <p:clrMap bg1="lt1" tx1="dk1" bg2="lt2" tx2="dk2" accent1="accent1" accent2="accent2" accent3="accent3" accent4="accent4" accent5="accent5" accent6="accent6" hlink="hlink" folHlink="folHlink"/>
  <p:sldLayoutIdLst>
    <p:sldLayoutId id="2147483693" r:id="rId1"/>
    <p:sldLayoutId id="2147483694" r:id="rId2"/>
  </p:sldLayoutIdLst>
  <p:hf hdr="0" dt="0"/>
  <p:txStyles>
    <p:titleStyle>
      <a:lvl1pPr algn="l" defTabSz="914400" rtl="0" eaLnBrk="1" latinLnBrk="0" hangingPunct="1">
        <a:lnSpc>
          <a:spcPts val="2160"/>
        </a:lnSpc>
        <a:spcBef>
          <a:spcPct val="0"/>
        </a:spcBef>
        <a:buNone/>
        <a:defRPr sz="1800" b="1" kern="1200" baseline="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s://www.oekolandbau.de/boeln-forschung/forschungsergebnisse/eip-forschungsergebnisse/naehrstoffmanagement-und-langfristig-gesicherte-ertragssteigerung-in-oekologischen-marktfruchtbetrieben/" TargetMode="External"/><Relationship Id="rId3" Type="http://schemas.openxmlformats.org/officeDocument/2006/relationships/hyperlink" Target="https://www.bzfe.de/lebensmittel/vom-acker-bis-zum-teller/huelsenfruechte/huelsenfruechte-erzeugung/" TargetMode="External"/><Relationship Id="rId7" Type="http://schemas.openxmlformats.org/officeDocument/2006/relationships/hyperlink" Target="https://naturfotografen-forum.de/o1515086-Im%20gr%C3%BCnen%20Wald" TargetMode="External"/><Relationship Id="rId2" Type="http://schemas.openxmlformats.org/officeDocument/2006/relationships/hyperlink" Target="https://www.biohof-garvsmuehlen.de/agroforst" TargetMode="External"/><Relationship Id="rId1" Type="http://schemas.openxmlformats.org/officeDocument/2006/relationships/slideLayout" Target="../slideLayouts/slideLayout7.xml"/><Relationship Id="rId6" Type="http://schemas.openxmlformats.org/officeDocument/2006/relationships/hyperlink" Target="https://llh.hessen.de/umwelt/biorohstoffnutzung/energetische-nutzung/thermische-nutzung/feldtag-kurzumtriebsplantagen-ein-rueckblick/" TargetMode="External"/><Relationship Id="rId5" Type="http://schemas.openxmlformats.org/officeDocument/2006/relationships/hyperlink" Target="https://guterboden.de/artischocke-mehrjaehrig" TargetMode="External"/><Relationship Id="rId4" Type="http://schemas.openxmlformats.org/officeDocument/2006/relationships/hyperlink" Target="https://www.gartenjournal.net/monokultur" TargetMode="External"/><Relationship Id="rId9" Type="http://schemas.openxmlformats.org/officeDocument/2006/relationships/hyperlink" Target="https://www.uni-greifswald.de/universitaet/information/aktuelles/detail/n/wiedervernaessung-von-mooren-internationale-konferenz-an-der-universitaet-rostock-51021/"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p:cNvSpPr>
            <a:spLocks noGrp="1"/>
          </p:cNvSpPr>
          <p:nvPr>
            <p:ph type="ctrTitle"/>
          </p:nvPr>
        </p:nvSpPr>
        <p:spPr>
          <a:xfrm>
            <a:off x="360000" y="1346496"/>
            <a:ext cx="8172440" cy="909708"/>
          </a:xfrm>
        </p:spPr>
        <p:txBody>
          <a:bodyPr>
            <a:noAutofit/>
          </a:bodyPr>
          <a:lstStyle/>
          <a:p>
            <a:r>
              <a:rPr lang="en-GB" dirty="0"/>
              <a:t>Recording social preferences regarding Carbon Dioxide Removal (CDR) in agriculture</a:t>
            </a:r>
            <a:br>
              <a:rPr lang="en-GB" dirty="0"/>
            </a:br>
            <a:r>
              <a:rPr lang="en-GB" b="0" dirty="0"/>
              <a:t>Group discussion followed by a questionnaire</a:t>
            </a:r>
            <a:endParaRPr lang="de-DE" b="0" dirty="0"/>
          </a:p>
        </p:txBody>
      </p:sp>
      <p:sp>
        <p:nvSpPr>
          <p:cNvPr id="14" name="Foliennummernplatzhalter 13"/>
          <p:cNvSpPr>
            <a:spLocks noGrp="1"/>
          </p:cNvSpPr>
          <p:nvPr>
            <p:ph type="sldNum" sz="quarter" idx="10"/>
          </p:nvPr>
        </p:nvSpPr>
        <p:spPr/>
        <p:txBody>
          <a:bodyPr/>
          <a:lstStyle/>
          <a:p>
            <a:fld id="{7AF9AA50-0486-41C3-8F9C-2E057E6D6925}" type="slidenum">
              <a:rPr lang="de-DE" smtClean="0"/>
              <a:pPr/>
              <a:t>1</a:t>
            </a:fld>
            <a:endParaRPr lang="de-DE" dirty="0"/>
          </a:p>
        </p:txBody>
      </p:sp>
      <p:sp>
        <p:nvSpPr>
          <p:cNvPr id="15" name="Fußzeilenplatzhalter 14"/>
          <p:cNvSpPr>
            <a:spLocks noGrp="1"/>
          </p:cNvSpPr>
          <p:nvPr>
            <p:ph type="ftr" sz="quarter" idx="11"/>
          </p:nvPr>
        </p:nvSpPr>
        <p:spPr/>
        <p:txBody>
          <a:bodyPr/>
          <a:lstStyle/>
          <a:p>
            <a:r>
              <a:rPr lang="de-DE" dirty="0"/>
              <a:t>www.ufz.de</a:t>
            </a:r>
          </a:p>
        </p:txBody>
      </p:sp>
      <p:sp>
        <p:nvSpPr>
          <p:cNvPr id="17" name="Datumsplatzhalter 5"/>
          <p:cNvSpPr txBox="1">
            <a:spLocks/>
          </p:cNvSpPr>
          <p:nvPr/>
        </p:nvSpPr>
        <p:spPr>
          <a:xfrm>
            <a:off x="358763" y="3471874"/>
            <a:ext cx="802800" cy="216000"/>
          </a:xfrm>
          <a:prstGeom prst="rect">
            <a:avLst/>
          </a:prstGeom>
        </p:spPr>
        <p:txBody>
          <a:bodyPr vert="horz" lIns="0" tIns="0" rIns="0" bIns="0" rtlCol="0" anchor="t" anchorCtr="0"/>
          <a:lstStyle>
            <a:defPPr>
              <a:defRPr lang="de-DE"/>
            </a:defPPr>
            <a:lvl1pPr marL="0" algn="l" defTabSz="914400" rtl="0" eaLnBrk="1" latinLnBrk="0" hangingPunct="1">
              <a:lnSpc>
                <a:spcPts val="1600"/>
              </a:lnSpc>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1D3B89-47A1-4AA1-BD28-47B3673F5E39}" type="datetimeFigureOut">
              <a:rPr lang="de-DE" smtClean="0"/>
              <a:pPr/>
              <a:t>13.11.2024</a:t>
            </a:fld>
            <a:endParaRPr lang="de-DE" dirty="0"/>
          </a:p>
        </p:txBody>
      </p:sp>
    </p:spTree>
    <p:extLst>
      <p:ext uri="{BB962C8B-B14F-4D97-AF65-F5344CB8AC3E}">
        <p14:creationId xmlns:p14="http://schemas.microsoft.com/office/powerpoint/2010/main" val="1269735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a:t>Thematic</a:t>
            </a:r>
            <a:r>
              <a:rPr lang="de-DE" dirty="0"/>
              <a:t> </a:t>
            </a:r>
            <a:r>
              <a:rPr lang="de-DE" dirty="0" err="1"/>
              <a:t>input</a:t>
            </a:r>
            <a:br>
              <a:rPr lang="de-DE" dirty="0"/>
            </a:br>
            <a:r>
              <a:rPr lang="de-DE" b="0" dirty="0" err="1"/>
              <a:t>Concrete</a:t>
            </a:r>
            <a:r>
              <a:rPr lang="de-DE" b="0" dirty="0"/>
              <a:t> </a:t>
            </a:r>
            <a:r>
              <a:rPr lang="de-DE" b="0" dirty="0" err="1"/>
              <a:t>methods</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10</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1" y="1120624"/>
            <a:ext cx="3203888" cy="3107310"/>
          </a:xfrm>
        </p:spPr>
        <p:txBody>
          <a:bodyPr/>
          <a:lstStyle/>
          <a:p>
            <a:pPr marL="285750" indent="-285750">
              <a:buFont typeface="Arial" panose="020B0604020202020204" pitchFamily="34" charset="0"/>
              <a:buChar char="•"/>
            </a:pPr>
            <a:r>
              <a:rPr lang="de-DE" dirty="0" err="1">
                <a:solidFill>
                  <a:schemeClr val="bg1">
                    <a:lumMod val="85000"/>
                  </a:schemeClr>
                </a:solidFill>
              </a:rPr>
              <a:t>Afforestation</a:t>
            </a:r>
            <a:endParaRPr lang="de-DE" dirty="0">
              <a:solidFill>
                <a:schemeClr val="bg1">
                  <a:lumMod val="85000"/>
                </a:schemeClr>
              </a:solidFill>
            </a:endParaRPr>
          </a:p>
          <a:p>
            <a:pPr marL="285750" indent="-285750">
              <a:buFont typeface="Arial" panose="020B0604020202020204" pitchFamily="34" charset="0"/>
              <a:buChar char="•"/>
            </a:pPr>
            <a:r>
              <a:rPr lang="de-DE" dirty="0" err="1">
                <a:solidFill>
                  <a:schemeClr val="bg1">
                    <a:lumMod val="85000"/>
                  </a:schemeClr>
                </a:solidFill>
              </a:rPr>
              <a:t>Agroforestry</a:t>
            </a:r>
            <a:endParaRPr lang="de-DE" dirty="0">
              <a:solidFill>
                <a:schemeClr val="bg1">
                  <a:lumMod val="85000"/>
                </a:schemeClr>
              </a:solidFill>
            </a:endParaRPr>
          </a:p>
          <a:p>
            <a:pPr marL="285750" indent="-285750">
              <a:buFont typeface="Arial" panose="020B0604020202020204" pitchFamily="34" charset="0"/>
              <a:buChar char="•"/>
            </a:pPr>
            <a:r>
              <a:rPr lang="de-DE" dirty="0">
                <a:solidFill>
                  <a:schemeClr val="bg1">
                    <a:lumMod val="85000"/>
                  </a:schemeClr>
                </a:solidFill>
              </a:rPr>
              <a:t>Short </a:t>
            </a:r>
            <a:r>
              <a:rPr lang="de-DE" dirty="0" err="1">
                <a:solidFill>
                  <a:schemeClr val="bg1">
                    <a:lumMod val="85000"/>
                  </a:schemeClr>
                </a:solidFill>
              </a:rPr>
              <a:t>rotation</a:t>
            </a:r>
            <a:r>
              <a:rPr lang="de-DE" dirty="0">
                <a:solidFill>
                  <a:schemeClr val="bg1">
                    <a:lumMod val="85000"/>
                  </a:schemeClr>
                </a:solidFill>
              </a:rPr>
              <a:t> </a:t>
            </a:r>
            <a:r>
              <a:rPr lang="de-DE" dirty="0" err="1">
                <a:solidFill>
                  <a:schemeClr val="bg1">
                    <a:lumMod val="85000"/>
                  </a:schemeClr>
                </a:solidFill>
              </a:rPr>
              <a:t>coppices</a:t>
            </a:r>
            <a:endParaRPr lang="de-DE" dirty="0">
              <a:solidFill>
                <a:schemeClr val="bg1">
                  <a:lumMod val="85000"/>
                </a:schemeClr>
              </a:solidFill>
            </a:endParaRPr>
          </a:p>
          <a:p>
            <a:pPr marL="285750" indent="-285750">
              <a:buFont typeface="Arial" panose="020B0604020202020204" pitchFamily="34" charset="0"/>
              <a:buChar char="•"/>
            </a:pPr>
            <a:r>
              <a:rPr lang="de-DE" dirty="0" err="1">
                <a:solidFill>
                  <a:schemeClr val="bg1">
                    <a:lumMod val="85000"/>
                  </a:schemeClr>
                </a:solidFill>
              </a:rPr>
              <a:t>Rewetting</a:t>
            </a:r>
            <a:endParaRPr lang="de-DE" dirty="0">
              <a:solidFill>
                <a:schemeClr val="bg1">
                  <a:lumMod val="85000"/>
                </a:schemeClr>
              </a:solidFill>
            </a:endParaRPr>
          </a:p>
          <a:p>
            <a:pPr marL="285750" indent="-285750">
              <a:buFont typeface="Arial" panose="020B0604020202020204" pitchFamily="34" charset="0"/>
              <a:buChar char="•"/>
            </a:pPr>
            <a:r>
              <a:rPr lang="de-DE" dirty="0">
                <a:solidFill>
                  <a:schemeClr val="bg1">
                    <a:lumMod val="85000"/>
                  </a:schemeClr>
                </a:solidFill>
              </a:rPr>
              <a:t>Cover </a:t>
            </a:r>
            <a:r>
              <a:rPr lang="de-DE" dirty="0" err="1">
                <a:solidFill>
                  <a:schemeClr val="bg1">
                    <a:lumMod val="85000"/>
                  </a:schemeClr>
                </a:solidFill>
              </a:rPr>
              <a:t>cropping</a:t>
            </a:r>
            <a:endParaRPr lang="de-DE" dirty="0">
              <a:solidFill>
                <a:schemeClr val="bg1">
                  <a:lumMod val="85000"/>
                </a:schemeClr>
              </a:solidFill>
            </a:endParaRPr>
          </a:p>
          <a:p>
            <a:pPr marL="285750" indent="-285750">
              <a:buFont typeface="Arial" panose="020B0604020202020204" pitchFamily="34" charset="0"/>
              <a:buChar char="•"/>
            </a:pPr>
            <a:r>
              <a:rPr lang="de-DE" dirty="0" err="1">
                <a:solidFill>
                  <a:schemeClr val="bg1">
                    <a:lumMod val="85000"/>
                  </a:schemeClr>
                </a:solidFill>
              </a:rPr>
              <a:t>Leguminous</a:t>
            </a:r>
            <a:r>
              <a:rPr lang="de-DE" dirty="0">
                <a:solidFill>
                  <a:schemeClr val="bg1">
                    <a:lumMod val="85000"/>
                  </a:schemeClr>
                </a:solidFill>
              </a:rPr>
              <a:t> </a:t>
            </a:r>
            <a:r>
              <a:rPr lang="de-DE" dirty="0" err="1">
                <a:solidFill>
                  <a:schemeClr val="bg1">
                    <a:lumMod val="85000"/>
                  </a:schemeClr>
                </a:solidFill>
              </a:rPr>
              <a:t>crops</a:t>
            </a:r>
            <a:endParaRPr lang="de-DE" dirty="0">
              <a:solidFill>
                <a:schemeClr val="bg1">
                  <a:lumMod val="85000"/>
                </a:schemeClr>
              </a:solidFill>
            </a:endParaRPr>
          </a:p>
          <a:p>
            <a:pPr marL="285750" indent="-285750">
              <a:buFont typeface="Arial" panose="020B0604020202020204" pitchFamily="34" charset="0"/>
              <a:buChar char="•"/>
            </a:pPr>
            <a:r>
              <a:rPr lang="de-DE" dirty="0" err="1"/>
              <a:t>Perennial</a:t>
            </a:r>
            <a:r>
              <a:rPr lang="de-DE" dirty="0"/>
              <a:t> </a:t>
            </a:r>
            <a:r>
              <a:rPr lang="de-DE" dirty="0" err="1"/>
              <a:t>crops</a:t>
            </a:r>
            <a:endParaRPr lang="de-DE" dirty="0"/>
          </a:p>
          <a:p>
            <a:pPr marL="285750" indent="-285750">
              <a:buFont typeface="Arial" panose="020B0604020202020204" pitchFamily="34" charset="0"/>
              <a:buChar char="•"/>
            </a:pPr>
            <a:endParaRPr lang="de-DE" dirty="0"/>
          </a:p>
        </p:txBody>
      </p:sp>
      <p:pic>
        <p:nvPicPr>
          <p:cNvPr id="8" name="Grafik 7">
            <a:extLst>
              <a:ext uri="{FF2B5EF4-FFF2-40B4-BE49-F238E27FC236}">
                <a16:creationId xmlns:a16="http://schemas.microsoft.com/office/drawing/2014/main" id="{E9391AC0-5DA9-4107-BE18-BB0C57A2D5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1923678"/>
            <a:ext cx="3647600" cy="2432920"/>
          </a:xfrm>
          <a:prstGeom prst="rect">
            <a:avLst/>
          </a:prstGeom>
        </p:spPr>
      </p:pic>
      <p:sp>
        <p:nvSpPr>
          <p:cNvPr id="10" name="Textfeld 9">
            <a:extLst>
              <a:ext uri="{FF2B5EF4-FFF2-40B4-BE49-F238E27FC236}">
                <a16:creationId xmlns:a16="http://schemas.microsoft.com/office/drawing/2014/main" id="{E34858F7-EA95-4C9D-956B-482B7570627D}"/>
              </a:ext>
            </a:extLst>
          </p:cNvPr>
          <p:cNvSpPr txBox="1"/>
          <p:nvPr/>
        </p:nvSpPr>
        <p:spPr>
          <a:xfrm>
            <a:off x="4412550" y="4356598"/>
            <a:ext cx="1008609" cy="184666"/>
          </a:xfrm>
          <a:prstGeom prst="rect">
            <a:avLst/>
          </a:prstGeom>
          <a:noFill/>
        </p:spPr>
        <p:txBody>
          <a:bodyPr wrap="none" rtlCol="0">
            <a:spAutoFit/>
          </a:bodyPr>
          <a:lstStyle/>
          <a:p>
            <a:r>
              <a:rPr lang="de-DE" sz="600" dirty="0"/>
              <a:t>Source : Guterboden.de</a:t>
            </a:r>
            <a:endParaRPr lang="en-GB" sz="600" dirty="0"/>
          </a:p>
        </p:txBody>
      </p:sp>
      <p:sp>
        <p:nvSpPr>
          <p:cNvPr id="11" name="Pfeil: nach rechts 10">
            <a:extLst>
              <a:ext uri="{FF2B5EF4-FFF2-40B4-BE49-F238E27FC236}">
                <a16:creationId xmlns:a16="http://schemas.microsoft.com/office/drawing/2014/main" id="{B3FDD7FE-2092-489A-BAAA-3EF1175792E6}"/>
              </a:ext>
            </a:extLst>
          </p:cNvPr>
          <p:cNvSpPr/>
          <p:nvPr/>
        </p:nvSpPr>
        <p:spPr>
          <a:xfrm>
            <a:off x="4499992" y="1779662"/>
            <a:ext cx="3456384" cy="45719"/>
          </a:xfrm>
          <a:prstGeom prst="rightArrow">
            <a:avLst/>
          </a:prstGeom>
          <a:solidFill>
            <a:schemeClr val="tx2">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feld 11">
            <a:extLst>
              <a:ext uri="{FF2B5EF4-FFF2-40B4-BE49-F238E27FC236}">
                <a16:creationId xmlns:a16="http://schemas.microsoft.com/office/drawing/2014/main" id="{10697946-1AF6-42C4-985A-D0BBADBCACA4}"/>
              </a:ext>
            </a:extLst>
          </p:cNvPr>
          <p:cNvSpPr txBox="1"/>
          <p:nvPr/>
        </p:nvSpPr>
        <p:spPr>
          <a:xfrm>
            <a:off x="4499992" y="1397111"/>
            <a:ext cx="697627" cy="369332"/>
          </a:xfrm>
          <a:prstGeom prst="rect">
            <a:avLst/>
          </a:prstGeom>
          <a:noFill/>
        </p:spPr>
        <p:txBody>
          <a:bodyPr wrap="none" rtlCol="0">
            <a:spAutoFit/>
          </a:bodyPr>
          <a:lstStyle/>
          <a:p>
            <a:r>
              <a:rPr lang="de-DE" dirty="0">
                <a:solidFill>
                  <a:schemeClr val="tx2">
                    <a:lumMod val="60000"/>
                    <a:lumOff val="40000"/>
                  </a:schemeClr>
                </a:solidFill>
              </a:rPr>
              <a:t>2022</a:t>
            </a:r>
            <a:endParaRPr lang="en-GB" dirty="0">
              <a:solidFill>
                <a:schemeClr val="tx2">
                  <a:lumMod val="60000"/>
                  <a:lumOff val="40000"/>
                </a:schemeClr>
              </a:solidFill>
            </a:endParaRPr>
          </a:p>
        </p:txBody>
      </p:sp>
      <p:sp>
        <p:nvSpPr>
          <p:cNvPr id="13" name="Textfeld 12">
            <a:extLst>
              <a:ext uri="{FF2B5EF4-FFF2-40B4-BE49-F238E27FC236}">
                <a16:creationId xmlns:a16="http://schemas.microsoft.com/office/drawing/2014/main" id="{26C1B257-F7EE-48C7-83A4-74E5859ECE8D}"/>
              </a:ext>
            </a:extLst>
          </p:cNvPr>
          <p:cNvSpPr txBox="1"/>
          <p:nvPr/>
        </p:nvSpPr>
        <p:spPr>
          <a:xfrm>
            <a:off x="5734012" y="1402267"/>
            <a:ext cx="697627" cy="369332"/>
          </a:xfrm>
          <a:prstGeom prst="rect">
            <a:avLst/>
          </a:prstGeom>
          <a:noFill/>
        </p:spPr>
        <p:txBody>
          <a:bodyPr wrap="none" rtlCol="0">
            <a:spAutoFit/>
          </a:bodyPr>
          <a:lstStyle/>
          <a:p>
            <a:r>
              <a:rPr lang="de-DE" dirty="0">
                <a:solidFill>
                  <a:schemeClr val="tx2">
                    <a:lumMod val="60000"/>
                    <a:lumOff val="40000"/>
                  </a:schemeClr>
                </a:solidFill>
              </a:rPr>
              <a:t>2023</a:t>
            </a:r>
            <a:endParaRPr lang="en-GB" dirty="0">
              <a:solidFill>
                <a:schemeClr val="tx2">
                  <a:lumMod val="60000"/>
                  <a:lumOff val="40000"/>
                </a:schemeClr>
              </a:solidFill>
            </a:endParaRPr>
          </a:p>
        </p:txBody>
      </p:sp>
      <p:sp>
        <p:nvSpPr>
          <p:cNvPr id="14" name="Textfeld 13">
            <a:extLst>
              <a:ext uri="{FF2B5EF4-FFF2-40B4-BE49-F238E27FC236}">
                <a16:creationId xmlns:a16="http://schemas.microsoft.com/office/drawing/2014/main" id="{EE28D80A-9654-4087-B95D-C0338FCA9627}"/>
              </a:ext>
            </a:extLst>
          </p:cNvPr>
          <p:cNvSpPr txBox="1"/>
          <p:nvPr/>
        </p:nvSpPr>
        <p:spPr>
          <a:xfrm>
            <a:off x="7040042" y="1397111"/>
            <a:ext cx="697627" cy="369332"/>
          </a:xfrm>
          <a:prstGeom prst="rect">
            <a:avLst/>
          </a:prstGeom>
          <a:noFill/>
        </p:spPr>
        <p:txBody>
          <a:bodyPr wrap="none" rtlCol="0">
            <a:spAutoFit/>
          </a:bodyPr>
          <a:lstStyle/>
          <a:p>
            <a:r>
              <a:rPr lang="de-DE" dirty="0">
                <a:solidFill>
                  <a:schemeClr val="tx2">
                    <a:lumMod val="60000"/>
                    <a:lumOff val="40000"/>
                  </a:schemeClr>
                </a:solidFill>
              </a:rPr>
              <a:t>2024</a:t>
            </a:r>
            <a:endParaRPr lang="en-GB" dirty="0">
              <a:solidFill>
                <a:schemeClr val="tx2">
                  <a:lumMod val="60000"/>
                  <a:lumOff val="40000"/>
                </a:schemeClr>
              </a:solidFill>
            </a:endParaRPr>
          </a:p>
        </p:txBody>
      </p:sp>
      <p:cxnSp>
        <p:nvCxnSpPr>
          <p:cNvPr id="16" name="Gerader Verbinder 15">
            <a:extLst>
              <a:ext uri="{FF2B5EF4-FFF2-40B4-BE49-F238E27FC236}">
                <a16:creationId xmlns:a16="http://schemas.microsoft.com/office/drawing/2014/main" id="{6CB985B0-3730-426C-BE80-2C97BA6CDADD}"/>
              </a:ext>
            </a:extLst>
          </p:cNvPr>
          <p:cNvCxnSpPr>
            <a:cxnSpLocks/>
          </p:cNvCxnSpPr>
          <p:nvPr/>
        </p:nvCxnSpPr>
        <p:spPr>
          <a:xfrm flipH="1">
            <a:off x="4559370" y="1594996"/>
            <a:ext cx="12630" cy="207525"/>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43F402D0-414F-4F75-9213-8CADC8F931A7}"/>
              </a:ext>
            </a:extLst>
          </p:cNvPr>
          <p:cNvCxnSpPr>
            <a:cxnSpLocks/>
          </p:cNvCxnSpPr>
          <p:nvPr/>
        </p:nvCxnSpPr>
        <p:spPr>
          <a:xfrm flipH="1">
            <a:off x="5788866" y="1582191"/>
            <a:ext cx="12630" cy="207525"/>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4AB82D3D-DA03-4589-BF3A-C911AE9AA1BE}"/>
              </a:ext>
            </a:extLst>
          </p:cNvPr>
          <p:cNvCxnSpPr>
            <a:cxnSpLocks/>
          </p:cNvCxnSpPr>
          <p:nvPr/>
        </p:nvCxnSpPr>
        <p:spPr>
          <a:xfrm flipH="1">
            <a:off x="7092280" y="1581777"/>
            <a:ext cx="12630" cy="207525"/>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62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a:t>Thematic</a:t>
            </a:r>
            <a:r>
              <a:rPr lang="de-DE" dirty="0"/>
              <a:t> </a:t>
            </a:r>
            <a:r>
              <a:rPr lang="de-DE" dirty="0" err="1"/>
              <a:t>input</a:t>
            </a:r>
            <a:br>
              <a:rPr lang="de-DE" dirty="0"/>
            </a:br>
            <a:r>
              <a:rPr lang="de-DE" b="0" dirty="0" err="1"/>
              <a:t>Concrete</a:t>
            </a:r>
            <a:r>
              <a:rPr lang="de-DE" b="0" dirty="0"/>
              <a:t> </a:t>
            </a:r>
            <a:r>
              <a:rPr lang="de-DE" b="0" dirty="0" err="1"/>
              <a:t>methods</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11</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1" y="1203598"/>
            <a:ext cx="3203888" cy="3539358"/>
          </a:xfrm>
        </p:spPr>
        <p:txBody>
          <a:bodyPr/>
          <a:lstStyle/>
          <a:p>
            <a:pPr algn="ctr"/>
            <a:r>
              <a:rPr lang="de-DE" b="1" dirty="0"/>
              <a:t>CDR-Methoden</a:t>
            </a:r>
          </a:p>
          <a:p>
            <a:pPr marL="285750" indent="-285750">
              <a:buFont typeface="Arial" panose="020B0604020202020204" pitchFamily="34" charset="0"/>
              <a:buChar char="•"/>
            </a:pPr>
            <a:r>
              <a:rPr lang="de-DE" dirty="0" err="1"/>
              <a:t>Afforestation</a:t>
            </a:r>
            <a:endParaRPr lang="de-DE" dirty="0"/>
          </a:p>
          <a:p>
            <a:pPr marL="285750" indent="-285750">
              <a:buFont typeface="Arial" panose="020B0604020202020204" pitchFamily="34" charset="0"/>
              <a:buChar char="•"/>
            </a:pPr>
            <a:r>
              <a:rPr lang="de-DE" dirty="0" err="1"/>
              <a:t>Agroforestry</a:t>
            </a:r>
            <a:endParaRPr lang="de-DE" dirty="0"/>
          </a:p>
          <a:p>
            <a:pPr marL="285750" indent="-285750">
              <a:buFont typeface="Arial" panose="020B0604020202020204" pitchFamily="34" charset="0"/>
              <a:buChar char="•"/>
            </a:pPr>
            <a:r>
              <a:rPr lang="de-DE" dirty="0"/>
              <a:t>Short </a:t>
            </a:r>
            <a:r>
              <a:rPr lang="de-DE" dirty="0" err="1"/>
              <a:t>rotation</a:t>
            </a:r>
            <a:r>
              <a:rPr lang="de-DE" dirty="0"/>
              <a:t> </a:t>
            </a:r>
            <a:r>
              <a:rPr lang="de-DE" dirty="0" err="1"/>
              <a:t>coppices</a:t>
            </a:r>
            <a:endParaRPr lang="de-DE" dirty="0"/>
          </a:p>
          <a:p>
            <a:pPr marL="285750" indent="-285750">
              <a:buFont typeface="Arial" panose="020B0604020202020204" pitchFamily="34" charset="0"/>
              <a:buChar char="•"/>
            </a:pPr>
            <a:r>
              <a:rPr lang="de-DE" dirty="0" err="1"/>
              <a:t>Rewetting</a:t>
            </a:r>
            <a:endParaRPr lang="de-DE" dirty="0"/>
          </a:p>
          <a:p>
            <a:pPr marL="285750" indent="-285750">
              <a:buFont typeface="Arial" panose="020B0604020202020204" pitchFamily="34" charset="0"/>
              <a:buChar char="•"/>
            </a:pPr>
            <a:r>
              <a:rPr lang="de-DE" dirty="0"/>
              <a:t>Cover </a:t>
            </a:r>
            <a:r>
              <a:rPr lang="de-DE" dirty="0" err="1"/>
              <a:t>cropping</a:t>
            </a:r>
            <a:endParaRPr lang="de-DE" dirty="0"/>
          </a:p>
          <a:p>
            <a:pPr marL="285750" indent="-285750">
              <a:buFont typeface="Arial" panose="020B0604020202020204" pitchFamily="34" charset="0"/>
              <a:buChar char="•"/>
            </a:pPr>
            <a:r>
              <a:rPr lang="de-DE" dirty="0" err="1"/>
              <a:t>Leguminous</a:t>
            </a:r>
            <a:r>
              <a:rPr lang="de-DE" dirty="0"/>
              <a:t> </a:t>
            </a:r>
            <a:r>
              <a:rPr lang="de-DE" dirty="0" err="1"/>
              <a:t>crops</a:t>
            </a:r>
            <a:endParaRPr lang="de-DE" dirty="0"/>
          </a:p>
          <a:p>
            <a:pPr marL="285750" indent="-285750">
              <a:buFont typeface="Arial" panose="020B0604020202020204" pitchFamily="34" charset="0"/>
              <a:buChar char="•"/>
            </a:pPr>
            <a:r>
              <a:rPr lang="de-DE" dirty="0" err="1"/>
              <a:t>Perennial</a:t>
            </a:r>
            <a:r>
              <a:rPr lang="de-DE" dirty="0"/>
              <a:t> </a:t>
            </a:r>
            <a:r>
              <a:rPr lang="de-DE" dirty="0" err="1"/>
              <a:t>crops</a:t>
            </a:r>
            <a:endParaRPr lang="de-DE" dirty="0"/>
          </a:p>
          <a:p>
            <a:pPr marL="285750" indent="-285750">
              <a:buFont typeface="Arial" panose="020B0604020202020204" pitchFamily="34" charset="0"/>
              <a:buChar char="•"/>
            </a:pPr>
            <a:endParaRPr lang="de-DE" dirty="0"/>
          </a:p>
        </p:txBody>
      </p:sp>
      <p:sp>
        <p:nvSpPr>
          <p:cNvPr id="8" name="Textplatzhalter 6">
            <a:extLst>
              <a:ext uri="{FF2B5EF4-FFF2-40B4-BE49-F238E27FC236}">
                <a16:creationId xmlns:a16="http://schemas.microsoft.com/office/drawing/2014/main" id="{734529B2-3083-4D9F-97A9-AE15ECC9802B}"/>
              </a:ext>
            </a:extLst>
          </p:cNvPr>
          <p:cNvSpPr txBox="1">
            <a:spLocks/>
          </p:cNvSpPr>
          <p:nvPr/>
        </p:nvSpPr>
        <p:spPr>
          <a:xfrm>
            <a:off x="4139952" y="1227507"/>
            <a:ext cx="4654448" cy="3539358"/>
          </a:xfrm>
          <a:prstGeom prst="rect">
            <a:avLst/>
          </a:prstGeom>
        </p:spPr>
        <p:txBody>
          <a:bodyPr vert="horz" lIns="0" tIns="0" rIns="0" bIns="0" rtlCol="0">
            <a:noAutofit/>
          </a:bodyPr>
          <a:lstStyle>
            <a:lvl1pPr marL="0" marR="0" indent="0" algn="l" defTabSz="180000" rtl="0" eaLnBrk="1" fontAlgn="auto" latinLnBrk="0" hangingPunct="1">
              <a:lnSpc>
                <a:spcPts val="1700"/>
              </a:lnSpc>
              <a:spcBef>
                <a:spcPts val="0"/>
              </a:spcBef>
              <a:spcAft>
                <a:spcPts val="1800"/>
              </a:spcAft>
              <a:buClr>
                <a:schemeClr val="tx2"/>
              </a:buClr>
              <a:buSzTx/>
              <a:buFont typeface="Wingdings" panose="05000000000000000000" pitchFamily="2" charset="2"/>
              <a:buNone/>
              <a:tabLst>
                <a:tab pos="180000" algn="l"/>
                <a:tab pos="360000" algn="l"/>
              </a:tabLst>
              <a:defRPr sz="1400" kern="1200">
                <a:solidFill>
                  <a:schemeClr val="tx1"/>
                </a:solidFill>
                <a:latin typeface="+mn-lt"/>
                <a:ea typeface="+mn-ea"/>
                <a:cs typeface="+mn-cs"/>
              </a:defRPr>
            </a:lvl1pPr>
            <a:lvl2pPr marL="180975" indent="0" algn="l" defTabSz="914400" rtl="0" eaLnBrk="1" latinLnBrk="0" hangingPunct="1">
              <a:lnSpc>
                <a:spcPts val="1700"/>
              </a:lnSpc>
              <a:spcBef>
                <a:spcPct val="20000"/>
              </a:spcBef>
              <a:buClr>
                <a:schemeClr val="tx2"/>
              </a:buClr>
              <a:buFont typeface="Wingdings" panose="05000000000000000000" pitchFamily="2" charset="2"/>
              <a:buNone/>
              <a:defRPr sz="1400" kern="1200">
                <a:solidFill>
                  <a:schemeClr val="tx1"/>
                </a:solidFill>
                <a:latin typeface="+mn-lt"/>
                <a:ea typeface="+mn-ea"/>
                <a:cs typeface="+mn-cs"/>
              </a:defRPr>
            </a:lvl2pPr>
            <a:lvl3pPr marL="360363" indent="0" algn="l" defTabSz="914400" rtl="0" eaLnBrk="1" latinLnBrk="0" hangingPunct="1">
              <a:lnSpc>
                <a:spcPts val="1700"/>
              </a:lnSpc>
              <a:spcBef>
                <a:spcPct val="20000"/>
              </a:spcBef>
              <a:buClr>
                <a:schemeClr val="tx2"/>
              </a:buClr>
              <a:buFont typeface="Wingdings" panose="05000000000000000000" pitchFamily="2" charset="2"/>
              <a:buNone/>
              <a:defRPr sz="1400" kern="1200">
                <a:solidFill>
                  <a:schemeClr val="tx1"/>
                </a:solidFill>
                <a:latin typeface="+mn-lt"/>
                <a:ea typeface="+mn-ea"/>
                <a:cs typeface="+mn-cs"/>
              </a:defRPr>
            </a:lvl3pPr>
            <a:lvl4pPr marL="539750" indent="0" algn="l" defTabSz="914400" rtl="0" eaLnBrk="1" latinLnBrk="0" hangingPunct="1">
              <a:lnSpc>
                <a:spcPts val="1700"/>
              </a:lnSpc>
              <a:spcBef>
                <a:spcPct val="20000"/>
              </a:spcBef>
              <a:buClr>
                <a:schemeClr val="tx2"/>
              </a:buClr>
              <a:buFont typeface="Wingdings" panose="05000000000000000000" pitchFamily="2" charset="2"/>
              <a:buNone/>
              <a:defRPr sz="1400" kern="1200">
                <a:solidFill>
                  <a:schemeClr val="tx1"/>
                </a:solidFill>
                <a:latin typeface="+mn-lt"/>
                <a:ea typeface="+mn-ea"/>
                <a:cs typeface="+mn-cs"/>
              </a:defRPr>
            </a:lvl4pPr>
            <a:lvl5pPr marL="714375" indent="0" algn="l" defTabSz="914400" rtl="0" eaLnBrk="1" latinLnBrk="0" hangingPunct="1">
              <a:lnSpc>
                <a:spcPts val="1700"/>
              </a:lnSpc>
              <a:spcBef>
                <a:spcPct val="20000"/>
              </a:spcBef>
              <a:buClr>
                <a:schemeClr val="tx2"/>
              </a:buClr>
              <a:buFont typeface="Wingdings" panose="05000000000000000000" pitchFamily="2" charset="2"/>
              <a:buNone/>
              <a:defRPr sz="1400"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de-DE" b="1" dirty="0"/>
              <a:t>„Traditional“ </a:t>
            </a:r>
            <a:r>
              <a:rPr lang="de-DE" b="1" dirty="0" err="1"/>
              <a:t>agricultural</a:t>
            </a:r>
            <a:r>
              <a:rPr lang="de-DE" b="1" dirty="0"/>
              <a:t> </a:t>
            </a:r>
            <a:r>
              <a:rPr lang="de-DE" b="1" dirty="0" err="1"/>
              <a:t>practice</a:t>
            </a:r>
            <a:endParaRPr lang="de-DE" b="1" dirty="0"/>
          </a:p>
          <a:p>
            <a:endParaRPr lang="de-DE" dirty="0"/>
          </a:p>
        </p:txBody>
      </p:sp>
      <p:pic>
        <p:nvPicPr>
          <p:cNvPr id="5" name="Grafik 4">
            <a:extLst>
              <a:ext uri="{FF2B5EF4-FFF2-40B4-BE49-F238E27FC236}">
                <a16:creationId xmlns:a16="http://schemas.microsoft.com/office/drawing/2014/main" id="{A4463B26-5338-4269-A717-54E426CF63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50811" y="1563638"/>
            <a:ext cx="4032730" cy="2688486"/>
          </a:xfrm>
          <a:prstGeom prst="rect">
            <a:avLst/>
          </a:prstGeom>
        </p:spPr>
      </p:pic>
      <p:sp>
        <p:nvSpPr>
          <p:cNvPr id="11" name="Textfeld 10">
            <a:extLst>
              <a:ext uri="{FF2B5EF4-FFF2-40B4-BE49-F238E27FC236}">
                <a16:creationId xmlns:a16="http://schemas.microsoft.com/office/drawing/2014/main" id="{AD98C1A7-091E-49CC-8FED-BB3BC0467DDF}"/>
              </a:ext>
            </a:extLst>
          </p:cNvPr>
          <p:cNvSpPr txBox="1"/>
          <p:nvPr/>
        </p:nvSpPr>
        <p:spPr>
          <a:xfrm>
            <a:off x="4427984" y="4266340"/>
            <a:ext cx="1090363" cy="184666"/>
          </a:xfrm>
          <a:prstGeom prst="rect">
            <a:avLst/>
          </a:prstGeom>
          <a:noFill/>
        </p:spPr>
        <p:txBody>
          <a:bodyPr wrap="none" rtlCol="0">
            <a:spAutoFit/>
          </a:bodyPr>
          <a:lstStyle/>
          <a:p>
            <a:r>
              <a:rPr lang="de-DE" sz="600" dirty="0"/>
              <a:t>Source : Gartenjournal.net</a:t>
            </a:r>
            <a:endParaRPr lang="en-GB" sz="600" dirty="0"/>
          </a:p>
        </p:txBody>
      </p:sp>
    </p:spTree>
    <p:extLst>
      <p:ext uri="{BB962C8B-B14F-4D97-AF65-F5344CB8AC3E}">
        <p14:creationId xmlns:p14="http://schemas.microsoft.com/office/powerpoint/2010/main" val="2179062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a:t>Thematic</a:t>
            </a:r>
            <a:r>
              <a:rPr lang="de-DE" dirty="0"/>
              <a:t> </a:t>
            </a:r>
            <a:r>
              <a:rPr lang="de-DE" dirty="0" err="1"/>
              <a:t>input</a:t>
            </a:r>
            <a:br>
              <a:rPr lang="de-DE" dirty="0"/>
            </a:br>
            <a:r>
              <a:rPr lang="de-DE" b="0" dirty="0"/>
              <a:t>Possible negative </a:t>
            </a:r>
            <a:r>
              <a:rPr lang="de-DE" b="0" dirty="0" err="1"/>
              <a:t>effects</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12</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0" y="1203598"/>
            <a:ext cx="8244447" cy="2160240"/>
          </a:xfrm>
        </p:spPr>
        <p:txBody>
          <a:bodyPr/>
          <a:lstStyle/>
          <a:p>
            <a:r>
              <a:rPr lang="de-DE" dirty="0"/>
              <a:t>„</a:t>
            </a:r>
            <a:r>
              <a:rPr lang="en-GB" dirty="0"/>
              <a:t>If carbon dioxide can be sucked out of the air anyway, why should we blow less of it into the air?”</a:t>
            </a:r>
            <a:endParaRPr lang="de-DE" dirty="0"/>
          </a:p>
          <a:p>
            <a:pPr marL="285750" indent="-285750">
              <a:buFont typeface="Arial" panose="020B0604020202020204" pitchFamily="34" charset="0"/>
              <a:buChar char="•"/>
            </a:pPr>
            <a:r>
              <a:rPr lang="en-GB" dirty="0"/>
              <a:t>CDR could reduce incentives to emit less carbon dioxide</a:t>
            </a:r>
          </a:p>
          <a:p>
            <a:pPr marL="285750" indent="-285750">
              <a:buFont typeface="Arial" panose="020B0604020202020204" pitchFamily="34" charset="0"/>
              <a:buChar char="•"/>
            </a:pPr>
            <a:r>
              <a:rPr lang="en-GB" dirty="0"/>
              <a:t>Science comes to different conclusions as to whether this effect actually exists.</a:t>
            </a:r>
            <a:endParaRPr lang="de-DE" dirty="0"/>
          </a:p>
        </p:txBody>
      </p:sp>
    </p:spTree>
    <p:extLst>
      <p:ext uri="{BB962C8B-B14F-4D97-AF65-F5344CB8AC3E}">
        <p14:creationId xmlns:p14="http://schemas.microsoft.com/office/powerpoint/2010/main" val="1277426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hteck 63">
            <a:extLst>
              <a:ext uri="{FF2B5EF4-FFF2-40B4-BE49-F238E27FC236}">
                <a16:creationId xmlns:a16="http://schemas.microsoft.com/office/drawing/2014/main" id="{3D37AAAE-EA31-41F6-A10E-E772BF2CB124}"/>
              </a:ext>
            </a:extLst>
          </p:cNvPr>
          <p:cNvSpPr/>
          <p:nvPr/>
        </p:nvSpPr>
        <p:spPr>
          <a:xfrm>
            <a:off x="484917" y="1188170"/>
            <a:ext cx="5959292" cy="597433"/>
          </a:xfrm>
          <a:prstGeom prst="rect">
            <a:avLst/>
          </a:prstGeom>
          <a:solidFill>
            <a:schemeClr val="accent1">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el 5"/>
          <p:cNvSpPr>
            <a:spLocks noGrp="1"/>
          </p:cNvSpPr>
          <p:nvPr>
            <p:ph type="title"/>
          </p:nvPr>
        </p:nvSpPr>
        <p:spPr/>
        <p:txBody>
          <a:bodyPr/>
          <a:lstStyle/>
          <a:p>
            <a:r>
              <a:rPr lang="de-DE" dirty="0" err="1"/>
              <a:t>Thematic</a:t>
            </a:r>
            <a:r>
              <a:rPr lang="de-DE" dirty="0"/>
              <a:t> </a:t>
            </a:r>
            <a:r>
              <a:rPr lang="de-DE" dirty="0" err="1"/>
              <a:t>input</a:t>
            </a:r>
            <a:br>
              <a:rPr lang="de-DE" dirty="0"/>
            </a:br>
            <a:r>
              <a:rPr lang="en-GB" b="0" dirty="0"/>
              <a:t>Ecosystem services of CDR methods (example: forest) </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13</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grpSp>
        <p:nvGrpSpPr>
          <p:cNvPr id="61" name="Gruppieren 60">
            <a:extLst>
              <a:ext uri="{FF2B5EF4-FFF2-40B4-BE49-F238E27FC236}">
                <a16:creationId xmlns:a16="http://schemas.microsoft.com/office/drawing/2014/main" id="{F12327B0-FC89-4F55-8E1B-5DA2CC875F30}"/>
              </a:ext>
            </a:extLst>
          </p:cNvPr>
          <p:cNvGrpSpPr/>
          <p:nvPr/>
        </p:nvGrpSpPr>
        <p:grpSpPr>
          <a:xfrm>
            <a:off x="185915" y="1907307"/>
            <a:ext cx="8601130" cy="3023231"/>
            <a:chOff x="193270" y="1419300"/>
            <a:chExt cx="8601130" cy="3023231"/>
          </a:xfrm>
        </p:grpSpPr>
        <p:sp>
          <p:nvSpPr>
            <p:cNvPr id="8" name="Textfeld 7">
              <a:extLst>
                <a:ext uri="{FF2B5EF4-FFF2-40B4-BE49-F238E27FC236}">
                  <a16:creationId xmlns:a16="http://schemas.microsoft.com/office/drawing/2014/main" id="{038026BA-2542-4614-9CC8-1B6701724E30}"/>
                </a:ext>
              </a:extLst>
            </p:cNvPr>
            <p:cNvSpPr txBox="1"/>
            <p:nvPr/>
          </p:nvSpPr>
          <p:spPr>
            <a:xfrm>
              <a:off x="193270" y="1710719"/>
              <a:ext cx="1955985" cy="307777"/>
            </a:xfrm>
            <a:prstGeom prst="rect">
              <a:avLst/>
            </a:prstGeom>
            <a:noFill/>
          </p:spPr>
          <p:txBody>
            <a:bodyPr wrap="none" rtlCol="0">
              <a:spAutoFit/>
            </a:bodyPr>
            <a:lstStyle/>
            <a:p>
              <a:r>
                <a:rPr lang="de-DE" sz="1400" dirty="0"/>
                <a:t>Habitat </a:t>
              </a:r>
              <a:r>
                <a:rPr lang="de-DE" sz="1400" dirty="0" err="1"/>
                <a:t>for</a:t>
              </a:r>
              <a:r>
                <a:rPr lang="de-DE" sz="1400" dirty="0"/>
                <a:t> </a:t>
              </a:r>
              <a:r>
                <a:rPr lang="de-DE" sz="1400" dirty="0" err="1"/>
                <a:t>biodiversity</a:t>
              </a:r>
              <a:endParaRPr lang="en-GB" sz="1400" dirty="0"/>
            </a:p>
          </p:txBody>
        </p:sp>
        <p:sp>
          <p:nvSpPr>
            <p:cNvPr id="9" name="Textfeld 8">
              <a:extLst>
                <a:ext uri="{FF2B5EF4-FFF2-40B4-BE49-F238E27FC236}">
                  <a16:creationId xmlns:a16="http://schemas.microsoft.com/office/drawing/2014/main" id="{6833A9B5-7A3B-4A0F-B60E-F31B6B3898D0}"/>
                </a:ext>
              </a:extLst>
            </p:cNvPr>
            <p:cNvSpPr txBox="1"/>
            <p:nvPr/>
          </p:nvSpPr>
          <p:spPr>
            <a:xfrm>
              <a:off x="6597948" y="3435627"/>
              <a:ext cx="2196452" cy="307777"/>
            </a:xfrm>
            <a:prstGeom prst="rect">
              <a:avLst/>
            </a:prstGeom>
            <a:noFill/>
          </p:spPr>
          <p:txBody>
            <a:bodyPr wrap="square" rtlCol="0">
              <a:spAutoFit/>
            </a:bodyPr>
            <a:lstStyle/>
            <a:p>
              <a:r>
                <a:rPr lang="de-DE" sz="1400" dirty="0" err="1"/>
                <a:t>Prevention</a:t>
              </a:r>
              <a:r>
                <a:rPr lang="de-DE" sz="1400" dirty="0"/>
                <a:t> </a:t>
              </a:r>
              <a:r>
                <a:rPr lang="de-DE" sz="1400" dirty="0" err="1"/>
                <a:t>of</a:t>
              </a:r>
              <a:r>
                <a:rPr lang="de-DE" sz="1400" dirty="0"/>
                <a:t> </a:t>
              </a:r>
              <a:r>
                <a:rPr lang="de-DE" sz="1400" dirty="0" err="1"/>
                <a:t>soil</a:t>
              </a:r>
              <a:r>
                <a:rPr lang="de-DE" sz="1400" dirty="0"/>
                <a:t> </a:t>
              </a:r>
              <a:r>
                <a:rPr lang="de-DE" sz="1400" dirty="0" err="1"/>
                <a:t>erosion</a:t>
              </a:r>
              <a:endParaRPr lang="en-GB" sz="1400" dirty="0"/>
            </a:p>
          </p:txBody>
        </p:sp>
        <p:sp>
          <p:nvSpPr>
            <p:cNvPr id="11" name="Textfeld 10">
              <a:extLst>
                <a:ext uri="{FF2B5EF4-FFF2-40B4-BE49-F238E27FC236}">
                  <a16:creationId xmlns:a16="http://schemas.microsoft.com/office/drawing/2014/main" id="{D7C44734-90F5-4A16-84CA-D18B4AC43A71}"/>
                </a:ext>
              </a:extLst>
            </p:cNvPr>
            <p:cNvSpPr txBox="1"/>
            <p:nvPr/>
          </p:nvSpPr>
          <p:spPr>
            <a:xfrm>
              <a:off x="458046" y="4134754"/>
              <a:ext cx="1467068" cy="307777"/>
            </a:xfrm>
            <a:prstGeom prst="rect">
              <a:avLst/>
            </a:prstGeom>
            <a:noFill/>
          </p:spPr>
          <p:txBody>
            <a:bodyPr wrap="none" rtlCol="0">
              <a:spAutoFit/>
            </a:bodyPr>
            <a:lstStyle/>
            <a:p>
              <a:r>
                <a:rPr lang="de-DE" sz="1400" dirty="0"/>
                <a:t>Flood </a:t>
              </a:r>
              <a:r>
                <a:rPr lang="de-DE" sz="1400" dirty="0" err="1"/>
                <a:t>protection</a:t>
              </a:r>
              <a:endParaRPr lang="en-GB" sz="1400" dirty="0"/>
            </a:p>
          </p:txBody>
        </p:sp>
        <p:sp>
          <p:nvSpPr>
            <p:cNvPr id="12" name="Textfeld 11">
              <a:extLst>
                <a:ext uri="{FF2B5EF4-FFF2-40B4-BE49-F238E27FC236}">
                  <a16:creationId xmlns:a16="http://schemas.microsoft.com/office/drawing/2014/main" id="{FA0A26AF-62C5-49E4-BDC7-707C8E952DD9}"/>
                </a:ext>
              </a:extLst>
            </p:cNvPr>
            <p:cNvSpPr txBox="1"/>
            <p:nvPr/>
          </p:nvSpPr>
          <p:spPr>
            <a:xfrm>
              <a:off x="7468212" y="2593199"/>
              <a:ext cx="1040670" cy="307777"/>
            </a:xfrm>
            <a:prstGeom prst="rect">
              <a:avLst/>
            </a:prstGeom>
            <a:noFill/>
          </p:spPr>
          <p:txBody>
            <a:bodyPr wrap="none" rtlCol="0">
              <a:spAutoFit/>
            </a:bodyPr>
            <a:lstStyle/>
            <a:p>
              <a:r>
                <a:rPr lang="de-DE" sz="1400" dirty="0"/>
                <a:t>Windbreak</a:t>
              </a:r>
              <a:endParaRPr lang="en-GB" dirty="0"/>
            </a:p>
          </p:txBody>
        </p:sp>
        <p:sp>
          <p:nvSpPr>
            <p:cNvPr id="13" name="Textfeld 12">
              <a:extLst>
                <a:ext uri="{FF2B5EF4-FFF2-40B4-BE49-F238E27FC236}">
                  <a16:creationId xmlns:a16="http://schemas.microsoft.com/office/drawing/2014/main" id="{CE3439D0-18E6-4C12-B0F3-837E58863479}"/>
                </a:ext>
              </a:extLst>
            </p:cNvPr>
            <p:cNvSpPr txBox="1"/>
            <p:nvPr/>
          </p:nvSpPr>
          <p:spPr>
            <a:xfrm>
              <a:off x="3118241" y="1419300"/>
              <a:ext cx="1548822" cy="307777"/>
            </a:xfrm>
            <a:prstGeom prst="rect">
              <a:avLst/>
            </a:prstGeom>
            <a:noFill/>
          </p:spPr>
          <p:txBody>
            <a:bodyPr wrap="none" rtlCol="0">
              <a:spAutoFit/>
            </a:bodyPr>
            <a:lstStyle/>
            <a:p>
              <a:r>
                <a:rPr lang="de-DE" sz="1400" dirty="0" err="1"/>
                <a:t>Better</a:t>
              </a:r>
              <a:r>
                <a:rPr lang="de-DE" sz="1400" dirty="0"/>
                <a:t> </a:t>
              </a:r>
              <a:r>
                <a:rPr lang="de-DE" sz="1400" dirty="0" err="1"/>
                <a:t>soil</a:t>
              </a:r>
              <a:r>
                <a:rPr lang="de-DE" sz="1400" dirty="0"/>
                <a:t> </a:t>
              </a:r>
              <a:r>
                <a:rPr lang="de-DE" sz="1400" dirty="0" err="1"/>
                <a:t>quality</a:t>
              </a:r>
              <a:endParaRPr lang="en-GB" sz="1400" dirty="0"/>
            </a:p>
          </p:txBody>
        </p:sp>
        <p:sp>
          <p:nvSpPr>
            <p:cNvPr id="14" name="Textfeld 13">
              <a:extLst>
                <a:ext uri="{FF2B5EF4-FFF2-40B4-BE49-F238E27FC236}">
                  <a16:creationId xmlns:a16="http://schemas.microsoft.com/office/drawing/2014/main" id="{405D9B88-6A20-44CA-B6BD-C94F5487D49E}"/>
                </a:ext>
              </a:extLst>
            </p:cNvPr>
            <p:cNvSpPr txBox="1"/>
            <p:nvPr/>
          </p:nvSpPr>
          <p:spPr>
            <a:xfrm>
              <a:off x="5626142" y="1750771"/>
              <a:ext cx="1808252" cy="307777"/>
            </a:xfrm>
            <a:prstGeom prst="rect">
              <a:avLst/>
            </a:prstGeom>
            <a:noFill/>
          </p:spPr>
          <p:txBody>
            <a:bodyPr wrap="none" rtlCol="0">
              <a:spAutoFit/>
            </a:bodyPr>
            <a:lstStyle/>
            <a:p>
              <a:r>
                <a:rPr lang="de-DE" sz="1400" dirty="0" err="1"/>
                <a:t>Trees</a:t>
              </a:r>
              <a:r>
                <a:rPr lang="de-DE" sz="1400" dirty="0"/>
                <a:t> </a:t>
              </a:r>
              <a:r>
                <a:rPr lang="de-DE" sz="1400" dirty="0" err="1"/>
                <a:t>provide</a:t>
              </a:r>
              <a:r>
                <a:rPr lang="de-DE" sz="1400" dirty="0"/>
                <a:t> </a:t>
              </a:r>
              <a:r>
                <a:rPr lang="de-DE" sz="1400" dirty="0" err="1"/>
                <a:t>shade</a:t>
              </a:r>
              <a:endParaRPr lang="en-GB" sz="1400" dirty="0"/>
            </a:p>
          </p:txBody>
        </p:sp>
        <p:cxnSp>
          <p:nvCxnSpPr>
            <p:cNvPr id="16" name="Gerade Verbindung mit Pfeil 15">
              <a:extLst>
                <a:ext uri="{FF2B5EF4-FFF2-40B4-BE49-F238E27FC236}">
                  <a16:creationId xmlns:a16="http://schemas.microsoft.com/office/drawing/2014/main" id="{F68F2BB8-3116-4F54-AB7B-7360CEF2BDD4}"/>
                </a:ext>
              </a:extLst>
            </p:cNvPr>
            <p:cNvCxnSpPr>
              <a:cxnSpLocks/>
            </p:cNvCxnSpPr>
            <p:nvPr/>
          </p:nvCxnSpPr>
          <p:spPr>
            <a:xfrm flipH="1" flipV="1">
              <a:off x="2021358" y="2020609"/>
              <a:ext cx="1045184"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776993C0-3AA3-4FAB-B31F-FB562CC9F2FC}"/>
                </a:ext>
              </a:extLst>
            </p:cNvPr>
            <p:cNvCxnSpPr>
              <a:cxnSpLocks/>
            </p:cNvCxnSpPr>
            <p:nvPr/>
          </p:nvCxnSpPr>
          <p:spPr>
            <a:xfrm flipH="1" flipV="1">
              <a:off x="4147307" y="1750771"/>
              <a:ext cx="194332" cy="635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3BB08CD0-3B52-4141-A29D-884CC7F41C35}"/>
                </a:ext>
              </a:extLst>
            </p:cNvPr>
            <p:cNvCxnSpPr>
              <a:cxnSpLocks/>
            </p:cNvCxnSpPr>
            <p:nvPr/>
          </p:nvCxnSpPr>
          <p:spPr>
            <a:xfrm flipV="1">
              <a:off x="5794722" y="2050331"/>
              <a:ext cx="1123180" cy="57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93DDD6DF-10A9-45D1-A3BC-2FC4BCAAA208}"/>
                </a:ext>
              </a:extLst>
            </p:cNvPr>
            <p:cNvCxnSpPr>
              <a:cxnSpLocks/>
              <a:stCxn id="7" idx="3"/>
              <a:endCxn id="12" idx="1"/>
            </p:cNvCxnSpPr>
            <p:nvPr/>
          </p:nvCxnSpPr>
          <p:spPr>
            <a:xfrm flipV="1">
              <a:off x="5921279" y="2747088"/>
              <a:ext cx="1546933" cy="41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961DF9F0-DE58-42DA-A900-4BC4572B3C5E}"/>
                </a:ext>
              </a:extLst>
            </p:cNvPr>
            <p:cNvCxnSpPr>
              <a:cxnSpLocks/>
              <a:endCxn id="9" idx="1"/>
            </p:cNvCxnSpPr>
            <p:nvPr/>
          </p:nvCxnSpPr>
          <p:spPr>
            <a:xfrm flipV="1">
              <a:off x="5921279" y="3589516"/>
              <a:ext cx="676669" cy="169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D0EB4138-5FDE-4863-8FF1-596ED9533CD6}"/>
                </a:ext>
              </a:extLst>
            </p:cNvPr>
            <p:cNvCxnSpPr>
              <a:cxnSpLocks/>
            </p:cNvCxnSpPr>
            <p:nvPr/>
          </p:nvCxnSpPr>
          <p:spPr>
            <a:xfrm flipH="1">
              <a:off x="2045686" y="3460769"/>
              <a:ext cx="887656" cy="726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F62EAB6E-C33A-4BFC-95EF-417C48403B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9637" y="2099975"/>
              <a:ext cx="3071642" cy="2127112"/>
            </a:xfrm>
            <a:prstGeom prst="rect">
              <a:avLst/>
            </a:prstGeom>
          </p:spPr>
        </p:pic>
        <p:sp>
          <p:nvSpPr>
            <p:cNvPr id="20" name="Textfeld 19">
              <a:extLst>
                <a:ext uri="{FF2B5EF4-FFF2-40B4-BE49-F238E27FC236}">
                  <a16:creationId xmlns:a16="http://schemas.microsoft.com/office/drawing/2014/main" id="{EB912E4D-A696-497E-9348-ACD2061684D8}"/>
                </a:ext>
              </a:extLst>
            </p:cNvPr>
            <p:cNvSpPr txBox="1"/>
            <p:nvPr/>
          </p:nvSpPr>
          <p:spPr>
            <a:xfrm>
              <a:off x="2753128" y="4227087"/>
              <a:ext cx="1196161" cy="184666"/>
            </a:xfrm>
            <a:prstGeom prst="rect">
              <a:avLst/>
            </a:prstGeom>
            <a:noFill/>
          </p:spPr>
          <p:txBody>
            <a:bodyPr wrap="none" rtlCol="0">
              <a:spAutoFit/>
            </a:bodyPr>
            <a:lstStyle/>
            <a:p>
              <a:r>
                <a:rPr lang="de-DE" sz="600" dirty="0"/>
                <a:t>Source : Günter </a:t>
              </a:r>
              <a:r>
                <a:rPr lang="de-DE" sz="600" dirty="0" err="1"/>
                <a:t>Hohensträter</a:t>
              </a:r>
              <a:endParaRPr lang="en-GB" sz="600" dirty="0"/>
            </a:p>
          </p:txBody>
        </p:sp>
        <p:cxnSp>
          <p:nvCxnSpPr>
            <p:cNvPr id="22" name="Gerade Verbindung mit Pfeil 21">
              <a:extLst>
                <a:ext uri="{FF2B5EF4-FFF2-40B4-BE49-F238E27FC236}">
                  <a16:creationId xmlns:a16="http://schemas.microsoft.com/office/drawing/2014/main" id="{C4C4C3DF-3E46-40D5-BF60-CEA28CB0D290}"/>
                </a:ext>
              </a:extLst>
            </p:cNvPr>
            <p:cNvCxnSpPr>
              <a:cxnSpLocks/>
            </p:cNvCxnSpPr>
            <p:nvPr/>
          </p:nvCxnSpPr>
          <p:spPr>
            <a:xfrm flipH="1" flipV="1">
              <a:off x="2178985" y="3081811"/>
              <a:ext cx="729518" cy="6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36CC13CC-141B-4B19-8925-75AEEE6666E8}"/>
                </a:ext>
              </a:extLst>
            </p:cNvPr>
            <p:cNvSpPr txBox="1"/>
            <p:nvPr/>
          </p:nvSpPr>
          <p:spPr>
            <a:xfrm>
              <a:off x="213335" y="2626473"/>
              <a:ext cx="2064989" cy="738664"/>
            </a:xfrm>
            <a:prstGeom prst="rect">
              <a:avLst/>
            </a:prstGeom>
            <a:noFill/>
          </p:spPr>
          <p:txBody>
            <a:bodyPr wrap="none" rtlCol="0">
              <a:spAutoFit/>
            </a:bodyPr>
            <a:lstStyle/>
            <a:p>
              <a:r>
                <a:rPr lang="en-GB" sz="1400" dirty="0"/>
                <a:t>Leisure activities</a:t>
              </a:r>
            </a:p>
            <a:p>
              <a:r>
                <a:rPr lang="en-GB" sz="1400" dirty="0"/>
                <a:t>(hiking, mushroom </a:t>
              </a:r>
            </a:p>
            <a:p>
              <a:r>
                <a:rPr lang="en-GB" sz="1400" dirty="0"/>
                <a:t>collecting, hunting, etc.)</a:t>
              </a:r>
            </a:p>
          </p:txBody>
        </p:sp>
      </p:grpSp>
      <p:sp>
        <p:nvSpPr>
          <p:cNvPr id="62" name="Textplatzhalter 6">
            <a:extLst>
              <a:ext uri="{FF2B5EF4-FFF2-40B4-BE49-F238E27FC236}">
                <a16:creationId xmlns:a16="http://schemas.microsoft.com/office/drawing/2014/main" id="{AE101918-3BEB-4D27-B367-1B8A5A3A24DD}"/>
              </a:ext>
            </a:extLst>
          </p:cNvPr>
          <p:cNvSpPr>
            <a:spLocks noGrp="1"/>
          </p:cNvSpPr>
          <p:nvPr>
            <p:ph type="body" sz="quarter" idx="13"/>
          </p:nvPr>
        </p:nvSpPr>
        <p:spPr>
          <a:xfrm>
            <a:off x="585155" y="1274595"/>
            <a:ext cx="8244447" cy="493835"/>
          </a:xfrm>
        </p:spPr>
        <p:txBody>
          <a:bodyPr/>
          <a:lstStyle/>
          <a:p>
            <a:r>
              <a:rPr lang="de-DE" dirty="0" err="1"/>
              <a:t>Ecosystem</a:t>
            </a:r>
            <a:r>
              <a:rPr lang="de-DE" dirty="0"/>
              <a:t> = Living </a:t>
            </a:r>
            <a:r>
              <a:rPr lang="de-DE" dirty="0" err="1"/>
              <a:t>beings</a:t>
            </a:r>
            <a:r>
              <a:rPr lang="de-DE" dirty="0"/>
              <a:t> + </a:t>
            </a:r>
            <a:r>
              <a:rPr lang="de-DE" dirty="0" err="1"/>
              <a:t>inanimate</a:t>
            </a:r>
            <a:r>
              <a:rPr lang="de-DE" dirty="0"/>
              <a:t> </a:t>
            </a:r>
            <a:r>
              <a:rPr lang="de-DE" dirty="0" err="1"/>
              <a:t>nature</a:t>
            </a:r>
            <a:br>
              <a:rPr lang="de-DE" dirty="0"/>
            </a:br>
            <a:r>
              <a:rPr lang="de-DE" dirty="0">
                <a:sym typeface="Wingdings" panose="05000000000000000000" pitchFamily="2" charset="2"/>
              </a:rPr>
              <a:t> </a:t>
            </a:r>
            <a:r>
              <a:rPr lang="en-GB" dirty="0">
                <a:sym typeface="Wingdings" panose="05000000000000000000" pitchFamily="2" charset="2"/>
              </a:rPr>
              <a:t>Ecosystem services = benefits that people derive from ecosystems</a:t>
            </a:r>
            <a:endParaRPr lang="de-DE" dirty="0"/>
          </a:p>
        </p:txBody>
      </p:sp>
    </p:spTree>
    <p:extLst>
      <p:ext uri="{BB962C8B-B14F-4D97-AF65-F5344CB8AC3E}">
        <p14:creationId xmlns:p14="http://schemas.microsoft.com/office/powerpoint/2010/main" val="3486563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a:t>Thematic</a:t>
            </a:r>
            <a:r>
              <a:rPr lang="de-DE" dirty="0"/>
              <a:t> </a:t>
            </a:r>
            <a:r>
              <a:rPr lang="de-DE" dirty="0" err="1"/>
              <a:t>input</a:t>
            </a:r>
            <a:br>
              <a:rPr lang="de-DE" dirty="0"/>
            </a:br>
            <a:r>
              <a:rPr lang="en-GB" b="0" dirty="0"/>
              <a:t>Ecosystem services of the CDR methods</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14</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0" y="1203598"/>
            <a:ext cx="8244447" cy="2520280"/>
          </a:xfrm>
        </p:spPr>
        <p:txBody>
          <a:bodyPr/>
          <a:lstStyle/>
          <a:p>
            <a:r>
              <a:rPr lang="en-GB" dirty="0"/>
              <a:t>The provision of ecosystem services depends on various factors, such as</a:t>
            </a:r>
          </a:p>
          <a:p>
            <a:pPr marL="285750" indent="-285750">
              <a:buFont typeface="Arial" panose="020B0604020202020204" pitchFamily="34" charset="0"/>
              <a:buChar char="•"/>
            </a:pPr>
            <a:r>
              <a:rPr lang="de-DE" dirty="0"/>
              <a:t>Site </a:t>
            </a:r>
            <a:r>
              <a:rPr lang="de-DE" dirty="0" err="1"/>
              <a:t>conditions</a:t>
            </a:r>
            <a:r>
              <a:rPr lang="de-DE" dirty="0"/>
              <a:t> (</a:t>
            </a:r>
            <a:r>
              <a:rPr lang="de-DE" dirty="0" err="1"/>
              <a:t>climate</a:t>
            </a:r>
            <a:r>
              <a:rPr lang="de-DE" dirty="0"/>
              <a:t> and </a:t>
            </a:r>
            <a:r>
              <a:rPr lang="de-DE" dirty="0" err="1"/>
              <a:t>weather</a:t>
            </a:r>
            <a:r>
              <a:rPr lang="de-DE" dirty="0"/>
              <a:t> </a:t>
            </a:r>
            <a:r>
              <a:rPr lang="de-DE" dirty="0" err="1"/>
              <a:t>conditions</a:t>
            </a:r>
            <a:r>
              <a:rPr lang="de-DE" dirty="0"/>
              <a:t>, human </a:t>
            </a:r>
            <a:r>
              <a:rPr lang="de-DE" dirty="0" err="1"/>
              <a:t>influence</a:t>
            </a:r>
            <a:r>
              <a:rPr lang="de-DE" dirty="0"/>
              <a:t>, </a:t>
            </a:r>
            <a:r>
              <a:rPr lang="de-DE" dirty="0" err="1"/>
              <a:t>soil</a:t>
            </a:r>
            <a:r>
              <a:rPr lang="de-DE" dirty="0"/>
              <a:t> </a:t>
            </a:r>
            <a:r>
              <a:rPr lang="de-DE" dirty="0" err="1"/>
              <a:t>quality</a:t>
            </a:r>
            <a:r>
              <a:rPr lang="de-DE" dirty="0"/>
              <a:t>, etc.)</a:t>
            </a:r>
          </a:p>
          <a:p>
            <a:pPr marL="285750" indent="-285750">
              <a:buFont typeface="Arial" panose="020B0604020202020204" pitchFamily="34" charset="0"/>
              <a:buChar char="•"/>
            </a:pPr>
            <a:r>
              <a:rPr lang="en-GB" dirty="0"/>
              <a:t>How the methods are organised (e.g. mixed forests vs. monocultures)</a:t>
            </a:r>
          </a:p>
          <a:p>
            <a:r>
              <a:rPr lang="de-DE" dirty="0">
                <a:sym typeface="Wingdings" panose="05000000000000000000" pitchFamily="2" charset="2"/>
              </a:rPr>
              <a:t> </a:t>
            </a:r>
            <a:r>
              <a:rPr lang="en-GB" dirty="0">
                <a:sym typeface="Wingdings" panose="05000000000000000000" pitchFamily="2" charset="2"/>
              </a:rPr>
              <a:t>There is uncertainty as to whether the ecosystem services that are intended to be achieved will actually be achieved by a particular measure.</a:t>
            </a:r>
            <a:endParaRPr lang="de-DE" dirty="0"/>
          </a:p>
        </p:txBody>
      </p:sp>
    </p:spTree>
    <p:extLst>
      <p:ext uri="{BB962C8B-B14F-4D97-AF65-F5344CB8AC3E}">
        <p14:creationId xmlns:p14="http://schemas.microsoft.com/office/powerpoint/2010/main" val="905087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a:t>Thematic</a:t>
            </a:r>
            <a:r>
              <a:rPr lang="de-DE" dirty="0"/>
              <a:t> </a:t>
            </a:r>
            <a:r>
              <a:rPr lang="de-DE" dirty="0" err="1"/>
              <a:t>input</a:t>
            </a:r>
            <a:br>
              <a:rPr lang="de-DE" dirty="0"/>
            </a:br>
            <a:r>
              <a:rPr lang="en-GB" b="0" dirty="0"/>
              <a:t>Costs of implementing the methods</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15</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0" y="1203598"/>
            <a:ext cx="8244447" cy="2520280"/>
          </a:xfrm>
        </p:spPr>
        <p:txBody>
          <a:bodyPr/>
          <a:lstStyle/>
          <a:p>
            <a:r>
              <a:rPr lang="en-GB" dirty="0"/>
              <a:t>Implementation of the methods can incur costs, such as</a:t>
            </a:r>
          </a:p>
          <a:p>
            <a:pPr marL="285750" indent="-285750">
              <a:buFont typeface="Arial" panose="020B0604020202020204" pitchFamily="34" charset="0"/>
              <a:buChar char="•"/>
            </a:pPr>
            <a:r>
              <a:rPr lang="en-GB" dirty="0"/>
              <a:t>Actual expenses (e.g. for the planting and maintenance of trees),</a:t>
            </a:r>
          </a:p>
          <a:p>
            <a:pPr marL="285750" indent="-285750">
              <a:buFont typeface="Arial" panose="020B0604020202020204" pitchFamily="34" charset="0"/>
              <a:buChar char="•"/>
            </a:pPr>
            <a:r>
              <a:rPr lang="en-GB" dirty="0"/>
              <a:t>Possible crop losses (and thus less income),</a:t>
            </a:r>
          </a:p>
          <a:p>
            <a:pPr marL="285750" indent="-285750">
              <a:buFont typeface="Arial" panose="020B0604020202020204" pitchFamily="34" charset="0"/>
              <a:buChar char="•"/>
            </a:pPr>
            <a:r>
              <a:rPr lang="en-GB" dirty="0"/>
              <a:t>Reduction in land value (less income on disposal),</a:t>
            </a:r>
          </a:p>
          <a:p>
            <a:pPr marL="285750" indent="-285750">
              <a:buFont typeface="Arial" panose="020B0604020202020204" pitchFamily="34" charset="0"/>
              <a:buChar char="•"/>
            </a:pPr>
            <a:r>
              <a:rPr lang="de-DE" dirty="0"/>
              <a:t>And possible </a:t>
            </a:r>
            <a:r>
              <a:rPr lang="de-DE" dirty="0" err="1"/>
              <a:t>others</a:t>
            </a:r>
            <a:r>
              <a:rPr lang="de-DE" dirty="0"/>
              <a:t>.</a:t>
            </a:r>
          </a:p>
        </p:txBody>
      </p:sp>
    </p:spTree>
    <p:extLst>
      <p:ext uri="{BB962C8B-B14F-4D97-AF65-F5344CB8AC3E}">
        <p14:creationId xmlns:p14="http://schemas.microsoft.com/office/powerpoint/2010/main" val="2108043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a:t>Discussion</a:t>
            </a:r>
            <a:br>
              <a:rPr lang="de-DE" dirty="0"/>
            </a:br>
            <a:r>
              <a:rPr lang="de-DE" b="0" dirty="0"/>
              <a:t>Task</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16</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0" y="1203598"/>
            <a:ext cx="8244447" cy="2520280"/>
          </a:xfrm>
        </p:spPr>
        <p:txBody>
          <a:bodyPr/>
          <a:lstStyle/>
          <a:p>
            <a:pPr marL="342900" indent="-342900">
              <a:buFont typeface="+mj-lt"/>
              <a:buAutoNum type="arabicPeriod"/>
            </a:pPr>
            <a:r>
              <a:rPr lang="en-GB" dirty="0"/>
              <a:t>How do you rate CDR in general? (1 minute speaking time per person</a:t>
            </a:r>
            <a:r>
              <a:rPr lang="de-DE" dirty="0"/>
              <a:t>)</a:t>
            </a:r>
          </a:p>
          <a:p>
            <a:pPr marL="342900" indent="-342900">
              <a:buFont typeface="+mj-lt"/>
              <a:buAutoNum type="arabicPeriod"/>
            </a:pPr>
            <a:r>
              <a:rPr lang="en-GB" dirty="0"/>
              <a:t>Jointly draw up a ranking of CDR methods. Please argue why individual measures are better than others in your opinion. (20 minutes time</a:t>
            </a:r>
            <a:r>
              <a:rPr lang="de-DE" dirty="0"/>
              <a:t>)</a:t>
            </a:r>
          </a:p>
        </p:txBody>
      </p:sp>
    </p:spTree>
    <p:extLst>
      <p:ext uri="{BB962C8B-B14F-4D97-AF65-F5344CB8AC3E}">
        <p14:creationId xmlns:p14="http://schemas.microsoft.com/office/powerpoint/2010/main" val="838968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a:t>Discussion</a:t>
            </a:r>
            <a:br>
              <a:rPr lang="de-DE" dirty="0"/>
            </a:br>
            <a:r>
              <a:rPr lang="de-DE" b="0" dirty="0"/>
              <a:t>First </a:t>
            </a:r>
            <a:r>
              <a:rPr lang="de-DE" b="0" dirty="0" err="1"/>
              <a:t>task</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17</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0" y="1203598"/>
            <a:ext cx="8244447" cy="3168352"/>
          </a:xfrm>
        </p:spPr>
        <p:txBody>
          <a:bodyPr anchor="ctr"/>
          <a:lstStyle/>
          <a:p>
            <a:pPr algn="ctr"/>
            <a:r>
              <a:rPr lang="en-GB" sz="2800" dirty="0"/>
              <a:t>How do you rate CDR in general? Why? </a:t>
            </a:r>
          </a:p>
          <a:p>
            <a:pPr algn="ctr"/>
            <a:r>
              <a:rPr lang="en-GB" dirty="0"/>
              <a:t>(1 minute speaking time per person)</a:t>
            </a:r>
            <a:endParaRPr lang="de-DE" dirty="0"/>
          </a:p>
        </p:txBody>
      </p:sp>
    </p:spTree>
    <p:extLst>
      <p:ext uri="{BB962C8B-B14F-4D97-AF65-F5344CB8AC3E}">
        <p14:creationId xmlns:p14="http://schemas.microsoft.com/office/powerpoint/2010/main" val="2432517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a:t>Discussion</a:t>
            </a:r>
            <a:br>
              <a:rPr lang="de-DE" dirty="0"/>
            </a:br>
            <a:r>
              <a:rPr lang="de-DE" b="0" dirty="0"/>
              <a:t>Second </a:t>
            </a:r>
            <a:r>
              <a:rPr lang="de-DE" b="0" dirty="0" err="1"/>
              <a:t>task</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18</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0" y="1203598"/>
            <a:ext cx="8244447" cy="3168352"/>
          </a:xfrm>
        </p:spPr>
        <p:txBody>
          <a:bodyPr anchor="ctr"/>
          <a:lstStyle/>
          <a:p>
            <a:pPr algn="ctr">
              <a:lnSpc>
                <a:spcPct val="100000"/>
              </a:lnSpc>
            </a:pPr>
            <a:r>
              <a:rPr lang="en-GB" sz="2800" dirty="0"/>
              <a:t>Together with the other participants, please draw up a ranking of the CDR methods presented.</a:t>
            </a:r>
          </a:p>
          <a:p>
            <a:pPr algn="ctr">
              <a:lnSpc>
                <a:spcPct val="100000"/>
              </a:lnSpc>
            </a:pPr>
            <a:r>
              <a:rPr lang="en-GB" sz="2800" dirty="0"/>
              <a:t>Please argue why you think individual methods are better than others </a:t>
            </a:r>
          </a:p>
          <a:p>
            <a:pPr algn="ctr">
              <a:lnSpc>
                <a:spcPct val="100000"/>
              </a:lnSpc>
            </a:pPr>
            <a:r>
              <a:rPr lang="en-GB" sz="1050" dirty="0"/>
              <a:t>(25 minutes time)</a:t>
            </a:r>
            <a:endParaRPr lang="de-DE" dirty="0"/>
          </a:p>
        </p:txBody>
      </p:sp>
    </p:spTree>
    <p:extLst>
      <p:ext uri="{BB962C8B-B14F-4D97-AF65-F5344CB8AC3E}">
        <p14:creationId xmlns:p14="http://schemas.microsoft.com/office/powerpoint/2010/main" val="2500507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Survey </a:t>
            </a:r>
            <a:r>
              <a:rPr lang="de-DE" dirty="0" err="1"/>
              <a:t>introduction</a:t>
            </a:r>
            <a:r>
              <a:rPr lang="de-DE" dirty="0"/>
              <a:t> </a:t>
            </a:r>
            <a:br>
              <a:rPr lang="de-DE" dirty="0"/>
            </a:br>
            <a:r>
              <a:rPr lang="de-DE" b="0" dirty="0"/>
              <a:t>Choice </a:t>
            </a:r>
            <a:r>
              <a:rPr lang="de-DE" b="0" dirty="0" err="1"/>
              <a:t>experiment</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19</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0" y="1203598"/>
            <a:ext cx="8244447" cy="3698702"/>
          </a:xfrm>
        </p:spPr>
        <p:txBody>
          <a:bodyPr/>
          <a:lstStyle/>
          <a:p>
            <a:r>
              <a:rPr lang="en-GB" dirty="0"/>
              <a:t>Questionnaire consists of several parts, including the selection experiment</a:t>
            </a:r>
          </a:p>
          <a:p>
            <a:r>
              <a:rPr lang="en-GB" dirty="0"/>
              <a:t>Example:</a:t>
            </a:r>
          </a:p>
          <a:p>
            <a:r>
              <a:rPr lang="en-GB" dirty="0">
                <a:sym typeface="Wingdings" panose="05000000000000000000" pitchFamily="2" charset="2"/>
              </a:rPr>
              <a:t> </a:t>
            </a:r>
            <a:r>
              <a:rPr lang="en-GB" dirty="0"/>
              <a:t>Please imagine that the federal </a:t>
            </a:r>
            <a:br>
              <a:rPr lang="en-GB" dirty="0"/>
            </a:br>
            <a:r>
              <a:rPr lang="en-GB" dirty="0"/>
              <a:t>government is planning a draft law that </a:t>
            </a:r>
            <a:br>
              <a:rPr lang="en-GB" dirty="0"/>
            </a:br>
            <a:r>
              <a:rPr lang="en-GB" dirty="0"/>
              <a:t>pays farmers for providing services </a:t>
            </a:r>
            <a:br>
              <a:rPr lang="en-GB" dirty="0"/>
            </a:br>
            <a:r>
              <a:rPr lang="en-GB" dirty="0"/>
              <a:t>that are beneficial to the environment, </a:t>
            </a:r>
            <a:br>
              <a:rPr lang="en-GB" dirty="0"/>
            </a:br>
            <a:r>
              <a:rPr lang="en-GB" dirty="0"/>
              <a:t>such as improving water quality.</a:t>
            </a:r>
          </a:p>
          <a:p>
            <a:r>
              <a:rPr lang="en-GB" dirty="0">
                <a:sym typeface="Wingdings" panose="05000000000000000000" pitchFamily="2" charset="2"/>
              </a:rPr>
              <a:t> </a:t>
            </a:r>
            <a:r>
              <a:rPr lang="en-GB" dirty="0"/>
              <a:t>The programme would be financed </a:t>
            </a:r>
            <a:br>
              <a:rPr lang="en-GB" dirty="0"/>
            </a:br>
            <a:r>
              <a:rPr lang="en-GB" dirty="0"/>
              <a:t>from tax revenue. This means that you </a:t>
            </a:r>
            <a:br>
              <a:rPr lang="en-GB" dirty="0"/>
            </a:br>
            <a:r>
              <a:rPr lang="en-GB" dirty="0"/>
              <a:t>would pay directly for the </a:t>
            </a:r>
            <a:br>
              <a:rPr lang="en-GB" dirty="0"/>
            </a:br>
            <a:r>
              <a:rPr lang="en-GB" dirty="0"/>
              <a:t>implementation of your preferred </a:t>
            </a:r>
            <a:br>
              <a:rPr lang="en-GB" dirty="0"/>
            </a:br>
            <a:r>
              <a:rPr lang="en-GB" dirty="0"/>
              <a:t>option.</a:t>
            </a:r>
            <a:endParaRPr lang="de-DE" dirty="0">
              <a:sym typeface="Wingdings" panose="05000000000000000000" pitchFamily="2" charset="2"/>
            </a:endParaRPr>
          </a:p>
        </p:txBody>
      </p:sp>
      <p:pic>
        <p:nvPicPr>
          <p:cNvPr id="8" name="Grafik 7">
            <a:extLst>
              <a:ext uri="{FF2B5EF4-FFF2-40B4-BE49-F238E27FC236}">
                <a16:creationId xmlns:a16="http://schemas.microsoft.com/office/drawing/2014/main" id="{B1975BBB-DFCB-457B-8D8B-402EB30B2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640" y="1491630"/>
            <a:ext cx="5484342" cy="3312368"/>
          </a:xfrm>
          <a:prstGeom prst="rect">
            <a:avLst/>
          </a:prstGeom>
        </p:spPr>
      </p:pic>
    </p:spTree>
    <p:extLst>
      <p:ext uri="{BB962C8B-B14F-4D97-AF65-F5344CB8AC3E}">
        <p14:creationId xmlns:p14="http://schemas.microsoft.com/office/powerpoint/2010/main" val="208222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Agenda</a:t>
            </a:r>
            <a:br>
              <a:rPr lang="de-DE" dirty="0"/>
            </a:b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2</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2"/>
          </p:nvPr>
        </p:nvSpPr>
        <p:spPr>
          <a:xfrm>
            <a:off x="358774" y="1130401"/>
            <a:ext cx="4105275" cy="1729382"/>
          </a:xfrm>
        </p:spPr>
        <p:txBody>
          <a:bodyPr/>
          <a:lstStyle/>
          <a:p>
            <a:r>
              <a:rPr lang="de-DE" sz="1400" dirty="0" err="1"/>
              <a:t>Thematic</a:t>
            </a:r>
            <a:r>
              <a:rPr lang="de-DE" sz="1400" dirty="0"/>
              <a:t> </a:t>
            </a:r>
            <a:r>
              <a:rPr lang="de-DE" sz="1400" dirty="0" err="1"/>
              <a:t>input</a:t>
            </a:r>
            <a:r>
              <a:rPr lang="de-DE" sz="1400" dirty="0"/>
              <a:t> (10 </a:t>
            </a:r>
            <a:r>
              <a:rPr lang="de-DE" sz="1400" dirty="0" err="1"/>
              <a:t>minutes</a:t>
            </a:r>
            <a:r>
              <a:rPr lang="de-DE" sz="1400" dirty="0"/>
              <a:t>)</a:t>
            </a:r>
          </a:p>
          <a:p>
            <a:r>
              <a:rPr lang="de-DE" dirty="0" err="1"/>
              <a:t>Discussion</a:t>
            </a:r>
            <a:r>
              <a:rPr lang="de-DE" dirty="0"/>
              <a:t> (35 </a:t>
            </a:r>
            <a:r>
              <a:rPr lang="de-DE" dirty="0" err="1"/>
              <a:t>minutes</a:t>
            </a:r>
            <a:r>
              <a:rPr lang="de-DE" dirty="0"/>
              <a:t>)</a:t>
            </a:r>
          </a:p>
          <a:p>
            <a:r>
              <a:rPr lang="de-DE" dirty="0"/>
              <a:t>Survey </a:t>
            </a:r>
            <a:r>
              <a:rPr lang="de-DE" dirty="0" err="1"/>
              <a:t>i</a:t>
            </a:r>
            <a:r>
              <a:rPr lang="de-DE" sz="1400" dirty="0" err="1"/>
              <a:t>ntroduction</a:t>
            </a:r>
            <a:r>
              <a:rPr lang="de-DE" sz="1400" dirty="0"/>
              <a:t> (5 </a:t>
            </a:r>
            <a:r>
              <a:rPr lang="de-DE" dirty="0" err="1"/>
              <a:t>minutes</a:t>
            </a:r>
            <a:r>
              <a:rPr lang="de-DE" dirty="0"/>
              <a:t>)</a:t>
            </a:r>
            <a:endParaRPr lang="de-DE" sz="1400" dirty="0"/>
          </a:p>
          <a:p>
            <a:r>
              <a:rPr lang="de-DE" dirty="0"/>
              <a:t>Survey (30-40 </a:t>
            </a:r>
            <a:r>
              <a:rPr lang="de-DE" dirty="0" err="1"/>
              <a:t>minutes</a:t>
            </a:r>
            <a:r>
              <a:rPr lang="de-DE" dirty="0"/>
              <a:t>)</a:t>
            </a:r>
            <a:endParaRPr lang="de-DE" sz="1400" dirty="0"/>
          </a:p>
        </p:txBody>
      </p:sp>
    </p:spTree>
    <p:extLst>
      <p:ext uri="{BB962C8B-B14F-4D97-AF65-F5344CB8AC3E}">
        <p14:creationId xmlns:p14="http://schemas.microsoft.com/office/powerpoint/2010/main" val="238502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Survey </a:t>
            </a:r>
            <a:r>
              <a:rPr lang="de-DE" dirty="0" err="1"/>
              <a:t>introduction</a:t>
            </a:r>
            <a:br>
              <a:rPr lang="de-DE" dirty="0"/>
            </a:br>
            <a:r>
              <a:rPr lang="de-DE" b="0" dirty="0"/>
              <a:t>Choice </a:t>
            </a:r>
            <a:r>
              <a:rPr lang="de-DE" b="0" dirty="0" err="1"/>
              <a:t>experiment</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20</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0" y="1203598"/>
            <a:ext cx="8244447" cy="3096344"/>
          </a:xfrm>
        </p:spPr>
        <p:txBody>
          <a:bodyPr/>
          <a:lstStyle/>
          <a:p>
            <a:r>
              <a:rPr lang="en-GB" dirty="0">
                <a:sym typeface="Wingdings" panose="05000000000000000000" pitchFamily="2" charset="2"/>
              </a:rPr>
              <a:t>There will be a total of 18 such tables. Please choose one of the three options for each table. Please decide </a:t>
            </a:r>
            <a:r>
              <a:rPr lang="en-GB" b="1" dirty="0">
                <a:sym typeface="Wingdings" panose="05000000000000000000" pitchFamily="2" charset="2"/>
              </a:rPr>
              <a:t>freely</a:t>
            </a:r>
            <a:r>
              <a:rPr lang="en-GB" dirty="0">
                <a:sym typeface="Wingdings" panose="05000000000000000000" pitchFamily="2" charset="2"/>
              </a:rPr>
              <a:t> and </a:t>
            </a:r>
            <a:r>
              <a:rPr lang="en-GB" b="1" dirty="0">
                <a:sym typeface="Wingdings" panose="05000000000000000000" pitchFamily="2" charset="2"/>
              </a:rPr>
              <a:t>independently</a:t>
            </a:r>
            <a:r>
              <a:rPr lang="en-GB" dirty="0">
                <a:sym typeface="Wingdings" panose="05000000000000000000" pitchFamily="2" charset="2"/>
              </a:rPr>
              <a:t> of the previous tables and </a:t>
            </a:r>
            <a:r>
              <a:rPr lang="en-GB" b="1" dirty="0">
                <a:sym typeface="Wingdings" panose="05000000000000000000" pitchFamily="2" charset="2"/>
              </a:rPr>
              <a:t>according to your own preferences</a:t>
            </a:r>
            <a:r>
              <a:rPr lang="en-GB" dirty="0">
                <a:sym typeface="Wingdings" panose="05000000000000000000" pitchFamily="2" charset="2"/>
              </a:rPr>
              <a:t>. In particular, please bear in mind that you do not have to pay any money for your choice in the previous tables, as only the choice of option in the current table counts. It is also important that your choice is </a:t>
            </a:r>
            <a:r>
              <a:rPr lang="en-GB" b="1" dirty="0">
                <a:sym typeface="Wingdings" panose="05000000000000000000" pitchFamily="2" charset="2"/>
              </a:rPr>
              <a:t>realistic</a:t>
            </a:r>
            <a:r>
              <a:rPr lang="en-GB" dirty="0">
                <a:sym typeface="Wingdings" panose="05000000000000000000" pitchFamily="2" charset="2"/>
              </a:rPr>
              <a:t>. So please think carefully about the amount of money your household is able and willing to pay.</a:t>
            </a:r>
          </a:p>
          <a:p>
            <a:endParaRPr lang="en-GB" dirty="0">
              <a:sym typeface="Wingdings" panose="05000000000000000000" pitchFamily="2" charset="2"/>
            </a:endParaRPr>
          </a:p>
        </p:txBody>
      </p:sp>
    </p:spTree>
    <p:extLst>
      <p:ext uri="{BB962C8B-B14F-4D97-AF65-F5344CB8AC3E}">
        <p14:creationId xmlns:p14="http://schemas.microsoft.com/office/powerpoint/2010/main" val="4156283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References</a:t>
            </a:r>
          </a:p>
        </p:txBody>
      </p:sp>
      <p:sp>
        <p:nvSpPr>
          <p:cNvPr id="2" name="Foliennummernplatzhalter 1"/>
          <p:cNvSpPr>
            <a:spLocks noGrp="1"/>
          </p:cNvSpPr>
          <p:nvPr>
            <p:ph type="sldNum" sz="quarter" idx="10"/>
          </p:nvPr>
        </p:nvSpPr>
        <p:spPr/>
        <p:txBody>
          <a:bodyPr/>
          <a:lstStyle/>
          <a:p>
            <a:fld id="{7AF9AA50-0486-41C3-8F9C-2E057E6D6925}" type="slidenum">
              <a:rPr lang="de-DE" smtClean="0"/>
              <a:pPr/>
              <a:t>21</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0" y="1203598"/>
            <a:ext cx="8244447" cy="3096344"/>
          </a:xfrm>
        </p:spPr>
        <p:txBody>
          <a:bodyPr/>
          <a:lstStyle/>
          <a:p>
            <a:r>
              <a:rPr lang="de-DE" sz="900" u="sng" dirty="0">
                <a:hlinkClick r:id="rId2"/>
              </a:rPr>
              <a:t>https://www.biohof-garvsmuehlen.de/agroforst </a:t>
            </a:r>
            <a:br>
              <a:rPr lang="de-DE" sz="900" u="sng" dirty="0"/>
            </a:br>
            <a:r>
              <a:rPr lang="de-DE" sz="900" u="sng" dirty="0">
                <a:hlinkClick r:id="rId3"/>
              </a:rPr>
              <a:t>https://www.bzfe.de/lebensmittel/vom-acker-bis-zum-teller/huelsenfruechte/huelsenfruechte-erzeugung/</a:t>
            </a:r>
            <a:br>
              <a:rPr lang="de-DE" sz="900" u="sng" dirty="0"/>
            </a:br>
            <a:r>
              <a:rPr lang="de-DE" sz="900" u="sng" dirty="0">
                <a:hlinkClick r:id="rId4"/>
              </a:rPr>
              <a:t>https://www.gartenjournal.net/monokultur</a:t>
            </a:r>
            <a:br>
              <a:rPr lang="de-DE" sz="900" u="sng" dirty="0"/>
            </a:br>
            <a:r>
              <a:rPr lang="de-DE" sz="900" u="sng" dirty="0">
                <a:hlinkClick r:id="rId5"/>
              </a:rPr>
              <a:t>https://guterboden.de/artischocke-mehrjaehrig</a:t>
            </a:r>
            <a:br>
              <a:rPr lang="de-DE" sz="900" u="sng" dirty="0"/>
            </a:br>
            <a:r>
              <a:rPr lang="de-DE" sz="900" u="sng" dirty="0">
                <a:hlinkClick r:id="rId6"/>
              </a:rPr>
              <a:t>https://llh.hessen.de/umwelt/biorohstoffnutzung/energetische-nutzung/thermische-nutzung/feldtag-kurzumtriebsplantagen-ein-rueckblick/</a:t>
            </a:r>
            <a:br>
              <a:rPr lang="de-DE" sz="900" u="sng" dirty="0"/>
            </a:br>
            <a:r>
              <a:rPr lang="de-DE" sz="900" u="sng" dirty="0">
                <a:hlinkClick r:id="rId7"/>
              </a:rPr>
              <a:t>https://naturfotografen-forum.de/o1515086-Im%20gr%C3%BCnen%20Wald</a:t>
            </a:r>
            <a:br>
              <a:rPr lang="de-DE" sz="900" u="sng" dirty="0"/>
            </a:br>
            <a:r>
              <a:rPr lang="de-DE" sz="900" u="sng" dirty="0">
                <a:hlinkClick r:id="rId8"/>
              </a:rPr>
              <a:t>https://www.oekolandbau.de/boeln-forschung/forschungsergebnisse/eip-forschungsergebnisse/naehrstoffmanagement-und-langfristig-gesicherte-ertragssteigerung-in-oekologischen-marktfruchtbetrieben/</a:t>
            </a:r>
            <a:br>
              <a:rPr lang="de-DE" sz="900" u="sng" dirty="0"/>
            </a:br>
            <a:r>
              <a:rPr lang="de-DE" sz="900" u="sng" dirty="0">
                <a:hlinkClick r:id="rId9"/>
              </a:rPr>
              <a:t>https://www.uni-greifswald.de/universitaet/information/aktuelles/detail/n/wiedervernaessung-von-mooren-internationale-konferenz-an-der-universitaet-rostock-51021/</a:t>
            </a:r>
            <a:endParaRPr lang="en-GB" sz="900" dirty="0"/>
          </a:p>
          <a:p>
            <a:br>
              <a:rPr lang="de-DE" sz="900" u="sng" dirty="0"/>
            </a:br>
            <a:br>
              <a:rPr lang="de-DE" sz="900" u="sng" dirty="0"/>
            </a:br>
            <a:endParaRPr lang="en-GB" sz="900" dirty="0"/>
          </a:p>
          <a:p>
            <a:endParaRPr lang="de-DE" sz="900" dirty="0">
              <a:sym typeface="Wingdings" panose="05000000000000000000" pitchFamily="2" charset="2"/>
            </a:endParaRPr>
          </a:p>
        </p:txBody>
      </p:sp>
    </p:spTree>
    <p:extLst>
      <p:ext uri="{BB962C8B-B14F-4D97-AF65-F5344CB8AC3E}">
        <p14:creationId xmlns:p14="http://schemas.microsoft.com/office/powerpoint/2010/main" val="3504611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Thematic</a:t>
            </a:r>
            <a:r>
              <a:rPr lang="de-DE" dirty="0"/>
              <a:t> </a:t>
            </a:r>
            <a:r>
              <a:rPr lang="de-DE" dirty="0" err="1"/>
              <a:t>input</a:t>
            </a:r>
            <a:r>
              <a:rPr lang="de-DE" dirty="0"/>
              <a:t> </a:t>
            </a:r>
            <a:br>
              <a:rPr lang="de-DE" dirty="0"/>
            </a:br>
            <a:r>
              <a:rPr lang="de-DE" b="0" dirty="0"/>
              <a:t>Carbon Dioxide </a:t>
            </a:r>
            <a:r>
              <a:rPr lang="de-DE" b="0" dirty="0" err="1"/>
              <a:t>Removal</a:t>
            </a:r>
            <a:r>
              <a:rPr lang="de-DE" b="0" dirty="0"/>
              <a:t> (CDR) in </a:t>
            </a:r>
            <a:r>
              <a:rPr lang="de-DE" b="0" dirty="0" err="1"/>
              <a:t>general</a:t>
            </a:r>
            <a:endParaRPr lang="de-DE" b="0" dirty="0"/>
          </a:p>
        </p:txBody>
      </p:sp>
      <p:sp>
        <p:nvSpPr>
          <p:cNvPr id="3" name="Foliennummernplatzhalter 2"/>
          <p:cNvSpPr>
            <a:spLocks noGrp="1"/>
          </p:cNvSpPr>
          <p:nvPr>
            <p:ph type="sldNum" sz="quarter" idx="10"/>
          </p:nvPr>
        </p:nvSpPr>
        <p:spPr/>
        <p:txBody>
          <a:bodyPr/>
          <a:lstStyle/>
          <a:p>
            <a:fld id="{EA7858BA-97FF-467B-88B5-B4FF2FCC31FE}" type="slidenum">
              <a:rPr lang="de-DE" smtClean="0"/>
              <a:pPr/>
              <a:t>3</a:t>
            </a:fld>
            <a:endParaRPr lang="de-DE" dirty="0"/>
          </a:p>
        </p:txBody>
      </p:sp>
      <p:sp>
        <p:nvSpPr>
          <p:cNvPr id="4" name="Fußzeilenplatzhalter 3"/>
          <p:cNvSpPr>
            <a:spLocks noGrp="1"/>
          </p:cNvSpPr>
          <p:nvPr>
            <p:ph type="ftr" sz="quarter" idx="11"/>
          </p:nvPr>
        </p:nvSpPr>
        <p:spPr/>
        <p:txBody>
          <a:bodyPr/>
          <a:lstStyle/>
          <a:p>
            <a:r>
              <a:rPr lang="de-DE"/>
              <a:t>www.ufz.de</a:t>
            </a:r>
            <a:endParaRPr lang="de-DE" dirty="0"/>
          </a:p>
        </p:txBody>
      </p:sp>
      <p:sp>
        <p:nvSpPr>
          <p:cNvPr id="5" name="Textplatzhalter 4"/>
          <p:cNvSpPr>
            <a:spLocks noGrp="1"/>
          </p:cNvSpPr>
          <p:nvPr>
            <p:ph type="body" sz="quarter" idx="12"/>
          </p:nvPr>
        </p:nvSpPr>
        <p:spPr>
          <a:xfrm>
            <a:off x="358774" y="1130401"/>
            <a:ext cx="8461698" cy="659962"/>
          </a:xfrm>
        </p:spPr>
        <p:txBody>
          <a:bodyPr/>
          <a:lstStyle/>
          <a:p>
            <a:pPr marL="0" indent="0">
              <a:buNone/>
            </a:pPr>
            <a:r>
              <a:rPr lang="de-DE" dirty="0"/>
              <a:t>CDR: engl. Carbon Dioxide </a:t>
            </a:r>
            <a:r>
              <a:rPr lang="de-DE" dirty="0" err="1"/>
              <a:t>Removal</a:t>
            </a:r>
            <a:r>
              <a:rPr lang="de-DE" dirty="0"/>
              <a:t> = </a:t>
            </a:r>
            <a:r>
              <a:rPr lang="en-GB" dirty="0"/>
              <a:t>Carbon dioxide is extracted from the air </a:t>
            </a:r>
            <a:br>
              <a:rPr lang="de-DE" dirty="0"/>
            </a:br>
            <a:r>
              <a:rPr lang="de-DE" dirty="0">
                <a:sym typeface="Wingdings" panose="05000000000000000000" pitchFamily="2" charset="2"/>
              </a:rPr>
              <a:t> </a:t>
            </a:r>
            <a:r>
              <a:rPr lang="en-GB" dirty="0">
                <a:sym typeface="Wingdings" panose="05000000000000000000" pitchFamily="2" charset="2"/>
              </a:rPr>
              <a:t>serves climate protection, as carbon dioxide in the air acts as a greenhouse gas and contributes significantly to global warming</a:t>
            </a:r>
            <a:endParaRPr lang="de-DE" dirty="0"/>
          </a:p>
        </p:txBody>
      </p:sp>
      <p:pic>
        <p:nvPicPr>
          <p:cNvPr id="8" name="Grafik 7">
            <a:extLst>
              <a:ext uri="{FF2B5EF4-FFF2-40B4-BE49-F238E27FC236}">
                <a16:creationId xmlns:a16="http://schemas.microsoft.com/office/drawing/2014/main" id="{BC67E5DB-EEF5-43F5-9BE7-B8A45D417B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5856" y="1867619"/>
            <a:ext cx="4947446" cy="2612704"/>
          </a:xfrm>
          <a:prstGeom prst="rect">
            <a:avLst/>
          </a:prstGeom>
        </p:spPr>
      </p:pic>
      <p:sp>
        <p:nvSpPr>
          <p:cNvPr id="9" name="Textfeld 8">
            <a:extLst>
              <a:ext uri="{FF2B5EF4-FFF2-40B4-BE49-F238E27FC236}">
                <a16:creationId xmlns:a16="http://schemas.microsoft.com/office/drawing/2014/main" id="{C6CDCDB1-5F29-480C-9720-61A2ED1690E8}"/>
              </a:ext>
            </a:extLst>
          </p:cNvPr>
          <p:cNvSpPr txBox="1"/>
          <p:nvPr/>
        </p:nvSpPr>
        <p:spPr>
          <a:xfrm>
            <a:off x="3271098" y="4507095"/>
            <a:ext cx="962123" cy="184666"/>
          </a:xfrm>
          <a:prstGeom prst="rect">
            <a:avLst/>
          </a:prstGeom>
          <a:noFill/>
        </p:spPr>
        <p:txBody>
          <a:bodyPr wrap="none" rtlCol="0">
            <a:spAutoFit/>
          </a:bodyPr>
          <a:lstStyle/>
          <a:p>
            <a:r>
              <a:rPr lang="de-DE" sz="600" dirty="0"/>
              <a:t>Source: Own </a:t>
            </a:r>
            <a:r>
              <a:rPr lang="de-DE" sz="600" dirty="0" err="1"/>
              <a:t>depiction</a:t>
            </a:r>
            <a:endParaRPr lang="en-GB" sz="600" dirty="0"/>
          </a:p>
        </p:txBody>
      </p:sp>
    </p:spTree>
    <p:extLst>
      <p:ext uri="{BB962C8B-B14F-4D97-AF65-F5344CB8AC3E}">
        <p14:creationId xmlns:p14="http://schemas.microsoft.com/office/powerpoint/2010/main" val="851170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a:t>Thematic</a:t>
            </a:r>
            <a:r>
              <a:rPr lang="de-DE" dirty="0"/>
              <a:t> </a:t>
            </a:r>
            <a:r>
              <a:rPr lang="de-DE" dirty="0" err="1"/>
              <a:t>input</a:t>
            </a:r>
            <a:r>
              <a:rPr lang="de-DE" dirty="0"/>
              <a:t> </a:t>
            </a:r>
            <a:br>
              <a:rPr lang="de-DE" dirty="0"/>
            </a:br>
            <a:r>
              <a:rPr lang="de-DE" b="0" dirty="0" err="1"/>
              <a:t>Concrete</a:t>
            </a:r>
            <a:r>
              <a:rPr lang="de-DE" b="0" dirty="0"/>
              <a:t> </a:t>
            </a:r>
            <a:r>
              <a:rPr lang="de-DE" b="0" dirty="0" err="1"/>
              <a:t>methods</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4</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1" y="1120624"/>
            <a:ext cx="3203888" cy="3107310"/>
          </a:xfrm>
        </p:spPr>
        <p:txBody>
          <a:bodyPr/>
          <a:lstStyle/>
          <a:p>
            <a:pPr marL="285750" indent="-285750">
              <a:buFont typeface="Arial" panose="020B0604020202020204" pitchFamily="34" charset="0"/>
              <a:buChar char="•"/>
            </a:pPr>
            <a:r>
              <a:rPr lang="de-DE" dirty="0" err="1"/>
              <a:t>Afforestation</a:t>
            </a:r>
            <a:endParaRPr lang="de-DE" dirty="0"/>
          </a:p>
        </p:txBody>
      </p:sp>
      <p:pic>
        <p:nvPicPr>
          <p:cNvPr id="17" name="Grafik 16">
            <a:extLst>
              <a:ext uri="{FF2B5EF4-FFF2-40B4-BE49-F238E27FC236}">
                <a16:creationId xmlns:a16="http://schemas.microsoft.com/office/drawing/2014/main" id="{0BF26A38-5739-4D26-866F-7482A9F2F1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9752" y="1120624"/>
            <a:ext cx="4752526" cy="3291124"/>
          </a:xfrm>
          <a:prstGeom prst="rect">
            <a:avLst/>
          </a:prstGeom>
        </p:spPr>
      </p:pic>
      <p:sp>
        <p:nvSpPr>
          <p:cNvPr id="9" name="Textfeld 8">
            <a:extLst>
              <a:ext uri="{FF2B5EF4-FFF2-40B4-BE49-F238E27FC236}">
                <a16:creationId xmlns:a16="http://schemas.microsoft.com/office/drawing/2014/main" id="{460B2855-3EE9-4629-945A-A29718BEE8A5}"/>
              </a:ext>
            </a:extLst>
          </p:cNvPr>
          <p:cNvSpPr txBox="1"/>
          <p:nvPr/>
        </p:nvSpPr>
        <p:spPr>
          <a:xfrm>
            <a:off x="2267744" y="4417519"/>
            <a:ext cx="1196161" cy="184666"/>
          </a:xfrm>
          <a:prstGeom prst="rect">
            <a:avLst/>
          </a:prstGeom>
          <a:noFill/>
        </p:spPr>
        <p:txBody>
          <a:bodyPr wrap="none" rtlCol="0">
            <a:spAutoFit/>
          </a:bodyPr>
          <a:lstStyle/>
          <a:p>
            <a:r>
              <a:rPr lang="de-DE" sz="600" dirty="0"/>
              <a:t>Source : Günter </a:t>
            </a:r>
            <a:r>
              <a:rPr lang="de-DE" sz="600" dirty="0" err="1"/>
              <a:t>Hohensträter</a:t>
            </a:r>
            <a:endParaRPr lang="en-GB" sz="600" dirty="0"/>
          </a:p>
        </p:txBody>
      </p:sp>
    </p:spTree>
    <p:extLst>
      <p:ext uri="{BB962C8B-B14F-4D97-AF65-F5344CB8AC3E}">
        <p14:creationId xmlns:p14="http://schemas.microsoft.com/office/powerpoint/2010/main" val="153569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a:t>Thematic</a:t>
            </a:r>
            <a:r>
              <a:rPr lang="de-DE" dirty="0"/>
              <a:t> </a:t>
            </a:r>
            <a:r>
              <a:rPr lang="de-DE" dirty="0" err="1"/>
              <a:t>input</a:t>
            </a:r>
            <a:r>
              <a:rPr lang="de-DE" dirty="0"/>
              <a:t> </a:t>
            </a:r>
            <a:br>
              <a:rPr lang="de-DE" dirty="0"/>
            </a:br>
            <a:r>
              <a:rPr lang="de-DE" b="0" dirty="0" err="1"/>
              <a:t>Concrete</a:t>
            </a:r>
            <a:r>
              <a:rPr lang="de-DE" b="0" dirty="0"/>
              <a:t> </a:t>
            </a:r>
            <a:r>
              <a:rPr lang="de-DE" b="0" dirty="0" err="1"/>
              <a:t>methods</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5</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1" y="1120624"/>
            <a:ext cx="3203888" cy="3107310"/>
          </a:xfrm>
        </p:spPr>
        <p:txBody>
          <a:bodyPr/>
          <a:lstStyle/>
          <a:p>
            <a:pPr marL="285750" indent="-285750">
              <a:buFont typeface="Arial" panose="020B0604020202020204" pitchFamily="34" charset="0"/>
              <a:buChar char="•"/>
            </a:pPr>
            <a:r>
              <a:rPr lang="de-DE" dirty="0" err="1">
                <a:solidFill>
                  <a:schemeClr val="bg1">
                    <a:lumMod val="85000"/>
                  </a:schemeClr>
                </a:solidFill>
              </a:rPr>
              <a:t>Afforestation</a:t>
            </a:r>
            <a:endParaRPr lang="de-DE" dirty="0">
              <a:solidFill>
                <a:schemeClr val="bg1">
                  <a:lumMod val="85000"/>
                </a:schemeClr>
              </a:solidFill>
            </a:endParaRPr>
          </a:p>
          <a:p>
            <a:pPr marL="285750" indent="-285750">
              <a:buFont typeface="Arial" panose="020B0604020202020204" pitchFamily="34" charset="0"/>
              <a:buChar char="•"/>
            </a:pPr>
            <a:r>
              <a:rPr lang="de-DE" dirty="0" err="1"/>
              <a:t>Agroforestry</a:t>
            </a:r>
            <a:endParaRPr lang="de-DE" dirty="0"/>
          </a:p>
          <a:p>
            <a:pPr marL="285750" indent="-285750">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2E68686D-A276-4055-8733-DED9BEB06F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320" y="2084109"/>
            <a:ext cx="7920880" cy="2070980"/>
          </a:xfrm>
          <a:prstGeom prst="rect">
            <a:avLst/>
          </a:prstGeom>
        </p:spPr>
      </p:pic>
      <p:sp>
        <p:nvSpPr>
          <p:cNvPr id="8" name="Textfeld 7">
            <a:extLst>
              <a:ext uri="{FF2B5EF4-FFF2-40B4-BE49-F238E27FC236}">
                <a16:creationId xmlns:a16="http://schemas.microsoft.com/office/drawing/2014/main" id="{239898BB-17A2-44F0-970D-55E842890B05}"/>
              </a:ext>
            </a:extLst>
          </p:cNvPr>
          <p:cNvSpPr txBox="1"/>
          <p:nvPr/>
        </p:nvSpPr>
        <p:spPr>
          <a:xfrm>
            <a:off x="539552" y="4172024"/>
            <a:ext cx="1236236" cy="184666"/>
          </a:xfrm>
          <a:prstGeom prst="rect">
            <a:avLst/>
          </a:prstGeom>
          <a:noFill/>
        </p:spPr>
        <p:txBody>
          <a:bodyPr wrap="none" rtlCol="0">
            <a:spAutoFit/>
          </a:bodyPr>
          <a:lstStyle/>
          <a:p>
            <a:r>
              <a:rPr lang="de-DE" sz="600" dirty="0"/>
              <a:t>Source : Biohof </a:t>
            </a:r>
            <a:r>
              <a:rPr lang="de-DE" sz="600" dirty="0" err="1"/>
              <a:t>Garvsmuehlen</a:t>
            </a:r>
            <a:endParaRPr lang="en-GB" sz="600" dirty="0"/>
          </a:p>
        </p:txBody>
      </p:sp>
    </p:spTree>
    <p:extLst>
      <p:ext uri="{BB962C8B-B14F-4D97-AF65-F5344CB8AC3E}">
        <p14:creationId xmlns:p14="http://schemas.microsoft.com/office/powerpoint/2010/main" val="3155279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a:t>Thematic</a:t>
            </a:r>
            <a:r>
              <a:rPr lang="de-DE" dirty="0"/>
              <a:t> </a:t>
            </a:r>
            <a:r>
              <a:rPr lang="de-DE" dirty="0" err="1"/>
              <a:t>input</a:t>
            </a:r>
            <a:br>
              <a:rPr lang="de-DE" dirty="0"/>
            </a:br>
            <a:r>
              <a:rPr lang="de-DE" b="0" dirty="0" err="1"/>
              <a:t>Concrete</a:t>
            </a:r>
            <a:r>
              <a:rPr lang="de-DE" b="0" dirty="0"/>
              <a:t> </a:t>
            </a:r>
            <a:r>
              <a:rPr lang="de-DE" b="0" dirty="0" err="1"/>
              <a:t>methods</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6</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1" y="1120624"/>
            <a:ext cx="3203888" cy="3107310"/>
          </a:xfrm>
        </p:spPr>
        <p:txBody>
          <a:bodyPr/>
          <a:lstStyle/>
          <a:p>
            <a:pPr marL="285750" indent="-285750">
              <a:buFont typeface="Arial" panose="020B0604020202020204" pitchFamily="34" charset="0"/>
              <a:buChar char="•"/>
            </a:pPr>
            <a:r>
              <a:rPr lang="de-DE" dirty="0" err="1">
                <a:solidFill>
                  <a:schemeClr val="bg1">
                    <a:lumMod val="85000"/>
                  </a:schemeClr>
                </a:solidFill>
              </a:rPr>
              <a:t>Afforestation</a:t>
            </a:r>
            <a:endParaRPr lang="de-DE" dirty="0">
              <a:solidFill>
                <a:schemeClr val="bg1">
                  <a:lumMod val="85000"/>
                </a:schemeClr>
              </a:solidFill>
            </a:endParaRPr>
          </a:p>
          <a:p>
            <a:pPr marL="285750" indent="-285750">
              <a:buFont typeface="Arial" panose="020B0604020202020204" pitchFamily="34" charset="0"/>
              <a:buChar char="•"/>
            </a:pPr>
            <a:r>
              <a:rPr lang="de-DE" dirty="0" err="1">
                <a:solidFill>
                  <a:schemeClr val="bg1">
                    <a:lumMod val="85000"/>
                  </a:schemeClr>
                </a:solidFill>
              </a:rPr>
              <a:t>Agroforestry</a:t>
            </a:r>
            <a:endParaRPr lang="de-DE" dirty="0">
              <a:solidFill>
                <a:schemeClr val="bg1">
                  <a:lumMod val="85000"/>
                </a:schemeClr>
              </a:solidFill>
            </a:endParaRPr>
          </a:p>
          <a:p>
            <a:pPr marL="285750" indent="-285750">
              <a:buFont typeface="Arial" panose="020B0604020202020204" pitchFamily="34" charset="0"/>
              <a:buChar char="•"/>
            </a:pPr>
            <a:r>
              <a:rPr lang="de-DE" dirty="0"/>
              <a:t>Short </a:t>
            </a:r>
            <a:r>
              <a:rPr lang="de-DE" dirty="0" err="1"/>
              <a:t>rotation</a:t>
            </a:r>
            <a:r>
              <a:rPr lang="de-DE" dirty="0"/>
              <a:t> </a:t>
            </a:r>
            <a:r>
              <a:rPr lang="de-DE" dirty="0" err="1"/>
              <a:t>coppices</a:t>
            </a:r>
            <a:endParaRPr lang="de-DE" dirty="0"/>
          </a:p>
          <a:p>
            <a:endParaRPr lang="de-DE" dirty="0"/>
          </a:p>
        </p:txBody>
      </p:sp>
      <p:pic>
        <p:nvPicPr>
          <p:cNvPr id="5" name="Grafik 4">
            <a:extLst>
              <a:ext uri="{FF2B5EF4-FFF2-40B4-BE49-F238E27FC236}">
                <a16:creationId xmlns:a16="http://schemas.microsoft.com/office/drawing/2014/main" id="{053CEF2A-2AA3-49CC-9E5F-7651EECDD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1120042"/>
            <a:ext cx="5328592" cy="3554172"/>
          </a:xfrm>
          <a:prstGeom prst="rect">
            <a:avLst/>
          </a:prstGeom>
        </p:spPr>
      </p:pic>
      <p:sp>
        <p:nvSpPr>
          <p:cNvPr id="8" name="Textfeld 7">
            <a:extLst>
              <a:ext uri="{FF2B5EF4-FFF2-40B4-BE49-F238E27FC236}">
                <a16:creationId xmlns:a16="http://schemas.microsoft.com/office/drawing/2014/main" id="{639D5E7A-EB81-4943-81C6-F309FF6D59B9}"/>
              </a:ext>
            </a:extLst>
          </p:cNvPr>
          <p:cNvSpPr txBox="1"/>
          <p:nvPr/>
        </p:nvSpPr>
        <p:spPr>
          <a:xfrm>
            <a:off x="2987824" y="4686371"/>
            <a:ext cx="1787669" cy="184666"/>
          </a:xfrm>
          <a:prstGeom prst="rect">
            <a:avLst/>
          </a:prstGeom>
          <a:noFill/>
        </p:spPr>
        <p:txBody>
          <a:bodyPr wrap="none" rtlCol="0">
            <a:spAutoFit/>
          </a:bodyPr>
          <a:lstStyle/>
          <a:p>
            <a:r>
              <a:rPr lang="de-DE" sz="600" dirty="0"/>
              <a:t>Source : Landesbetrieb Landwirtschaft Hessen</a:t>
            </a:r>
            <a:endParaRPr lang="en-GB" sz="600" dirty="0"/>
          </a:p>
        </p:txBody>
      </p:sp>
    </p:spTree>
    <p:extLst>
      <p:ext uri="{BB962C8B-B14F-4D97-AF65-F5344CB8AC3E}">
        <p14:creationId xmlns:p14="http://schemas.microsoft.com/office/powerpoint/2010/main" val="5070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a:t>Thematic</a:t>
            </a:r>
            <a:r>
              <a:rPr lang="de-DE" dirty="0"/>
              <a:t> </a:t>
            </a:r>
            <a:r>
              <a:rPr lang="de-DE" dirty="0" err="1"/>
              <a:t>input</a:t>
            </a:r>
            <a:br>
              <a:rPr lang="de-DE" dirty="0"/>
            </a:br>
            <a:r>
              <a:rPr lang="de-DE" b="0" dirty="0" err="1"/>
              <a:t>Concrete</a:t>
            </a:r>
            <a:r>
              <a:rPr lang="de-DE" b="0" dirty="0"/>
              <a:t> </a:t>
            </a:r>
            <a:r>
              <a:rPr lang="de-DE" b="0" dirty="0" err="1"/>
              <a:t>methods</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7</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1" y="1120624"/>
            <a:ext cx="3203888" cy="3107310"/>
          </a:xfrm>
        </p:spPr>
        <p:txBody>
          <a:bodyPr/>
          <a:lstStyle/>
          <a:p>
            <a:pPr marL="285750" indent="-285750">
              <a:buFont typeface="Arial" panose="020B0604020202020204" pitchFamily="34" charset="0"/>
              <a:buChar char="•"/>
            </a:pPr>
            <a:r>
              <a:rPr lang="de-DE" dirty="0" err="1">
                <a:solidFill>
                  <a:schemeClr val="bg1">
                    <a:lumMod val="85000"/>
                  </a:schemeClr>
                </a:solidFill>
              </a:rPr>
              <a:t>Afforestation</a:t>
            </a:r>
            <a:endParaRPr lang="de-DE" dirty="0">
              <a:solidFill>
                <a:schemeClr val="bg1">
                  <a:lumMod val="85000"/>
                </a:schemeClr>
              </a:solidFill>
            </a:endParaRPr>
          </a:p>
          <a:p>
            <a:pPr marL="285750" indent="-285750">
              <a:buFont typeface="Arial" panose="020B0604020202020204" pitchFamily="34" charset="0"/>
              <a:buChar char="•"/>
            </a:pPr>
            <a:r>
              <a:rPr lang="de-DE" dirty="0" err="1">
                <a:solidFill>
                  <a:schemeClr val="bg1">
                    <a:lumMod val="85000"/>
                  </a:schemeClr>
                </a:solidFill>
              </a:rPr>
              <a:t>Agroforestry</a:t>
            </a:r>
            <a:endParaRPr lang="de-DE" dirty="0">
              <a:solidFill>
                <a:schemeClr val="bg1">
                  <a:lumMod val="85000"/>
                </a:schemeClr>
              </a:solidFill>
            </a:endParaRPr>
          </a:p>
          <a:p>
            <a:pPr marL="285750" indent="-285750">
              <a:buFont typeface="Arial" panose="020B0604020202020204" pitchFamily="34" charset="0"/>
              <a:buChar char="•"/>
            </a:pPr>
            <a:r>
              <a:rPr lang="de-DE" dirty="0">
                <a:solidFill>
                  <a:schemeClr val="bg1">
                    <a:lumMod val="85000"/>
                  </a:schemeClr>
                </a:solidFill>
              </a:rPr>
              <a:t>Short </a:t>
            </a:r>
            <a:r>
              <a:rPr lang="de-DE" dirty="0" err="1">
                <a:solidFill>
                  <a:schemeClr val="bg1">
                    <a:lumMod val="85000"/>
                  </a:schemeClr>
                </a:solidFill>
              </a:rPr>
              <a:t>rotation</a:t>
            </a:r>
            <a:r>
              <a:rPr lang="de-DE" dirty="0">
                <a:solidFill>
                  <a:schemeClr val="bg1">
                    <a:lumMod val="85000"/>
                  </a:schemeClr>
                </a:solidFill>
              </a:rPr>
              <a:t> </a:t>
            </a:r>
            <a:r>
              <a:rPr lang="de-DE" dirty="0" err="1">
                <a:solidFill>
                  <a:schemeClr val="bg1">
                    <a:lumMod val="85000"/>
                  </a:schemeClr>
                </a:solidFill>
              </a:rPr>
              <a:t>coppices</a:t>
            </a:r>
            <a:endParaRPr lang="de-DE" dirty="0">
              <a:solidFill>
                <a:schemeClr val="bg1">
                  <a:lumMod val="85000"/>
                </a:schemeClr>
              </a:solidFill>
            </a:endParaRPr>
          </a:p>
          <a:p>
            <a:pPr marL="285750" indent="-285750">
              <a:buFont typeface="Arial" panose="020B0604020202020204" pitchFamily="34" charset="0"/>
              <a:buChar char="•"/>
            </a:pPr>
            <a:r>
              <a:rPr lang="de-DE" dirty="0" err="1"/>
              <a:t>Rewetting</a:t>
            </a:r>
            <a:endParaRPr lang="de-DE" dirty="0"/>
          </a:p>
          <a:p>
            <a:endParaRPr lang="de-DE" dirty="0"/>
          </a:p>
        </p:txBody>
      </p:sp>
      <p:pic>
        <p:nvPicPr>
          <p:cNvPr id="5" name="Grafik 4">
            <a:extLst>
              <a:ext uri="{FF2B5EF4-FFF2-40B4-BE49-F238E27FC236}">
                <a16:creationId xmlns:a16="http://schemas.microsoft.com/office/drawing/2014/main" id="{6189F258-4DFF-4D98-B523-A56867B1F8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3960" y="1455204"/>
            <a:ext cx="5923240" cy="2772730"/>
          </a:xfrm>
          <a:prstGeom prst="rect">
            <a:avLst/>
          </a:prstGeom>
        </p:spPr>
      </p:pic>
      <p:sp>
        <p:nvSpPr>
          <p:cNvPr id="8" name="Textfeld 7">
            <a:extLst>
              <a:ext uri="{FF2B5EF4-FFF2-40B4-BE49-F238E27FC236}">
                <a16:creationId xmlns:a16="http://schemas.microsoft.com/office/drawing/2014/main" id="{2C404B91-8DB1-4C3D-B1D9-F904DD2FEDC2}"/>
              </a:ext>
            </a:extLst>
          </p:cNvPr>
          <p:cNvSpPr txBox="1"/>
          <p:nvPr/>
        </p:nvSpPr>
        <p:spPr>
          <a:xfrm>
            <a:off x="2555776" y="4260184"/>
            <a:ext cx="2002471" cy="184666"/>
          </a:xfrm>
          <a:prstGeom prst="rect">
            <a:avLst/>
          </a:prstGeom>
          <a:noFill/>
        </p:spPr>
        <p:txBody>
          <a:bodyPr wrap="none" rtlCol="0">
            <a:spAutoFit/>
          </a:bodyPr>
          <a:lstStyle/>
          <a:p>
            <a:r>
              <a:rPr lang="de-DE" sz="600" dirty="0"/>
              <a:t>Source : Franziska </a:t>
            </a:r>
            <a:r>
              <a:rPr lang="de-DE" sz="600" dirty="0" err="1"/>
              <a:t>Schmacka</a:t>
            </a:r>
            <a:r>
              <a:rPr lang="de-DE" sz="600" dirty="0"/>
              <a:t>, Universität Greifswald</a:t>
            </a:r>
            <a:endParaRPr lang="en-GB" sz="600" dirty="0"/>
          </a:p>
        </p:txBody>
      </p:sp>
    </p:spTree>
    <p:extLst>
      <p:ext uri="{BB962C8B-B14F-4D97-AF65-F5344CB8AC3E}">
        <p14:creationId xmlns:p14="http://schemas.microsoft.com/office/powerpoint/2010/main" val="2036941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a:t>Thematic</a:t>
            </a:r>
            <a:r>
              <a:rPr lang="de-DE" dirty="0"/>
              <a:t> </a:t>
            </a:r>
            <a:r>
              <a:rPr lang="de-DE" dirty="0" err="1"/>
              <a:t>input</a:t>
            </a:r>
            <a:br>
              <a:rPr lang="de-DE" dirty="0"/>
            </a:br>
            <a:r>
              <a:rPr lang="de-DE" b="0" dirty="0" err="1"/>
              <a:t>Concrete</a:t>
            </a:r>
            <a:r>
              <a:rPr lang="de-DE" b="0" dirty="0"/>
              <a:t> </a:t>
            </a:r>
            <a:r>
              <a:rPr lang="de-DE" b="0" dirty="0" err="1"/>
              <a:t>methods</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8</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1" y="1120624"/>
            <a:ext cx="3203888" cy="3107310"/>
          </a:xfrm>
        </p:spPr>
        <p:txBody>
          <a:bodyPr/>
          <a:lstStyle/>
          <a:p>
            <a:pPr marL="285750" indent="-285750">
              <a:buFont typeface="Arial" panose="020B0604020202020204" pitchFamily="34" charset="0"/>
              <a:buChar char="•"/>
            </a:pPr>
            <a:r>
              <a:rPr lang="de-DE" dirty="0" err="1">
                <a:solidFill>
                  <a:schemeClr val="bg1">
                    <a:lumMod val="85000"/>
                  </a:schemeClr>
                </a:solidFill>
              </a:rPr>
              <a:t>Afforestation</a:t>
            </a:r>
            <a:endParaRPr lang="de-DE" dirty="0">
              <a:solidFill>
                <a:schemeClr val="bg1">
                  <a:lumMod val="85000"/>
                </a:schemeClr>
              </a:solidFill>
            </a:endParaRPr>
          </a:p>
          <a:p>
            <a:pPr marL="285750" indent="-285750">
              <a:buFont typeface="Arial" panose="020B0604020202020204" pitchFamily="34" charset="0"/>
              <a:buChar char="•"/>
            </a:pPr>
            <a:r>
              <a:rPr lang="de-DE" dirty="0" err="1">
                <a:solidFill>
                  <a:schemeClr val="bg1">
                    <a:lumMod val="85000"/>
                  </a:schemeClr>
                </a:solidFill>
              </a:rPr>
              <a:t>Agroforestry</a:t>
            </a:r>
            <a:endParaRPr lang="de-DE" dirty="0">
              <a:solidFill>
                <a:schemeClr val="bg1">
                  <a:lumMod val="85000"/>
                </a:schemeClr>
              </a:solidFill>
            </a:endParaRPr>
          </a:p>
          <a:p>
            <a:pPr marL="285750" indent="-285750">
              <a:buFont typeface="Arial" panose="020B0604020202020204" pitchFamily="34" charset="0"/>
              <a:buChar char="•"/>
            </a:pPr>
            <a:r>
              <a:rPr lang="de-DE" dirty="0">
                <a:solidFill>
                  <a:schemeClr val="bg1">
                    <a:lumMod val="85000"/>
                  </a:schemeClr>
                </a:solidFill>
              </a:rPr>
              <a:t>Short </a:t>
            </a:r>
            <a:r>
              <a:rPr lang="de-DE" dirty="0" err="1">
                <a:solidFill>
                  <a:schemeClr val="bg1">
                    <a:lumMod val="85000"/>
                  </a:schemeClr>
                </a:solidFill>
              </a:rPr>
              <a:t>rotation</a:t>
            </a:r>
            <a:r>
              <a:rPr lang="de-DE" dirty="0">
                <a:solidFill>
                  <a:schemeClr val="bg1">
                    <a:lumMod val="85000"/>
                  </a:schemeClr>
                </a:solidFill>
              </a:rPr>
              <a:t> </a:t>
            </a:r>
            <a:r>
              <a:rPr lang="de-DE" dirty="0" err="1">
                <a:solidFill>
                  <a:schemeClr val="bg1">
                    <a:lumMod val="85000"/>
                  </a:schemeClr>
                </a:solidFill>
              </a:rPr>
              <a:t>coppices</a:t>
            </a:r>
            <a:endParaRPr lang="de-DE" dirty="0">
              <a:solidFill>
                <a:schemeClr val="bg1">
                  <a:lumMod val="85000"/>
                </a:schemeClr>
              </a:solidFill>
            </a:endParaRPr>
          </a:p>
          <a:p>
            <a:pPr marL="285750" indent="-285750">
              <a:buFont typeface="Arial" panose="020B0604020202020204" pitchFamily="34" charset="0"/>
              <a:buChar char="•"/>
            </a:pPr>
            <a:r>
              <a:rPr lang="de-DE" dirty="0" err="1">
                <a:solidFill>
                  <a:schemeClr val="bg1">
                    <a:lumMod val="85000"/>
                  </a:schemeClr>
                </a:solidFill>
              </a:rPr>
              <a:t>Rewetting</a:t>
            </a:r>
            <a:endParaRPr lang="de-DE" dirty="0">
              <a:solidFill>
                <a:schemeClr val="bg1">
                  <a:lumMod val="85000"/>
                </a:schemeClr>
              </a:solidFill>
            </a:endParaRPr>
          </a:p>
          <a:p>
            <a:pPr marL="285750" indent="-285750">
              <a:buFont typeface="Arial" panose="020B0604020202020204" pitchFamily="34" charset="0"/>
              <a:buChar char="•"/>
            </a:pPr>
            <a:r>
              <a:rPr lang="de-DE" dirty="0"/>
              <a:t>Cover </a:t>
            </a:r>
            <a:r>
              <a:rPr lang="de-DE" dirty="0" err="1"/>
              <a:t>cropping</a:t>
            </a:r>
            <a:endParaRPr lang="de-DE" dirty="0"/>
          </a:p>
          <a:p>
            <a:endParaRPr lang="de-DE" dirty="0"/>
          </a:p>
        </p:txBody>
      </p:sp>
      <p:pic>
        <p:nvPicPr>
          <p:cNvPr id="5" name="Grafik 4">
            <a:extLst>
              <a:ext uri="{FF2B5EF4-FFF2-40B4-BE49-F238E27FC236}">
                <a16:creationId xmlns:a16="http://schemas.microsoft.com/office/drawing/2014/main" id="{764B4DFF-1DFF-41D1-9482-A9E5F934C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2261232"/>
            <a:ext cx="5904656" cy="1966702"/>
          </a:xfrm>
          <a:prstGeom prst="rect">
            <a:avLst/>
          </a:prstGeom>
        </p:spPr>
      </p:pic>
      <p:sp>
        <p:nvSpPr>
          <p:cNvPr id="8" name="Textfeld 7">
            <a:extLst>
              <a:ext uri="{FF2B5EF4-FFF2-40B4-BE49-F238E27FC236}">
                <a16:creationId xmlns:a16="http://schemas.microsoft.com/office/drawing/2014/main" id="{E93AC03B-0CB5-4481-B9CD-16FBE4DB04C4}"/>
              </a:ext>
            </a:extLst>
          </p:cNvPr>
          <p:cNvSpPr txBox="1"/>
          <p:nvPr/>
        </p:nvSpPr>
        <p:spPr>
          <a:xfrm>
            <a:off x="2987824" y="4260147"/>
            <a:ext cx="1705916" cy="184666"/>
          </a:xfrm>
          <a:prstGeom prst="rect">
            <a:avLst/>
          </a:prstGeom>
          <a:noFill/>
        </p:spPr>
        <p:txBody>
          <a:bodyPr wrap="none" rtlCol="0">
            <a:spAutoFit/>
          </a:bodyPr>
          <a:lstStyle/>
          <a:p>
            <a:r>
              <a:rPr lang="de-DE" sz="600" dirty="0"/>
              <a:t>Source : Isabelle Reinhard, Universität Bonn</a:t>
            </a:r>
            <a:endParaRPr lang="en-GB" sz="600" dirty="0"/>
          </a:p>
        </p:txBody>
      </p:sp>
    </p:spTree>
    <p:extLst>
      <p:ext uri="{BB962C8B-B14F-4D97-AF65-F5344CB8AC3E}">
        <p14:creationId xmlns:p14="http://schemas.microsoft.com/office/powerpoint/2010/main" val="10962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a:t>Thematic</a:t>
            </a:r>
            <a:r>
              <a:rPr lang="de-DE" dirty="0"/>
              <a:t> </a:t>
            </a:r>
            <a:r>
              <a:rPr lang="de-DE" dirty="0" err="1"/>
              <a:t>input</a:t>
            </a:r>
            <a:br>
              <a:rPr lang="de-DE" dirty="0"/>
            </a:br>
            <a:r>
              <a:rPr lang="de-DE" b="0" dirty="0" err="1"/>
              <a:t>Concrete</a:t>
            </a:r>
            <a:r>
              <a:rPr lang="de-DE" b="0" dirty="0"/>
              <a:t> </a:t>
            </a:r>
            <a:r>
              <a:rPr lang="de-DE" b="0" dirty="0" err="1"/>
              <a:t>methods</a:t>
            </a:r>
            <a:endParaRPr lang="de-DE" dirty="0"/>
          </a:p>
        </p:txBody>
      </p:sp>
      <p:sp>
        <p:nvSpPr>
          <p:cNvPr id="2" name="Foliennummernplatzhalter 1"/>
          <p:cNvSpPr>
            <a:spLocks noGrp="1"/>
          </p:cNvSpPr>
          <p:nvPr>
            <p:ph type="sldNum" sz="quarter" idx="10"/>
          </p:nvPr>
        </p:nvSpPr>
        <p:spPr/>
        <p:txBody>
          <a:bodyPr/>
          <a:lstStyle/>
          <a:p>
            <a:fld id="{7AF9AA50-0486-41C3-8F9C-2E057E6D6925}" type="slidenum">
              <a:rPr lang="de-DE" smtClean="0"/>
              <a:pPr/>
              <a:t>9</a:t>
            </a:fld>
            <a:endParaRPr lang="de-DE" dirty="0"/>
          </a:p>
        </p:txBody>
      </p:sp>
      <p:sp>
        <p:nvSpPr>
          <p:cNvPr id="3" name="Fußzeilenplatzhalter 2"/>
          <p:cNvSpPr>
            <a:spLocks noGrp="1"/>
          </p:cNvSpPr>
          <p:nvPr>
            <p:ph type="ftr" sz="quarter" idx="11"/>
          </p:nvPr>
        </p:nvSpPr>
        <p:spPr/>
        <p:txBody>
          <a:bodyPr/>
          <a:lstStyle/>
          <a:p>
            <a:r>
              <a:rPr lang="de-DE"/>
              <a:t>www.ufz.de</a:t>
            </a:r>
            <a:endParaRPr lang="de-DE" dirty="0"/>
          </a:p>
        </p:txBody>
      </p:sp>
      <p:sp>
        <p:nvSpPr>
          <p:cNvPr id="7" name="Textplatzhalter 6"/>
          <p:cNvSpPr>
            <a:spLocks noGrp="1"/>
          </p:cNvSpPr>
          <p:nvPr>
            <p:ph type="body" sz="quarter" idx="13"/>
          </p:nvPr>
        </p:nvSpPr>
        <p:spPr>
          <a:xfrm>
            <a:off x="360001" y="1120624"/>
            <a:ext cx="3203888" cy="3107310"/>
          </a:xfrm>
        </p:spPr>
        <p:txBody>
          <a:bodyPr/>
          <a:lstStyle/>
          <a:p>
            <a:pPr marL="285750" indent="-285750">
              <a:buFont typeface="Arial" panose="020B0604020202020204" pitchFamily="34" charset="0"/>
              <a:buChar char="•"/>
            </a:pPr>
            <a:r>
              <a:rPr lang="de-DE" dirty="0" err="1">
                <a:solidFill>
                  <a:schemeClr val="bg1">
                    <a:lumMod val="85000"/>
                  </a:schemeClr>
                </a:solidFill>
              </a:rPr>
              <a:t>Afforestation</a:t>
            </a:r>
            <a:endParaRPr lang="de-DE" dirty="0">
              <a:solidFill>
                <a:schemeClr val="bg1">
                  <a:lumMod val="85000"/>
                </a:schemeClr>
              </a:solidFill>
            </a:endParaRPr>
          </a:p>
          <a:p>
            <a:pPr marL="285750" indent="-285750">
              <a:buFont typeface="Arial" panose="020B0604020202020204" pitchFamily="34" charset="0"/>
              <a:buChar char="•"/>
            </a:pPr>
            <a:r>
              <a:rPr lang="de-DE" dirty="0" err="1">
                <a:solidFill>
                  <a:schemeClr val="bg1">
                    <a:lumMod val="85000"/>
                  </a:schemeClr>
                </a:solidFill>
              </a:rPr>
              <a:t>Agroforestry</a:t>
            </a:r>
            <a:endParaRPr lang="de-DE" dirty="0">
              <a:solidFill>
                <a:schemeClr val="bg1">
                  <a:lumMod val="85000"/>
                </a:schemeClr>
              </a:solidFill>
            </a:endParaRPr>
          </a:p>
          <a:p>
            <a:pPr marL="285750" indent="-285750">
              <a:buFont typeface="Arial" panose="020B0604020202020204" pitchFamily="34" charset="0"/>
              <a:buChar char="•"/>
            </a:pPr>
            <a:r>
              <a:rPr lang="de-DE" dirty="0">
                <a:solidFill>
                  <a:schemeClr val="bg1">
                    <a:lumMod val="85000"/>
                  </a:schemeClr>
                </a:solidFill>
              </a:rPr>
              <a:t>Short </a:t>
            </a:r>
            <a:r>
              <a:rPr lang="de-DE" dirty="0" err="1">
                <a:solidFill>
                  <a:schemeClr val="bg1">
                    <a:lumMod val="85000"/>
                  </a:schemeClr>
                </a:solidFill>
              </a:rPr>
              <a:t>rotation</a:t>
            </a:r>
            <a:r>
              <a:rPr lang="de-DE" dirty="0">
                <a:solidFill>
                  <a:schemeClr val="bg1">
                    <a:lumMod val="85000"/>
                  </a:schemeClr>
                </a:solidFill>
              </a:rPr>
              <a:t> </a:t>
            </a:r>
            <a:r>
              <a:rPr lang="de-DE" dirty="0" err="1">
                <a:solidFill>
                  <a:schemeClr val="bg1">
                    <a:lumMod val="85000"/>
                  </a:schemeClr>
                </a:solidFill>
              </a:rPr>
              <a:t>coppices</a:t>
            </a:r>
            <a:endParaRPr lang="de-DE" dirty="0">
              <a:solidFill>
                <a:schemeClr val="bg1">
                  <a:lumMod val="85000"/>
                </a:schemeClr>
              </a:solidFill>
            </a:endParaRPr>
          </a:p>
          <a:p>
            <a:pPr marL="285750" indent="-285750">
              <a:buFont typeface="Arial" panose="020B0604020202020204" pitchFamily="34" charset="0"/>
              <a:buChar char="•"/>
            </a:pPr>
            <a:r>
              <a:rPr lang="de-DE" dirty="0" err="1">
                <a:solidFill>
                  <a:schemeClr val="bg1">
                    <a:lumMod val="85000"/>
                  </a:schemeClr>
                </a:solidFill>
              </a:rPr>
              <a:t>Rewetting</a:t>
            </a:r>
            <a:endParaRPr lang="de-DE" dirty="0">
              <a:solidFill>
                <a:schemeClr val="bg1">
                  <a:lumMod val="85000"/>
                </a:schemeClr>
              </a:solidFill>
            </a:endParaRPr>
          </a:p>
          <a:p>
            <a:pPr marL="285750" indent="-285750">
              <a:buFont typeface="Arial" panose="020B0604020202020204" pitchFamily="34" charset="0"/>
              <a:buChar char="•"/>
            </a:pPr>
            <a:r>
              <a:rPr lang="de-DE" dirty="0">
                <a:solidFill>
                  <a:schemeClr val="bg1">
                    <a:lumMod val="85000"/>
                  </a:schemeClr>
                </a:solidFill>
              </a:rPr>
              <a:t>Cover </a:t>
            </a:r>
            <a:r>
              <a:rPr lang="de-DE" dirty="0" err="1">
                <a:solidFill>
                  <a:schemeClr val="bg1">
                    <a:lumMod val="85000"/>
                  </a:schemeClr>
                </a:solidFill>
              </a:rPr>
              <a:t>cropping</a:t>
            </a:r>
            <a:endParaRPr lang="de-DE" dirty="0">
              <a:solidFill>
                <a:schemeClr val="bg1">
                  <a:lumMod val="85000"/>
                </a:schemeClr>
              </a:solidFill>
            </a:endParaRPr>
          </a:p>
          <a:p>
            <a:pPr marL="285750" indent="-285750">
              <a:buFont typeface="Arial" panose="020B0604020202020204" pitchFamily="34" charset="0"/>
              <a:buChar char="•"/>
            </a:pPr>
            <a:r>
              <a:rPr lang="de-DE" dirty="0" err="1"/>
              <a:t>Leguminous</a:t>
            </a:r>
            <a:r>
              <a:rPr lang="de-DE" dirty="0"/>
              <a:t> </a:t>
            </a:r>
            <a:r>
              <a:rPr lang="de-DE" dirty="0" err="1"/>
              <a:t>crops</a:t>
            </a:r>
            <a:endParaRPr lang="de-DE" dirty="0"/>
          </a:p>
          <a:p>
            <a:endParaRPr lang="de-DE" dirty="0"/>
          </a:p>
        </p:txBody>
      </p:sp>
      <p:pic>
        <p:nvPicPr>
          <p:cNvPr id="5" name="Grafik 4">
            <a:extLst>
              <a:ext uri="{FF2B5EF4-FFF2-40B4-BE49-F238E27FC236}">
                <a16:creationId xmlns:a16="http://schemas.microsoft.com/office/drawing/2014/main" id="{1C4D2651-23E5-4D2E-BE27-B62628223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0426" y="1676221"/>
            <a:ext cx="5346809" cy="2346655"/>
          </a:xfrm>
          <a:prstGeom prst="rect">
            <a:avLst/>
          </a:prstGeom>
        </p:spPr>
      </p:pic>
      <p:sp>
        <p:nvSpPr>
          <p:cNvPr id="8" name="Textfeld 7">
            <a:extLst>
              <a:ext uri="{FF2B5EF4-FFF2-40B4-BE49-F238E27FC236}">
                <a16:creationId xmlns:a16="http://schemas.microsoft.com/office/drawing/2014/main" id="{EE6EBF0F-2B46-48A5-BF55-96B50F14BB2A}"/>
              </a:ext>
            </a:extLst>
          </p:cNvPr>
          <p:cNvSpPr txBox="1"/>
          <p:nvPr/>
        </p:nvSpPr>
        <p:spPr>
          <a:xfrm>
            <a:off x="3341383" y="4022876"/>
            <a:ext cx="1069524" cy="184666"/>
          </a:xfrm>
          <a:prstGeom prst="rect">
            <a:avLst/>
          </a:prstGeom>
          <a:noFill/>
        </p:spPr>
        <p:txBody>
          <a:bodyPr wrap="none" rtlCol="0">
            <a:spAutoFit/>
          </a:bodyPr>
          <a:lstStyle/>
          <a:p>
            <a:r>
              <a:rPr lang="de-DE" sz="600" dirty="0"/>
              <a:t>Source : </a:t>
            </a:r>
            <a:r>
              <a:rPr lang="de-DE" sz="600" dirty="0" err="1"/>
              <a:t>Vladyslav</a:t>
            </a:r>
            <a:r>
              <a:rPr lang="de-DE" sz="600" dirty="0"/>
              <a:t> </a:t>
            </a:r>
            <a:r>
              <a:rPr lang="de-DE" sz="600" dirty="0" err="1"/>
              <a:t>Siaber</a:t>
            </a:r>
            <a:endParaRPr lang="en-GB" sz="600" dirty="0"/>
          </a:p>
        </p:txBody>
      </p:sp>
    </p:spTree>
    <p:extLst>
      <p:ext uri="{BB962C8B-B14F-4D97-AF65-F5344CB8AC3E}">
        <p14:creationId xmlns:p14="http://schemas.microsoft.com/office/powerpoint/2010/main" val="2038491465"/>
      </p:ext>
    </p:extLst>
  </p:cSld>
  <p:clrMapOvr>
    <a:masterClrMapping/>
  </p:clrMapOvr>
</p:sld>
</file>

<file path=ppt/theme/theme1.xml><?xml version="1.0" encoding="utf-8"?>
<a:theme xmlns:a="http://schemas.openxmlformats.org/drawingml/2006/main" name="Titelfolie">
  <a:themeElements>
    <a:clrScheme name="UFZ-PPT">
      <a:dk1>
        <a:srgbClr val="38382F"/>
      </a:dk1>
      <a:lt1>
        <a:sysClr val="window" lastClr="FFFFFF"/>
      </a:lt1>
      <a:dk2>
        <a:srgbClr val="005AA0"/>
      </a:dk2>
      <a:lt2>
        <a:srgbClr val="FFFFFF"/>
      </a:lt2>
      <a:accent1>
        <a:srgbClr val="88AE33"/>
      </a:accent1>
      <a:accent2>
        <a:srgbClr val="44AADD"/>
      </a:accent2>
      <a:accent3>
        <a:srgbClr val="A40228"/>
      </a:accent3>
      <a:accent4>
        <a:srgbClr val="008877"/>
      </a:accent4>
      <a:accent5>
        <a:srgbClr val="E6AE13"/>
      </a:accent5>
      <a:accent6>
        <a:srgbClr val="69217C"/>
      </a:accent6>
      <a:hlink>
        <a:srgbClr val="70705E"/>
      </a:hlink>
      <a:folHlink>
        <a:srgbClr val="70705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elfolie Vollbild">
  <a:themeElements>
    <a:clrScheme name="UFZ-PPT">
      <a:dk1>
        <a:srgbClr val="38382F"/>
      </a:dk1>
      <a:lt1>
        <a:sysClr val="window" lastClr="FFFFFF"/>
      </a:lt1>
      <a:dk2>
        <a:srgbClr val="005AA0"/>
      </a:dk2>
      <a:lt2>
        <a:srgbClr val="FFFFFF"/>
      </a:lt2>
      <a:accent1>
        <a:srgbClr val="88AE33"/>
      </a:accent1>
      <a:accent2>
        <a:srgbClr val="44AADD"/>
      </a:accent2>
      <a:accent3>
        <a:srgbClr val="A40228"/>
      </a:accent3>
      <a:accent4>
        <a:srgbClr val="008877"/>
      </a:accent4>
      <a:accent5>
        <a:srgbClr val="E6AE13"/>
      </a:accent5>
      <a:accent6>
        <a:srgbClr val="69217C"/>
      </a:accent6>
      <a:hlink>
        <a:srgbClr val="70705E"/>
      </a:hlink>
      <a:folHlink>
        <a:srgbClr val="70705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ster: Inhaltsfolien">
  <a:themeElements>
    <a:clrScheme name="Benutzerdefiniert 1">
      <a:dk1>
        <a:srgbClr val="38382F"/>
      </a:dk1>
      <a:lt1>
        <a:sysClr val="window" lastClr="FFFFFF"/>
      </a:lt1>
      <a:dk2>
        <a:srgbClr val="005AA0"/>
      </a:dk2>
      <a:lt2>
        <a:srgbClr val="FFFFFF"/>
      </a:lt2>
      <a:accent1>
        <a:srgbClr val="005AA0"/>
      </a:accent1>
      <a:accent2>
        <a:srgbClr val="44AADD"/>
      </a:accent2>
      <a:accent3>
        <a:srgbClr val="A40228"/>
      </a:accent3>
      <a:accent4>
        <a:srgbClr val="008877"/>
      </a:accent4>
      <a:accent5>
        <a:srgbClr val="E6AE13"/>
      </a:accent5>
      <a:accent6>
        <a:srgbClr val="69217C"/>
      </a:accent6>
      <a:hlink>
        <a:srgbClr val="70705E"/>
      </a:hlink>
      <a:folHlink>
        <a:srgbClr val="70705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halt Vollbild">
  <a:themeElements>
    <a:clrScheme name="Benutzerdefiniert 1">
      <a:dk1>
        <a:srgbClr val="38382F"/>
      </a:dk1>
      <a:lt1>
        <a:sysClr val="window" lastClr="FFFFFF"/>
      </a:lt1>
      <a:dk2>
        <a:srgbClr val="005AA0"/>
      </a:dk2>
      <a:lt2>
        <a:srgbClr val="FFFFFF"/>
      </a:lt2>
      <a:accent1>
        <a:srgbClr val="005AA0"/>
      </a:accent1>
      <a:accent2>
        <a:srgbClr val="44AADD"/>
      </a:accent2>
      <a:accent3>
        <a:srgbClr val="A40228"/>
      </a:accent3>
      <a:accent4>
        <a:srgbClr val="008877"/>
      </a:accent4>
      <a:accent5>
        <a:srgbClr val="E6AE13"/>
      </a:accent5>
      <a:accent6>
        <a:srgbClr val="69217C"/>
      </a:accent6>
      <a:hlink>
        <a:srgbClr val="70705E"/>
      </a:hlink>
      <a:folHlink>
        <a:srgbClr val="70705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236059_ufz_ppt_de</Template>
  <TotalTime>0</TotalTime>
  <Words>1030</Words>
  <Application>Microsoft Office PowerPoint</Application>
  <PresentationFormat>Bildschirmpräsentation (16:9)</PresentationFormat>
  <Paragraphs>155</Paragraphs>
  <Slides>21</Slides>
  <Notes>0</Notes>
  <HiddenSlides>0</HiddenSlides>
  <MMClips>0</MMClips>
  <ScaleCrop>false</ScaleCrop>
  <HeadingPairs>
    <vt:vector size="6" baseType="variant">
      <vt:variant>
        <vt:lpstr>Verwendete Schriftarten</vt:lpstr>
      </vt:variant>
      <vt:variant>
        <vt:i4>3</vt:i4>
      </vt:variant>
      <vt:variant>
        <vt:lpstr>Design</vt:lpstr>
      </vt:variant>
      <vt:variant>
        <vt:i4>4</vt:i4>
      </vt:variant>
      <vt:variant>
        <vt:lpstr>Folientitel</vt:lpstr>
      </vt:variant>
      <vt:variant>
        <vt:i4>21</vt:i4>
      </vt:variant>
    </vt:vector>
  </HeadingPairs>
  <TitlesOfParts>
    <vt:vector size="28" baseType="lpstr">
      <vt:lpstr>Arial</vt:lpstr>
      <vt:lpstr>Calibri</vt:lpstr>
      <vt:lpstr>Wingdings</vt:lpstr>
      <vt:lpstr>Titelfolie</vt:lpstr>
      <vt:lpstr>Titelfolie Vollbild</vt:lpstr>
      <vt:lpstr>Master: Inhaltsfolien</vt:lpstr>
      <vt:lpstr>Inhalt Vollbild</vt:lpstr>
      <vt:lpstr>Recording social preferences regarding Carbon Dioxide Removal (CDR) in agriculture Group discussion followed by a questionnaire</vt:lpstr>
      <vt:lpstr>Agenda </vt:lpstr>
      <vt:lpstr>Thematic input  Carbon Dioxide Removal (CDR) in general</vt:lpstr>
      <vt:lpstr>Thematic input  Concrete methods</vt:lpstr>
      <vt:lpstr>Thematic input  Concrete methods</vt:lpstr>
      <vt:lpstr>Thematic input Concrete methods</vt:lpstr>
      <vt:lpstr>Thematic input Concrete methods</vt:lpstr>
      <vt:lpstr>Thematic input Concrete methods</vt:lpstr>
      <vt:lpstr>Thematic input Concrete methods</vt:lpstr>
      <vt:lpstr>Thematic input Concrete methods</vt:lpstr>
      <vt:lpstr>Thematic input Concrete methods</vt:lpstr>
      <vt:lpstr>Thematic input Possible negative effects</vt:lpstr>
      <vt:lpstr>Thematic input Ecosystem services of CDR methods (example: forest) </vt:lpstr>
      <vt:lpstr>Thematic input Ecosystem services of the CDR methods</vt:lpstr>
      <vt:lpstr>Thematic input Costs of implementing the methods</vt:lpstr>
      <vt:lpstr>Discussion Task</vt:lpstr>
      <vt:lpstr>Discussion First task</vt:lpstr>
      <vt:lpstr>Discussion Second task</vt:lpstr>
      <vt:lpstr>Survey introduction  Choice experiment</vt:lpstr>
      <vt:lpstr>Survey introduction Choice experiment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Erfassen von gesellschaftlichen Vorlieben bezüglich Carbon Dioxide Removal (CDR) in der Landwirtschaft Gruppendiskussion mit anschließendem Fragebogen</dc:title>
  <dc:creator>Samuel Fischer</dc:creator>
  <cp:lastModifiedBy>Samuel Fischer</cp:lastModifiedBy>
  <cp:revision>55</cp:revision>
  <cp:lastPrinted>2019-09-18T10:47:10Z</cp:lastPrinted>
  <dcterms:created xsi:type="dcterms:W3CDTF">2023-09-04T08:57:01Z</dcterms:created>
  <dcterms:modified xsi:type="dcterms:W3CDTF">2024-11-13T15:07:15Z</dcterms:modified>
</cp:coreProperties>
</file>