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5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6327"/>
  </p:normalViewPr>
  <p:slideViewPr>
    <p:cSldViewPr snapToGrid="0">
      <p:cViewPr varScale="1">
        <p:scale>
          <a:sx n="111" d="100"/>
          <a:sy n="111" d="100"/>
        </p:scale>
        <p:origin x="3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Person, Kleidung, draußen, Rad enthält.&#10;&#10;Automatisch generierte Beschreibung">
            <a:extLst>
              <a:ext uri="{FF2B5EF4-FFF2-40B4-BE49-F238E27FC236}">
                <a16:creationId xmlns:a16="http://schemas.microsoft.com/office/drawing/2014/main" id="{C5BE9568-FCBA-D6ED-F894-931555ABA0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1424" b="39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B1379A-E510-B237-88E4-032302CC3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de-DE" dirty="0"/>
              <a:t>Das Projekt</a:t>
            </a:r>
          </a:p>
        </p:txBody>
      </p:sp>
    </p:spTree>
    <p:extLst>
      <p:ext uri="{BB962C8B-B14F-4D97-AF65-F5344CB8AC3E}">
        <p14:creationId xmlns:p14="http://schemas.microsoft.com/office/powerpoint/2010/main" val="5380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4CB0C-0B8D-A2BA-64DD-9F701F3D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ersten Schritte und Probleme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55E231E-273A-02D9-282D-80CFB4F93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2464904" cy="4969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000" dirty="0">
                <a:solidFill>
                  <a:schemeClr val="accent6">
                    <a:lumMod val="75000"/>
                  </a:schemeClr>
                </a:solidFill>
              </a:rPr>
              <a:t>Datenakquise</a:t>
            </a:r>
          </a:p>
        </p:txBody>
      </p:sp>
      <p:pic>
        <p:nvPicPr>
          <p:cNvPr id="13" name="Grafik 12" descr="Ein Bild, das Schrift, Grafiken, Logo, Grafikdesign enthält.&#10;&#10;Automatisch generierte Beschreibung">
            <a:extLst>
              <a:ext uri="{FF2B5EF4-FFF2-40B4-BE49-F238E27FC236}">
                <a16:creationId xmlns:a16="http://schemas.microsoft.com/office/drawing/2014/main" id="{9C59DD0B-B4A0-07B2-DF6F-8747EDD8D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865" y="2122787"/>
            <a:ext cx="2018270" cy="840946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5B2451D-E5AA-CEC2-7211-A094B0BC7424}"/>
              </a:ext>
            </a:extLst>
          </p:cNvPr>
          <p:cNvCxnSpPr>
            <a:cxnSpLocks/>
          </p:cNvCxnSpPr>
          <p:nvPr/>
        </p:nvCxnSpPr>
        <p:spPr>
          <a:xfrm>
            <a:off x="6085702" y="3179826"/>
            <a:ext cx="10298" cy="86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108BF58-021C-5CEA-DE65-131195E6C65A}"/>
              </a:ext>
            </a:extLst>
          </p:cNvPr>
          <p:cNvSpPr txBox="1"/>
          <p:nvPr/>
        </p:nvSpPr>
        <p:spPr>
          <a:xfrm>
            <a:off x="5035338" y="4126568"/>
            <a:ext cx="20697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/>
              <a:t>Datensatzgröße</a:t>
            </a:r>
          </a:p>
        </p:txBody>
      </p:sp>
      <p:pic>
        <p:nvPicPr>
          <p:cNvPr id="20" name="Grafik 19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EB0B5C1E-CF49-D04B-7D42-64394DEC2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555" y="4805178"/>
            <a:ext cx="3127289" cy="1504639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EDA41F73-0675-C31E-8E9D-D49368147D8E}"/>
              </a:ext>
            </a:extLst>
          </p:cNvPr>
          <p:cNvSpPr txBox="1"/>
          <p:nvPr/>
        </p:nvSpPr>
        <p:spPr>
          <a:xfrm>
            <a:off x="7848383" y="5003499"/>
            <a:ext cx="19497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err="1"/>
              <a:t>Overfitting</a:t>
            </a: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Vielfalt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Genauigkeit</a:t>
            </a:r>
          </a:p>
        </p:txBody>
      </p:sp>
    </p:spTree>
    <p:extLst>
      <p:ext uri="{BB962C8B-B14F-4D97-AF65-F5344CB8AC3E}">
        <p14:creationId xmlns:p14="http://schemas.microsoft.com/office/powerpoint/2010/main" val="266896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18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4CB0C-0B8D-A2BA-64DD-9F701F3D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ersten Schritte und Probleme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55E231E-273A-02D9-282D-80CFB4F93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28750"/>
            <a:ext cx="3744097" cy="4969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000" dirty="0">
                <a:solidFill>
                  <a:schemeClr val="accent6">
                    <a:lumMod val="75000"/>
                  </a:schemeClr>
                </a:solidFill>
              </a:rPr>
              <a:t>Unsere Datenakquise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C38F369-EA50-93AB-E6C8-3D55EFB3820D}"/>
              </a:ext>
            </a:extLst>
          </p:cNvPr>
          <p:cNvSpPr txBox="1"/>
          <p:nvPr/>
        </p:nvSpPr>
        <p:spPr>
          <a:xfrm>
            <a:off x="5107845" y="2176214"/>
            <a:ext cx="20644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/>
              <a:t>Traffic Lights</a:t>
            </a:r>
          </a:p>
        </p:txBody>
      </p:sp>
      <p:pic>
        <p:nvPicPr>
          <p:cNvPr id="6" name="Grafik 5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DB5B3A07-5764-5934-4069-FE146B921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429" y="3006054"/>
            <a:ext cx="2397213" cy="1186855"/>
          </a:xfrm>
          <a:prstGeom prst="rect">
            <a:avLst/>
          </a:prstGeom>
        </p:spPr>
      </p:pic>
      <p:pic>
        <p:nvPicPr>
          <p:cNvPr id="8" name="Grafik 7" descr="Ein Bild, das Screenshot, Digitale Uhr, Design enthält.&#10;&#10;Automatisch generierte Beschreibung">
            <a:extLst>
              <a:ext uri="{FF2B5EF4-FFF2-40B4-BE49-F238E27FC236}">
                <a16:creationId xmlns:a16="http://schemas.microsoft.com/office/drawing/2014/main" id="{FD41962F-031B-0704-2959-CC46BFDE4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06054"/>
            <a:ext cx="5145044" cy="1218252"/>
          </a:xfrm>
          <a:prstGeom prst="rect">
            <a:avLst/>
          </a:prstGeom>
        </p:spPr>
      </p:pic>
      <p:pic>
        <p:nvPicPr>
          <p:cNvPr id="10" name="Grafik 9" descr="Ein Bild, das Licht, Ampel, draußen, Transport enthält.&#10;&#10;Automatisch generierte Beschreibung">
            <a:extLst>
              <a:ext uri="{FF2B5EF4-FFF2-40B4-BE49-F238E27FC236}">
                <a16:creationId xmlns:a16="http://schemas.microsoft.com/office/drawing/2014/main" id="{898EEBC9-B9F7-3660-F8CF-90073C68D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880" y="5000247"/>
            <a:ext cx="768178" cy="123762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38DAF28-9817-36AA-44CD-ACA4D8385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4131" y="5000247"/>
            <a:ext cx="473982" cy="1237620"/>
          </a:xfrm>
          <a:prstGeom prst="rect">
            <a:avLst/>
          </a:prstGeom>
        </p:spPr>
      </p:pic>
      <p:pic>
        <p:nvPicPr>
          <p:cNvPr id="14" name="Grafik 13" descr="Ein Bild, das Pflanze, draußen, Beleuchtung, Licht enthält.&#10;&#10;Automatisch generierte Beschreibung">
            <a:extLst>
              <a:ext uri="{FF2B5EF4-FFF2-40B4-BE49-F238E27FC236}">
                <a16:creationId xmlns:a16="http://schemas.microsoft.com/office/drawing/2014/main" id="{82194853-64BC-DF57-D791-BEB91E367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9804" y="5054689"/>
            <a:ext cx="688268" cy="1117511"/>
          </a:xfrm>
          <a:prstGeom prst="rect">
            <a:avLst/>
          </a:prstGeom>
        </p:spPr>
      </p:pic>
      <p:pic>
        <p:nvPicPr>
          <p:cNvPr id="16" name="Grafik 15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72402114-A09B-42F5-84A5-11848DE27A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9125" y="5476844"/>
            <a:ext cx="2139092" cy="761023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0776C62F-3A8B-03DC-797D-314F9E2C3A2A}"/>
              </a:ext>
            </a:extLst>
          </p:cNvPr>
          <p:cNvSpPr txBox="1"/>
          <p:nvPr/>
        </p:nvSpPr>
        <p:spPr>
          <a:xfrm>
            <a:off x="9022873" y="5000247"/>
            <a:ext cx="317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Teils neue Fehlerquellen</a:t>
            </a:r>
          </a:p>
        </p:txBody>
      </p:sp>
    </p:spTree>
    <p:extLst>
      <p:ext uri="{BB962C8B-B14F-4D97-AF65-F5344CB8AC3E}">
        <p14:creationId xmlns:p14="http://schemas.microsoft.com/office/powerpoint/2010/main" val="261657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3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5436-E2A6-4DA8-A3A3-9727418D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Traffic Lights Code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34C93-EC02-4542-CD99-01736229E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Stetige Erweiterung der Demo Codes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2937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DDD089B-5937-44C2-57BA-5C07E4E93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7"/>
          <a:stretch/>
        </p:blipFill>
        <p:spPr>
          <a:xfrm>
            <a:off x="4892924" y="503443"/>
            <a:ext cx="2719328" cy="23352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451EEA-AB79-6022-D0A1-7C11939C4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043" y="589998"/>
            <a:ext cx="2496263" cy="21621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2CCA3C-46D1-F156-8977-675A47FB6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742" y="409068"/>
            <a:ext cx="2702343" cy="235023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7AC5F6-A2E2-4E58-7624-E96783DA2629}"/>
              </a:ext>
            </a:extLst>
          </p:cNvPr>
          <p:cNvCxnSpPr>
            <a:cxnSpLocks/>
          </p:cNvCxnSpPr>
          <p:nvPr/>
        </p:nvCxnSpPr>
        <p:spPr>
          <a:xfrm>
            <a:off x="3780036" y="1798563"/>
            <a:ext cx="1042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6C6B03F-04A3-A3E7-432A-06D5837D17B9}"/>
              </a:ext>
            </a:extLst>
          </p:cNvPr>
          <p:cNvCxnSpPr>
            <a:cxnSpLocks/>
          </p:cNvCxnSpPr>
          <p:nvPr/>
        </p:nvCxnSpPr>
        <p:spPr>
          <a:xfrm>
            <a:off x="7756519" y="1671057"/>
            <a:ext cx="1042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F24FF99-E433-42E7-6185-9CB1A1256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661" y="3411750"/>
            <a:ext cx="2510881" cy="225580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3531D3F-3140-EF72-2DC2-A58C8774A7DC}"/>
              </a:ext>
            </a:extLst>
          </p:cNvPr>
          <p:cNvSpPr txBox="1"/>
          <p:nvPr/>
        </p:nvSpPr>
        <p:spPr>
          <a:xfrm>
            <a:off x="2421482" y="2922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Adjust LR</a:t>
            </a:r>
            <a:endParaRPr lang="en-DE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05DD939-418B-814C-6443-4DC314578548}"/>
              </a:ext>
            </a:extLst>
          </p:cNvPr>
          <p:cNvCxnSpPr>
            <a:cxnSpLocks/>
          </p:cNvCxnSpPr>
          <p:nvPr/>
        </p:nvCxnSpPr>
        <p:spPr>
          <a:xfrm>
            <a:off x="2340590" y="2880435"/>
            <a:ext cx="0" cy="452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DFA6E89-E6CB-6655-0E1B-B6883BD4D576}"/>
              </a:ext>
            </a:extLst>
          </p:cNvPr>
          <p:cNvSpPr txBox="1"/>
          <p:nvPr/>
        </p:nvSpPr>
        <p:spPr>
          <a:xfrm>
            <a:off x="3688162" y="1134981"/>
            <a:ext cx="145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Reduce Complexity</a:t>
            </a:r>
            <a:endParaRPr lang="en-D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244D7D-CA92-23CA-1C08-91069B3201EB}"/>
              </a:ext>
            </a:extLst>
          </p:cNvPr>
          <p:cNvSpPr txBox="1"/>
          <p:nvPr/>
        </p:nvSpPr>
        <p:spPr>
          <a:xfrm>
            <a:off x="7756519" y="1024726"/>
            <a:ext cx="1086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Reduce Epochs</a:t>
            </a:r>
            <a:endParaRPr lang="en-DE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C17AB89-FC6E-945C-E403-760601E2DE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6043" y="3429000"/>
            <a:ext cx="2603167" cy="22558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2C41944-CEC2-584C-53BA-C7FBBBABAA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2856" y="3411750"/>
            <a:ext cx="2899464" cy="2188719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B53B23D-20B7-013B-3877-CAD45E2B1F7D}"/>
              </a:ext>
            </a:extLst>
          </p:cNvPr>
          <p:cNvCxnSpPr/>
          <p:nvPr/>
        </p:nvCxnSpPr>
        <p:spPr>
          <a:xfrm>
            <a:off x="3863340" y="4506109"/>
            <a:ext cx="792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D4D2A88-5572-6CBA-73E2-4DB9805CA5B2}"/>
              </a:ext>
            </a:extLst>
          </p:cNvPr>
          <p:cNvSpPr txBox="1"/>
          <p:nvPr/>
        </p:nvSpPr>
        <p:spPr>
          <a:xfrm>
            <a:off x="3192780" y="5665836"/>
            <a:ext cx="262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Dynamic adjustment of number of epochs</a:t>
            </a:r>
            <a:endParaRPr lang="en-DE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6E7B152-8594-4969-7D85-FAD77109F665}"/>
              </a:ext>
            </a:extLst>
          </p:cNvPr>
          <p:cNvCxnSpPr>
            <a:cxnSpLocks/>
          </p:cNvCxnSpPr>
          <p:nvPr/>
        </p:nvCxnSpPr>
        <p:spPr>
          <a:xfrm flipH="1">
            <a:off x="6835140" y="4236720"/>
            <a:ext cx="419100" cy="607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CC4479B-63DB-01A9-A0BC-0819D8E1654C}"/>
              </a:ext>
            </a:extLst>
          </p:cNvPr>
          <p:cNvSpPr txBox="1"/>
          <p:nvPr/>
        </p:nvSpPr>
        <p:spPr>
          <a:xfrm>
            <a:off x="8955432" y="4354988"/>
            <a:ext cx="155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...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2869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D670-450E-DA05-BF4A-B07CA237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291" y="2686050"/>
            <a:ext cx="9601200" cy="1485900"/>
          </a:xfrm>
        </p:spPr>
        <p:txBody>
          <a:bodyPr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Qualität des Datensatzes bestimmt die Qualität des Modells</a:t>
            </a:r>
            <a:endParaRPr lang="en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45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4CB0C-0B8D-A2BA-64DD-9F701F3D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Neuer Datensatz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55E231E-273A-02D9-282D-80CFB4F93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2866768" cy="4969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000" dirty="0">
                <a:solidFill>
                  <a:schemeClr val="accent6">
                    <a:lumMod val="75000"/>
                  </a:schemeClr>
                </a:solidFill>
              </a:rPr>
              <a:t>Aktueller Stand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C067A84-B21C-F053-7130-BBF88220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19" y="2234103"/>
            <a:ext cx="3824073" cy="869108"/>
          </a:xfrm>
          <a:prstGeom prst="rect">
            <a:avLst/>
          </a:prstGeom>
        </p:spPr>
      </p:pic>
      <p:pic>
        <p:nvPicPr>
          <p:cNvPr id="11" name="Grafik 10" descr="Ein Bild, das Tartan, Muster, Karo, Stoff enthält.&#10;&#10;Automatisch generierte Beschreibung">
            <a:extLst>
              <a:ext uri="{FF2B5EF4-FFF2-40B4-BE49-F238E27FC236}">
                <a16:creationId xmlns:a16="http://schemas.microsoft.com/office/drawing/2014/main" id="{85D4B199-C157-DAA3-9B97-55E2E1D26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754790"/>
            <a:ext cx="1594021" cy="2126399"/>
          </a:xfrm>
          <a:prstGeom prst="rect">
            <a:avLst/>
          </a:prstGeom>
        </p:spPr>
      </p:pic>
      <p:pic>
        <p:nvPicPr>
          <p:cNvPr id="13" name="Grafik 12" descr="Ein Bild, das Boden, Gelände, Flasche, Werkzeug enthält.&#10;&#10;Automatisch generierte Beschreibung">
            <a:extLst>
              <a:ext uri="{FF2B5EF4-FFF2-40B4-BE49-F238E27FC236}">
                <a16:creationId xmlns:a16="http://schemas.microsoft.com/office/drawing/2014/main" id="{477B9CD0-6795-4CAF-4143-2075A09C3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357" y="3754789"/>
            <a:ext cx="1594021" cy="212639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C8EDB055-772A-F1FB-A36E-14CA38489D35}"/>
              </a:ext>
            </a:extLst>
          </p:cNvPr>
          <p:cNvSpPr txBox="1"/>
          <p:nvPr/>
        </p:nvSpPr>
        <p:spPr>
          <a:xfrm>
            <a:off x="5199792" y="4039970"/>
            <a:ext cx="399391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Größerer Datensatz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Komplexerer Hintergrund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Nicht zentriert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E4A62F0-3291-D6C1-4A7B-9E2B445A6259}"/>
              </a:ext>
            </a:extLst>
          </p:cNvPr>
          <p:cNvSpPr txBox="1"/>
          <p:nvPr/>
        </p:nvSpPr>
        <p:spPr>
          <a:xfrm>
            <a:off x="8309905" y="439578"/>
            <a:ext cx="25104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/>
              <a:t>Zusätzlich YOLO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FECB3137-E02F-0357-6740-D4EA69B70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141" y="932021"/>
            <a:ext cx="5257129" cy="643555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80F43CC-A82A-FEC4-F0D0-FD5C35ACD5B4}"/>
              </a:ext>
            </a:extLst>
          </p:cNvPr>
          <p:cNvCxnSpPr/>
          <p:nvPr/>
        </p:nvCxnSpPr>
        <p:spPr>
          <a:xfrm>
            <a:off x="6783859" y="1677228"/>
            <a:ext cx="0" cy="3616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8020ED6-DA5E-B583-E45E-B899BD756CEB}"/>
              </a:ext>
            </a:extLst>
          </p:cNvPr>
          <p:cNvCxnSpPr/>
          <p:nvPr/>
        </p:nvCxnSpPr>
        <p:spPr>
          <a:xfrm>
            <a:off x="7442886" y="1677227"/>
            <a:ext cx="0" cy="3616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CD743D8-9DCD-F038-B3BF-C24A61870998}"/>
              </a:ext>
            </a:extLst>
          </p:cNvPr>
          <p:cNvCxnSpPr/>
          <p:nvPr/>
        </p:nvCxnSpPr>
        <p:spPr>
          <a:xfrm>
            <a:off x="8703276" y="1677226"/>
            <a:ext cx="0" cy="3616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3DCA43A-939D-F606-949B-BF88B2F864E9}"/>
              </a:ext>
            </a:extLst>
          </p:cNvPr>
          <p:cNvCxnSpPr/>
          <p:nvPr/>
        </p:nvCxnSpPr>
        <p:spPr>
          <a:xfrm>
            <a:off x="9992497" y="1648805"/>
            <a:ext cx="0" cy="3616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B7FDC83-A3C5-64F6-9B80-60EBB7793150}"/>
              </a:ext>
            </a:extLst>
          </p:cNvPr>
          <p:cNvCxnSpPr/>
          <p:nvPr/>
        </p:nvCxnSpPr>
        <p:spPr>
          <a:xfrm>
            <a:off x="11281718" y="1648805"/>
            <a:ext cx="0" cy="3616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4A6864D8-35E0-53A1-B7B5-17049BF38771}"/>
              </a:ext>
            </a:extLst>
          </p:cNvPr>
          <p:cNvSpPr txBox="1"/>
          <p:nvPr/>
        </p:nvSpPr>
        <p:spPr>
          <a:xfrm>
            <a:off x="6266446" y="202303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Klasse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2EFC33E-47E8-3F74-5396-9FA4B3708864}"/>
              </a:ext>
            </a:extLst>
          </p:cNvPr>
          <p:cNvSpPr txBox="1"/>
          <p:nvPr/>
        </p:nvSpPr>
        <p:spPr>
          <a:xfrm>
            <a:off x="7327557" y="21717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7438EF3-5DF0-1EEA-E164-CE67228CF05F}"/>
              </a:ext>
            </a:extLst>
          </p:cNvPr>
          <p:cNvSpPr txBox="1"/>
          <p:nvPr/>
        </p:nvSpPr>
        <p:spPr>
          <a:xfrm>
            <a:off x="8538519" y="2171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81D6CEC-0E47-CA76-9BA8-C09E31B19880}"/>
              </a:ext>
            </a:extLst>
          </p:cNvPr>
          <p:cNvSpPr txBox="1"/>
          <p:nvPr/>
        </p:nvSpPr>
        <p:spPr>
          <a:xfrm>
            <a:off x="9612809" y="2106634"/>
            <a:ext cx="759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Breite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50E3433-B54E-BA14-1640-31D3AE06C093}"/>
              </a:ext>
            </a:extLst>
          </p:cNvPr>
          <p:cNvSpPr txBox="1"/>
          <p:nvPr/>
        </p:nvSpPr>
        <p:spPr>
          <a:xfrm>
            <a:off x="10987837" y="211652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Höhe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DBD237F-01A2-4D38-B545-996356193C94}"/>
              </a:ext>
            </a:extLst>
          </p:cNvPr>
          <p:cNvSpPr txBox="1"/>
          <p:nvPr/>
        </p:nvSpPr>
        <p:spPr>
          <a:xfrm>
            <a:off x="5700992" y="2744789"/>
            <a:ext cx="6491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In unserem Fall reicht einfache Objekterkennung</a:t>
            </a:r>
          </a:p>
        </p:txBody>
      </p:sp>
    </p:spTree>
    <p:extLst>
      <p:ext uri="{BB962C8B-B14F-4D97-AF65-F5344CB8AC3E}">
        <p14:creationId xmlns:p14="http://schemas.microsoft.com/office/powerpoint/2010/main" val="393406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14" grpId="0"/>
      <p:bldP spid="15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4CB0C-0B8D-A2BA-64DD-9F701F3D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nächsten Schritte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55E231E-273A-02D9-282D-80CFB4F93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2866768" cy="4969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000" dirty="0">
                <a:solidFill>
                  <a:schemeClr val="accent6">
                    <a:lumMod val="75000"/>
                  </a:schemeClr>
                </a:solidFill>
              </a:rPr>
              <a:t>Ausblick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D42E36D-9C70-0047-E4F4-B87BE257EB5B}"/>
              </a:ext>
            </a:extLst>
          </p:cNvPr>
          <p:cNvSpPr txBox="1"/>
          <p:nvPr/>
        </p:nvSpPr>
        <p:spPr>
          <a:xfrm>
            <a:off x="939113" y="2444115"/>
            <a:ext cx="11133048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Anpassung des Codes an neuen Datensatz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Eigene Erhebung von Videomaterial für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Nach Erfolgreicher Objekterkennung Test an “Live-Video“ – Frame für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234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F65303A-9A82-DBFC-AED7-12968003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524" y="3057525"/>
            <a:ext cx="8414952" cy="742950"/>
          </a:xfrm>
        </p:spPr>
        <p:txBody>
          <a:bodyPr>
            <a:normAutofit fontScale="90000"/>
          </a:bodyPr>
          <a:lstStyle/>
          <a:p>
            <a:r>
              <a:rPr lang="de-DE" dirty="0"/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82516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TotalTime>93</TotalTime>
  <Words>110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Ausschnitt</vt:lpstr>
      <vt:lpstr>Das Projekt</vt:lpstr>
      <vt:lpstr>Die ersten Schritte und Probleme</vt:lpstr>
      <vt:lpstr>Die ersten Schritte und Probleme</vt:lpstr>
      <vt:lpstr>Traffic Lights Code</vt:lpstr>
      <vt:lpstr>PowerPoint Presentation</vt:lpstr>
      <vt:lpstr>Qualität des Datensatzes bestimmt die Qualität des Modells</vt:lpstr>
      <vt:lpstr>Neuer Datensatz</vt:lpstr>
      <vt:lpstr>Die nächsten Schritte</vt:lpstr>
      <vt:lpstr>Vielen Dank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diebner@outlook.com</dc:creator>
  <cp:lastModifiedBy>Samuel T.</cp:lastModifiedBy>
  <cp:revision>10</cp:revision>
  <dcterms:created xsi:type="dcterms:W3CDTF">2023-11-27T19:11:22Z</dcterms:created>
  <dcterms:modified xsi:type="dcterms:W3CDTF">2023-11-29T20:29:07Z</dcterms:modified>
</cp:coreProperties>
</file>