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68" r:id="rId9"/>
    <p:sldId id="261" r:id="rId10"/>
    <p:sldId id="262" r:id="rId11"/>
    <p:sldId id="263" r:id="rId12"/>
    <p:sldId id="264" r:id="rId13"/>
    <p:sldId id="266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AFF"/>
    <a:srgbClr val="008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0" autoAdjust="0"/>
    <p:restoredTop sz="94660"/>
  </p:normalViewPr>
  <p:slideViewPr>
    <p:cSldViewPr snapToGrid="0">
      <p:cViewPr>
        <p:scale>
          <a:sx n="80" d="100"/>
          <a:sy n="80" d="100"/>
        </p:scale>
        <p:origin x="576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A5644-3685-EA86-11CB-1F6CEBAA5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C003A0-C6AE-73A8-5668-DA957690F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1DFE29-2ED3-09AA-0E28-6913A712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29/3/2025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9E951-6099-AEBB-CA5A-3E6BBB92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ED7A2B-BABC-16AA-F4E3-4593D42B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49630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36B61-D83F-B7C5-2665-7E912C88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2455D6-F42F-4DC8-499C-38CAEF423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0136D9-85AB-17AC-8725-820E1046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29/3/2025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D6420C-C3C5-F80E-0393-D9D1327B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D8BBB8-F83B-E4B0-8610-CC98CF2CC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42716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ACBE59-1D2E-EDFB-0972-D48CD2CD5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F77879-F253-2DDD-DD68-890FA4E1A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662A9A-887F-F9C8-7EA0-2EDA47B5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29/3/2025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E00CC5-A9D5-CDB6-8D07-A4BB6354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3D08F1-E046-D8F3-24E6-0B7B2E1E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32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2C6A9-BC9D-407D-3BD7-85C2D559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E9A030-3B66-AAC8-4667-7068953DD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C09D72-D8DD-7B97-C446-2392DF95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29/3/2025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BB6CAF-322A-871C-DF11-2FC22D5B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735BF5-F189-50C3-BAE5-CA8FE85F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76644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41DDE-EBFC-AB7B-4F99-1B538DB58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63EA65-2BBA-0834-595C-C08CDBBBD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B39C7B-D1F8-86A5-1EAC-4672744B5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29/3/2025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DFAE4D-BCB5-88FC-E826-8325B850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46C385-3425-2C2B-1461-94EAD7B8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4115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4C478-5906-1C7A-790C-2EC14403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716D89-F0A5-58A1-B062-2ADC89CB5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693D2C-2EDB-A127-D6E8-E6DC6346E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791C5C-C908-053F-FB10-F3D39917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29/3/2025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68A6A8-2729-B1D9-552E-1896666B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3423D2-C139-7B23-ABE7-92117B72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91527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CD003-CE6E-7E83-506B-4542BDEFE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03D218-11D4-C079-50ED-F7D756BE3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A18F65-AD5E-466B-1DCF-950A502F1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9FA5BA5-E924-9BCA-E66C-AFF49A7C9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926F20-D7C4-BF84-8636-9C0A6633C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C0FBFD-9F24-1D51-8B3D-03E019E7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29/3/2025</a:t>
            </a:fld>
            <a:endParaRPr lang="es-HN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D604DFA-5EF3-1EFD-B133-F22F5C00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57C7C36-806D-5F28-EF9A-2EAB2979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84601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CE6F8-C075-96E4-8900-EBE770E03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583786-174D-3FEE-5C6A-8E87EF3D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29/3/2025</a:t>
            </a:fld>
            <a:endParaRPr lang="es-HN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25E0A7-1582-25A5-72F2-DE76B350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CCC49A-1FC7-65AE-FC15-DF37939F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4191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E8BA3D-ABE7-EE9D-8976-A6C41311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29/3/2025</a:t>
            </a:fld>
            <a:endParaRPr lang="es-HN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6B7EF8-7D95-22EE-7720-07ED6C11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403805-B898-1C07-5EF7-ADA41DE0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97016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0E714-8BF9-8835-61BB-F524A7C2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10BDD8-66FE-B8BC-D133-7671E9C5F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7FCAF6-BDAB-B172-EE9A-93C10356D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FEEF7C-3D2B-4726-4E1F-56C43E8B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29/3/2025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36B228-7F8A-1BD3-5B55-CC5B1AE4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B79B0C-ABE5-F06F-0249-09FAE356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33402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8EE65-5F94-9913-4308-7786543F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22E45DC-7E36-01F7-AE73-DEA340E3E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955EF7-8945-9BC6-902A-2C7F65DFF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F192FF-11C7-5846-2465-A417584A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29/3/2025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3D9376-1FC5-BD67-AF65-A7D4ECE6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EB472B-AECC-B894-9658-1EC1F99F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63612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D3ED87D-0A04-878E-3A4D-3FD8FEB4E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2F14B7-72FB-10FD-A1ED-A9DBD1911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918EB8-1120-26FF-5321-B96EE68E2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E7580C-3BDD-4C58-BA52-5F50CD20D3B5}" type="datetimeFigureOut">
              <a:rPr lang="es-HN" smtClean="0"/>
              <a:t>29/3/2025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40D113-89ED-8679-25CD-244AF9177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3AA8E3-C306-F9EE-F7C3-D9EA29F82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91804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8.xml"/><Relationship Id="rId3" Type="http://schemas.openxmlformats.org/officeDocument/2006/relationships/slide" Target="slide4.xml"/><Relationship Id="rId7" Type="http://schemas.openxmlformats.org/officeDocument/2006/relationships/slide" Target="slide10.xml"/><Relationship Id="rId12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0" Type="http://schemas.openxmlformats.org/officeDocument/2006/relationships/slide" Target="slide6.xml"/><Relationship Id="rId4" Type="http://schemas.openxmlformats.org/officeDocument/2006/relationships/slide" Target="slide1.xml"/><Relationship Id="rId9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1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83B5EFCE-A9B3-0F66-1D55-C6CAB60B6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956" y="688913"/>
            <a:ext cx="3482843" cy="5480173"/>
          </a:xfrm>
          <a:prstGeom prst="rect">
            <a:avLst/>
          </a:prstGeom>
        </p:spPr>
      </p:pic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33FFFDDA-D5A0-1C94-093F-984CD03C4AF1}"/>
              </a:ext>
            </a:extLst>
          </p:cNvPr>
          <p:cNvSpPr/>
          <p:nvPr/>
        </p:nvSpPr>
        <p:spPr>
          <a:xfrm>
            <a:off x="218441" y="1595121"/>
            <a:ext cx="4582160" cy="3373120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>
                <a:solidFill>
                  <a:srgbClr val="00825A"/>
                </a:solidFill>
              </a:rPr>
              <a:t>Formulario de Acceso</a:t>
            </a:r>
            <a:endParaRPr lang="es-HN" sz="4400" dirty="0">
              <a:solidFill>
                <a:srgbClr val="00825A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ADF0F09-F21F-DC27-23AC-8475CDBE399A}"/>
              </a:ext>
            </a:extLst>
          </p:cNvPr>
          <p:cNvCxnSpPr>
            <a:cxnSpLocks/>
          </p:cNvCxnSpPr>
          <p:nvPr/>
        </p:nvCxnSpPr>
        <p:spPr>
          <a:xfrm>
            <a:off x="6482080" y="1889760"/>
            <a:ext cx="1615440" cy="110744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E2BC6ED-0E60-DC6A-B766-E9D197B2544D}"/>
              </a:ext>
            </a:extLst>
          </p:cNvPr>
          <p:cNvSpPr/>
          <p:nvPr/>
        </p:nvSpPr>
        <p:spPr>
          <a:xfrm>
            <a:off x="4490720" y="1097280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HN" sz="1200" dirty="0">
                <a:solidFill>
                  <a:srgbClr val="00825A"/>
                </a:solidFill>
              </a:rPr>
              <a:t>Esta caja de texto permite </a:t>
            </a:r>
          </a:p>
          <a:p>
            <a:pPr algn="just"/>
            <a:r>
              <a:rPr lang="es-HN" sz="1200" dirty="0">
                <a:solidFill>
                  <a:srgbClr val="00825A"/>
                </a:solidFill>
              </a:rPr>
              <a:t>a los usuarios ingresar su </a:t>
            </a:r>
          </a:p>
          <a:p>
            <a:pPr algn="just"/>
            <a:r>
              <a:rPr lang="es-HN" sz="1200" dirty="0">
                <a:solidFill>
                  <a:srgbClr val="00825A"/>
                </a:solidFill>
              </a:rPr>
              <a:t>nombre de usuario.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3EB6424-A1B8-A4B4-EFF1-E0743F732E17}"/>
              </a:ext>
            </a:extLst>
          </p:cNvPr>
          <p:cNvCxnSpPr>
            <a:cxnSpLocks/>
          </p:cNvCxnSpPr>
          <p:nvPr/>
        </p:nvCxnSpPr>
        <p:spPr>
          <a:xfrm>
            <a:off x="6634480" y="2921983"/>
            <a:ext cx="1615440" cy="110744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035727D-57B3-F27F-655F-FCE8CB56430D}"/>
              </a:ext>
            </a:extLst>
          </p:cNvPr>
          <p:cNvSpPr/>
          <p:nvPr/>
        </p:nvSpPr>
        <p:spPr>
          <a:xfrm>
            <a:off x="4643120" y="2129503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HN" sz="1200" dirty="0">
                <a:solidFill>
                  <a:srgbClr val="00825A"/>
                </a:solidFill>
              </a:rPr>
              <a:t>Esta caja de texto </a:t>
            </a:r>
          </a:p>
          <a:p>
            <a:pPr algn="just"/>
            <a:r>
              <a:rPr lang="es-HN" sz="1200" dirty="0">
                <a:solidFill>
                  <a:srgbClr val="00825A"/>
                </a:solidFill>
              </a:rPr>
              <a:t>permite a los usuarios </a:t>
            </a:r>
          </a:p>
          <a:p>
            <a:pPr algn="just"/>
            <a:r>
              <a:rPr lang="es-HN" sz="1200" dirty="0">
                <a:solidFill>
                  <a:srgbClr val="00825A"/>
                </a:solidFill>
              </a:rPr>
              <a:t>ingresar su contraseña.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A90F05C-6795-9FD6-5BD2-F22FE706639F}"/>
              </a:ext>
            </a:extLst>
          </p:cNvPr>
          <p:cNvCxnSpPr>
            <a:cxnSpLocks/>
          </p:cNvCxnSpPr>
          <p:nvPr/>
        </p:nvCxnSpPr>
        <p:spPr>
          <a:xfrm>
            <a:off x="6634480" y="4935711"/>
            <a:ext cx="1767840" cy="10774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D9B31D6-A0F7-B7EE-1E1B-AE71E8A82D56}"/>
              </a:ext>
            </a:extLst>
          </p:cNvPr>
          <p:cNvSpPr/>
          <p:nvPr/>
        </p:nvSpPr>
        <p:spPr>
          <a:xfrm>
            <a:off x="4702045" y="4235817"/>
            <a:ext cx="1991360" cy="1054509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HN" sz="1200">
                <a:solidFill>
                  <a:srgbClr val="00825A"/>
                </a:solidFill>
              </a:rPr>
              <a:t>Este botón permite a </a:t>
            </a:r>
          </a:p>
          <a:p>
            <a:pPr algn="just"/>
            <a:r>
              <a:rPr lang="es-HN" sz="1200">
                <a:solidFill>
                  <a:srgbClr val="00825A"/>
                </a:solidFill>
              </a:rPr>
              <a:t>los usuarios enviar sus </a:t>
            </a:r>
          </a:p>
          <a:p>
            <a:pPr algn="just"/>
            <a:r>
              <a:rPr lang="es-HN" sz="1200">
                <a:solidFill>
                  <a:srgbClr val="00825A"/>
                </a:solidFill>
              </a:rPr>
              <a:t>credenciales para </a:t>
            </a:r>
          </a:p>
          <a:p>
            <a:pPr algn="just"/>
            <a:r>
              <a:rPr lang="es-HN" sz="1200">
                <a:solidFill>
                  <a:srgbClr val="00825A"/>
                </a:solidFill>
              </a:rPr>
              <a:t>intentar iniciar sesión </a:t>
            </a:r>
          </a:p>
          <a:p>
            <a:pPr algn="just"/>
            <a:r>
              <a:rPr lang="es-HN" sz="1200">
                <a:solidFill>
                  <a:srgbClr val="00825A"/>
                </a:solidFill>
              </a:rPr>
              <a:t>en el sistema. </a:t>
            </a:r>
            <a:endParaRPr lang="es-HN" sz="1200" dirty="0">
              <a:solidFill>
                <a:srgbClr val="00825A"/>
              </a:solidFill>
            </a:endParaRP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F849EA8-0AA1-8EDF-2201-0F8878BE3A9D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693405" y="5688535"/>
            <a:ext cx="1708915" cy="44597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42ED006B-70D5-BBE3-E819-C006FD431999}"/>
              </a:ext>
            </a:extLst>
          </p:cNvPr>
          <p:cNvSpPr/>
          <p:nvPr/>
        </p:nvSpPr>
        <p:spPr>
          <a:xfrm>
            <a:off x="4702045" y="5738266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HN" sz="1600" dirty="0">
                <a:solidFill>
                  <a:srgbClr val="00825A"/>
                </a:solidFill>
              </a:rPr>
              <a:t>Botón para salir del </a:t>
            </a:r>
          </a:p>
          <a:p>
            <a:pPr algn="just"/>
            <a:r>
              <a:rPr lang="es-HN" sz="1600" dirty="0">
                <a:solidFill>
                  <a:srgbClr val="00825A"/>
                </a:solidFill>
              </a:rPr>
              <a:t>programa.</a:t>
            </a:r>
          </a:p>
        </p:txBody>
      </p:sp>
      <p:sp>
        <p:nvSpPr>
          <p:cNvPr id="27" name="Botón de acción: obtener información 2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24D2B23-5475-8992-00D4-DE92DA11B7B6}"/>
              </a:ext>
            </a:extLst>
          </p:cNvPr>
          <p:cNvSpPr/>
          <p:nvPr/>
        </p:nvSpPr>
        <p:spPr>
          <a:xfrm>
            <a:off x="9819640" y="4826247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01719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E62882-6196-DAE0-6C57-EB0FB68AE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7199890-0C9C-27A0-CD26-C8C1B436D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202" y="1202184"/>
            <a:ext cx="6030461" cy="4041025"/>
          </a:xfrm>
          <a:prstGeom prst="rect">
            <a:avLst/>
          </a:prstGeom>
        </p:spPr>
      </p:pic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AB4BE38A-A03B-EF64-4AE3-E89A2A7CA4D5}"/>
              </a:ext>
            </a:extLst>
          </p:cNvPr>
          <p:cNvSpPr/>
          <p:nvPr/>
        </p:nvSpPr>
        <p:spPr>
          <a:xfrm>
            <a:off x="104775" y="1891401"/>
            <a:ext cx="3609976" cy="2826514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rgbClr val="00825A"/>
                </a:solidFill>
              </a:rPr>
              <a:t>Formulario Materias</a:t>
            </a:r>
            <a:endParaRPr lang="es-HN" sz="4000" dirty="0">
              <a:solidFill>
                <a:srgbClr val="00825A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F7D84541-5085-AAD3-9470-EFDCD6763A34}"/>
              </a:ext>
            </a:extLst>
          </p:cNvPr>
          <p:cNvSpPr/>
          <p:nvPr/>
        </p:nvSpPr>
        <p:spPr>
          <a:xfrm>
            <a:off x="2360289" y="44707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mostrar el código único de la materia.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5AF7C47-2718-D2F1-1C01-56832E2D1FE1}"/>
              </a:ext>
            </a:extLst>
          </p:cNvPr>
          <p:cNvSpPr/>
          <p:nvPr/>
        </p:nvSpPr>
        <p:spPr>
          <a:xfrm>
            <a:off x="6723504" y="281024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Este botón lleva a buscar el código de la materia(Si existe en la base de datos).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D7F00951-DE98-3F75-613C-D5B60E2A612E}"/>
              </a:ext>
            </a:extLst>
          </p:cNvPr>
          <p:cNvSpPr/>
          <p:nvPr/>
        </p:nvSpPr>
        <p:spPr>
          <a:xfrm>
            <a:off x="2360289" y="4966599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mostrar o ingresar el nombre de la materia.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5BC6224-FBB3-3B7F-048D-495A22A621E4}"/>
              </a:ext>
            </a:extLst>
          </p:cNvPr>
          <p:cNvCxnSpPr>
            <a:cxnSpLocks/>
          </p:cNvCxnSpPr>
          <p:nvPr/>
        </p:nvCxnSpPr>
        <p:spPr>
          <a:xfrm>
            <a:off x="4365448" y="1093871"/>
            <a:ext cx="1507775" cy="147381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1F33AFD-A666-B185-8872-FE4EA5217650}"/>
              </a:ext>
            </a:extLst>
          </p:cNvPr>
          <p:cNvCxnSpPr>
            <a:cxnSpLocks/>
          </p:cNvCxnSpPr>
          <p:nvPr/>
        </p:nvCxnSpPr>
        <p:spPr>
          <a:xfrm flipH="1">
            <a:off x="7413000" y="1192384"/>
            <a:ext cx="223213" cy="128246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FB99D81D-1F5C-60C1-BB50-7A309D30609E}"/>
              </a:ext>
            </a:extLst>
          </p:cNvPr>
          <p:cNvCxnSpPr>
            <a:cxnSpLocks/>
          </p:cNvCxnSpPr>
          <p:nvPr/>
        </p:nvCxnSpPr>
        <p:spPr>
          <a:xfrm flipV="1">
            <a:off x="4464996" y="3658552"/>
            <a:ext cx="1408227" cy="150683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Botón de acción: obtener información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DADF57F8-0EC2-6D74-B91C-74F05F8061EA}"/>
              </a:ext>
            </a:extLst>
          </p:cNvPr>
          <p:cNvSpPr/>
          <p:nvPr/>
        </p:nvSpPr>
        <p:spPr>
          <a:xfrm>
            <a:off x="9156026" y="2031099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908302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009520-F320-F84B-E623-1DDE1F411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C94BCFD-F6FF-0D1C-5FB3-39EBB52E5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201" y="1178279"/>
            <a:ext cx="6030461" cy="3987108"/>
          </a:xfrm>
          <a:prstGeom prst="rect">
            <a:avLst/>
          </a:prstGeom>
        </p:spPr>
      </p:pic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CFC9FF22-1095-2C90-CE32-C64AFC7BE29B}"/>
              </a:ext>
            </a:extLst>
          </p:cNvPr>
          <p:cNvSpPr/>
          <p:nvPr/>
        </p:nvSpPr>
        <p:spPr>
          <a:xfrm>
            <a:off x="104775" y="1891401"/>
            <a:ext cx="3609976" cy="2826514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rgbClr val="00825A"/>
                </a:solidFill>
              </a:rPr>
              <a:t>Formulario Usuarios</a:t>
            </a:r>
            <a:endParaRPr lang="es-HN" sz="4000" dirty="0">
              <a:solidFill>
                <a:srgbClr val="00825A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AD70640-0CDC-8032-DAAE-5697F91AABB1}"/>
              </a:ext>
            </a:extLst>
          </p:cNvPr>
          <p:cNvSpPr/>
          <p:nvPr/>
        </p:nvSpPr>
        <p:spPr>
          <a:xfrm>
            <a:off x="5327226" y="177768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mostrar el código único del usuario.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5D26A4D-E4BF-F904-7D9D-F768D10EE247}"/>
              </a:ext>
            </a:extLst>
          </p:cNvPr>
          <p:cNvSpPr/>
          <p:nvPr/>
        </p:nvSpPr>
        <p:spPr>
          <a:xfrm>
            <a:off x="8892772" y="125381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Este botón lleva a buscar el código del usuario(Si existe en la base de datos).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0A516E69-A7F0-5CD8-06DB-87884D75E70E}"/>
              </a:ext>
            </a:extLst>
          </p:cNvPr>
          <p:cNvSpPr/>
          <p:nvPr/>
        </p:nvSpPr>
        <p:spPr>
          <a:xfrm>
            <a:off x="2316641" y="795358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mostrar o ingresar el nombre del usuario.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FED5718-995A-D0F1-8DD9-E7542743DE25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322906" y="970248"/>
            <a:ext cx="525366" cy="108630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5863DD2-47AE-B377-E5F9-F80CD6796ED5}"/>
              </a:ext>
            </a:extLst>
          </p:cNvPr>
          <p:cNvCxnSpPr>
            <a:cxnSpLocks/>
          </p:cNvCxnSpPr>
          <p:nvPr/>
        </p:nvCxnSpPr>
        <p:spPr>
          <a:xfrm flipH="1">
            <a:off x="8407850" y="1022636"/>
            <a:ext cx="706967" cy="103392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CD19AF4-44B4-8683-12B1-70B674404ACA}"/>
              </a:ext>
            </a:extLst>
          </p:cNvPr>
          <p:cNvCxnSpPr>
            <a:cxnSpLocks/>
          </p:cNvCxnSpPr>
          <p:nvPr/>
        </p:nvCxnSpPr>
        <p:spPr>
          <a:xfrm>
            <a:off x="4522740" y="1539596"/>
            <a:ext cx="1573260" cy="110632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D03FF46-71CE-D612-8265-5332157FE8CD}"/>
              </a:ext>
            </a:extLst>
          </p:cNvPr>
          <p:cNvSpPr/>
          <p:nvPr/>
        </p:nvSpPr>
        <p:spPr>
          <a:xfrm>
            <a:off x="2252280" y="4869776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mostrar(de manera *****) o ingresar 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la contraseña del usuario</a:t>
            </a: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4C7E8C4-9626-4C3F-669A-C9F844DD4F2E}"/>
              </a:ext>
            </a:extLst>
          </p:cNvPr>
          <p:cNvCxnSpPr>
            <a:cxnSpLocks/>
          </p:cNvCxnSpPr>
          <p:nvPr/>
        </p:nvCxnSpPr>
        <p:spPr>
          <a:xfrm flipV="1">
            <a:off x="4458379" y="3307404"/>
            <a:ext cx="1777051" cy="1731524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11E43F4E-5F4A-607B-C26C-8F63E1D53D3B}"/>
              </a:ext>
            </a:extLst>
          </p:cNvPr>
          <p:cNvCxnSpPr>
            <a:cxnSpLocks/>
          </p:cNvCxnSpPr>
          <p:nvPr/>
        </p:nvCxnSpPr>
        <p:spPr>
          <a:xfrm>
            <a:off x="5933872" y="3618929"/>
            <a:ext cx="651717" cy="23558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7270D7CF-2D56-3625-76FE-08BF4AFFE663}"/>
              </a:ext>
            </a:extLst>
          </p:cNvPr>
          <p:cNvSpPr/>
          <p:nvPr/>
        </p:nvSpPr>
        <p:spPr>
          <a:xfrm>
            <a:off x="6737943" y="5571688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seleccionar el rol del usuario.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692D49E1-B498-438B-C904-DADAF4AA13F1}"/>
              </a:ext>
            </a:extLst>
          </p:cNvPr>
          <p:cNvCxnSpPr>
            <a:cxnSpLocks/>
          </p:cNvCxnSpPr>
          <p:nvPr/>
        </p:nvCxnSpPr>
        <p:spPr>
          <a:xfrm flipH="1" flipV="1">
            <a:off x="6737943" y="4533089"/>
            <a:ext cx="878814" cy="103859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Botón de acción: obtener información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C6DD019-A138-2867-3BE4-B0E80E4062BF}"/>
              </a:ext>
            </a:extLst>
          </p:cNvPr>
          <p:cNvSpPr/>
          <p:nvPr/>
        </p:nvSpPr>
        <p:spPr>
          <a:xfrm>
            <a:off x="9297179" y="2056557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696661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95CE3C-CF40-69F4-1F5E-E07B35218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90D829A-D3FC-12AE-4322-5E258A671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562" y="1196203"/>
            <a:ext cx="5870864" cy="3969183"/>
          </a:xfrm>
          <a:prstGeom prst="rect">
            <a:avLst/>
          </a:prstGeom>
        </p:spPr>
      </p:pic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C5286772-62CD-9D0B-060A-DA555FA6DEFA}"/>
              </a:ext>
            </a:extLst>
          </p:cNvPr>
          <p:cNvSpPr/>
          <p:nvPr/>
        </p:nvSpPr>
        <p:spPr>
          <a:xfrm>
            <a:off x="104775" y="1891401"/>
            <a:ext cx="3609976" cy="2826514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rgbClr val="00825A"/>
                </a:solidFill>
              </a:rPr>
              <a:t>Formulario Asistencias</a:t>
            </a:r>
            <a:endParaRPr lang="es-HN" sz="4000" dirty="0">
              <a:solidFill>
                <a:srgbClr val="00825A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0DEC44C-E28F-A179-214B-E7FA8CBFB057}"/>
              </a:ext>
            </a:extLst>
          </p:cNvPr>
          <p:cNvSpPr/>
          <p:nvPr/>
        </p:nvSpPr>
        <p:spPr>
          <a:xfrm>
            <a:off x="6480312" y="95797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Este botón lleva a 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seleccionar</a:t>
            </a: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el código del 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alumno</a:t>
            </a: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(Si existe en la base de datos).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0A36416-07F1-32B4-2983-72AD772CB2C0}"/>
              </a:ext>
            </a:extLst>
          </p:cNvPr>
          <p:cNvSpPr/>
          <p:nvPr/>
        </p:nvSpPr>
        <p:spPr>
          <a:xfrm>
            <a:off x="2316641" y="795358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mostrar el nombre del alumno.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31BB503-43CF-B331-92E0-6578E6C339E3}"/>
              </a:ext>
            </a:extLst>
          </p:cNvPr>
          <p:cNvCxnSpPr>
            <a:cxnSpLocks/>
          </p:cNvCxnSpPr>
          <p:nvPr/>
        </p:nvCxnSpPr>
        <p:spPr>
          <a:xfrm>
            <a:off x="7764994" y="993052"/>
            <a:ext cx="1505466" cy="182796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C98D5DF5-7ADA-CDBF-C547-FF4AC086A7C2}"/>
              </a:ext>
            </a:extLst>
          </p:cNvPr>
          <p:cNvCxnSpPr>
            <a:cxnSpLocks/>
          </p:cNvCxnSpPr>
          <p:nvPr/>
        </p:nvCxnSpPr>
        <p:spPr>
          <a:xfrm>
            <a:off x="4522740" y="1539596"/>
            <a:ext cx="1955881" cy="128142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EB0E3B87-660C-9FCC-3521-0D30B52DB501}"/>
              </a:ext>
            </a:extLst>
          </p:cNvPr>
          <p:cNvSpPr/>
          <p:nvPr/>
        </p:nvSpPr>
        <p:spPr>
          <a:xfrm>
            <a:off x="9525138" y="5368537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seleccionar el tipo de asistencia del alumno.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760C95C-8484-E6F5-F90D-6B3E2054534A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8730543" y="4260715"/>
            <a:ext cx="1790275" cy="110782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2EB7AD7A-623B-764F-5BFD-AB0E3B6523BF}"/>
              </a:ext>
            </a:extLst>
          </p:cNvPr>
          <p:cNvSpPr/>
          <p:nvPr/>
        </p:nvSpPr>
        <p:spPr>
          <a:xfrm>
            <a:off x="2709421" y="4441823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seleccionar la fecha de asistencia del alumno.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45AAAB4-3E3F-CD70-CEF7-1DA41F6943F6}"/>
              </a:ext>
            </a:extLst>
          </p:cNvPr>
          <p:cNvCxnSpPr>
            <a:cxnSpLocks/>
          </p:cNvCxnSpPr>
          <p:nvPr/>
        </p:nvCxnSpPr>
        <p:spPr>
          <a:xfrm flipV="1">
            <a:off x="4630366" y="3429000"/>
            <a:ext cx="3793355" cy="110408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A2A9B99D-1243-E38C-75A4-D3C8ABF0B4FC}"/>
              </a:ext>
            </a:extLst>
          </p:cNvPr>
          <p:cNvSpPr/>
          <p:nvPr/>
        </p:nvSpPr>
        <p:spPr>
          <a:xfrm>
            <a:off x="2836635" y="5850886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00825A"/>
                </a:solidFill>
              </a:rPr>
              <a:t>B</a:t>
            </a:r>
            <a:r>
              <a:rPr lang="es-HN" sz="1200" dirty="0" err="1">
                <a:solidFill>
                  <a:srgbClr val="00825A"/>
                </a:solidFill>
              </a:rPr>
              <a:t>otón</a:t>
            </a:r>
            <a:r>
              <a:rPr lang="es-HN" sz="1200" dirty="0">
                <a:solidFill>
                  <a:srgbClr val="00825A"/>
                </a:solidFill>
              </a:rPr>
              <a:t> para asignar la asistencia al alumno. 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2EF0A19-C539-BCB7-1FA2-D80BFFDA19CE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3832315" y="4916703"/>
            <a:ext cx="1643781" cy="93418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6154C49E-85C6-8067-3F1A-E37A3BF1DDE8}"/>
              </a:ext>
            </a:extLst>
          </p:cNvPr>
          <p:cNvSpPr/>
          <p:nvPr/>
        </p:nvSpPr>
        <p:spPr>
          <a:xfrm>
            <a:off x="5355062" y="5773365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00825A"/>
                </a:solidFill>
              </a:rPr>
              <a:t>B</a:t>
            </a:r>
            <a:r>
              <a:rPr lang="es-HN" sz="1200" dirty="0" err="1">
                <a:solidFill>
                  <a:srgbClr val="00825A"/>
                </a:solidFill>
              </a:rPr>
              <a:t>otón</a:t>
            </a:r>
            <a:r>
              <a:rPr lang="es-HN" sz="1200" dirty="0">
                <a:solidFill>
                  <a:srgbClr val="00825A"/>
                </a:solidFill>
              </a:rPr>
              <a:t> para limpiar los campos.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50DD475-6DFF-052B-A9A3-D623014817BE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6350742" y="5002284"/>
            <a:ext cx="528755" cy="77108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B56DB761-3EBD-18D8-F8EE-3F4555ACE83B}"/>
              </a:ext>
            </a:extLst>
          </p:cNvPr>
          <p:cNvSpPr/>
          <p:nvPr/>
        </p:nvSpPr>
        <p:spPr>
          <a:xfrm>
            <a:off x="7465553" y="5754077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00825A"/>
                </a:solidFill>
              </a:rPr>
              <a:t>B</a:t>
            </a:r>
            <a:r>
              <a:rPr lang="es-HN" sz="1200" dirty="0" err="1">
                <a:solidFill>
                  <a:srgbClr val="00825A"/>
                </a:solidFill>
              </a:rPr>
              <a:t>otón</a:t>
            </a:r>
            <a:r>
              <a:rPr lang="es-HN" sz="1200" dirty="0">
                <a:solidFill>
                  <a:srgbClr val="00825A"/>
                </a:solidFill>
              </a:rPr>
              <a:t> para salir al Menú Principal.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CBAF0299-1D68-38CC-6531-3F5037DA9352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8401775" y="5002284"/>
            <a:ext cx="59458" cy="75179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108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D17AE8-FCA4-A4B8-7826-5F6269ACC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067AC23-7773-2652-581A-F3A090D39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806" y="1167842"/>
            <a:ext cx="5870863" cy="3997544"/>
          </a:xfrm>
          <a:prstGeom prst="rect">
            <a:avLst/>
          </a:prstGeom>
        </p:spPr>
      </p:pic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DADCD09C-1B73-94BB-8311-3DDAC12FBF9C}"/>
              </a:ext>
            </a:extLst>
          </p:cNvPr>
          <p:cNvSpPr/>
          <p:nvPr/>
        </p:nvSpPr>
        <p:spPr>
          <a:xfrm>
            <a:off x="104774" y="1891401"/>
            <a:ext cx="4111143" cy="2476318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rgbClr val="00825A"/>
                </a:solidFill>
              </a:rPr>
              <a:t>Formulario Calificaciones</a:t>
            </a:r>
            <a:endParaRPr lang="es-HN" sz="4000" dirty="0">
              <a:solidFill>
                <a:srgbClr val="00825A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25583E2-57C7-5800-ECF4-63C67189CEC5}"/>
              </a:ext>
            </a:extLst>
          </p:cNvPr>
          <p:cNvSpPr/>
          <p:nvPr/>
        </p:nvSpPr>
        <p:spPr>
          <a:xfrm>
            <a:off x="9299008" y="182911"/>
            <a:ext cx="1991361" cy="824784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Este botón lleva a 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seleccionar</a:t>
            </a: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el código de la calificación(Si existe en la base de datos).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A33396D5-253F-8CC9-F01F-6E35F18B45EA}"/>
              </a:ext>
            </a:extLst>
          </p:cNvPr>
          <p:cNvSpPr/>
          <p:nvPr/>
        </p:nvSpPr>
        <p:spPr>
          <a:xfrm>
            <a:off x="2316641" y="795358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mostrar el nombre del alumno.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D2FB551-4E07-8A0A-00F7-799C47CC30E0}"/>
              </a:ext>
            </a:extLst>
          </p:cNvPr>
          <p:cNvCxnSpPr>
            <a:cxnSpLocks/>
          </p:cNvCxnSpPr>
          <p:nvPr/>
        </p:nvCxnSpPr>
        <p:spPr>
          <a:xfrm flipH="1">
            <a:off x="8866208" y="1007695"/>
            <a:ext cx="1354238" cy="117261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F514FA2A-090E-5557-EC1A-4C96AD57BF00}"/>
              </a:ext>
            </a:extLst>
          </p:cNvPr>
          <p:cNvCxnSpPr>
            <a:cxnSpLocks/>
          </p:cNvCxnSpPr>
          <p:nvPr/>
        </p:nvCxnSpPr>
        <p:spPr>
          <a:xfrm>
            <a:off x="4522740" y="1539596"/>
            <a:ext cx="1410193" cy="105688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D26F5F54-8162-7194-EF90-14BB385BCCA3}"/>
              </a:ext>
            </a:extLst>
          </p:cNvPr>
          <p:cNvSpPr/>
          <p:nvPr/>
        </p:nvSpPr>
        <p:spPr>
          <a:xfrm>
            <a:off x="9919803" y="5706859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muestra al profesor que sube la calificación.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5157764-3FDA-592F-7D8D-568990BCC81F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9167149" y="4744237"/>
            <a:ext cx="1748334" cy="96262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3D03F32-7F70-40AD-D00C-90F55B1C8CC2}"/>
              </a:ext>
            </a:extLst>
          </p:cNvPr>
          <p:cNvSpPr/>
          <p:nvPr/>
        </p:nvSpPr>
        <p:spPr>
          <a:xfrm>
            <a:off x="1897258" y="4571270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muestra el grado del alumno.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7C43A68-9D3D-B93A-6688-73EB595FA737}"/>
              </a:ext>
            </a:extLst>
          </p:cNvPr>
          <p:cNvCxnSpPr>
            <a:cxnSpLocks/>
          </p:cNvCxnSpPr>
          <p:nvPr/>
        </p:nvCxnSpPr>
        <p:spPr>
          <a:xfrm flipV="1">
            <a:off x="3865488" y="3185172"/>
            <a:ext cx="2230512" cy="174116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2B6BA803-1089-92D9-3B7B-950A6A47B0C0}"/>
              </a:ext>
            </a:extLst>
          </p:cNvPr>
          <p:cNvSpPr/>
          <p:nvPr/>
        </p:nvSpPr>
        <p:spPr>
          <a:xfrm>
            <a:off x="2836635" y="5850886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00825A"/>
                </a:solidFill>
              </a:rPr>
              <a:t>Esta caja de texto permite seleccionar las materias del grado.</a:t>
            </a:r>
            <a:endParaRPr lang="es-HN" sz="1200" dirty="0">
              <a:solidFill>
                <a:srgbClr val="00825A"/>
              </a:solidFill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019CB7F-10BB-F8AD-26C7-E8A4E0D3352E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3832315" y="3709943"/>
            <a:ext cx="2359947" cy="214094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B3960EFE-37A8-35A7-1697-9FF4A15881EB}"/>
              </a:ext>
            </a:extLst>
          </p:cNvPr>
          <p:cNvSpPr/>
          <p:nvPr/>
        </p:nvSpPr>
        <p:spPr>
          <a:xfrm>
            <a:off x="5355062" y="5773365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00825A"/>
                </a:solidFill>
              </a:rPr>
              <a:t>Esta caja de texto permite ingresar la calificación.</a:t>
            </a:r>
            <a:endParaRPr lang="es-HN" sz="1200" dirty="0">
              <a:solidFill>
                <a:srgbClr val="00825A"/>
              </a:solidFill>
            </a:endParaRP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68DB3A3-2836-A29F-20F2-679697B64739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6096000" y="4780414"/>
            <a:ext cx="254742" cy="99295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02FBC965-480F-FAB7-5562-ED256C7FD5BB}"/>
              </a:ext>
            </a:extLst>
          </p:cNvPr>
          <p:cNvSpPr/>
          <p:nvPr/>
        </p:nvSpPr>
        <p:spPr>
          <a:xfrm>
            <a:off x="7465553" y="5754077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00825A"/>
                </a:solidFill>
              </a:rPr>
              <a:t>Esta caja de texto permite seleccionar el parcial.</a:t>
            </a:r>
            <a:endParaRPr lang="es-HN" sz="1200" dirty="0">
              <a:solidFill>
                <a:srgbClr val="00825A"/>
              </a:solidFill>
            </a:endParaRP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0597A197-BF7B-BB44-894F-02414ACBFC16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7276702" y="4260715"/>
            <a:ext cx="1184531" cy="149336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B22EB32-185E-1E8A-89A7-3F583A598C5B}"/>
              </a:ext>
            </a:extLst>
          </p:cNvPr>
          <p:cNvSpPr/>
          <p:nvPr/>
        </p:nvSpPr>
        <p:spPr>
          <a:xfrm>
            <a:off x="6096000" y="182911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mostrar el código único de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 la calificación</a:t>
            </a: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D2D9170-B603-C22D-2DE4-46B71574377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091680" y="975391"/>
            <a:ext cx="373873" cy="120491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019DC10C-3642-EEF7-8945-F9D26982489A}"/>
              </a:ext>
            </a:extLst>
          </p:cNvPr>
          <p:cNvSpPr/>
          <p:nvPr/>
        </p:nvSpPr>
        <p:spPr>
          <a:xfrm>
            <a:off x="10201236" y="2136694"/>
            <a:ext cx="1991361" cy="824784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Este botón lleva a 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seleccionar</a:t>
            </a: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el nombre del alumno(Si existe en la base de datos).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D5F0446-446F-8EA6-8A58-94B51E55FB65}"/>
              </a:ext>
            </a:extLst>
          </p:cNvPr>
          <p:cNvCxnSpPr>
            <a:cxnSpLocks/>
          </p:cNvCxnSpPr>
          <p:nvPr/>
        </p:nvCxnSpPr>
        <p:spPr>
          <a:xfrm flipH="1">
            <a:off x="7900013" y="2501795"/>
            <a:ext cx="2320433" cy="19416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85E6D69D-81EA-E484-3634-82ADB54EFE06}"/>
              </a:ext>
            </a:extLst>
          </p:cNvPr>
          <p:cNvSpPr/>
          <p:nvPr/>
        </p:nvSpPr>
        <p:spPr>
          <a:xfrm>
            <a:off x="7900013" y="4510211"/>
            <a:ext cx="499631" cy="266151"/>
          </a:xfrm>
          <a:prstGeom prst="ellipse">
            <a:avLst/>
          </a:prstGeom>
          <a:solidFill>
            <a:srgbClr val="F1F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Botón de acción: obtener información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22E1DBF-F3F6-C3D2-E690-AFFA1237955F}"/>
              </a:ext>
            </a:extLst>
          </p:cNvPr>
          <p:cNvSpPr/>
          <p:nvPr/>
        </p:nvSpPr>
        <p:spPr>
          <a:xfrm>
            <a:off x="9127529" y="2079752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220564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BB11A7-A7FA-2C82-9CFF-BDBC10597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51088E5-8195-3CC7-9281-D58CC6928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442" y="1174497"/>
            <a:ext cx="6773220" cy="4439270"/>
          </a:xfrm>
          <a:prstGeom prst="rect">
            <a:avLst/>
          </a:prstGeom>
        </p:spPr>
      </p:pic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F45527DA-F270-E51B-5615-70DEBA6DE182}"/>
              </a:ext>
            </a:extLst>
          </p:cNvPr>
          <p:cNvSpPr/>
          <p:nvPr/>
        </p:nvSpPr>
        <p:spPr>
          <a:xfrm>
            <a:off x="104775" y="1891401"/>
            <a:ext cx="3609976" cy="2826514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rgbClr val="00825A"/>
                </a:solidFill>
              </a:rPr>
              <a:t>Consulta Alumnos</a:t>
            </a:r>
            <a:endParaRPr lang="es-HN" sz="4000" dirty="0">
              <a:solidFill>
                <a:srgbClr val="00825A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5E78C74-F027-BA13-FF50-17A3499B55D1}"/>
              </a:ext>
            </a:extLst>
          </p:cNvPr>
          <p:cNvSpPr/>
          <p:nvPr/>
        </p:nvSpPr>
        <p:spPr>
          <a:xfrm>
            <a:off x="8892772" y="125381"/>
            <a:ext cx="2527703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a caja de texto permite filtrar por (NUMERO DE CUENTA, NOMBRE, GENERO, ACTIVOS, INACTIVOS)</a:t>
            </a:r>
            <a:endParaRPr kumimoji="0" lang="es-HN" sz="1200" b="0" i="0" u="none" strike="noStrike" kern="1200" cap="none" spc="0" normalizeH="0" baseline="0" noProof="0" dirty="0">
              <a:ln>
                <a:noFill/>
              </a:ln>
              <a:solidFill>
                <a:srgbClr val="00825A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3EAB9B1-79A6-1F18-6A9A-905E17B861DB}"/>
              </a:ext>
            </a:extLst>
          </p:cNvPr>
          <p:cNvSpPr/>
          <p:nvPr/>
        </p:nvSpPr>
        <p:spPr>
          <a:xfrm>
            <a:off x="1587277" y="385783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ingresar el dato de búsqueda en especifico.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D87FF53-83DC-5765-3B80-21F20428FDE1}"/>
              </a:ext>
            </a:extLst>
          </p:cNvPr>
          <p:cNvCxnSpPr>
            <a:cxnSpLocks/>
          </p:cNvCxnSpPr>
          <p:nvPr/>
        </p:nvCxnSpPr>
        <p:spPr>
          <a:xfrm flipH="1">
            <a:off x="8892772" y="1022636"/>
            <a:ext cx="222045" cy="162328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E6BA84FD-01D8-97B5-E6C7-DFF07BC0DF6A}"/>
              </a:ext>
            </a:extLst>
          </p:cNvPr>
          <p:cNvCxnSpPr>
            <a:cxnSpLocks/>
          </p:cNvCxnSpPr>
          <p:nvPr/>
        </p:nvCxnSpPr>
        <p:spPr>
          <a:xfrm>
            <a:off x="3714751" y="1244233"/>
            <a:ext cx="2513790" cy="150849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924DAD45-EC28-E867-A79F-26FC552409AB}"/>
              </a:ext>
            </a:extLst>
          </p:cNvPr>
          <p:cNvSpPr/>
          <p:nvPr/>
        </p:nvSpPr>
        <p:spPr>
          <a:xfrm>
            <a:off x="8550419" y="583536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realiza la acción de buscar.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5A20E56-05CC-D4F8-CABD-95E075F546E4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9546099" y="2953812"/>
            <a:ext cx="321801" cy="288155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530EB45-9795-46D6-6D56-E4AC244A8488}"/>
              </a:ext>
            </a:extLst>
          </p:cNvPr>
          <p:cNvSpPr/>
          <p:nvPr/>
        </p:nvSpPr>
        <p:spPr>
          <a:xfrm>
            <a:off x="2187272" y="593061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tabla muestra los resultados de la búsqueda.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DA4DFA21-73DD-4176-E5E4-A2AEB62503A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3182952" y="4219575"/>
            <a:ext cx="2444738" cy="171103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27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F1F44D-C75C-C152-1CE4-94CDCA47C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CCD2244-3B3F-12AA-A2DE-A0BA71B13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641" y="1109201"/>
            <a:ext cx="6716062" cy="4574302"/>
          </a:xfrm>
          <a:prstGeom prst="rect">
            <a:avLst/>
          </a:prstGeom>
        </p:spPr>
      </p:pic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1DC3694F-01D8-CEB5-2024-B63827209201}"/>
              </a:ext>
            </a:extLst>
          </p:cNvPr>
          <p:cNvSpPr/>
          <p:nvPr/>
        </p:nvSpPr>
        <p:spPr>
          <a:xfrm>
            <a:off x="104775" y="1891401"/>
            <a:ext cx="3609976" cy="2826514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rgbClr val="00825A"/>
                </a:solidFill>
              </a:rPr>
              <a:t>Consulta Padres</a:t>
            </a:r>
            <a:endParaRPr lang="es-HN" sz="4000" dirty="0">
              <a:solidFill>
                <a:srgbClr val="00825A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6091C70F-D949-7BCC-B5EB-763524D75EAD}"/>
              </a:ext>
            </a:extLst>
          </p:cNvPr>
          <p:cNvSpPr/>
          <p:nvPr/>
        </p:nvSpPr>
        <p:spPr>
          <a:xfrm>
            <a:off x="8892772" y="125381"/>
            <a:ext cx="2527703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a caja de texto permite filtrar por (ID, NOMBRE, NUMERO DE IDENTIDAD, GENERO, ACTIVOS, INACTIVOS)</a:t>
            </a:r>
            <a:endParaRPr kumimoji="0" lang="es-HN" sz="1200" b="0" i="0" u="none" strike="noStrike" kern="1200" cap="none" spc="0" normalizeH="0" baseline="0" noProof="0" dirty="0">
              <a:ln>
                <a:noFill/>
              </a:ln>
              <a:solidFill>
                <a:srgbClr val="00825A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95147B1F-DDFA-F219-AE02-DC5EC671B979}"/>
              </a:ext>
            </a:extLst>
          </p:cNvPr>
          <p:cNvSpPr/>
          <p:nvPr/>
        </p:nvSpPr>
        <p:spPr>
          <a:xfrm>
            <a:off x="1587277" y="385783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ingresar el dato de búsqueda en especifico.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E530EF1-A821-9E73-AF13-A51FF1777232}"/>
              </a:ext>
            </a:extLst>
          </p:cNvPr>
          <p:cNvCxnSpPr>
            <a:cxnSpLocks/>
          </p:cNvCxnSpPr>
          <p:nvPr/>
        </p:nvCxnSpPr>
        <p:spPr>
          <a:xfrm flipH="1">
            <a:off x="8892772" y="1022636"/>
            <a:ext cx="222045" cy="162328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392C12C9-A987-EE02-4E79-173447EFB052}"/>
              </a:ext>
            </a:extLst>
          </p:cNvPr>
          <p:cNvCxnSpPr>
            <a:cxnSpLocks/>
          </p:cNvCxnSpPr>
          <p:nvPr/>
        </p:nvCxnSpPr>
        <p:spPr>
          <a:xfrm>
            <a:off x="3714751" y="1244233"/>
            <a:ext cx="2513790" cy="150849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EF70A906-3374-828A-B935-92CCFCD7B130}"/>
              </a:ext>
            </a:extLst>
          </p:cNvPr>
          <p:cNvSpPr/>
          <p:nvPr/>
        </p:nvSpPr>
        <p:spPr>
          <a:xfrm>
            <a:off x="8550419" y="583536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realiza la acción de buscar.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0F59F4F-5CC6-DE26-FF21-233F1F2B2850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9546099" y="2953812"/>
            <a:ext cx="321801" cy="288155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A4F54FAE-1BBF-5FFF-83AA-7E5652A51D55}"/>
              </a:ext>
            </a:extLst>
          </p:cNvPr>
          <p:cNvSpPr/>
          <p:nvPr/>
        </p:nvSpPr>
        <p:spPr>
          <a:xfrm>
            <a:off x="2187272" y="593061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tabla muestra los resultados de la búsqueda.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5C5DBFF-8F13-F72E-CE34-C9A9556AA1B2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3182952" y="4219575"/>
            <a:ext cx="2444738" cy="171103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559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A5D40F-CFBC-E0A6-49D4-0F4D8B2AC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12A3DC0-C76B-5E38-FF5E-999DC56EE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442" y="1174498"/>
            <a:ext cx="6639852" cy="4359528"/>
          </a:xfrm>
          <a:prstGeom prst="rect">
            <a:avLst/>
          </a:prstGeom>
        </p:spPr>
      </p:pic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BAD767B7-D8B0-CBDB-DE4D-89F44223A0AF}"/>
              </a:ext>
            </a:extLst>
          </p:cNvPr>
          <p:cNvSpPr/>
          <p:nvPr/>
        </p:nvSpPr>
        <p:spPr>
          <a:xfrm>
            <a:off x="104775" y="1891401"/>
            <a:ext cx="3609976" cy="2826514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rgbClr val="00825A"/>
                </a:solidFill>
              </a:rPr>
              <a:t>Consulta Materias</a:t>
            </a:r>
            <a:endParaRPr lang="es-HN" sz="4000" dirty="0">
              <a:solidFill>
                <a:srgbClr val="00825A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E99C2F8-740A-4D6A-9E06-14E32DD41634}"/>
              </a:ext>
            </a:extLst>
          </p:cNvPr>
          <p:cNvSpPr/>
          <p:nvPr/>
        </p:nvSpPr>
        <p:spPr>
          <a:xfrm>
            <a:off x="8892772" y="125381"/>
            <a:ext cx="2527703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a caja de texto permite filtrar por (ID, NOMBRE,  ACTIVOS, INACTIVOS)</a:t>
            </a:r>
            <a:endParaRPr kumimoji="0" lang="es-HN" sz="1200" b="0" i="0" u="none" strike="noStrike" kern="1200" cap="none" spc="0" normalizeH="0" baseline="0" noProof="0" dirty="0">
              <a:ln>
                <a:noFill/>
              </a:ln>
              <a:solidFill>
                <a:srgbClr val="00825A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01E555B-E652-52F6-0347-C3B54EF6EC80}"/>
              </a:ext>
            </a:extLst>
          </p:cNvPr>
          <p:cNvSpPr/>
          <p:nvPr/>
        </p:nvSpPr>
        <p:spPr>
          <a:xfrm>
            <a:off x="1587277" y="385783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ingresar el dato de búsqueda en especifico.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10124AA-DB25-689C-FB6A-F9601737907C}"/>
              </a:ext>
            </a:extLst>
          </p:cNvPr>
          <p:cNvCxnSpPr>
            <a:cxnSpLocks/>
          </p:cNvCxnSpPr>
          <p:nvPr/>
        </p:nvCxnSpPr>
        <p:spPr>
          <a:xfrm flipH="1">
            <a:off x="8791575" y="1022636"/>
            <a:ext cx="323242" cy="173008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F8DCC40-B84E-DAF1-63BD-397B94952830}"/>
              </a:ext>
            </a:extLst>
          </p:cNvPr>
          <p:cNvCxnSpPr>
            <a:cxnSpLocks/>
          </p:cNvCxnSpPr>
          <p:nvPr/>
        </p:nvCxnSpPr>
        <p:spPr>
          <a:xfrm>
            <a:off x="3714751" y="1244233"/>
            <a:ext cx="2513790" cy="150849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C90F708F-7CAF-211B-2DC6-D4E38141A236}"/>
              </a:ext>
            </a:extLst>
          </p:cNvPr>
          <p:cNvSpPr/>
          <p:nvPr/>
        </p:nvSpPr>
        <p:spPr>
          <a:xfrm>
            <a:off x="8550419" y="583536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realiza la acción de buscar.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1F2B1491-2B49-19B2-1DC5-FDAB6D2EAC4F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9546099" y="2953812"/>
            <a:ext cx="321801" cy="288155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1AD9E34-B8DD-E9A7-8736-EE1CABCE9484}"/>
              </a:ext>
            </a:extLst>
          </p:cNvPr>
          <p:cNvSpPr/>
          <p:nvPr/>
        </p:nvSpPr>
        <p:spPr>
          <a:xfrm>
            <a:off x="2187272" y="593061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tabla muestra los resultados de la búsqueda.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3B11F73-DF55-2F0C-1B1E-02781B3CC5E8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3182952" y="4219575"/>
            <a:ext cx="2444738" cy="171103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139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B34E78-A403-BC9C-2636-23D354422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63EB4CB-AC98-33C2-6FD0-2E4ABB96E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641" y="1109202"/>
            <a:ext cx="6706536" cy="4574302"/>
          </a:xfrm>
          <a:prstGeom prst="rect">
            <a:avLst/>
          </a:prstGeom>
        </p:spPr>
      </p:pic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56DBD2FA-4654-AD97-2EFD-B2CC273F2880}"/>
              </a:ext>
            </a:extLst>
          </p:cNvPr>
          <p:cNvSpPr/>
          <p:nvPr/>
        </p:nvSpPr>
        <p:spPr>
          <a:xfrm>
            <a:off x="104775" y="1891401"/>
            <a:ext cx="3609976" cy="2826514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rgbClr val="00825A"/>
                </a:solidFill>
              </a:rPr>
              <a:t>Consulta Profesores</a:t>
            </a:r>
            <a:endParaRPr lang="es-HN" sz="4000" dirty="0">
              <a:solidFill>
                <a:srgbClr val="00825A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6EBDD46-E1A3-2113-D385-B31C4857005D}"/>
              </a:ext>
            </a:extLst>
          </p:cNvPr>
          <p:cNvSpPr/>
          <p:nvPr/>
        </p:nvSpPr>
        <p:spPr>
          <a:xfrm>
            <a:off x="8892772" y="125381"/>
            <a:ext cx="2527703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a caja de texto permite filtrar por (ID, NOMBRE , GENERO, NUMERO DE IDENTIDAD, ACTIVOS, INACTIVOS)</a:t>
            </a:r>
            <a:endParaRPr kumimoji="0" lang="es-HN" sz="1200" b="0" i="0" u="none" strike="noStrike" kern="1200" cap="none" spc="0" normalizeH="0" baseline="0" noProof="0" dirty="0">
              <a:ln>
                <a:noFill/>
              </a:ln>
              <a:solidFill>
                <a:srgbClr val="00825A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A558F8E-77BB-2E12-7D26-B30973E9956B}"/>
              </a:ext>
            </a:extLst>
          </p:cNvPr>
          <p:cNvSpPr/>
          <p:nvPr/>
        </p:nvSpPr>
        <p:spPr>
          <a:xfrm>
            <a:off x="1587277" y="385783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ingresar el dato de búsqueda en especifico.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59B0F1C-A52A-B807-F479-502CE5CD9973}"/>
              </a:ext>
            </a:extLst>
          </p:cNvPr>
          <p:cNvCxnSpPr>
            <a:cxnSpLocks/>
          </p:cNvCxnSpPr>
          <p:nvPr/>
        </p:nvCxnSpPr>
        <p:spPr>
          <a:xfrm flipH="1">
            <a:off x="8892772" y="1022636"/>
            <a:ext cx="222045" cy="162328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27E72E5-D125-B706-3D6F-FE81AD25590A}"/>
              </a:ext>
            </a:extLst>
          </p:cNvPr>
          <p:cNvCxnSpPr>
            <a:cxnSpLocks/>
          </p:cNvCxnSpPr>
          <p:nvPr/>
        </p:nvCxnSpPr>
        <p:spPr>
          <a:xfrm>
            <a:off x="3714751" y="1244233"/>
            <a:ext cx="2513790" cy="150849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C3E0C58E-662D-3751-A9B7-FA73C59CB864}"/>
              </a:ext>
            </a:extLst>
          </p:cNvPr>
          <p:cNvSpPr/>
          <p:nvPr/>
        </p:nvSpPr>
        <p:spPr>
          <a:xfrm>
            <a:off x="8550419" y="583536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realiza la acción de buscar.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4BEA71D-C160-44B9-735C-116A7D6E10CB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9546099" y="2953812"/>
            <a:ext cx="321801" cy="288155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E9D08C5-ECD3-5B3A-D0DA-14E8A6A45500}"/>
              </a:ext>
            </a:extLst>
          </p:cNvPr>
          <p:cNvSpPr/>
          <p:nvPr/>
        </p:nvSpPr>
        <p:spPr>
          <a:xfrm>
            <a:off x="2187272" y="593061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tabla muestra los resultados de la búsqueda.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13CB563-A44A-5965-D37F-C1A7B27FA09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3182952" y="4219575"/>
            <a:ext cx="2444738" cy="171103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248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65514C-951D-18F1-76BC-9991CA26E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5BA5E4C-66C4-37D2-EB6A-D1167D672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641" y="1091215"/>
            <a:ext cx="6717651" cy="4744150"/>
          </a:xfrm>
          <a:prstGeom prst="rect">
            <a:avLst/>
          </a:prstGeom>
        </p:spPr>
      </p:pic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5EEC9ACA-8A94-BACD-3D2D-6607E500BDD0}"/>
              </a:ext>
            </a:extLst>
          </p:cNvPr>
          <p:cNvSpPr/>
          <p:nvPr/>
        </p:nvSpPr>
        <p:spPr>
          <a:xfrm>
            <a:off x="103232" y="1891401"/>
            <a:ext cx="3611519" cy="2826514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460" dirty="0">
                <a:solidFill>
                  <a:srgbClr val="00825A"/>
                </a:solidFill>
              </a:rPr>
              <a:t>Consulta Calificaciones</a:t>
            </a:r>
            <a:endParaRPr lang="es-HN" sz="3460" dirty="0">
              <a:solidFill>
                <a:srgbClr val="00825A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21DD474-8F25-048B-82D7-614EFDB25A42}"/>
              </a:ext>
            </a:extLst>
          </p:cNvPr>
          <p:cNvSpPr/>
          <p:nvPr/>
        </p:nvSpPr>
        <p:spPr>
          <a:xfrm>
            <a:off x="5940022" y="98711"/>
            <a:ext cx="2527703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a caja de texto permite filtrar por las materias de ese grado en especifico.</a:t>
            </a:r>
            <a:endParaRPr kumimoji="0" lang="es-HN" sz="1200" b="0" i="0" u="none" strike="noStrike" kern="1200" cap="none" spc="0" normalizeH="0" baseline="0" noProof="0" dirty="0">
              <a:ln>
                <a:noFill/>
              </a:ln>
              <a:solidFill>
                <a:srgbClr val="00825A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F17CD5A1-B942-4CC6-6B68-C8E5D3A7EE03}"/>
              </a:ext>
            </a:extLst>
          </p:cNvPr>
          <p:cNvSpPr/>
          <p:nvPr/>
        </p:nvSpPr>
        <p:spPr>
          <a:xfrm>
            <a:off x="1587277" y="385783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a caja de texto permite filtrar por los grados activos.</a:t>
            </a:r>
            <a:endParaRPr kumimoji="0" lang="es-HN" sz="1200" b="0" i="0" u="none" strike="noStrike" kern="1200" cap="none" spc="0" normalizeH="0" baseline="0" noProof="0" dirty="0">
              <a:ln>
                <a:noFill/>
              </a:ln>
              <a:solidFill>
                <a:srgbClr val="00825A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82142FF-F8AF-893D-946D-1AA40D1904D8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203874" y="995966"/>
            <a:ext cx="254201" cy="164995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75D5099-C900-C9CC-4B80-FB5C507A7717}"/>
              </a:ext>
            </a:extLst>
          </p:cNvPr>
          <p:cNvCxnSpPr>
            <a:cxnSpLocks/>
          </p:cNvCxnSpPr>
          <p:nvPr/>
        </p:nvCxnSpPr>
        <p:spPr>
          <a:xfrm>
            <a:off x="3714751" y="1244233"/>
            <a:ext cx="1828799" cy="140169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1FEF5E6D-DC1E-F908-217D-C587411BBEFE}"/>
              </a:ext>
            </a:extLst>
          </p:cNvPr>
          <p:cNvSpPr/>
          <p:nvPr/>
        </p:nvSpPr>
        <p:spPr>
          <a:xfrm>
            <a:off x="8550419" y="583536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realiza la acción de buscar.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F9F8D2DE-EA30-0558-B6E0-A375FBE5706B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9546099" y="2847975"/>
            <a:ext cx="693276" cy="298738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AAC2D33A-2D6B-BAF0-75AC-3B0891F05B92}"/>
              </a:ext>
            </a:extLst>
          </p:cNvPr>
          <p:cNvSpPr/>
          <p:nvPr/>
        </p:nvSpPr>
        <p:spPr>
          <a:xfrm>
            <a:off x="2187272" y="593061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tabla muestra los resultados de la búsqueda.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40FF6028-4F7C-2A03-BF4F-8B7C223B884B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3182952" y="4219575"/>
            <a:ext cx="2444738" cy="171103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FEE511DA-8F71-A116-18DB-80855F95C52F}"/>
              </a:ext>
            </a:extLst>
          </p:cNvPr>
          <p:cNvSpPr/>
          <p:nvPr/>
        </p:nvSpPr>
        <p:spPr>
          <a:xfrm>
            <a:off x="9350519" y="98711"/>
            <a:ext cx="2527703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a caja de texto permite filtrar por el parcial.</a:t>
            </a:r>
            <a:endParaRPr kumimoji="0" lang="es-HN" sz="1200" b="0" i="0" u="none" strike="noStrike" kern="1200" cap="none" spc="0" normalizeH="0" baseline="0" noProof="0" dirty="0">
              <a:ln>
                <a:noFill/>
              </a:ln>
              <a:solidFill>
                <a:srgbClr val="00825A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0D133CA-0DB4-69C1-9512-4F2F106C4E47}"/>
              </a:ext>
            </a:extLst>
          </p:cNvPr>
          <p:cNvCxnSpPr>
            <a:cxnSpLocks/>
          </p:cNvCxnSpPr>
          <p:nvPr/>
        </p:nvCxnSpPr>
        <p:spPr>
          <a:xfrm flipH="1">
            <a:off x="9350519" y="1022635"/>
            <a:ext cx="381058" cy="162328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66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2FB47F-74FB-3766-A68B-BA1691D2B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B8724940-CE25-8DF2-2AF3-ABA001EB8740}"/>
              </a:ext>
            </a:extLst>
          </p:cNvPr>
          <p:cNvSpPr/>
          <p:nvPr/>
        </p:nvSpPr>
        <p:spPr>
          <a:xfrm>
            <a:off x="86361" y="91442"/>
            <a:ext cx="3601719" cy="792480"/>
          </a:xfrm>
          <a:prstGeom prst="homePlate">
            <a:avLst>
              <a:gd name="adj" fmla="val 49557"/>
            </a:avLst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rgbClr val="00825A"/>
                </a:solidFill>
              </a:rPr>
              <a:t>Formulario Principal</a:t>
            </a:r>
            <a:endParaRPr lang="es-HN" sz="2800" dirty="0">
              <a:solidFill>
                <a:srgbClr val="00825A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D4331746-28E3-3825-AC3E-A38A10B04467}"/>
              </a:ext>
            </a:extLst>
          </p:cNvPr>
          <p:cNvSpPr/>
          <p:nvPr/>
        </p:nvSpPr>
        <p:spPr>
          <a:xfrm>
            <a:off x="-30479" y="1402082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Alumnos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FA73904-D0C5-A14F-34E2-CF851F987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423" y="1267461"/>
            <a:ext cx="9662161" cy="5003800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D49E90D-E241-EF9F-C468-7ECCE0D6E731}"/>
              </a:ext>
            </a:extLst>
          </p:cNvPr>
          <p:cNvCxnSpPr>
            <a:cxnSpLocks/>
          </p:cNvCxnSpPr>
          <p:nvPr/>
        </p:nvCxnSpPr>
        <p:spPr>
          <a:xfrm>
            <a:off x="1361441" y="2087880"/>
            <a:ext cx="525779" cy="100076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8744904-7256-6CC7-B394-319E83E87393}"/>
              </a:ext>
            </a:extLst>
          </p:cNvPr>
          <p:cNvSpPr/>
          <p:nvPr/>
        </p:nvSpPr>
        <p:spPr>
          <a:xfrm>
            <a:off x="-30479" y="2331724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Profesores</a:t>
            </a:r>
            <a:r>
              <a:rPr lang="es-HN" sz="1200" dirty="0">
                <a:solidFill>
                  <a:srgbClr val="00825A"/>
                </a:solidFill>
              </a:rPr>
              <a:t> 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F4DE5E3-F8CC-9777-53CE-EC0379ABEE91}"/>
              </a:ext>
            </a:extLst>
          </p:cNvPr>
          <p:cNvCxnSpPr>
            <a:cxnSpLocks/>
          </p:cNvCxnSpPr>
          <p:nvPr/>
        </p:nvCxnSpPr>
        <p:spPr>
          <a:xfrm>
            <a:off x="1361441" y="3054350"/>
            <a:ext cx="525779" cy="96393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E2EF719-0986-E981-4666-70D4BEEBD62F}"/>
              </a:ext>
            </a:extLst>
          </p:cNvPr>
          <p:cNvSpPr/>
          <p:nvPr/>
        </p:nvSpPr>
        <p:spPr>
          <a:xfrm>
            <a:off x="-30479" y="3225802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Consultas 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19FB690-ACEB-19A2-29A2-764D9882FDEE}"/>
              </a:ext>
            </a:extLst>
          </p:cNvPr>
          <p:cNvCxnSpPr>
            <a:cxnSpLocks/>
          </p:cNvCxnSpPr>
          <p:nvPr/>
        </p:nvCxnSpPr>
        <p:spPr>
          <a:xfrm>
            <a:off x="1287780" y="4018282"/>
            <a:ext cx="599440" cy="89407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05DE0E9-ADD4-39A9-44AD-778D2C117636}"/>
              </a:ext>
            </a:extLst>
          </p:cNvPr>
          <p:cNvSpPr/>
          <p:nvPr/>
        </p:nvSpPr>
        <p:spPr>
          <a:xfrm>
            <a:off x="-30479" y="4145282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Empleados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CC130D94-BDF5-FB92-1363-1670453343CA}"/>
              </a:ext>
            </a:extLst>
          </p:cNvPr>
          <p:cNvCxnSpPr>
            <a:cxnSpLocks/>
          </p:cNvCxnSpPr>
          <p:nvPr/>
        </p:nvCxnSpPr>
        <p:spPr>
          <a:xfrm>
            <a:off x="741680" y="4937762"/>
            <a:ext cx="1145540" cy="50546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88975D1E-9B00-01A8-5CA5-047A12C093B7}"/>
              </a:ext>
            </a:extLst>
          </p:cNvPr>
          <p:cNvSpPr/>
          <p:nvPr/>
        </p:nvSpPr>
        <p:spPr>
          <a:xfrm>
            <a:off x="3853179" y="231142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Grados</a:t>
            </a:r>
            <a:r>
              <a:rPr lang="es-HN" sz="1200" dirty="0">
                <a:solidFill>
                  <a:srgbClr val="00825A"/>
                </a:solidFill>
              </a:rPr>
              <a:t> 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CA88091-5AB1-F0B6-EB5B-23EAA1D56A5A}"/>
              </a:ext>
            </a:extLst>
          </p:cNvPr>
          <p:cNvCxnSpPr>
            <a:cxnSpLocks/>
          </p:cNvCxnSpPr>
          <p:nvPr/>
        </p:nvCxnSpPr>
        <p:spPr>
          <a:xfrm flipH="1">
            <a:off x="4206240" y="1023622"/>
            <a:ext cx="190500" cy="206501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D590E8E2-CA75-31E8-2F84-AC592045A386}"/>
              </a:ext>
            </a:extLst>
          </p:cNvPr>
          <p:cNvSpPr/>
          <p:nvPr/>
        </p:nvSpPr>
        <p:spPr>
          <a:xfrm>
            <a:off x="5311140" y="231142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Materias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50F9732-4A85-1170-E8DD-4B4E52263790}"/>
              </a:ext>
            </a:extLst>
          </p:cNvPr>
          <p:cNvCxnSpPr>
            <a:cxnSpLocks/>
          </p:cNvCxnSpPr>
          <p:nvPr/>
        </p:nvCxnSpPr>
        <p:spPr>
          <a:xfrm flipH="1">
            <a:off x="4488178" y="1023622"/>
            <a:ext cx="1366523" cy="280923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D49578C8-D00C-43E7-E0FA-2662AA97771B}"/>
              </a:ext>
            </a:extLst>
          </p:cNvPr>
          <p:cNvSpPr/>
          <p:nvPr/>
        </p:nvSpPr>
        <p:spPr>
          <a:xfrm>
            <a:off x="1835150" y="6065520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Usuarios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186DF9A5-190A-04AD-40DB-BDFE7B2762D5}"/>
              </a:ext>
            </a:extLst>
          </p:cNvPr>
          <p:cNvCxnSpPr>
            <a:cxnSpLocks/>
          </p:cNvCxnSpPr>
          <p:nvPr/>
        </p:nvCxnSpPr>
        <p:spPr>
          <a:xfrm flipV="1">
            <a:off x="3048000" y="4810762"/>
            <a:ext cx="563880" cy="125475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A3E241CC-7A4C-F68A-D6C2-6EE0302D94B4}"/>
              </a:ext>
            </a:extLst>
          </p:cNvPr>
          <p:cNvSpPr/>
          <p:nvPr/>
        </p:nvSpPr>
        <p:spPr>
          <a:xfrm>
            <a:off x="3394713" y="6065520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Reportes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0ECAA577-E4ED-40C0-BC63-C1487BFFE754}"/>
              </a:ext>
            </a:extLst>
          </p:cNvPr>
          <p:cNvCxnSpPr>
            <a:cxnSpLocks/>
          </p:cNvCxnSpPr>
          <p:nvPr/>
        </p:nvCxnSpPr>
        <p:spPr>
          <a:xfrm flipV="1">
            <a:off x="3954780" y="5760720"/>
            <a:ext cx="91440" cy="30480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082B74B2-CBAC-A260-E010-B1DE7AAAFFE4}"/>
              </a:ext>
            </a:extLst>
          </p:cNvPr>
          <p:cNvSpPr/>
          <p:nvPr/>
        </p:nvSpPr>
        <p:spPr>
          <a:xfrm>
            <a:off x="5500376" y="6065520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salir del sistema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F28C2C60-8955-46F2-07E3-8E3D0A1C5436}"/>
              </a:ext>
            </a:extLst>
          </p:cNvPr>
          <p:cNvCxnSpPr>
            <a:cxnSpLocks/>
          </p:cNvCxnSpPr>
          <p:nvPr/>
        </p:nvCxnSpPr>
        <p:spPr>
          <a:xfrm flipV="1">
            <a:off x="6091557" y="5760720"/>
            <a:ext cx="0" cy="30480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CE51536E-1C5C-A217-CA2E-533B0B6E9B25}"/>
              </a:ext>
            </a:extLst>
          </p:cNvPr>
          <p:cNvSpPr/>
          <p:nvPr/>
        </p:nvSpPr>
        <p:spPr>
          <a:xfrm>
            <a:off x="7262193" y="218444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Asistencias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1D13769B-71F9-26D6-9A66-A2516EB96EDE}"/>
              </a:ext>
            </a:extLst>
          </p:cNvPr>
          <p:cNvCxnSpPr>
            <a:cxnSpLocks/>
          </p:cNvCxnSpPr>
          <p:nvPr/>
        </p:nvCxnSpPr>
        <p:spPr>
          <a:xfrm flipH="1">
            <a:off x="6568444" y="1023622"/>
            <a:ext cx="876936" cy="203072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C457057C-3051-9A24-E31E-4CC0A1435392}"/>
              </a:ext>
            </a:extLst>
          </p:cNvPr>
          <p:cNvSpPr/>
          <p:nvPr/>
        </p:nvSpPr>
        <p:spPr>
          <a:xfrm>
            <a:off x="8701415" y="218444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Calificaciones</a:t>
            </a: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1A21260E-00C4-8CC5-7F55-5C6375D6FD2A}"/>
              </a:ext>
            </a:extLst>
          </p:cNvPr>
          <p:cNvCxnSpPr>
            <a:cxnSpLocks/>
          </p:cNvCxnSpPr>
          <p:nvPr/>
        </p:nvCxnSpPr>
        <p:spPr>
          <a:xfrm flipH="1">
            <a:off x="6568444" y="1010924"/>
            <a:ext cx="2676532" cy="282193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E12377DF-E6CA-E825-F9CA-B8867F805A62}"/>
              </a:ext>
            </a:extLst>
          </p:cNvPr>
          <p:cNvSpPr/>
          <p:nvPr/>
        </p:nvSpPr>
        <p:spPr>
          <a:xfrm>
            <a:off x="7396482" y="6065520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Padres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79F353E8-2F0C-85EE-69EA-2067D627E659}"/>
              </a:ext>
            </a:extLst>
          </p:cNvPr>
          <p:cNvCxnSpPr>
            <a:cxnSpLocks/>
          </p:cNvCxnSpPr>
          <p:nvPr/>
        </p:nvCxnSpPr>
        <p:spPr>
          <a:xfrm flipH="1" flipV="1">
            <a:off x="6682739" y="4912360"/>
            <a:ext cx="1242061" cy="115316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Botón de acción: obtener información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45C1F7E-EC82-885E-9010-FEEBD572455C}"/>
              </a:ext>
            </a:extLst>
          </p:cNvPr>
          <p:cNvSpPr/>
          <p:nvPr/>
        </p:nvSpPr>
        <p:spPr>
          <a:xfrm>
            <a:off x="3030220" y="3117196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" name="Botón de acción: obtener información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A42EE7B6-5CEC-6AB9-0A38-83332FDA6489}"/>
              </a:ext>
            </a:extLst>
          </p:cNvPr>
          <p:cNvSpPr/>
          <p:nvPr/>
        </p:nvSpPr>
        <p:spPr>
          <a:xfrm>
            <a:off x="6578600" y="5380334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" name="Botón de acción: obtener información 5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1AA53A91-A7C4-D3C8-637F-777F2314A905}"/>
              </a:ext>
            </a:extLst>
          </p:cNvPr>
          <p:cNvSpPr/>
          <p:nvPr/>
        </p:nvSpPr>
        <p:spPr>
          <a:xfrm>
            <a:off x="3049435" y="3908364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5" name="Botón de acción: obtener información 14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280C84CA-600B-8C6D-1F56-28F38EFD3EB1}"/>
              </a:ext>
            </a:extLst>
          </p:cNvPr>
          <p:cNvSpPr/>
          <p:nvPr/>
        </p:nvSpPr>
        <p:spPr>
          <a:xfrm>
            <a:off x="4805848" y="3211788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6" name="Botón de acción: obtener información 15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F9C698F9-07ED-0D35-E5C1-1D35C1526F5D}"/>
              </a:ext>
            </a:extLst>
          </p:cNvPr>
          <p:cNvSpPr/>
          <p:nvPr/>
        </p:nvSpPr>
        <p:spPr>
          <a:xfrm>
            <a:off x="4835694" y="3926184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7" name="Botón de acción: obtener información 16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FE61E17A-5790-356A-6520-B625D9B7F9D4}"/>
              </a:ext>
            </a:extLst>
          </p:cNvPr>
          <p:cNvSpPr/>
          <p:nvPr/>
        </p:nvSpPr>
        <p:spPr>
          <a:xfrm>
            <a:off x="4846320" y="4625340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8" name="Botón de acción: obtener información 17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DF86E16C-82AA-0401-E690-199B62368CEB}"/>
              </a:ext>
            </a:extLst>
          </p:cNvPr>
          <p:cNvSpPr/>
          <p:nvPr/>
        </p:nvSpPr>
        <p:spPr>
          <a:xfrm>
            <a:off x="6568444" y="3147676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9" name="Botón de acción: obtener información 18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1F28004B-6FC8-09A8-30DB-27CE3D002BD4}"/>
              </a:ext>
            </a:extLst>
          </p:cNvPr>
          <p:cNvSpPr/>
          <p:nvPr/>
        </p:nvSpPr>
        <p:spPr>
          <a:xfrm>
            <a:off x="6558279" y="4586542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0" name="Botón de acción: obtener información 19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0C1F1BBD-6E53-9D5C-CDB4-844E497B6B65}"/>
              </a:ext>
            </a:extLst>
          </p:cNvPr>
          <p:cNvSpPr/>
          <p:nvPr/>
        </p:nvSpPr>
        <p:spPr>
          <a:xfrm>
            <a:off x="6578600" y="3867109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1" name="Botón de acción: obtener información 20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BFF4900D-AE89-EC3C-EA7B-57187BED2C7C}"/>
              </a:ext>
            </a:extLst>
          </p:cNvPr>
          <p:cNvSpPr/>
          <p:nvPr/>
        </p:nvSpPr>
        <p:spPr>
          <a:xfrm>
            <a:off x="3071213" y="5274352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2" name="Botón de acción: obtener información 21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C1589280-6272-579F-EBE6-F0795B45A5FA}"/>
              </a:ext>
            </a:extLst>
          </p:cNvPr>
          <p:cNvSpPr/>
          <p:nvPr/>
        </p:nvSpPr>
        <p:spPr>
          <a:xfrm>
            <a:off x="3051813" y="4643754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9274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77EA47-5FCD-0F50-B40B-76A90B6F1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E69406D3-6F8F-7CE5-C934-97DEA9CCEBEF}"/>
              </a:ext>
            </a:extLst>
          </p:cNvPr>
          <p:cNvSpPr/>
          <p:nvPr/>
        </p:nvSpPr>
        <p:spPr>
          <a:xfrm>
            <a:off x="104775" y="1593479"/>
            <a:ext cx="3609976" cy="3373120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rgbClr val="00825A"/>
                </a:solidFill>
              </a:rPr>
              <a:t>MENU DE OPCIONES</a:t>
            </a:r>
            <a:endParaRPr lang="es-HN" sz="4000" dirty="0">
              <a:solidFill>
                <a:srgbClr val="00825A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D692C140-00A4-B9DB-07FD-64C76506E787}"/>
              </a:ext>
            </a:extLst>
          </p:cNvPr>
          <p:cNvSpPr/>
          <p:nvPr/>
        </p:nvSpPr>
        <p:spPr>
          <a:xfrm>
            <a:off x="2909109" y="601980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00825A"/>
                </a:solidFill>
              </a:rPr>
              <a:t>Botón para Crear Nuevo </a:t>
            </a:r>
            <a:endParaRPr lang="es-HN" sz="2000" dirty="0">
              <a:solidFill>
                <a:srgbClr val="00825A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739F182-DFD0-5990-1713-6B3BF324CF1D}"/>
              </a:ext>
            </a:extLst>
          </p:cNvPr>
          <p:cNvSpPr/>
          <p:nvPr/>
        </p:nvSpPr>
        <p:spPr>
          <a:xfrm>
            <a:off x="3038475" y="1685925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825A"/>
                </a:solidFill>
              </a:rPr>
              <a:t>Botón para Agregar (Usar luego de crear)</a:t>
            </a:r>
            <a:endParaRPr lang="es-HN" dirty="0">
              <a:solidFill>
                <a:srgbClr val="00825A"/>
              </a:solidFill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9A05ED20-7926-D9C7-98FE-BE1DD842FAB9}"/>
              </a:ext>
            </a:extLst>
          </p:cNvPr>
          <p:cNvSpPr/>
          <p:nvPr/>
        </p:nvSpPr>
        <p:spPr>
          <a:xfrm>
            <a:off x="3038474" y="3970021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825A"/>
                </a:solidFill>
              </a:rPr>
              <a:t>Botón para Actualizar los datos</a:t>
            </a:r>
            <a:endParaRPr lang="es-HN" dirty="0">
              <a:solidFill>
                <a:srgbClr val="00825A"/>
              </a:solidFill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2F7FB71-1E4A-35B0-42BD-3E198CB48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974" y="1826254"/>
            <a:ext cx="4456046" cy="2802896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5E7130E-0B59-82EE-429A-3F5B50891489}"/>
              </a:ext>
            </a:extLst>
          </p:cNvPr>
          <p:cNvCxnSpPr>
            <a:cxnSpLocks/>
          </p:cNvCxnSpPr>
          <p:nvPr/>
        </p:nvCxnSpPr>
        <p:spPr>
          <a:xfrm>
            <a:off x="4900469" y="1348237"/>
            <a:ext cx="890731" cy="73773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7593462-622D-047A-6823-94071CDAB923}"/>
              </a:ext>
            </a:extLst>
          </p:cNvPr>
          <p:cNvCxnSpPr>
            <a:cxnSpLocks/>
          </p:cNvCxnSpPr>
          <p:nvPr/>
        </p:nvCxnSpPr>
        <p:spPr>
          <a:xfrm>
            <a:off x="5244573" y="2481844"/>
            <a:ext cx="546627" cy="29855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FDE3BC5-D4C2-654D-FF91-587B7C276BBA}"/>
              </a:ext>
            </a:extLst>
          </p:cNvPr>
          <p:cNvCxnSpPr>
            <a:cxnSpLocks/>
          </p:cNvCxnSpPr>
          <p:nvPr/>
        </p:nvCxnSpPr>
        <p:spPr>
          <a:xfrm flipV="1">
            <a:off x="5244573" y="3658552"/>
            <a:ext cx="628650" cy="41904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A7B417E-1B20-06A3-665D-D8D2C4AEA3C6}"/>
              </a:ext>
            </a:extLst>
          </p:cNvPr>
          <p:cNvSpPr/>
          <p:nvPr/>
        </p:nvSpPr>
        <p:spPr>
          <a:xfrm>
            <a:off x="6724649" y="5494021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825A"/>
                </a:solidFill>
              </a:rPr>
              <a:t>Botón para Salir al Menú Principal</a:t>
            </a:r>
            <a:endParaRPr lang="es-HN" dirty="0">
              <a:solidFill>
                <a:srgbClr val="00825A"/>
              </a:solidFill>
            </a:endParaRP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1761F63-8797-C418-C823-8008C4403A33}"/>
              </a:ext>
            </a:extLst>
          </p:cNvPr>
          <p:cNvCxnSpPr>
            <a:cxnSpLocks/>
          </p:cNvCxnSpPr>
          <p:nvPr/>
        </p:nvCxnSpPr>
        <p:spPr>
          <a:xfrm flipV="1">
            <a:off x="7827698" y="4418648"/>
            <a:ext cx="0" cy="107537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CE8EA668-B72B-1284-5FD0-51F36C8D91E6}"/>
              </a:ext>
            </a:extLst>
          </p:cNvPr>
          <p:cNvSpPr/>
          <p:nvPr/>
        </p:nvSpPr>
        <p:spPr>
          <a:xfrm>
            <a:off x="9567955" y="494797"/>
            <a:ext cx="1991360" cy="90297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00825A"/>
                </a:solidFill>
              </a:rPr>
              <a:t>Botón para Eliminar de la base de datos </a:t>
            </a:r>
            <a:endParaRPr lang="es-HN" sz="2000" dirty="0">
              <a:solidFill>
                <a:srgbClr val="00825A"/>
              </a:solidFill>
            </a:endParaRP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A5C97767-19A8-4241-9311-4FF7103DEE51}"/>
              </a:ext>
            </a:extLst>
          </p:cNvPr>
          <p:cNvCxnSpPr>
            <a:cxnSpLocks/>
          </p:cNvCxnSpPr>
          <p:nvPr/>
        </p:nvCxnSpPr>
        <p:spPr>
          <a:xfrm flipH="1">
            <a:off x="9282891" y="1394460"/>
            <a:ext cx="570129" cy="69151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C0E4CC73-1C2F-20A8-F662-EFBA53FA3598}"/>
              </a:ext>
            </a:extLst>
          </p:cNvPr>
          <p:cNvSpPr/>
          <p:nvPr/>
        </p:nvSpPr>
        <p:spPr>
          <a:xfrm>
            <a:off x="10005420" y="2030359"/>
            <a:ext cx="1991360" cy="90297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00825A"/>
                </a:solidFill>
              </a:rPr>
              <a:t>Botón para Limpiar los campos </a:t>
            </a:r>
            <a:endParaRPr lang="es-HN" sz="2000" dirty="0">
              <a:solidFill>
                <a:srgbClr val="00825A"/>
              </a:solidFill>
            </a:endParaRP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216D33DD-23EF-D0BD-7381-0A3C5FAF951B}"/>
              </a:ext>
            </a:extLst>
          </p:cNvPr>
          <p:cNvCxnSpPr>
            <a:cxnSpLocks/>
          </p:cNvCxnSpPr>
          <p:nvPr/>
        </p:nvCxnSpPr>
        <p:spPr>
          <a:xfrm flipH="1">
            <a:off x="9435291" y="2780401"/>
            <a:ext cx="570129" cy="14853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D28758FF-DEC5-F4BF-C878-F5FED3F46B70}"/>
              </a:ext>
            </a:extLst>
          </p:cNvPr>
          <p:cNvSpPr/>
          <p:nvPr/>
        </p:nvSpPr>
        <p:spPr>
          <a:xfrm>
            <a:off x="10005420" y="3498850"/>
            <a:ext cx="1991360" cy="90297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00825A"/>
                </a:solidFill>
              </a:rPr>
              <a:t>Botón para Cancelar el procedimiento </a:t>
            </a:r>
            <a:endParaRPr lang="es-HN" sz="2000" dirty="0">
              <a:solidFill>
                <a:srgbClr val="00825A"/>
              </a:solidFill>
            </a:endParaRP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C5F77A52-1CF1-FDE2-2485-8B93F26DA21B}"/>
              </a:ext>
            </a:extLst>
          </p:cNvPr>
          <p:cNvCxnSpPr>
            <a:cxnSpLocks/>
          </p:cNvCxnSpPr>
          <p:nvPr/>
        </p:nvCxnSpPr>
        <p:spPr>
          <a:xfrm flipH="1" flipV="1">
            <a:off x="9435291" y="3694165"/>
            <a:ext cx="570129" cy="55472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Botón de acción: obtener información 4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F75313F-F8F9-066F-8F72-DA1BA26668A4}"/>
              </a:ext>
            </a:extLst>
          </p:cNvPr>
          <p:cNvSpPr/>
          <p:nvPr/>
        </p:nvSpPr>
        <p:spPr>
          <a:xfrm>
            <a:off x="8130303" y="4201436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53098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C44673-5DB8-6DD5-17BB-21046028B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D9F1F028-99BB-3885-F544-4F6FAC922B08}"/>
              </a:ext>
            </a:extLst>
          </p:cNvPr>
          <p:cNvSpPr/>
          <p:nvPr/>
        </p:nvSpPr>
        <p:spPr>
          <a:xfrm>
            <a:off x="230005" y="1280162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 nombres del alumno.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BF6AA2-1A08-C3C4-8F3A-B72302F93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953" y="1264205"/>
            <a:ext cx="5458587" cy="5106113"/>
          </a:xfrm>
          <a:prstGeom prst="rect">
            <a:avLst/>
          </a:prstGeom>
        </p:spPr>
      </p:pic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EDFAFBF7-72BB-2373-47DA-128023054F5C}"/>
              </a:ext>
            </a:extLst>
          </p:cNvPr>
          <p:cNvSpPr/>
          <p:nvPr/>
        </p:nvSpPr>
        <p:spPr>
          <a:xfrm>
            <a:off x="86361" y="91442"/>
            <a:ext cx="3601719" cy="792480"/>
          </a:xfrm>
          <a:prstGeom prst="homePlate">
            <a:avLst>
              <a:gd name="adj" fmla="val 49557"/>
            </a:avLst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rgbClr val="00825A"/>
                </a:solidFill>
              </a:rPr>
              <a:t>Formulario Alumnos</a:t>
            </a:r>
            <a:endParaRPr lang="es-HN" sz="2800" dirty="0">
              <a:solidFill>
                <a:srgbClr val="00825A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79F8599-EFA9-5B07-EA0F-8DB42D57D0D4}"/>
              </a:ext>
            </a:extLst>
          </p:cNvPr>
          <p:cNvCxnSpPr>
            <a:cxnSpLocks/>
          </p:cNvCxnSpPr>
          <p:nvPr/>
        </p:nvCxnSpPr>
        <p:spPr>
          <a:xfrm>
            <a:off x="2221365" y="1915162"/>
            <a:ext cx="2194992" cy="100313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554B867-014C-F127-9E5A-8256F8616AA2}"/>
              </a:ext>
            </a:extLst>
          </p:cNvPr>
          <p:cNvSpPr/>
          <p:nvPr/>
        </p:nvSpPr>
        <p:spPr>
          <a:xfrm>
            <a:off x="230005" y="2301567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los apellidos del alumno.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3B7A657-6207-8543-CDB9-023A4D091A06}"/>
              </a:ext>
            </a:extLst>
          </p:cNvPr>
          <p:cNvCxnSpPr>
            <a:cxnSpLocks/>
          </p:cNvCxnSpPr>
          <p:nvPr/>
        </p:nvCxnSpPr>
        <p:spPr>
          <a:xfrm>
            <a:off x="2221365" y="2936567"/>
            <a:ext cx="2263086" cy="49243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52EE659-AF3B-A3BC-03ED-292B6E4B85C1}"/>
              </a:ext>
            </a:extLst>
          </p:cNvPr>
          <p:cNvSpPr/>
          <p:nvPr/>
        </p:nvSpPr>
        <p:spPr>
          <a:xfrm>
            <a:off x="252919" y="3334326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seleccionar el genero del alumno.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EE8E22F-55C9-B4B2-ED11-C958667DB98F}"/>
              </a:ext>
            </a:extLst>
          </p:cNvPr>
          <p:cNvCxnSpPr>
            <a:cxnSpLocks/>
          </p:cNvCxnSpPr>
          <p:nvPr/>
        </p:nvCxnSpPr>
        <p:spPr>
          <a:xfrm flipV="1">
            <a:off x="2244279" y="3809283"/>
            <a:ext cx="2327721" cy="16004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28BF9905-D690-4463-0354-83BC3BF3B2D1}"/>
              </a:ext>
            </a:extLst>
          </p:cNvPr>
          <p:cNvSpPr/>
          <p:nvPr/>
        </p:nvSpPr>
        <p:spPr>
          <a:xfrm>
            <a:off x="252919" y="4323211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seleccionar la fecha de nacimiento del alumno.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87710E2-E7EB-297C-3823-BF9533B8EC38}"/>
              </a:ext>
            </a:extLst>
          </p:cNvPr>
          <p:cNvCxnSpPr>
            <a:cxnSpLocks/>
          </p:cNvCxnSpPr>
          <p:nvPr/>
        </p:nvCxnSpPr>
        <p:spPr>
          <a:xfrm flipV="1">
            <a:off x="2244279" y="4323211"/>
            <a:ext cx="3718776" cy="63500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AF432664-D496-D4A9-4E51-6F708D93594D}"/>
              </a:ext>
            </a:extLst>
          </p:cNvPr>
          <p:cNvSpPr/>
          <p:nvPr/>
        </p:nvSpPr>
        <p:spPr>
          <a:xfrm>
            <a:off x="252919" y="533849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el numero de teléfono del alumno.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70172E5-71FB-0539-3ED6-5145DD6E4720}"/>
              </a:ext>
            </a:extLst>
          </p:cNvPr>
          <p:cNvCxnSpPr>
            <a:cxnSpLocks/>
          </p:cNvCxnSpPr>
          <p:nvPr/>
        </p:nvCxnSpPr>
        <p:spPr>
          <a:xfrm flipV="1">
            <a:off x="2244279" y="4766409"/>
            <a:ext cx="2530921" cy="120708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FE6EF054-B8ED-D607-2FD4-F5CB72E571F3}"/>
              </a:ext>
            </a:extLst>
          </p:cNvPr>
          <p:cNvSpPr/>
          <p:nvPr/>
        </p:nvSpPr>
        <p:spPr>
          <a:xfrm>
            <a:off x="4913765" y="210933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el código único del alumno.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BD9A04A-C4C5-3F7E-34E2-745A66634DB8}"/>
              </a:ext>
            </a:extLst>
          </p:cNvPr>
          <p:cNvCxnSpPr>
            <a:cxnSpLocks/>
          </p:cNvCxnSpPr>
          <p:nvPr/>
        </p:nvCxnSpPr>
        <p:spPr>
          <a:xfrm flipH="1">
            <a:off x="5598160" y="1003413"/>
            <a:ext cx="81280" cy="94611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BBBF77B6-6989-04C2-19B0-B693B680448D}"/>
              </a:ext>
            </a:extLst>
          </p:cNvPr>
          <p:cNvSpPr/>
          <p:nvPr/>
        </p:nvSpPr>
        <p:spPr>
          <a:xfrm>
            <a:off x="7135130" y="22387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el grado del alumno.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CACA3A47-5E70-011D-3258-7064C79597BA}"/>
              </a:ext>
            </a:extLst>
          </p:cNvPr>
          <p:cNvCxnSpPr>
            <a:cxnSpLocks/>
          </p:cNvCxnSpPr>
          <p:nvPr/>
        </p:nvCxnSpPr>
        <p:spPr>
          <a:xfrm flipH="1">
            <a:off x="4963377" y="1016354"/>
            <a:ext cx="2937428" cy="138140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2D37242E-3A56-66F2-F8A0-A1A302272733}"/>
              </a:ext>
            </a:extLst>
          </p:cNvPr>
          <p:cNvSpPr/>
          <p:nvPr/>
        </p:nvSpPr>
        <p:spPr>
          <a:xfrm>
            <a:off x="9400377" y="22387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lleva a buscar el código del alumno(Si existe en la base de datos).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6FEEFEFD-E934-990C-3663-927AFF01FEC2}"/>
              </a:ext>
            </a:extLst>
          </p:cNvPr>
          <p:cNvCxnSpPr>
            <a:cxnSpLocks/>
          </p:cNvCxnSpPr>
          <p:nvPr/>
        </p:nvCxnSpPr>
        <p:spPr>
          <a:xfrm flipH="1">
            <a:off x="6905125" y="1003413"/>
            <a:ext cx="2495252" cy="106922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69EA70E0-4CDA-C818-4469-9D4C1DEE1AA6}"/>
              </a:ext>
            </a:extLst>
          </p:cNvPr>
          <p:cNvSpPr/>
          <p:nvPr/>
        </p:nvSpPr>
        <p:spPr>
          <a:xfrm>
            <a:off x="9426284" y="1217916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lleva a seleccionar el grado del alumno.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E88C8E2F-46CA-B3AD-1BC1-18AACF63C84D}"/>
              </a:ext>
            </a:extLst>
          </p:cNvPr>
          <p:cNvCxnSpPr>
            <a:cxnSpLocks/>
          </p:cNvCxnSpPr>
          <p:nvPr/>
        </p:nvCxnSpPr>
        <p:spPr>
          <a:xfrm flipH="1">
            <a:off x="6096000" y="1808834"/>
            <a:ext cx="3304377" cy="58892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B9903553-C851-1576-033F-C5C729D8130A}"/>
              </a:ext>
            </a:extLst>
          </p:cNvPr>
          <p:cNvSpPr/>
          <p:nvPr/>
        </p:nvSpPr>
        <p:spPr>
          <a:xfrm>
            <a:off x="9426284" y="2697807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permite subir una fotografía del alumno.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E28BB58B-E512-66F6-D9A2-2BE42F4CCA04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8239760" y="3094047"/>
            <a:ext cx="1186524" cy="146779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943E865F-9818-6517-F88E-96922447726A}"/>
              </a:ext>
            </a:extLst>
          </p:cNvPr>
          <p:cNvSpPr/>
          <p:nvPr/>
        </p:nvSpPr>
        <p:spPr>
          <a:xfrm>
            <a:off x="9426284" y="3667761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el nombre del encargado del alumno.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9D1790F7-0779-B843-68BD-30FC7D2B5A0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8310880" y="4064001"/>
            <a:ext cx="1115404" cy="150397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8CE64E81-DAF5-3FB5-BD85-217F36A8C655}"/>
              </a:ext>
            </a:extLst>
          </p:cNvPr>
          <p:cNvSpPr/>
          <p:nvPr/>
        </p:nvSpPr>
        <p:spPr>
          <a:xfrm>
            <a:off x="9426284" y="4586915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lleva a seleccionar al encargado del alumno.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BE593870-1F0E-9298-F584-DFB2632D3C32}"/>
              </a:ext>
            </a:extLst>
          </p:cNvPr>
          <p:cNvCxnSpPr>
            <a:cxnSpLocks/>
          </p:cNvCxnSpPr>
          <p:nvPr/>
        </p:nvCxnSpPr>
        <p:spPr>
          <a:xfrm flipH="1">
            <a:off x="8113373" y="5258127"/>
            <a:ext cx="1312911" cy="71536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E84501E3-F921-14EF-1B08-611C3150FF5D}"/>
              </a:ext>
            </a:extLst>
          </p:cNvPr>
          <p:cNvSpPr/>
          <p:nvPr/>
        </p:nvSpPr>
        <p:spPr>
          <a:xfrm>
            <a:off x="9400377" y="5877301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el domicilio del alumno.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734BF273-546D-B5A6-CAD5-B57BC817E73D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5506720" y="5814223"/>
            <a:ext cx="3893657" cy="45931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Botón de acción: obtener información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53BAE47-6403-C4EC-D9BE-A2CFFF376DA2}"/>
              </a:ext>
            </a:extLst>
          </p:cNvPr>
          <p:cNvSpPr/>
          <p:nvPr/>
        </p:nvSpPr>
        <p:spPr>
          <a:xfrm>
            <a:off x="7295404" y="1816354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51609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9B4CF2-8F79-3BD3-182A-5DF6BC338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A083F14-D4F7-D220-49C9-2CFC32078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356" y="1264205"/>
            <a:ext cx="5477639" cy="5334744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9005ACC-456C-82C9-3E31-209EC4637791}"/>
              </a:ext>
            </a:extLst>
          </p:cNvPr>
          <p:cNvSpPr/>
          <p:nvPr/>
        </p:nvSpPr>
        <p:spPr>
          <a:xfrm>
            <a:off x="230005" y="1280162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 nombres del profesor.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B545600F-3FAA-2181-9DB8-660A486F79B3}"/>
              </a:ext>
            </a:extLst>
          </p:cNvPr>
          <p:cNvSpPr/>
          <p:nvPr/>
        </p:nvSpPr>
        <p:spPr>
          <a:xfrm>
            <a:off x="86361" y="91442"/>
            <a:ext cx="3779583" cy="792480"/>
          </a:xfrm>
          <a:prstGeom prst="homePlate">
            <a:avLst>
              <a:gd name="adj" fmla="val 49557"/>
            </a:avLst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rgbClr val="00825A"/>
                </a:solidFill>
              </a:rPr>
              <a:t>Formulario Profesores</a:t>
            </a:r>
            <a:endParaRPr lang="es-HN" sz="2800" dirty="0">
              <a:solidFill>
                <a:srgbClr val="00825A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A659900-E1C9-F1FD-42A4-F529A6C2EC5E}"/>
              </a:ext>
            </a:extLst>
          </p:cNvPr>
          <p:cNvCxnSpPr>
            <a:cxnSpLocks/>
          </p:cNvCxnSpPr>
          <p:nvPr/>
        </p:nvCxnSpPr>
        <p:spPr>
          <a:xfrm>
            <a:off x="2221365" y="1915162"/>
            <a:ext cx="2194992" cy="100313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D520FBD-F1AE-6370-41B5-0FB0D0E3E140}"/>
              </a:ext>
            </a:extLst>
          </p:cNvPr>
          <p:cNvSpPr/>
          <p:nvPr/>
        </p:nvSpPr>
        <p:spPr>
          <a:xfrm>
            <a:off x="230005" y="2301567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los apellidos del profesor.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D23705C-F4E3-32FF-CDEA-9BB345F6ECCC}"/>
              </a:ext>
            </a:extLst>
          </p:cNvPr>
          <p:cNvCxnSpPr>
            <a:cxnSpLocks/>
          </p:cNvCxnSpPr>
          <p:nvPr/>
        </p:nvCxnSpPr>
        <p:spPr>
          <a:xfrm>
            <a:off x="2221365" y="2936567"/>
            <a:ext cx="2263086" cy="49243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98D150C-8B6A-D735-BDF0-9ABBC005A169}"/>
              </a:ext>
            </a:extLst>
          </p:cNvPr>
          <p:cNvSpPr/>
          <p:nvPr/>
        </p:nvSpPr>
        <p:spPr>
          <a:xfrm>
            <a:off x="252919" y="3334326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seleccionar el genero del profesor.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D0EDBD7-5072-8CFD-208C-C6BB2E057B05}"/>
              </a:ext>
            </a:extLst>
          </p:cNvPr>
          <p:cNvCxnSpPr>
            <a:cxnSpLocks/>
          </p:cNvCxnSpPr>
          <p:nvPr/>
        </p:nvCxnSpPr>
        <p:spPr>
          <a:xfrm flipV="1">
            <a:off x="2244279" y="3809283"/>
            <a:ext cx="2327721" cy="16004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AEEC252-41F6-1FA0-8B9B-91824C632893}"/>
              </a:ext>
            </a:extLst>
          </p:cNvPr>
          <p:cNvSpPr/>
          <p:nvPr/>
        </p:nvSpPr>
        <p:spPr>
          <a:xfrm>
            <a:off x="252919" y="4323211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seleccionar el numero de identidad del profesor.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22E7ED3-CCFC-E0F9-0BFB-F69B756AFF37}"/>
              </a:ext>
            </a:extLst>
          </p:cNvPr>
          <p:cNvCxnSpPr>
            <a:cxnSpLocks/>
          </p:cNvCxnSpPr>
          <p:nvPr/>
        </p:nvCxnSpPr>
        <p:spPr>
          <a:xfrm flipV="1">
            <a:off x="2244279" y="4323211"/>
            <a:ext cx="2362741" cy="63500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6ADFACCC-BD45-42FD-1FF8-690C730977AB}"/>
              </a:ext>
            </a:extLst>
          </p:cNvPr>
          <p:cNvSpPr/>
          <p:nvPr/>
        </p:nvSpPr>
        <p:spPr>
          <a:xfrm>
            <a:off x="252919" y="533849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el numero de teléfono del profesor.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9F2523B-30AD-4D60-47F3-B6443A2525B9}"/>
              </a:ext>
            </a:extLst>
          </p:cNvPr>
          <p:cNvCxnSpPr>
            <a:cxnSpLocks/>
          </p:cNvCxnSpPr>
          <p:nvPr/>
        </p:nvCxnSpPr>
        <p:spPr>
          <a:xfrm flipV="1">
            <a:off x="2244279" y="4766409"/>
            <a:ext cx="2530921" cy="120708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204DCB7C-3418-015E-A502-F0A4A27C27A0}"/>
              </a:ext>
            </a:extLst>
          </p:cNvPr>
          <p:cNvSpPr/>
          <p:nvPr/>
        </p:nvSpPr>
        <p:spPr>
          <a:xfrm>
            <a:off x="4643120" y="188219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el usuario único del profesor.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74B838D-780C-6C7E-8678-672BD9712465}"/>
              </a:ext>
            </a:extLst>
          </p:cNvPr>
          <p:cNvCxnSpPr>
            <a:cxnSpLocks/>
          </p:cNvCxnSpPr>
          <p:nvPr/>
        </p:nvCxnSpPr>
        <p:spPr>
          <a:xfrm flipH="1">
            <a:off x="4484451" y="1003413"/>
            <a:ext cx="1194989" cy="141331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5B0ABFA1-8073-6A39-C9CC-C5B5012B0AC5}"/>
              </a:ext>
            </a:extLst>
          </p:cNvPr>
          <p:cNvSpPr/>
          <p:nvPr/>
        </p:nvSpPr>
        <p:spPr>
          <a:xfrm>
            <a:off x="7135130" y="22387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el </a:t>
            </a:r>
            <a:r>
              <a:rPr lang="es-HN" sz="1200" dirty="0" err="1">
                <a:solidFill>
                  <a:srgbClr val="00825A"/>
                </a:solidFill>
              </a:rPr>
              <a:t>codigo</a:t>
            </a:r>
            <a:r>
              <a:rPr lang="es-HN" sz="1200" dirty="0">
                <a:solidFill>
                  <a:srgbClr val="00825A"/>
                </a:solidFill>
              </a:rPr>
              <a:t> único del profesor.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BA53FC5-149D-50A4-38A3-232FC9B89CBC}"/>
              </a:ext>
            </a:extLst>
          </p:cNvPr>
          <p:cNvCxnSpPr>
            <a:cxnSpLocks/>
          </p:cNvCxnSpPr>
          <p:nvPr/>
        </p:nvCxnSpPr>
        <p:spPr>
          <a:xfrm flipH="1">
            <a:off x="6206247" y="1016354"/>
            <a:ext cx="1694558" cy="104334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0D87E7D0-D156-769D-57A8-58EC9EF67FF1}"/>
              </a:ext>
            </a:extLst>
          </p:cNvPr>
          <p:cNvSpPr/>
          <p:nvPr/>
        </p:nvSpPr>
        <p:spPr>
          <a:xfrm>
            <a:off x="9445336" y="1204142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lleva a buscar el código del profesor(Si existe en la base de datos).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45E5CCA8-88CC-6C15-4053-DCE0D7747F3D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6905125" y="1600382"/>
            <a:ext cx="2540211" cy="47226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8C23601D-DBDB-241E-FA87-0E621CC542AC}"/>
              </a:ext>
            </a:extLst>
          </p:cNvPr>
          <p:cNvSpPr/>
          <p:nvPr/>
        </p:nvSpPr>
        <p:spPr>
          <a:xfrm>
            <a:off x="9426284" y="259717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lleva a seleccionar el usuario del profesor.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1EAC0E26-1A59-3781-2AEC-38364CCC870A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529664"/>
            <a:ext cx="3304377" cy="61149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BD4D3DF1-4C70-78B3-A255-3920BE37833E}"/>
              </a:ext>
            </a:extLst>
          </p:cNvPr>
          <p:cNvSpPr/>
          <p:nvPr/>
        </p:nvSpPr>
        <p:spPr>
          <a:xfrm>
            <a:off x="9426284" y="4785359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permite subir una fotografía del profesor.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9D938EFB-BDA5-6486-DF0E-81DDFC9F4076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8278238" y="4993674"/>
            <a:ext cx="1148046" cy="18792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048318A7-08A9-C8C1-68C9-5F4549D86C0B}"/>
              </a:ext>
            </a:extLst>
          </p:cNvPr>
          <p:cNvSpPr/>
          <p:nvPr/>
        </p:nvSpPr>
        <p:spPr>
          <a:xfrm>
            <a:off x="9400377" y="5877301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el domicilio del profesor.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5CE00C3A-A766-0AFC-ED15-5FCC2B3C144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5506720" y="5814223"/>
            <a:ext cx="3893657" cy="45931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8614F8B-AD20-DDD9-318E-C6BA60E26414}"/>
              </a:ext>
            </a:extLst>
          </p:cNvPr>
          <p:cNvSpPr/>
          <p:nvPr/>
        </p:nvSpPr>
        <p:spPr>
          <a:xfrm>
            <a:off x="9400377" y="3801207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Muestra la fotografía del profesor.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7C18998-1899-260E-B0B4-FE71615CFC65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723762" y="4197447"/>
            <a:ext cx="1676615" cy="45931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Botón de acción: obtener información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AEE24DDC-7400-24A3-857B-B2FA51E2EF6D}"/>
              </a:ext>
            </a:extLst>
          </p:cNvPr>
          <p:cNvSpPr/>
          <p:nvPr/>
        </p:nvSpPr>
        <p:spPr>
          <a:xfrm>
            <a:off x="7223971" y="1909528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58706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578913-9582-48FE-5DEE-241FB3043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5625B18-5D3A-696B-F3E7-0693926E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355" y="1262382"/>
            <a:ext cx="5477639" cy="5138418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2F3E566-2EDF-86E5-AF41-11158767D17C}"/>
              </a:ext>
            </a:extLst>
          </p:cNvPr>
          <p:cNvSpPr/>
          <p:nvPr/>
        </p:nvSpPr>
        <p:spPr>
          <a:xfrm>
            <a:off x="230005" y="1280162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 nombres del padre.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CF360A3-6BFE-7AE0-BD02-9A379369C341}"/>
              </a:ext>
            </a:extLst>
          </p:cNvPr>
          <p:cNvSpPr/>
          <p:nvPr/>
        </p:nvSpPr>
        <p:spPr>
          <a:xfrm>
            <a:off x="86361" y="91442"/>
            <a:ext cx="3779583" cy="792480"/>
          </a:xfrm>
          <a:prstGeom prst="homePlate">
            <a:avLst>
              <a:gd name="adj" fmla="val 49557"/>
            </a:avLst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rgbClr val="00825A"/>
                </a:solidFill>
              </a:rPr>
              <a:t>Formulario Padres</a:t>
            </a:r>
            <a:endParaRPr lang="es-HN" sz="2800" dirty="0">
              <a:solidFill>
                <a:srgbClr val="00825A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3BE9EC5-E30E-4C5D-6D17-4664B1CFB918}"/>
              </a:ext>
            </a:extLst>
          </p:cNvPr>
          <p:cNvCxnSpPr>
            <a:cxnSpLocks/>
          </p:cNvCxnSpPr>
          <p:nvPr/>
        </p:nvCxnSpPr>
        <p:spPr>
          <a:xfrm>
            <a:off x="2221365" y="1915162"/>
            <a:ext cx="2242982" cy="85426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89D33E4-0EA1-E650-C267-8105F80E2F7C}"/>
              </a:ext>
            </a:extLst>
          </p:cNvPr>
          <p:cNvSpPr/>
          <p:nvPr/>
        </p:nvSpPr>
        <p:spPr>
          <a:xfrm>
            <a:off x="230005" y="2301567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los apellidos del padre.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917F922-1494-4CC0-E999-346F9C57A0C0}"/>
              </a:ext>
            </a:extLst>
          </p:cNvPr>
          <p:cNvCxnSpPr>
            <a:cxnSpLocks/>
          </p:cNvCxnSpPr>
          <p:nvPr/>
        </p:nvCxnSpPr>
        <p:spPr>
          <a:xfrm>
            <a:off x="2221365" y="2936567"/>
            <a:ext cx="2272814" cy="33824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D878DAA-FFFC-B732-7847-3AAE6E61B328}"/>
              </a:ext>
            </a:extLst>
          </p:cNvPr>
          <p:cNvSpPr/>
          <p:nvPr/>
        </p:nvSpPr>
        <p:spPr>
          <a:xfrm>
            <a:off x="252919" y="3334326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seleccionar el genero del padre.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2B2C6E3-331B-6A51-27B7-C410ECBA2FA7}"/>
              </a:ext>
            </a:extLst>
          </p:cNvPr>
          <p:cNvCxnSpPr>
            <a:cxnSpLocks/>
          </p:cNvCxnSpPr>
          <p:nvPr/>
        </p:nvCxnSpPr>
        <p:spPr>
          <a:xfrm flipV="1">
            <a:off x="2244279" y="3809283"/>
            <a:ext cx="2327721" cy="16004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C578ADBE-BED6-DC4C-ECBA-11F253D6CC72}"/>
              </a:ext>
            </a:extLst>
          </p:cNvPr>
          <p:cNvSpPr/>
          <p:nvPr/>
        </p:nvSpPr>
        <p:spPr>
          <a:xfrm>
            <a:off x="252919" y="4323211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seleccionar el numero de identidad del padre.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F54E0A1-6F95-BD11-106A-61803DB1E5B7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244279" y="4408489"/>
            <a:ext cx="2327721" cy="31096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40D2D774-5B74-8C37-6D68-BC2E7889EC2B}"/>
              </a:ext>
            </a:extLst>
          </p:cNvPr>
          <p:cNvSpPr/>
          <p:nvPr/>
        </p:nvSpPr>
        <p:spPr>
          <a:xfrm>
            <a:off x="252919" y="533849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el numero de teléfono del padre.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3C8CA1A-B251-1B07-C350-2D22FB14A1DD}"/>
              </a:ext>
            </a:extLst>
          </p:cNvPr>
          <p:cNvCxnSpPr>
            <a:cxnSpLocks/>
          </p:cNvCxnSpPr>
          <p:nvPr/>
        </p:nvCxnSpPr>
        <p:spPr>
          <a:xfrm flipV="1">
            <a:off x="2244279" y="5075963"/>
            <a:ext cx="2609823" cy="89753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329D8EEC-547C-8968-F94D-90D8CD2FC053}"/>
              </a:ext>
            </a:extLst>
          </p:cNvPr>
          <p:cNvSpPr/>
          <p:nvPr/>
        </p:nvSpPr>
        <p:spPr>
          <a:xfrm>
            <a:off x="4643120" y="188219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el código único del padre.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C5DD557-5DAC-C630-D825-09CB19ECC89E}"/>
              </a:ext>
            </a:extLst>
          </p:cNvPr>
          <p:cNvCxnSpPr>
            <a:cxnSpLocks/>
          </p:cNvCxnSpPr>
          <p:nvPr/>
        </p:nvCxnSpPr>
        <p:spPr>
          <a:xfrm flipH="1">
            <a:off x="5506720" y="1003413"/>
            <a:ext cx="172720" cy="108817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ACE49C93-B77A-D4BD-5245-06976D69A85F}"/>
              </a:ext>
            </a:extLst>
          </p:cNvPr>
          <p:cNvSpPr/>
          <p:nvPr/>
        </p:nvSpPr>
        <p:spPr>
          <a:xfrm>
            <a:off x="9445336" y="1204142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lleva a buscar el código del padre(Si existe en la base de datos).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67D570F-B041-4087-174C-2D4AC2091424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6721813" y="1600382"/>
            <a:ext cx="2723523" cy="62725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908CCDA9-948C-E502-C707-946E7B899262}"/>
              </a:ext>
            </a:extLst>
          </p:cNvPr>
          <p:cNvSpPr/>
          <p:nvPr/>
        </p:nvSpPr>
        <p:spPr>
          <a:xfrm>
            <a:off x="9400377" y="3730566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el domicilio del padre.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A843D042-8B1C-090A-2377-5AC89DE47435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8278238" y="4126806"/>
            <a:ext cx="1122139" cy="83140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Botón de acción: obtener información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B900D43-A2D4-1AF8-9276-A8FD69CA1E12}"/>
              </a:ext>
            </a:extLst>
          </p:cNvPr>
          <p:cNvSpPr/>
          <p:nvPr/>
        </p:nvSpPr>
        <p:spPr>
          <a:xfrm>
            <a:off x="7260767" y="2010422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34737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895CF5-DB66-F926-780A-37C2FE44F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C3CBB65-0EFF-50A8-0958-6E8F1E753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70" y="1255209"/>
            <a:ext cx="5454725" cy="5334744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C11D985-CEF9-A4C4-349F-28531886B014}"/>
              </a:ext>
            </a:extLst>
          </p:cNvPr>
          <p:cNvSpPr/>
          <p:nvPr/>
        </p:nvSpPr>
        <p:spPr>
          <a:xfrm>
            <a:off x="230005" y="1280162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 nombres del empleado.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4D054827-D595-0FEB-60A6-7354D0565A78}"/>
              </a:ext>
            </a:extLst>
          </p:cNvPr>
          <p:cNvSpPr/>
          <p:nvPr/>
        </p:nvSpPr>
        <p:spPr>
          <a:xfrm>
            <a:off x="86361" y="91442"/>
            <a:ext cx="3779583" cy="792480"/>
          </a:xfrm>
          <a:prstGeom prst="homePlate">
            <a:avLst>
              <a:gd name="adj" fmla="val 49557"/>
            </a:avLst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rgbClr val="00825A"/>
                </a:solidFill>
              </a:rPr>
              <a:t>Formulario Empleado</a:t>
            </a:r>
            <a:endParaRPr lang="es-HN" sz="2800" dirty="0">
              <a:solidFill>
                <a:srgbClr val="00825A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BA49DE6-29AF-AE15-8FAC-DF09673E0517}"/>
              </a:ext>
            </a:extLst>
          </p:cNvPr>
          <p:cNvCxnSpPr>
            <a:cxnSpLocks/>
          </p:cNvCxnSpPr>
          <p:nvPr/>
        </p:nvCxnSpPr>
        <p:spPr>
          <a:xfrm>
            <a:off x="2221365" y="1915162"/>
            <a:ext cx="2194992" cy="100313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F531588-AFC8-82DD-75ED-6044EA911267}"/>
              </a:ext>
            </a:extLst>
          </p:cNvPr>
          <p:cNvSpPr/>
          <p:nvPr/>
        </p:nvSpPr>
        <p:spPr>
          <a:xfrm>
            <a:off x="230005" y="2301567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los apellidos del empleado.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AC73B97-61A4-A9BB-9178-537EDEC91F3F}"/>
              </a:ext>
            </a:extLst>
          </p:cNvPr>
          <p:cNvCxnSpPr>
            <a:cxnSpLocks/>
          </p:cNvCxnSpPr>
          <p:nvPr/>
        </p:nvCxnSpPr>
        <p:spPr>
          <a:xfrm>
            <a:off x="2221365" y="2936567"/>
            <a:ext cx="2263086" cy="49243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8F429C99-6846-1817-1BF9-74EFEC259B5F}"/>
              </a:ext>
            </a:extLst>
          </p:cNvPr>
          <p:cNvSpPr/>
          <p:nvPr/>
        </p:nvSpPr>
        <p:spPr>
          <a:xfrm>
            <a:off x="252919" y="3334326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seleccionar el genero del empleado.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85D5EC2-D19C-319C-AE4D-7AA44A41E375}"/>
              </a:ext>
            </a:extLst>
          </p:cNvPr>
          <p:cNvCxnSpPr>
            <a:cxnSpLocks/>
          </p:cNvCxnSpPr>
          <p:nvPr/>
        </p:nvCxnSpPr>
        <p:spPr>
          <a:xfrm flipV="1">
            <a:off x="2244279" y="3809283"/>
            <a:ext cx="2327721" cy="16004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62B8A6B-06F5-659A-CA67-4CE4AABC52B6}"/>
              </a:ext>
            </a:extLst>
          </p:cNvPr>
          <p:cNvSpPr/>
          <p:nvPr/>
        </p:nvSpPr>
        <p:spPr>
          <a:xfrm>
            <a:off x="252919" y="4323211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seleccionar la fecha de nacimiento del empleado.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FA997DB-F98A-9FD0-C18C-342B8D3506F0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244279" y="4243836"/>
            <a:ext cx="2530921" cy="47561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3716DCE3-63C5-2BFD-9425-F3694A74BAC8}"/>
              </a:ext>
            </a:extLst>
          </p:cNvPr>
          <p:cNvSpPr/>
          <p:nvPr/>
        </p:nvSpPr>
        <p:spPr>
          <a:xfrm>
            <a:off x="252919" y="533849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el numero de teléfono del empleado.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4D5FF31-8804-838C-4859-C7FFF1BB6C08}"/>
              </a:ext>
            </a:extLst>
          </p:cNvPr>
          <p:cNvCxnSpPr>
            <a:cxnSpLocks/>
          </p:cNvCxnSpPr>
          <p:nvPr/>
        </p:nvCxnSpPr>
        <p:spPr>
          <a:xfrm flipV="1">
            <a:off x="2244279" y="4766409"/>
            <a:ext cx="2530921" cy="120708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3FB9809B-343B-4C3C-D49A-1984A4E969ED}"/>
              </a:ext>
            </a:extLst>
          </p:cNvPr>
          <p:cNvSpPr/>
          <p:nvPr/>
        </p:nvSpPr>
        <p:spPr>
          <a:xfrm>
            <a:off x="4643120" y="188219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seleccionar el cargo del empleado.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FCEE994F-9409-DDB3-5C66-FADA2EA13FCD}"/>
              </a:ext>
            </a:extLst>
          </p:cNvPr>
          <p:cNvCxnSpPr>
            <a:cxnSpLocks/>
          </p:cNvCxnSpPr>
          <p:nvPr/>
        </p:nvCxnSpPr>
        <p:spPr>
          <a:xfrm flipH="1">
            <a:off x="4484451" y="1003413"/>
            <a:ext cx="1194989" cy="141331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E4D72DAA-7D95-D69C-56DF-3D0B958E93B0}"/>
              </a:ext>
            </a:extLst>
          </p:cNvPr>
          <p:cNvSpPr/>
          <p:nvPr/>
        </p:nvSpPr>
        <p:spPr>
          <a:xfrm>
            <a:off x="7135130" y="22387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el código único del empleado.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B57B98A1-5AF3-F7B7-F89F-ECE945C2DD8F}"/>
              </a:ext>
            </a:extLst>
          </p:cNvPr>
          <p:cNvCxnSpPr>
            <a:cxnSpLocks/>
          </p:cNvCxnSpPr>
          <p:nvPr/>
        </p:nvCxnSpPr>
        <p:spPr>
          <a:xfrm flipH="1">
            <a:off x="5827841" y="999754"/>
            <a:ext cx="1476054" cy="99686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A5CC559C-1EC2-8B2B-A1A0-76EC41593313}"/>
              </a:ext>
            </a:extLst>
          </p:cNvPr>
          <p:cNvSpPr/>
          <p:nvPr/>
        </p:nvSpPr>
        <p:spPr>
          <a:xfrm>
            <a:off x="9445336" y="1204142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lleva a buscar el código del empleado(Si existe en la base de datos).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DDCF89B4-C9A4-F41F-6D24-17937642FD54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6905125" y="1600382"/>
            <a:ext cx="2540211" cy="47226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A322D580-C8D9-E341-F98E-70D526A727E4}"/>
              </a:ext>
            </a:extLst>
          </p:cNvPr>
          <p:cNvSpPr/>
          <p:nvPr/>
        </p:nvSpPr>
        <p:spPr>
          <a:xfrm>
            <a:off x="9445336" y="4370169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permite subir una fotografía del profesor.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A1FD04CD-437D-0C97-CBC6-516B47297D4B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7558268" y="4766409"/>
            <a:ext cx="1887068" cy="120708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3EADEDF8-E7C3-A040-F9AA-E92F27BB5D7D}"/>
              </a:ext>
            </a:extLst>
          </p:cNvPr>
          <p:cNvSpPr/>
          <p:nvPr/>
        </p:nvSpPr>
        <p:spPr>
          <a:xfrm>
            <a:off x="9400377" y="5963263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el domicilio del empleado.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08C3648D-C82F-F286-2B05-6F8D9F2B085A}"/>
              </a:ext>
            </a:extLst>
          </p:cNvPr>
          <p:cNvCxnSpPr>
            <a:cxnSpLocks/>
          </p:cNvCxnSpPr>
          <p:nvPr/>
        </p:nvCxnSpPr>
        <p:spPr>
          <a:xfrm flipH="1" flipV="1">
            <a:off x="5506720" y="5814223"/>
            <a:ext cx="3938616" cy="94152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606BEE28-57FF-1988-AF7F-78C47E9D61D3}"/>
              </a:ext>
            </a:extLst>
          </p:cNvPr>
          <p:cNvSpPr/>
          <p:nvPr/>
        </p:nvSpPr>
        <p:spPr>
          <a:xfrm>
            <a:off x="9400377" y="3270965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Muestra la fotografía del empleado.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D8D0B19-032B-AD1C-AB34-4E23F329795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723762" y="3667205"/>
            <a:ext cx="1676615" cy="45931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Botón de acción: obtener información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DF14D18-4F67-84D3-3EDA-3828144863D1}"/>
              </a:ext>
            </a:extLst>
          </p:cNvPr>
          <p:cNvSpPr/>
          <p:nvPr/>
        </p:nvSpPr>
        <p:spPr>
          <a:xfrm>
            <a:off x="7135130" y="1798465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36370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DB9C7A-FAB2-BD45-4155-C2A6A4FBA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8383F6A-DA69-D55D-3C35-884478A7D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702" y="1151839"/>
            <a:ext cx="6315956" cy="5087060"/>
          </a:xfrm>
          <a:prstGeom prst="rect">
            <a:avLst/>
          </a:prstGeom>
        </p:spPr>
      </p:pic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3546EEA-BF41-E618-33AD-B195E0FBAE1B}"/>
              </a:ext>
            </a:extLst>
          </p:cNvPr>
          <p:cNvSpPr/>
          <p:nvPr/>
        </p:nvSpPr>
        <p:spPr>
          <a:xfrm>
            <a:off x="86361" y="91442"/>
            <a:ext cx="3779583" cy="792480"/>
          </a:xfrm>
          <a:prstGeom prst="homePlate">
            <a:avLst>
              <a:gd name="adj" fmla="val 49557"/>
            </a:avLst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rgbClr val="00825A"/>
                </a:solidFill>
              </a:rPr>
              <a:t>Pantalla Consultas</a:t>
            </a:r>
            <a:endParaRPr lang="es-HN" sz="2800" dirty="0">
              <a:solidFill>
                <a:srgbClr val="00825A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D264ECF-07D5-CCB3-DF1B-BEEEC27905F8}"/>
              </a:ext>
            </a:extLst>
          </p:cNvPr>
          <p:cNvSpPr/>
          <p:nvPr/>
        </p:nvSpPr>
        <p:spPr>
          <a:xfrm>
            <a:off x="252919" y="1922488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abre el formulario consulta alumnos.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443BB0B4-6142-8AF1-8714-3A5984297359}"/>
              </a:ext>
            </a:extLst>
          </p:cNvPr>
          <p:cNvCxnSpPr>
            <a:cxnSpLocks/>
          </p:cNvCxnSpPr>
          <p:nvPr/>
        </p:nvCxnSpPr>
        <p:spPr>
          <a:xfrm>
            <a:off x="2244279" y="2557488"/>
            <a:ext cx="1621665" cy="110971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5436BB99-B0C8-A84E-F145-5A522B1C1F93}"/>
              </a:ext>
            </a:extLst>
          </p:cNvPr>
          <p:cNvSpPr/>
          <p:nvPr/>
        </p:nvSpPr>
        <p:spPr>
          <a:xfrm>
            <a:off x="252919" y="3605913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abre el formulario consulta grados.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F529555E-4974-21C7-0BDA-5C4EA43EEA6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244279" y="4002153"/>
            <a:ext cx="1737171" cy="49633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0337C958-FA59-B8CA-4F77-E56709492F84}"/>
              </a:ext>
            </a:extLst>
          </p:cNvPr>
          <p:cNvSpPr/>
          <p:nvPr/>
        </p:nvSpPr>
        <p:spPr>
          <a:xfrm>
            <a:off x="252919" y="533849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abre el formulario consulta calificaciones.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F117E7-AE98-781E-6854-047776E4B1EC}"/>
              </a:ext>
            </a:extLst>
          </p:cNvPr>
          <p:cNvCxnSpPr>
            <a:cxnSpLocks/>
          </p:cNvCxnSpPr>
          <p:nvPr/>
        </p:nvCxnSpPr>
        <p:spPr>
          <a:xfrm flipV="1">
            <a:off x="2244279" y="5438593"/>
            <a:ext cx="1621665" cy="53490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A954B546-DD17-52FE-2CB2-62893EC9D688}"/>
              </a:ext>
            </a:extLst>
          </p:cNvPr>
          <p:cNvSpPr/>
          <p:nvPr/>
        </p:nvSpPr>
        <p:spPr>
          <a:xfrm>
            <a:off x="9400377" y="3754953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abre el formulario consulta materias.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476457C3-F91E-2D54-C681-166CF90BB9C4}"/>
              </a:ext>
            </a:extLst>
          </p:cNvPr>
          <p:cNvCxnSpPr>
            <a:cxnSpLocks/>
          </p:cNvCxnSpPr>
          <p:nvPr/>
        </p:nvCxnSpPr>
        <p:spPr>
          <a:xfrm flipH="1">
            <a:off x="7134225" y="4132022"/>
            <a:ext cx="2223289" cy="49982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09E5BCDD-6E07-29A5-59D7-9450394187EA}"/>
              </a:ext>
            </a:extLst>
          </p:cNvPr>
          <p:cNvSpPr/>
          <p:nvPr/>
        </p:nvSpPr>
        <p:spPr>
          <a:xfrm>
            <a:off x="9400377" y="5309803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abre el formulario consulta profesores.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F0C2D85A-7DB1-BB44-5F7B-880BA2F06C43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7116189" y="5289408"/>
            <a:ext cx="2284188" cy="41663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DC734D6-7B8E-BFF0-48BF-CF4983C21FB3}"/>
              </a:ext>
            </a:extLst>
          </p:cNvPr>
          <p:cNvSpPr/>
          <p:nvPr/>
        </p:nvSpPr>
        <p:spPr>
          <a:xfrm>
            <a:off x="9400377" y="2318728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abre el formulario consulta padres.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4075A086-3B90-E9B8-ECC4-F46C2F7B94B9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134225" y="2714968"/>
            <a:ext cx="2266152" cy="89094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Botón de acción: obtener información 2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8847E61-03F9-57F0-967B-27AD6F14BE5C}"/>
              </a:ext>
            </a:extLst>
          </p:cNvPr>
          <p:cNvSpPr/>
          <p:nvPr/>
        </p:nvSpPr>
        <p:spPr>
          <a:xfrm>
            <a:off x="5142865" y="3497307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7" name="Botón de acción: obtener información 2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C3C0C7E-66EB-ADA0-92C3-F601ADAD2C8F}"/>
              </a:ext>
            </a:extLst>
          </p:cNvPr>
          <p:cNvSpPr/>
          <p:nvPr/>
        </p:nvSpPr>
        <p:spPr>
          <a:xfrm>
            <a:off x="6971030" y="3429000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8" name="Botón de acción: obtener información 27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B18C39F6-C9BF-7088-567C-61C5EC26C76B}"/>
              </a:ext>
            </a:extLst>
          </p:cNvPr>
          <p:cNvSpPr/>
          <p:nvPr/>
        </p:nvSpPr>
        <p:spPr>
          <a:xfrm>
            <a:off x="6971030" y="4279581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3" name="Botón de acción: obtener información 32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6F2D2C3E-A5EB-2C30-56EF-73A8D664283D}"/>
              </a:ext>
            </a:extLst>
          </p:cNvPr>
          <p:cNvSpPr/>
          <p:nvPr/>
        </p:nvSpPr>
        <p:spPr>
          <a:xfrm>
            <a:off x="7009765" y="5060436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4" name="Botón de acción: obtener información 33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75502C4A-3732-6437-66E5-012CFE2DC99E}"/>
              </a:ext>
            </a:extLst>
          </p:cNvPr>
          <p:cNvSpPr/>
          <p:nvPr/>
        </p:nvSpPr>
        <p:spPr>
          <a:xfrm>
            <a:off x="5182871" y="5143025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81165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C8F7A9-499E-56EC-A6F3-EF1AE7941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07A7296-BAA3-8A94-825C-EEB9F1EA2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001" y="1239554"/>
            <a:ext cx="6030461" cy="4307473"/>
          </a:xfrm>
          <a:prstGeom prst="rect">
            <a:avLst/>
          </a:prstGeom>
        </p:spPr>
      </p:pic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F7C184CF-4796-A998-9DEB-CAF87B207A1D}"/>
              </a:ext>
            </a:extLst>
          </p:cNvPr>
          <p:cNvSpPr/>
          <p:nvPr/>
        </p:nvSpPr>
        <p:spPr>
          <a:xfrm>
            <a:off x="104775" y="1891401"/>
            <a:ext cx="3609976" cy="2826514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rgbClr val="00825A"/>
                </a:solidFill>
              </a:rPr>
              <a:t>Formulario Grados</a:t>
            </a:r>
            <a:endParaRPr lang="es-HN" sz="4000" dirty="0">
              <a:solidFill>
                <a:srgbClr val="00825A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F1E573B-B9B9-3C82-099F-31275E97052A}"/>
              </a:ext>
            </a:extLst>
          </p:cNvPr>
          <p:cNvSpPr/>
          <p:nvPr/>
        </p:nvSpPr>
        <p:spPr>
          <a:xfrm>
            <a:off x="2360289" y="44707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mostrar el código único del grado.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2C620F8-8C08-E615-54DE-93793D07606C}"/>
              </a:ext>
            </a:extLst>
          </p:cNvPr>
          <p:cNvSpPr/>
          <p:nvPr/>
        </p:nvSpPr>
        <p:spPr>
          <a:xfrm>
            <a:off x="6723504" y="281024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Este botón lleva a buscar el código del  grado(Si existe en la base de datos).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55170EC9-14E2-3BEA-E4AF-6ADC49614843}"/>
              </a:ext>
            </a:extLst>
          </p:cNvPr>
          <p:cNvSpPr/>
          <p:nvPr/>
        </p:nvSpPr>
        <p:spPr>
          <a:xfrm>
            <a:off x="2360289" y="4966599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mostrar o ingresar el nombre del grado.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2DF677F-0D0C-D286-38C9-9DF7F012291B}"/>
              </a:ext>
            </a:extLst>
          </p:cNvPr>
          <p:cNvCxnSpPr>
            <a:cxnSpLocks/>
          </p:cNvCxnSpPr>
          <p:nvPr/>
        </p:nvCxnSpPr>
        <p:spPr>
          <a:xfrm>
            <a:off x="4365448" y="1093871"/>
            <a:ext cx="1507775" cy="147381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562A8F7-24B1-95A3-F7B1-43A459036B4E}"/>
              </a:ext>
            </a:extLst>
          </p:cNvPr>
          <p:cNvCxnSpPr>
            <a:cxnSpLocks/>
          </p:cNvCxnSpPr>
          <p:nvPr/>
        </p:nvCxnSpPr>
        <p:spPr>
          <a:xfrm flipH="1">
            <a:off x="7413000" y="1192384"/>
            <a:ext cx="223213" cy="128246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43D4CCD-C047-7F1B-1F55-045D025E3BB2}"/>
              </a:ext>
            </a:extLst>
          </p:cNvPr>
          <p:cNvCxnSpPr>
            <a:cxnSpLocks/>
          </p:cNvCxnSpPr>
          <p:nvPr/>
        </p:nvCxnSpPr>
        <p:spPr>
          <a:xfrm flipV="1">
            <a:off x="4464996" y="3658552"/>
            <a:ext cx="1408227" cy="150683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Botón de acción: obtener información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13DA65A-D440-4041-C460-3EBA7AFD21B4}"/>
              </a:ext>
            </a:extLst>
          </p:cNvPr>
          <p:cNvSpPr/>
          <p:nvPr/>
        </p:nvSpPr>
        <p:spPr>
          <a:xfrm>
            <a:off x="9290458" y="2038027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9189587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1416</Words>
  <Application>Microsoft Office PowerPoint</Application>
  <PresentationFormat>Panorámica</PresentationFormat>
  <Paragraphs>170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Samy Ernest Medina</dc:creator>
  <cp:lastModifiedBy>Samy Ernest Medina</cp:lastModifiedBy>
  <cp:revision>18</cp:revision>
  <dcterms:created xsi:type="dcterms:W3CDTF">2025-03-27T21:27:46Z</dcterms:created>
  <dcterms:modified xsi:type="dcterms:W3CDTF">2025-03-29T13:33:14Z</dcterms:modified>
</cp:coreProperties>
</file>