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6" r:id="rId3"/>
    <p:sldId id="257" r:id="rId4"/>
    <p:sldId id="267" r:id="rId5"/>
    <p:sldId id="258" r:id="rId6"/>
    <p:sldId id="259" r:id="rId7"/>
    <p:sldId id="260" r:id="rId8"/>
    <p:sldId id="261" r:id="rId9"/>
    <p:sldId id="262" r:id="rId10"/>
    <p:sldId id="265" r:id="rId11"/>
    <p:sldId id="263" r:id="rId12"/>
    <p:sldId id="264"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B5A69-E2D7-4036-AA65-6C4E8560FF9F}" v="549" dt="2024-10-24T20:05:20.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10/24/2024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82204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10/24/2024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80817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10/24/2024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1876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10/24/2024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2404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10/24/2024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14129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10/24/2024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5895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10/24/2024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569736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10/24/2024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96939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10/24/2024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46942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10/24/2024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44137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10/24/2024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78132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10/24/2024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‹Nº›</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19495796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3D6E1F-9FE0-47E6-B008-9634F0D0B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 y="4724290"/>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p:nvPr>
        </p:nvSpPr>
        <p:spPr>
          <a:xfrm>
            <a:off x="265403" y="403182"/>
            <a:ext cx="5555624" cy="2232199"/>
          </a:xfrm>
        </p:spPr>
        <p:txBody>
          <a:bodyPr anchor="t">
            <a:normAutofit fontScale="90000"/>
          </a:bodyPr>
          <a:lstStyle/>
          <a:p>
            <a:pPr algn="l"/>
            <a:r>
              <a:rPr lang="es-ES" dirty="0"/>
              <a:t>Simulación de Movimiento Parabólico: Intercepción de Misiles</a:t>
            </a:r>
          </a:p>
          <a:p>
            <a:pPr algn="l"/>
            <a:endParaRPr lang="es-ES" dirty="0">
              <a:cs typeface="Posterama"/>
            </a:endParaRPr>
          </a:p>
        </p:txBody>
      </p:sp>
      <p:sp>
        <p:nvSpPr>
          <p:cNvPr id="3" name="Subtítulo 2"/>
          <p:cNvSpPr>
            <a:spLocks noGrp="1"/>
          </p:cNvSpPr>
          <p:nvPr>
            <p:ph type="subTitle" idx="1"/>
          </p:nvPr>
        </p:nvSpPr>
        <p:spPr>
          <a:xfrm>
            <a:off x="265403" y="3729291"/>
            <a:ext cx="5555624" cy="2063925"/>
          </a:xfrm>
        </p:spPr>
        <p:txBody>
          <a:bodyPr anchor="b">
            <a:normAutofit/>
          </a:bodyPr>
          <a:lstStyle/>
          <a:p>
            <a:pPr algn="l"/>
            <a:r>
              <a:rPr lang="es-ES" dirty="0">
                <a:ea typeface="+mn-lt"/>
                <a:cs typeface="+mn-lt"/>
              </a:rPr>
              <a:t>-Juan José Enríquez Córdoba </a:t>
            </a:r>
          </a:p>
          <a:p>
            <a:pPr algn="l"/>
            <a:r>
              <a:rPr lang="es-ES" dirty="0">
                <a:ea typeface="+mn-lt"/>
                <a:cs typeface="+mn-lt"/>
              </a:rPr>
              <a:t>-Samuel Esteban Mena Pupiales </a:t>
            </a:r>
          </a:p>
          <a:p>
            <a:pPr algn="l"/>
            <a:r>
              <a:rPr lang="es-ES" dirty="0">
                <a:ea typeface="+mn-lt"/>
                <a:cs typeface="+mn-lt"/>
              </a:rPr>
              <a:t>-Santiago Bustos López</a:t>
            </a:r>
            <a:endParaRPr lang="es-ES" dirty="0"/>
          </a:p>
        </p:txBody>
      </p:sp>
      <p:pic>
        <p:nvPicPr>
          <p:cNvPr id="4" name="Picture 3" descr="Una bombilla multicolor con iconos de empresa">
            <a:extLst>
              <a:ext uri="{FF2B5EF4-FFF2-40B4-BE49-F238E27FC236}">
                <a16:creationId xmlns:a16="http://schemas.microsoft.com/office/drawing/2014/main" id="{11FAB42D-86D5-4DD0-1B1C-DB1FAB4373D0}"/>
              </a:ext>
            </a:extLst>
          </p:cNvPr>
          <p:cNvPicPr>
            <a:picLocks noChangeAspect="1"/>
          </p:cNvPicPr>
          <p:nvPr/>
        </p:nvPicPr>
        <p:blipFill>
          <a:blip r:embed="rId2"/>
          <a:srcRect l="18264" r="20386" b="-3"/>
          <a:stretch/>
        </p:blipFill>
        <p:spPr>
          <a:xfrm>
            <a:off x="6189156" y="-3439"/>
            <a:ext cx="6015813" cy="6861439"/>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9EF1BECD-C20C-103C-AC80-46328C5D82C8}"/>
              </a:ext>
            </a:extLst>
          </p:cNvPr>
          <p:cNvSpPr>
            <a:spLocks noGrp="1"/>
          </p:cNvSpPr>
          <p:nvPr>
            <p:ph type="title"/>
          </p:nvPr>
        </p:nvSpPr>
        <p:spPr>
          <a:xfrm>
            <a:off x="457201" y="732348"/>
            <a:ext cx="4419600" cy="2240735"/>
          </a:xfrm>
        </p:spPr>
        <p:txBody>
          <a:bodyPr>
            <a:normAutofit/>
          </a:bodyPr>
          <a:lstStyle/>
          <a:p>
            <a:r>
              <a:rPr lang="es-ES">
                <a:cs typeface="Posterama"/>
              </a:rPr>
              <a:t>InterfazGrafica</a:t>
            </a:r>
          </a:p>
        </p:txBody>
      </p:sp>
      <p:sp>
        <p:nvSpPr>
          <p:cNvPr id="52" name="Content Placeholder 51">
            <a:extLst>
              <a:ext uri="{FF2B5EF4-FFF2-40B4-BE49-F238E27FC236}">
                <a16:creationId xmlns:a16="http://schemas.microsoft.com/office/drawing/2014/main" id="{49B351AE-4328-CD0D-9B35-9A2214EE9D34}"/>
              </a:ext>
            </a:extLst>
          </p:cNvPr>
          <p:cNvSpPr>
            <a:spLocks noGrp="1"/>
          </p:cNvSpPr>
          <p:nvPr>
            <p:ph idx="1"/>
          </p:nvPr>
        </p:nvSpPr>
        <p:spPr>
          <a:xfrm>
            <a:off x="457201" y="3264832"/>
            <a:ext cx="4419600" cy="3009494"/>
          </a:xfrm>
        </p:spPr>
        <p:txBody>
          <a:bodyPr vert="horz" lIns="91440" tIns="45720" rIns="91440" bIns="45720" rtlCol="0" anchor="t">
            <a:normAutofit/>
          </a:bodyPr>
          <a:lstStyle/>
          <a:p>
            <a:r>
              <a:rPr lang="en-US" sz="1800" dirty="0"/>
              <a:t>Los </a:t>
            </a:r>
            <a:r>
              <a:rPr lang="en-US" sz="1800" dirty="0" err="1"/>
              <a:t>valores</a:t>
            </a:r>
            <a:r>
              <a:rPr lang="en-US" sz="1800" dirty="0"/>
              <a:t> </a:t>
            </a:r>
            <a:r>
              <a:rPr lang="en-US" sz="1800" dirty="0" err="1"/>
              <a:t>utilizados</a:t>
            </a:r>
            <a:r>
              <a:rPr lang="en-US" sz="1800" dirty="0"/>
              <a:t> para </a:t>
            </a:r>
            <a:r>
              <a:rPr lang="en-US" sz="1800" dirty="0" err="1"/>
              <a:t>realizar</a:t>
            </a:r>
            <a:r>
              <a:rPr lang="en-US" sz="1800" dirty="0"/>
              <a:t> </a:t>
            </a:r>
            <a:r>
              <a:rPr lang="en-US" sz="1800" dirty="0" err="1"/>
              <a:t>estra</a:t>
            </a:r>
            <a:r>
              <a:rPr lang="en-US" sz="1800" dirty="0"/>
              <a:t> </a:t>
            </a:r>
            <a:r>
              <a:rPr lang="en-US" sz="1800" dirty="0" err="1"/>
              <a:t>trayectoria</a:t>
            </a:r>
            <a:r>
              <a:rPr lang="en-US" sz="1800" dirty="0"/>
              <a:t> </a:t>
            </a:r>
            <a:r>
              <a:rPr lang="en-US" sz="1800" dirty="0" err="1"/>
              <a:t>fueron</a:t>
            </a:r>
            <a:r>
              <a:rPr lang="en-US" sz="1800" dirty="0"/>
              <a:t> </a:t>
            </a:r>
            <a:r>
              <a:rPr lang="en-US" sz="1800" dirty="0" err="1"/>
              <a:t>los</a:t>
            </a:r>
            <a:r>
              <a:rPr lang="en-US" sz="1800" dirty="0"/>
              <a:t> </a:t>
            </a:r>
            <a:r>
              <a:rPr lang="en-US" sz="1800" dirty="0" err="1"/>
              <a:t>siguientes</a:t>
            </a:r>
            <a:r>
              <a:rPr lang="en-US" sz="1800" dirty="0"/>
              <a:t>:</a:t>
            </a:r>
            <a:endParaRPr lang="es-ES"/>
          </a:p>
          <a:p>
            <a:endParaRPr lang="es-ES"/>
          </a:p>
        </p:txBody>
      </p:sp>
      <p:sp>
        <p:nvSpPr>
          <p:cNvPr id="92"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5" name="Marcador de contenido 4" descr="Gráfico, Gráfico de líneas&#10;&#10;Descripción generada automáticamente">
            <a:extLst>
              <a:ext uri="{FF2B5EF4-FFF2-40B4-BE49-F238E27FC236}">
                <a16:creationId xmlns:a16="http://schemas.microsoft.com/office/drawing/2014/main" id="{471D17A6-DE97-FCC0-78CB-98C6A4889B49}"/>
              </a:ext>
            </a:extLst>
          </p:cNvPr>
          <p:cNvPicPr>
            <a:picLocks noChangeAspect="1"/>
          </p:cNvPicPr>
          <p:nvPr/>
        </p:nvPicPr>
        <p:blipFill>
          <a:blip r:embed="rId2"/>
          <a:stretch>
            <a:fillRect/>
          </a:stretch>
        </p:blipFill>
        <p:spPr>
          <a:xfrm>
            <a:off x="5203767" y="1660001"/>
            <a:ext cx="6795701" cy="3686666"/>
          </a:xfrm>
          <a:prstGeom prst="rect">
            <a:avLst/>
          </a:prstGeom>
        </p:spPr>
      </p:pic>
      <p:pic>
        <p:nvPicPr>
          <p:cNvPr id="6" name="Imagen 5">
            <a:extLst>
              <a:ext uri="{FF2B5EF4-FFF2-40B4-BE49-F238E27FC236}">
                <a16:creationId xmlns:a16="http://schemas.microsoft.com/office/drawing/2014/main" id="{0A7CD1B5-3455-24EA-997A-19E7B605D069}"/>
              </a:ext>
            </a:extLst>
          </p:cNvPr>
          <p:cNvPicPr>
            <a:picLocks noChangeAspect="1"/>
          </p:cNvPicPr>
          <p:nvPr/>
        </p:nvPicPr>
        <p:blipFill>
          <a:blip r:embed="rId3"/>
          <a:stretch>
            <a:fillRect/>
          </a:stretch>
        </p:blipFill>
        <p:spPr>
          <a:xfrm>
            <a:off x="1083089" y="4192174"/>
            <a:ext cx="2383735" cy="1996524"/>
          </a:xfrm>
          <a:prstGeom prst="rect">
            <a:avLst/>
          </a:prstGeom>
        </p:spPr>
      </p:pic>
    </p:spTree>
    <p:extLst>
      <p:ext uri="{BB962C8B-B14F-4D97-AF65-F5344CB8AC3E}">
        <p14:creationId xmlns:p14="http://schemas.microsoft.com/office/powerpoint/2010/main" val="412623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25714E-30FE-18B0-9ECF-A0BB5722C22F}"/>
              </a:ext>
            </a:extLst>
          </p:cNvPr>
          <p:cNvSpPr>
            <a:spLocks noGrp="1"/>
          </p:cNvSpPr>
          <p:nvPr>
            <p:ph type="title"/>
          </p:nvPr>
        </p:nvSpPr>
        <p:spPr/>
        <p:txBody>
          <a:bodyPr/>
          <a:lstStyle/>
          <a:p>
            <a:r>
              <a:rPr lang="es-ES" dirty="0">
                <a:ea typeface="+mj-lt"/>
                <a:cs typeface="+mj-lt"/>
              </a:rPr>
              <a:t>Resultados.</a:t>
            </a:r>
            <a:endParaRPr lang="es-ES" dirty="0"/>
          </a:p>
        </p:txBody>
      </p:sp>
      <p:sp>
        <p:nvSpPr>
          <p:cNvPr id="3" name="Marcador de contenido 2">
            <a:extLst>
              <a:ext uri="{FF2B5EF4-FFF2-40B4-BE49-F238E27FC236}">
                <a16:creationId xmlns:a16="http://schemas.microsoft.com/office/drawing/2014/main" id="{5E852454-9A02-21E0-5822-D7CB445BA2D9}"/>
              </a:ext>
            </a:extLst>
          </p:cNvPr>
          <p:cNvSpPr>
            <a:spLocks noGrp="1"/>
          </p:cNvSpPr>
          <p:nvPr>
            <p:ph idx="1"/>
          </p:nvPr>
        </p:nvSpPr>
        <p:spPr/>
        <p:txBody>
          <a:bodyPr vert="horz" lIns="91440" tIns="45720" rIns="91440" bIns="45720" rtlCol="0" anchor="t">
            <a:normAutofit fontScale="92500"/>
          </a:bodyPr>
          <a:lstStyle/>
          <a:p>
            <a:r>
              <a:rPr lang="es-ES" dirty="0">
                <a:ea typeface="+mn-lt"/>
                <a:cs typeface="+mn-lt"/>
              </a:rPr>
              <a:t>Las pruebas realizadas demuestran que el modelo es capaz de interceptar el misil enemigo en todas las configuraciones propuestas. En cada uno de los escenarios, se pudo ajustar los parámetros de velocidad y ángulo, y se logró una intercepción exitosa. La trayectoria del misil antiaéreo se calculó correctamente, permitiendo un impacto en la altura objetivo de 10 km. Esto valida la funcionalidad del sistema y demuestra que se pueden realizar ajustes en tiempo real para maximizar la efectividad de la intercepción, incluso en los escenarios más desafiantes</a:t>
            </a:r>
            <a:endParaRPr lang="es-ES" dirty="0"/>
          </a:p>
        </p:txBody>
      </p:sp>
    </p:spTree>
    <p:extLst>
      <p:ext uri="{BB962C8B-B14F-4D97-AF65-F5344CB8AC3E}">
        <p14:creationId xmlns:p14="http://schemas.microsoft.com/office/powerpoint/2010/main" val="4195495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0F501-0667-8C8D-773F-7BDD56D68628}"/>
              </a:ext>
            </a:extLst>
          </p:cNvPr>
          <p:cNvSpPr>
            <a:spLocks noGrp="1"/>
          </p:cNvSpPr>
          <p:nvPr>
            <p:ph type="title"/>
          </p:nvPr>
        </p:nvSpPr>
        <p:spPr/>
        <p:txBody>
          <a:bodyPr/>
          <a:lstStyle/>
          <a:p>
            <a:r>
              <a:rPr lang="es-ES" dirty="0">
                <a:ea typeface="+mj-lt"/>
                <a:cs typeface="+mj-lt"/>
              </a:rPr>
              <a:t>Conclusiones</a:t>
            </a:r>
            <a:endParaRPr lang="es-ES" dirty="0"/>
          </a:p>
        </p:txBody>
      </p:sp>
      <p:sp>
        <p:nvSpPr>
          <p:cNvPr id="3" name="Marcador de contenido 2">
            <a:extLst>
              <a:ext uri="{FF2B5EF4-FFF2-40B4-BE49-F238E27FC236}">
                <a16:creationId xmlns:a16="http://schemas.microsoft.com/office/drawing/2014/main" id="{E579A5A9-9F51-ED57-EFAF-70EC182E077F}"/>
              </a:ext>
            </a:extLst>
          </p:cNvPr>
          <p:cNvSpPr>
            <a:spLocks noGrp="1"/>
          </p:cNvSpPr>
          <p:nvPr>
            <p:ph idx="1"/>
          </p:nvPr>
        </p:nvSpPr>
        <p:spPr/>
        <p:txBody>
          <a:bodyPr vert="horz" lIns="91440" tIns="45720" rIns="91440" bIns="45720" rtlCol="0" anchor="t">
            <a:normAutofit fontScale="62500" lnSpcReduction="20000"/>
          </a:bodyPr>
          <a:lstStyle/>
          <a:p>
            <a:r>
              <a:rPr lang="es-ES" dirty="0">
                <a:ea typeface="+mn-lt"/>
                <a:cs typeface="+mn-lt"/>
              </a:rPr>
              <a:t>A lo largo de esta simulación, logramos obtener una comprensión profunda sobre los factores que influyen en el movimiento parabólico y en la intercepción de misiles. El sistema desarrollado permitió visualizar de manera clara cómo los diferentes parámetros afectan la trayectoria tanto del misil enemigo como del antiaéreo.</a:t>
            </a:r>
          </a:p>
          <a:p>
            <a:r>
              <a:rPr lang="es-ES" dirty="0">
                <a:ea typeface="+mn-lt"/>
                <a:cs typeface="+mn-lt"/>
              </a:rPr>
              <a:t>Pudimos verificar que el modelo es capaz de ajustarse a distintos escenarios, como variaciones en la velocidad inicial y el ángulo de lanzamiento, logrando intercepciones exitosas. Estos resultados respaldan la validez de las ecuaciones del movimiento parabólico y refuerzan la importancia de ajustar adecuadamente los parámetros de lanzamiento para lograr el impacto. </a:t>
            </a:r>
          </a:p>
          <a:p>
            <a:r>
              <a:rPr lang="es-ES" dirty="0">
                <a:ea typeface="+mn-lt"/>
                <a:cs typeface="+mn-lt"/>
              </a:rPr>
              <a:t>El éxito de la simulación no solo recae en la precisión matemática de las ecuaciones, sino también en la implementación de una interfaz gráfica que facilita la comprensión y permite experimentar con diferentes configuraciones. Este enfoque práctico nos permitió ver en tiempo real cómo pequeños cambios en los parámetros pueden hacer la diferencia entre una intercepción exitosa y un fallo. En términos generales, la simulación cumplió con los objetivos propuestos, validando que, en un entorno controlado, se puede diseñar y programar un sistema eficaz para la defensa antiaérea basado en el movimiento parabólico.</a:t>
            </a:r>
            <a:endParaRPr lang="es-ES"/>
          </a:p>
        </p:txBody>
      </p:sp>
    </p:spTree>
    <p:extLst>
      <p:ext uri="{BB962C8B-B14F-4D97-AF65-F5344CB8AC3E}">
        <p14:creationId xmlns:p14="http://schemas.microsoft.com/office/powerpoint/2010/main" val="385484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A0E7E-8D2B-5612-8A5D-8FF1D6F59C2F}"/>
              </a:ext>
            </a:extLst>
          </p:cNvPr>
          <p:cNvSpPr>
            <a:spLocks noGrp="1"/>
          </p:cNvSpPr>
          <p:nvPr>
            <p:ph type="title"/>
          </p:nvPr>
        </p:nvSpPr>
        <p:spPr/>
        <p:txBody>
          <a:bodyPr/>
          <a:lstStyle/>
          <a:p>
            <a:br>
              <a:rPr lang="en-US" dirty="0"/>
            </a:br>
            <a:r>
              <a:rPr lang="es-ES" dirty="0">
                <a:cs typeface="Posterama"/>
              </a:rPr>
              <a:t>Objetivos:</a:t>
            </a:r>
            <a:endParaRPr lang="es-ES" dirty="0"/>
          </a:p>
        </p:txBody>
      </p:sp>
      <p:sp>
        <p:nvSpPr>
          <p:cNvPr id="3" name="Marcador de contenido 2">
            <a:extLst>
              <a:ext uri="{FF2B5EF4-FFF2-40B4-BE49-F238E27FC236}">
                <a16:creationId xmlns:a16="http://schemas.microsoft.com/office/drawing/2014/main" id="{0231067A-A4BE-DCED-977B-EFE6F5505016}"/>
              </a:ext>
            </a:extLst>
          </p:cNvPr>
          <p:cNvSpPr>
            <a:spLocks noGrp="1"/>
          </p:cNvSpPr>
          <p:nvPr>
            <p:ph idx="1"/>
          </p:nvPr>
        </p:nvSpPr>
        <p:spPr/>
        <p:txBody>
          <a:bodyPr vert="horz" lIns="91440" tIns="45720" rIns="91440" bIns="45720" rtlCol="0" anchor="t">
            <a:normAutofit/>
          </a:bodyPr>
          <a:lstStyle/>
          <a:p>
            <a:r>
              <a:rPr lang="es-ES" sz="2000" dirty="0">
                <a:solidFill>
                  <a:schemeClr val="bg1"/>
                </a:solidFill>
                <a:latin typeface="Posterama"/>
                <a:ea typeface="+mn-lt"/>
                <a:cs typeface="+mn-lt"/>
              </a:rPr>
              <a:t>Modelar la trayectoria del misil enemigo utilizando ecuaciones de movimiento parabólico.</a:t>
            </a:r>
            <a:endParaRPr lang="es-ES" sz="2000">
              <a:solidFill>
                <a:schemeClr val="bg1"/>
              </a:solidFill>
              <a:latin typeface="Posterama"/>
              <a:cs typeface="Calibri"/>
            </a:endParaRPr>
          </a:p>
          <a:p>
            <a:r>
              <a:rPr lang="es-ES" sz="2000" dirty="0">
                <a:solidFill>
                  <a:schemeClr val="bg1"/>
                </a:solidFill>
                <a:latin typeface="Posterama"/>
                <a:ea typeface="+mn-lt"/>
                <a:cs typeface="+mn-lt"/>
              </a:rPr>
              <a:t>Calcular el ángulo y la velocidad inicial necesarios para que el misil antiaéreo intercepte al misil enemigo.</a:t>
            </a:r>
            <a:endParaRPr lang="es-ES" sz="2000">
              <a:solidFill>
                <a:schemeClr val="bg1"/>
              </a:solidFill>
              <a:latin typeface="Posterama"/>
              <a:cs typeface="Calibri"/>
            </a:endParaRPr>
          </a:p>
          <a:p>
            <a:r>
              <a:rPr lang="es-ES" sz="2000" dirty="0">
                <a:solidFill>
                  <a:schemeClr val="bg1"/>
                </a:solidFill>
                <a:latin typeface="Posterama"/>
                <a:ea typeface="+mn-lt"/>
                <a:cs typeface="+mn-lt"/>
              </a:rPr>
              <a:t>Desarrollar una interfaz gráfica interactiva que permita modificar parámetros y observar las trayectorias en tiempo real.</a:t>
            </a:r>
            <a:endParaRPr lang="es-ES" sz="2000">
              <a:solidFill>
                <a:schemeClr val="bg1"/>
              </a:solidFill>
              <a:latin typeface="Posterama"/>
              <a:cs typeface="Calibri"/>
            </a:endParaRPr>
          </a:p>
          <a:p>
            <a:r>
              <a:rPr lang="es-ES" sz="2000" dirty="0">
                <a:solidFill>
                  <a:schemeClr val="bg1"/>
                </a:solidFill>
                <a:latin typeface="Posterama"/>
                <a:ea typeface="+mn-lt"/>
                <a:cs typeface="+mn-lt"/>
              </a:rPr>
              <a:t>Validar la efectividad del misil antiaéreo en diferentes escenarios</a:t>
            </a:r>
            <a:endParaRPr lang="es-ES" sz="2000" dirty="0">
              <a:solidFill>
                <a:schemeClr val="bg1"/>
              </a:solidFill>
              <a:latin typeface="Posterama"/>
            </a:endParaRPr>
          </a:p>
          <a:p>
            <a:endParaRPr lang="es-ES" dirty="0"/>
          </a:p>
        </p:txBody>
      </p:sp>
    </p:spTree>
    <p:extLst>
      <p:ext uri="{BB962C8B-B14F-4D97-AF65-F5344CB8AC3E}">
        <p14:creationId xmlns:p14="http://schemas.microsoft.com/office/powerpoint/2010/main" val="3624752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2DF359-9BC3-EEC8-79AF-42FF52E12EE3}"/>
              </a:ext>
            </a:extLst>
          </p:cNvPr>
          <p:cNvSpPr>
            <a:spLocks noGrp="1"/>
          </p:cNvSpPr>
          <p:nvPr>
            <p:ph idx="1"/>
          </p:nvPr>
        </p:nvSpPr>
        <p:spPr>
          <a:xfrm>
            <a:off x="4415" y="-129070"/>
            <a:ext cx="12191713" cy="6990728"/>
          </a:xfrm>
        </p:spPr>
        <p:txBody>
          <a:bodyPr vert="horz" lIns="91440" tIns="45720" rIns="91440" bIns="45720" rtlCol="0" anchor="t">
            <a:normAutofit/>
          </a:bodyPr>
          <a:lstStyle/>
          <a:p>
            <a:pPr marL="0" indent="0">
              <a:buNone/>
            </a:pPr>
            <a:endParaRPr lang="es-ES"/>
          </a:p>
          <a:p>
            <a:r>
              <a:rPr lang="es-ES" sz="3200" dirty="0">
                <a:latin typeface="Posterama"/>
                <a:cs typeface="Posterama"/>
              </a:rPr>
              <a:t>Tecnologías utilizadas</a:t>
            </a:r>
          </a:p>
          <a:p>
            <a:r>
              <a:rPr lang="es-ES" sz="1600" dirty="0">
                <a:solidFill>
                  <a:schemeClr val="bg1"/>
                </a:solidFill>
                <a:latin typeface="Posterama"/>
                <a:ea typeface="+mn-lt"/>
                <a:cs typeface="+mn-lt"/>
              </a:rPr>
              <a:t>Python: Lenguaje de programación de alto nivel, interpretado y de propósito general, conocido por su sintaxis simple y legibilidad.</a:t>
            </a:r>
            <a:endParaRPr lang="es-ES" sz="1600" dirty="0">
              <a:solidFill>
                <a:schemeClr val="bg1"/>
              </a:solidFill>
              <a:latin typeface="Posterama"/>
              <a:cs typeface="Posterama"/>
            </a:endParaRPr>
          </a:p>
          <a:p>
            <a:r>
              <a:rPr lang="es-ES" sz="1600" dirty="0" err="1">
                <a:solidFill>
                  <a:schemeClr val="bg1"/>
                </a:solidFill>
                <a:latin typeface="Posterama"/>
                <a:ea typeface="+mn-lt"/>
                <a:cs typeface="+mn-lt"/>
              </a:rPr>
              <a:t>Matplotlib</a:t>
            </a:r>
            <a:r>
              <a:rPr lang="es-ES" sz="1600" dirty="0">
                <a:solidFill>
                  <a:schemeClr val="bg1"/>
                </a:solidFill>
                <a:latin typeface="Posterama"/>
                <a:ea typeface="+mn-lt"/>
                <a:cs typeface="+mn-lt"/>
              </a:rPr>
              <a:t>: Biblioteca de Python para crear visualizaciones en 2D, como gráficos de líneas y dispersión, facilitando el análisis de datos.</a:t>
            </a:r>
            <a:endParaRPr lang="es-ES" sz="1600" dirty="0">
              <a:solidFill>
                <a:schemeClr val="bg1"/>
              </a:solidFill>
              <a:latin typeface="Posterama"/>
              <a:cs typeface="Posterama"/>
            </a:endParaRPr>
          </a:p>
          <a:p>
            <a:r>
              <a:rPr lang="es-ES" sz="1600" dirty="0" err="1">
                <a:solidFill>
                  <a:schemeClr val="bg1"/>
                </a:solidFill>
                <a:latin typeface="Posterama"/>
                <a:ea typeface="+mn-lt"/>
                <a:cs typeface="+mn-lt"/>
              </a:rPr>
              <a:t>Tkinter</a:t>
            </a:r>
            <a:r>
              <a:rPr lang="es-ES" sz="1600" dirty="0">
                <a:solidFill>
                  <a:schemeClr val="bg1"/>
                </a:solidFill>
                <a:latin typeface="Posterama"/>
                <a:ea typeface="+mn-lt"/>
                <a:cs typeface="+mn-lt"/>
              </a:rPr>
              <a:t> / </a:t>
            </a:r>
            <a:r>
              <a:rPr lang="es-ES" sz="1600" dirty="0" err="1">
                <a:solidFill>
                  <a:schemeClr val="bg1"/>
                </a:solidFill>
                <a:latin typeface="Posterama"/>
                <a:ea typeface="+mn-lt"/>
                <a:cs typeface="+mn-lt"/>
              </a:rPr>
              <a:t>Pygame</a:t>
            </a:r>
            <a:r>
              <a:rPr lang="es-ES" sz="1600" dirty="0">
                <a:solidFill>
                  <a:schemeClr val="bg1"/>
                </a:solidFill>
                <a:latin typeface="Posterama"/>
                <a:ea typeface="+mn-lt"/>
                <a:cs typeface="+mn-lt"/>
              </a:rPr>
              <a:t> / </a:t>
            </a:r>
            <a:r>
              <a:rPr lang="es-ES" sz="1600" dirty="0" err="1">
                <a:solidFill>
                  <a:schemeClr val="bg1"/>
                </a:solidFill>
                <a:latin typeface="Posterama"/>
                <a:ea typeface="+mn-lt"/>
                <a:cs typeface="+mn-lt"/>
              </a:rPr>
              <a:t>Ipywidgets</a:t>
            </a:r>
            <a:r>
              <a:rPr lang="es-ES" sz="1600" dirty="0">
                <a:solidFill>
                  <a:schemeClr val="bg1"/>
                </a:solidFill>
                <a:latin typeface="Posterama"/>
                <a:ea typeface="+mn-lt"/>
                <a:cs typeface="+mn-lt"/>
              </a:rPr>
              <a:t>:</a:t>
            </a:r>
          </a:p>
          <a:p>
            <a:r>
              <a:rPr lang="es-ES" sz="1600" dirty="0">
                <a:solidFill>
                  <a:schemeClr val="bg1"/>
                </a:solidFill>
                <a:latin typeface="Posterama"/>
                <a:ea typeface="+mn-lt"/>
                <a:cs typeface="+mn-lt"/>
              </a:rPr>
              <a:t>- **</a:t>
            </a:r>
            <a:r>
              <a:rPr lang="es-ES" sz="1600" dirty="0" err="1">
                <a:solidFill>
                  <a:schemeClr val="bg1"/>
                </a:solidFill>
                <a:latin typeface="Posterama"/>
                <a:ea typeface="+mn-lt"/>
                <a:cs typeface="+mn-lt"/>
              </a:rPr>
              <a:t>Tkinter</a:t>
            </a:r>
            <a:r>
              <a:rPr lang="es-ES" sz="1600" dirty="0">
                <a:solidFill>
                  <a:schemeClr val="bg1"/>
                </a:solidFill>
                <a:latin typeface="Posterama"/>
                <a:ea typeface="+mn-lt"/>
                <a:cs typeface="+mn-lt"/>
              </a:rPr>
              <a:t>**: Biblioteca para crear interfaces gráficas de usuario (GUI) en Python.</a:t>
            </a:r>
            <a:endParaRPr lang="es-ES" sz="1600" dirty="0">
              <a:solidFill>
                <a:schemeClr val="bg1"/>
              </a:solidFill>
              <a:latin typeface="Posterama"/>
              <a:cs typeface="Posterama"/>
            </a:endParaRPr>
          </a:p>
          <a:p>
            <a:r>
              <a:rPr lang="es-ES" sz="1600" dirty="0">
                <a:solidFill>
                  <a:schemeClr val="bg1"/>
                </a:solidFill>
                <a:latin typeface="Posterama"/>
                <a:ea typeface="+mn-lt"/>
                <a:cs typeface="+mn-lt"/>
              </a:rPr>
              <a:t>- **</a:t>
            </a:r>
            <a:r>
              <a:rPr lang="es-ES" sz="1600" dirty="0" err="1">
                <a:solidFill>
                  <a:schemeClr val="bg1"/>
                </a:solidFill>
                <a:latin typeface="Posterama"/>
                <a:ea typeface="+mn-lt"/>
                <a:cs typeface="+mn-lt"/>
              </a:rPr>
              <a:t>Pygame</a:t>
            </a:r>
            <a:r>
              <a:rPr lang="es-ES" sz="1600" dirty="0">
                <a:solidFill>
                  <a:schemeClr val="bg1"/>
                </a:solidFill>
                <a:latin typeface="Posterama"/>
                <a:ea typeface="+mn-lt"/>
                <a:cs typeface="+mn-lt"/>
              </a:rPr>
              <a:t>**: Biblioteca para desarrollar videojuegos en Python, facilitando la manipulación de gráficos y sonido.</a:t>
            </a:r>
            <a:endParaRPr lang="es-ES" sz="1600" dirty="0">
              <a:solidFill>
                <a:schemeClr val="bg1"/>
              </a:solidFill>
              <a:latin typeface="Posterama"/>
              <a:cs typeface="Posterama"/>
            </a:endParaRPr>
          </a:p>
          <a:p>
            <a:r>
              <a:rPr lang="es-ES" sz="1600" dirty="0">
                <a:solidFill>
                  <a:schemeClr val="bg1"/>
                </a:solidFill>
                <a:latin typeface="Posterama"/>
                <a:ea typeface="+mn-lt"/>
                <a:cs typeface="+mn-lt"/>
              </a:rPr>
              <a:t>- **</a:t>
            </a:r>
            <a:r>
              <a:rPr lang="es-ES" sz="1600" dirty="0" err="1">
                <a:solidFill>
                  <a:schemeClr val="bg1"/>
                </a:solidFill>
                <a:latin typeface="Posterama"/>
                <a:ea typeface="+mn-lt"/>
                <a:cs typeface="+mn-lt"/>
              </a:rPr>
              <a:t>Ipywidgets</a:t>
            </a:r>
            <a:r>
              <a:rPr lang="es-ES" sz="1600" dirty="0">
                <a:solidFill>
                  <a:schemeClr val="bg1"/>
                </a:solidFill>
                <a:latin typeface="Posterama"/>
                <a:ea typeface="+mn-lt"/>
                <a:cs typeface="+mn-lt"/>
              </a:rPr>
              <a:t>**: Biblioteca para crear widgets interactivos en </a:t>
            </a:r>
            <a:r>
              <a:rPr lang="es-ES" sz="1600" dirty="0" err="1">
                <a:solidFill>
                  <a:schemeClr val="bg1"/>
                </a:solidFill>
                <a:latin typeface="Posterama"/>
                <a:ea typeface="+mn-lt"/>
                <a:cs typeface="+mn-lt"/>
              </a:rPr>
              <a:t>Jupyter</a:t>
            </a:r>
            <a:r>
              <a:rPr lang="es-ES" sz="1600" dirty="0">
                <a:solidFill>
                  <a:schemeClr val="bg1"/>
                </a:solidFill>
                <a:latin typeface="Posterama"/>
                <a:ea typeface="+mn-lt"/>
                <a:cs typeface="+mn-lt"/>
              </a:rPr>
              <a:t> Notebooks, permitiendo la interacción en tiempo real con los datos.</a:t>
            </a:r>
            <a:endParaRPr lang="es-ES" sz="1600" dirty="0">
              <a:solidFill>
                <a:schemeClr val="bg1"/>
              </a:solidFill>
              <a:latin typeface="Posterama"/>
              <a:cs typeface="Posterama"/>
            </a:endParaRPr>
          </a:p>
          <a:p>
            <a:r>
              <a:rPr lang="es-ES" sz="1600" dirty="0">
                <a:solidFill>
                  <a:schemeClr val="bg1"/>
                </a:solidFill>
                <a:latin typeface="Posterama"/>
                <a:ea typeface="+mn-lt"/>
                <a:cs typeface="+mn-lt"/>
              </a:rPr>
              <a:t>Cuaderno </a:t>
            </a:r>
            <a:r>
              <a:rPr lang="es-ES" sz="1600" dirty="0" err="1">
                <a:solidFill>
                  <a:schemeClr val="bg1"/>
                </a:solidFill>
                <a:latin typeface="Posterama"/>
                <a:ea typeface="+mn-lt"/>
                <a:cs typeface="+mn-lt"/>
              </a:rPr>
              <a:t>Jupyter:Aplicación</a:t>
            </a:r>
            <a:r>
              <a:rPr lang="es-ES" sz="1600" dirty="0">
                <a:solidFill>
                  <a:schemeClr val="bg1"/>
                </a:solidFill>
                <a:latin typeface="Posterama"/>
                <a:ea typeface="+mn-lt"/>
                <a:cs typeface="+mn-lt"/>
              </a:rPr>
              <a:t> web que permite crear y compartir documentos que combinan código ejecutable, visualizaciones y texto, ideal para análisis de datos y educación.</a:t>
            </a:r>
            <a:endParaRPr lang="es-ES" sz="1600">
              <a:solidFill>
                <a:schemeClr val="bg1"/>
              </a:solidFill>
              <a:latin typeface="Posterama"/>
              <a:cs typeface="Posterama"/>
            </a:endParaRPr>
          </a:p>
          <a:p>
            <a:endParaRPr lang="es-ES" dirty="0">
              <a:latin typeface="Posterama"/>
              <a:cs typeface="Posterama"/>
            </a:endParaRPr>
          </a:p>
          <a:p>
            <a:endParaRPr lang="es-ES" dirty="0"/>
          </a:p>
        </p:txBody>
      </p:sp>
    </p:spTree>
    <p:extLst>
      <p:ext uri="{BB962C8B-B14F-4D97-AF65-F5344CB8AC3E}">
        <p14:creationId xmlns:p14="http://schemas.microsoft.com/office/powerpoint/2010/main" val="338400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3D2E0-F4CE-83AC-5DB5-2812B262CD75}"/>
              </a:ext>
            </a:extLst>
          </p:cNvPr>
          <p:cNvSpPr>
            <a:spLocks noGrp="1"/>
          </p:cNvSpPr>
          <p:nvPr>
            <p:ph type="title"/>
          </p:nvPr>
        </p:nvSpPr>
        <p:spPr/>
        <p:txBody>
          <a:bodyPr/>
          <a:lstStyle/>
          <a:p>
            <a:r>
              <a:rPr lang="es-ES" dirty="0">
                <a:cs typeface="Posterama"/>
              </a:rPr>
              <a:t>Bibliotecas Utilizadas:</a:t>
            </a:r>
            <a:endParaRPr lang="es-ES" dirty="0"/>
          </a:p>
        </p:txBody>
      </p:sp>
      <p:sp>
        <p:nvSpPr>
          <p:cNvPr id="3" name="Marcador de contenido 2">
            <a:extLst>
              <a:ext uri="{FF2B5EF4-FFF2-40B4-BE49-F238E27FC236}">
                <a16:creationId xmlns:a16="http://schemas.microsoft.com/office/drawing/2014/main" id="{7039177F-9437-CC55-F6B3-91C46EA45F97}"/>
              </a:ext>
            </a:extLst>
          </p:cNvPr>
          <p:cNvSpPr>
            <a:spLocks noGrp="1"/>
          </p:cNvSpPr>
          <p:nvPr>
            <p:ph idx="1"/>
          </p:nvPr>
        </p:nvSpPr>
        <p:spPr/>
        <p:txBody>
          <a:bodyPr vert="horz" lIns="91440" tIns="45720" rIns="91440" bIns="45720" rtlCol="0" anchor="t">
            <a:normAutofit/>
          </a:bodyPr>
          <a:lstStyle/>
          <a:p>
            <a:r>
              <a:rPr lang="es-ES" sz="2400" b="1" dirty="0" err="1">
                <a:solidFill>
                  <a:schemeClr val="bg1"/>
                </a:solidFill>
                <a:ea typeface="+mn-lt"/>
                <a:cs typeface="+mn-lt"/>
              </a:rPr>
              <a:t>NumPy</a:t>
            </a:r>
            <a:r>
              <a:rPr lang="es-ES" sz="2400" dirty="0">
                <a:solidFill>
                  <a:schemeClr val="bg1"/>
                </a:solidFill>
                <a:ea typeface="+mn-lt"/>
                <a:cs typeface="+mn-lt"/>
              </a:rPr>
              <a:t>: Para cálculos numéricos y manipulación de </a:t>
            </a:r>
            <a:r>
              <a:rPr lang="es-ES" sz="2400" dirty="0" err="1">
                <a:solidFill>
                  <a:schemeClr val="bg1"/>
                </a:solidFill>
                <a:ea typeface="+mn-lt"/>
                <a:cs typeface="+mn-lt"/>
              </a:rPr>
              <a:t>arrays</a:t>
            </a:r>
            <a:r>
              <a:rPr lang="es-ES" sz="2400" dirty="0">
                <a:solidFill>
                  <a:schemeClr val="bg1"/>
                </a:solidFill>
                <a:ea typeface="+mn-lt"/>
                <a:cs typeface="+mn-lt"/>
              </a:rPr>
              <a:t>.</a:t>
            </a:r>
            <a:endParaRPr lang="es-ES" sz="2400" dirty="0">
              <a:solidFill>
                <a:schemeClr val="bg1"/>
              </a:solidFill>
            </a:endParaRPr>
          </a:p>
          <a:p>
            <a:r>
              <a:rPr lang="es-ES" sz="2400" b="1" dirty="0" err="1">
                <a:solidFill>
                  <a:schemeClr val="bg1"/>
                </a:solidFill>
                <a:ea typeface="+mn-lt"/>
                <a:cs typeface="+mn-lt"/>
              </a:rPr>
              <a:t>Matplotlib</a:t>
            </a:r>
            <a:r>
              <a:rPr lang="es-ES" sz="2400" dirty="0">
                <a:solidFill>
                  <a:schemeClr val="bg1"/>
                </a:solidFill>
                <a:ea typeface="+mn-lt"/>
                <a:cs typeface="+mn-lt"/>
              </a:rPr>
              <a:t>: Para crear gráficos y visualizaciones.</a:t>
            </a:r>
            <a:endParaRPr lang="es-ES" sz="2400" dirty="0">
              <a:solidFill>
                <a:schemeClr val="bg1"/>
              </a:solidFill>
            </a:endParaRPr>
          </a:p>
          <a:p>
            <a:r>
              <a:rPr lang="es-ES" sz="2400" b="1" dirty="0" err="1">
                <a:solidFill>
                  <a:schemeClr val="bg1"/>
                </a:solidFill>
                <a:ea typeface="+mn-lt"/>
                <a:cs typeface="+mn-lt"/>
              </a:rPr>
              <a:t>SymPy</a:t>
            </a:r>
            <a:r>
              <a:rPr lang="es-ES" sz="2400" dirty="0">
                <a:solidFill>
                  <a:schemeClr val="bg1"/>
                </a:solidFill>
                <a:ea typeface="+mn-lt"/>
                <a:cs typeface="+mn-lt"/>
              </a:rPr>
              <a:t>: Para matemáticas simbólicas, resolver ecuaciones y manejar funciones.</a:t>
            </a:r>
            <a:endParaRPr lang="es-ES" sz="2400" dirty="0">
              <a:solidFill>
                <a:schemeClr val="bg1"/>
              </a:solidFill>
            </a:endParaRPr>
          </a:p>
          <a:p>
            <a:r>
              <a:rPr lang="es-ES" sz="2400" b="1" dirty="0" err="1">
                <a:solidFill>
                  <a:schemeClr val="bg1"/>
                </a:solidFill>
                <a:ea typeface="+mn-lt"/>
                <a:cs typeface="+mn-lt"/>
              </a:rPr>
              <a:t>ipywidgets</a:t>
            </a:r>
            <a:r>
              <a:rPr lang="es-ES" sz="2400" dirty="0">
                <a:solidFill>
                  <a:schemeClr val="bg1"/>
                </a:solidFill>
                <a:ea typeface="+mn-lt"/>
                <a:cs typeface="+mn-lt"/>
              </a:rPr>
              <a:t>: Para crear interfaces gráficas interactivas en </a:t>
            </a:r>
            <a:r>
              <a:rPr lang="es-ES" sz="2400" dirty="0" err="1">
                <a:solidFill>
                  <a:schemeClr val="bg1"/>
                </a:solidFill>
                <a:ea typeface="+mn-lt"/>
                <a:cs typeface="+mn-lt"/>
              </a:rPr>
              <a:t>Jupyter</a:t>
            </a:r>
            <a:r>
              <a:rPr lang="es-ES" sz="2400" dirty="0">
                <a:solidFill>
                  <a:schemeClr val="bg1"/>
                </a:solidFill>
                <a:ea typeface="+mn-lt"/>
                <a:cs typeface="+mn-lt"/>
              </a:rPr>
              <a:t> Notebooks.</a:t>
            </a:r>
            <a:endParaRPr lang="es-ES" sz="2400" dirty="0">
              <a:solidFill>
                <a:schemeClr val="bg1"/>
              </a:solidFill>
            </a:endParaRPr>
          </a:p>
          <a:p>
            <a:r>
              <a:rPr lang="es-ES" sz="2400" b="1" dirty="0" err="1">
                <a:solidFill>
                  <a:schemeClr val="bg1"/>
                </a:solidFill>
                <a:ea typeface="+mn-lt"/>
                <a:cs typeface="+mn-lt"/>
              </a:rPr>
              <a:t>IPython.display</a:t>
            </a:r>
            <a:r>
              <a:rPr lang="es-ES" sz="2400" dirty="0">
                <a:solidFill>
                  <a:schemeClr val="bg1"/>
                </a:solidFill>
                <a:ea typeface="+mn-lt"/>
                <a:cs typeface="+mn-lt"/>
              </a:rPr>
              <a:t>: Para mostrar objetos en el notebook.</a:t>
            </a:r>
            <a:endParaRPr lang="es-ES" sz="2400" dirty="0">
              <a:solidFill>
                <a:schemeClr val="bg1"/>
              </a:solidFill>
            </a:endParaRPr>
          </a:p>
          <a:p>
            <a:endParaRPr lang="es-ES" dirty="0"/>
          </a:p>
        </p:txBody>
      </p:sp>
    </p:spTree>
    <p:extLst>
      <p:ext uri="{BB962C8B-B14F-4D97-AF65-F5344CB8AC3E}">
        <p14:creationId xmlns:p14="http://schemas.microsoft.com/office/powerpoint/2010/main" val="188243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2252E-733D-663D-3641-5635E1E79232}"/>
              </a:ext>
            </a:extLst>
          </p:cNvPr>
          <p:cNvSpPr>
            <a:spLocks noGrp="1"/>
          </p:cNvSpPr>
          <p:nvPr>
            <p:ph type="title"/>
          </p:nvPr>
        </p:nvSpPr>
        <p:spPr>
          <a:xfrm>
            <a:off x="457200" y="365125"/>
            <a:ext cx="11152778" cy="1462332"/>
          </a:xfrm>
        </p:spPr>
        <p:txBody>
          <a:bodyPr>
            <a:normAutofit/>
          </a:bodyPr>
          <a:lstStyle/>
          <a:p>
            <a:r>
              <a:rPr lang="es-ES" dirty="0">
                <a:latin typeface="Avenir Next LT Pro"/>
              </a:rPr>
              <a:t>Resumen:</a:t>
            </a:r>
            <a:endParaRPr lang="es-ES" dirty="0"/>
          </a:p>
        </p:txBody>
      </p:sp>
      <p:sp>
        <p:nvSpPr>
          <p:cNvPr id="3" name="Marcador de contenido 2">
            <a:extLst>
              <a:ext uri="{FF2B5EF4-FFF2-40B4-BE49-F238E27FC236}">
                <a16:creationId xmlns:a16="http://schemas.microsoft.com/office/drawing/2014/main" id="{D0671D89-0E8F-087F-1EAA-3D71FAFF8FAF}"/>
              </a:ext>
            </a:extLst>
          </p:cNvPr>
          <p:cNvSpPr>
            <a:spLocks noGrp="1"/>
          </p:cNvSpPr>
          <p:nvPr>
            <p:ph idx="1"/>
          </p:nvPr>
        </p:nvSpPr>
        <p:spPr/>
        <p:txBody>
          <a:bodyPr vert="horz" lIns="91440" tIns="45720" rIns="91440" bIns="45720" rtlCol="0" anchor="t">
            <a:normAutofit fontScale="92500" lnSpcReduction="10000"/>
          </a:bodyPr>
          <a:lstStyle/>
          <a:p>
            <a:r>
              <a:rPr lang="es-ES" dirty="0">
                <a:ea typeface="+mn-lt"/>
                <a:cs typeface="+mn-lt"/>
              </a:rPr>
              <a:t>Este artículo presenta el desarrollo de una simulación en Python para modelar el movimiento parabólico de un misil y su intercepción mediante un proyectil antiaéreo. Se detallan las ecuaciones que describen la trayectoria de los misiles y los factores que influyen en su comportamiento, tales como la velocidad inicial, el ángulo de lanzamiento y la gravedad. La simulación incluye una interfaz gráfica interactiva que permite ajustar parámetros y observar en tiempo real los resultados. Se realizaron pruebas que demuestran la efectividad del sistema para interceptar el misil en diferentes escenarios. </a:t>
            </a:r>
            <a:endParaRPr lang="es-ES" dirty="0"/>
          </a:p>
        </p:txBody>
      </p:sp>
    </p:spTree>
    <p:extLst>
      <p:ext uri="{BB962C8B-B14F-4D97-AF65-F5344CB8AC3E}">
        <p14:creationId xmlns:p14="http://schemas.microsoft.com/office/powerpoint/2010/main" val="231812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F4543-FCC4-F162-67FB-CA50748D7011}"/>
              </a:ext>
            </a:extLst>
          </p:cNvPr>
          <p:cNvSpPr>
            <a:spLocks noGrp="1"/>
          </p:cNvSpPr>
          <p:nvPr>
            <p:ph type="title"/>
          </p:nvPr>
        </p:nvSpPr>
        <p:spPr/>
        <p:txBody>
          <a:bodyPr/>
          <a:lstStyle/>
          <a:p>
            <a:r>
              <a:rPr lang="es-ES" dirty="0">
                <a:ea typeface="+mj-lt"/>
                <a:cs typeface="+mj-lt"/>
              </a:rPr>
              <a:t>I. Introducción.</a:t>
            </a:r>
            <a:endParaRPr lang="es-ES" dirty="0"/>
          </a:p>
        </p:txBody>
      </p:sp>
      <p:sp>
        <p:nvSpPr>
          <p:cNvPr id="3" name="Marcador de contenido 2">
            <a:extLst>
              <a:ext uri="{FF2B5EF4-FFF2-40B4-BE49-F238E27FC236}">
                <a16:creationId xmlns:a16="http://schemas.microsoft.com/office/drawing/2014/main" id="{C1FBE2A4-F354-3C71-A61A-70ACF57BD2F2}"/>
              </a:ext>
            </a:extLst>
          </p:cNvPr>
          <p:cNvSpPr>
            <a:spLocks noGrp="1"/>
          </p:cNvSpPr>
          <p:nvPr>
            <p:ph idx="1"/>
          </p:nvPr>
        </p:nvSpPr>
        <p:spPr/>
        <p:txBody>
          <a:bodyPr vert="horz" lIns="91440" tIns="45720" rIns="91440" bIns="45720" rtlCol="0" anchor="t">
            <a:normAutofit fontScale="92500"/>
          </a:bodyPr>
          <a:lstStyle/>
          <a:p>
            <a:r>
              <a:rPr lang="es-ES" dirty="0">
                <a:ea typeface="+mn-lt"/>
                <a:cs typeface="+mn-lt"/>
              </a:rPr>
              <a:t>En este laboratorio se explorará el concepto de movimiento parabólico a través de la simulación de la trayectoria de un misil. Este fenómeno físico es fundamental para entender las trayectorias de los proyectiles en el contexto militar, donde la precisión y la eficacia en el lanzamiento de misiles son cruciales para el éxito de una operación. Mediante la visualización de la trayectoria parabólica de un misil enemigo y la programación del lanzamiento de un misil antiaéreo para interceptarlo, se busca proporcionar una experiencia práctica que combine teoría y aplicación.</a:t>
            </a:r>
            <a:endParaRPr lang="es-ES" dirty="0"/>
          </a:p>
        </p:txBody>
      </p:sp>
    </p:spTree>
    <p:extLst>
      <p:ext uri="{BB962C8B-B14F-4D97-AF65-F5344CB8AC3E}">
        <p14:creationId xmlns:p14="http://schemas.microsoft.com/office/powerpoint/2010/main" val="213105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4D92E-D0EB-2377-333F-F271C07B2E8A}"/>
              </a:ext>
            </a:extLst>
          </p:cNvPr>
          <p:cNvSpPr>
            <a:spLocks noGrp="1"/>
          </p:cNvSpPr>
          <p:nvPr>
            <p:ph type="title"/>
          </p:nvPr>
        </p:nvSpPr>
        <p:spPr/>
        <p:txBody>
          <a:bodyPr/>
          <a:lstStyle/>
          <a:p>
            <a:r>
              <a:rPr lang="es-ES" dirty="0">
                <a:ea typeface="+mj-lt"/>
                <a:cs typeface="+mj-lt"/>
              </a:rPr>
              <a:t>Ecuaciones del Movimiento Parabólico.</a:t>
            </a:r>
            <a:endParaRPr lang="es-ES" dirty="0"/>
          </a:p>
        </p:txBody>
      </p:sp>
      <p:sp>
        <p:nvSpPr>
          <p:cNvPr id="3" name="Marcador de contenido 2">
            <a:extLst>
              <a:ext uri="{FF2B5EF4-FFF2-40B4-BE49-F238E27FC236}">
                <a16:creationId xmlns:a16="http://schemas.microsoft.com/office/drawing/2014/main" id="{ED4DF365-7897-A2BD-83DE-FF6FF692A16B}"/>
              </a:ext>
            </a:extLst>
          </p:cNvPr>
          <p:cNvSpPr>
            <a:spLocks noGrp="1"/>
          </p:cNvSpPr>
          <p:nvPr>
            <p:ph idx="1"/>
          </p:nvPr>
        </p:nvSpPr>
        <p:spPr/>
        <p:txBody>
          <a:bodyPr vert="horz" lIns="91440" tIns="45720" rIns="91440" bIns="45720" rtlCol="0" anchor="t">
            <a:normAutofit fontScale="85000" lnSpcReduction="20000"/>
          </a:bodyPr>
          <a:lstStyle/>
          <a:p>
            <a:r>
              <a:rPr lang="es-ES" dirty="0">
                <a:ea typeface="+mn-lt"/>
                <a:cs typeface="+mn-lt"/>
              </a:rPr>
              <a:t>1. Posición Horizontal: x(t) = v_0 * t * cos(θ) En esta ecuación, x(t) representa la posición horizontal del proyectil en un instante t. La velocidad inicial v0 y el ángulo de lanzamiento θ son determinantes para calcular el desplazamiento horizontal. Esta relación muestra que el movimiento horizontal es uniforme, es decir, no se ve afectado por la gravedad. </a:t>
            </a:r>
          </a:p>
          <a:p>
            <a:r>
              <a:rPr lang="es-ES" dirty="0">
                <a:ea typeface="+mn-lt"/>
                <a:cs typeface="+mn-lt"/>
              </a:rPr>
              <a:t>2. Posición Vertical: y(t) = v_0 * t * sin(θ) - 1/2 * g * t^2 Aquí, y(t) es la posición vertical del proyectil en función del tiempo. Esta ecuación tiene en cuenta la influencia de la gravedad g, que actúa en dirección opuesta al movimiento del proyectil. El término v0⋅t⋅sin(θ) describe el ascenso del proyectil, mientras que −1/2g⋅t^2 representa la disminución de altura debido a la gravedad.</a:t>
            </a:r>
            <a:endParaRPr lang="es-ES" dirty="0"/>
          </a:p>
        </p:txBody>
      </p:sp>
    </p:spTree>
    <p:extLst>
      <p:ext uri="{BB962C8B-B14F-4D97-AF65-F5344CB8AC3E}">
        <p14:creationId xmlns:p14="http://schemas.microsoft.com/office/powerpoint/2010/main" val="363582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0D0A7-BDA6-759D-FBB5-CCC55DD22D4D}"/>
              </a:ext>
            </a:extLst>
          </p:cNvPr>
          <p:cNvSpPr>
            <a:spLocks noGrp="1"/>
          </p:cNvSpPr>
          <p:nvPr>
            <p:ph type="title"/>
          </p:nvPr>
        </p:nvSpPr>
        <p:spPr/>
        <p:txBody>
          <a:bodyPr/>
          <a:lstStyle/>
          <a:p>
            <a:r>
              <a:rPr lang="es-ES" dirty="0">
                <a:ea typeface="+mj-lt"/>
                <a:cs typeface="+mj-lt"/>
              </a:rPr>
              <a:t>Componentes Clave de las Ecuaciones</a:t>
            </a:r>
            <a:endParaRPr lang="es-ES" dirty="0"/>
          </a:p>
        </p:txBody>
      </p:sp>
      <p:sp>
        <p:nvSpPr>
          <p:cNvPr id="3" name="Marcador de contenido 2">
            <a:extLst>
              <a:ext uri="{FF2B5EF4-FFF2-40B4-BE49-F238E27FC236}">
                <a16:creationId xmlns:a16="http://schemas.microsoft.com/office/drawing/2014/main" id="{E927655A-A788-1B33-D981-98E6BB4B9B6A}"/>
              </a:ext>
            </a:extLst>
          </p:cNvPr>
          <p:cNvSpPr>
            <a:spLocks noGrp="1"/>
          </p:cNvSpPr>
          <p:nvPr>
            <p:ph idx="1"/>
          </p:nvPr>
        </p:nvSpPr>
        <p:spPr/>
        <p:txBody>
          <a:bodyPr vert="horz" lIns="91440" tIns="45720" rIns="91440" bIns="45720" rtlCol="0" anchor="t">
            <a:normAutofit fontScale="77500" lnSpcReduction="20000"/>
          </a:bodyPr>
          <a:lstStyle/>
          <a:p>
            <a:r>
              <a:rPr lang="es-ES" dirty="0">
                <a:ea typeface="+mn-lt"/>
                <a:cs typeface="+mn-lt"/>
              </a:rPr>
              <a:t>• Velocidad Inicial (v0): Este parámetro es crucial, ya que determina la rapidez con la que el proyectil es lanzado. Una mayor velocidad inicial resulta en una mayor distancia y altura alcanzada. </a:t>
            </a:r>
            <a:endParaRPr lang="es-ES">
              <a:ea typeface="+mn-lt"/>
              <a:cs typeface="+mn-lt"/>
            </a:endParaRPr>
          </a:p>
          <a:p>
            <a:r>
              <a:rPr lang="es-ES" dirty="0">
                <a:ea typeface="+mn-lt"/>
                <a:cs typeface="+mn-lt"/>
              </a:rPr>
              <a:t>• Ángulo de Lanzamiento (θ): El ángulo de lanzamiento afecta directamente la forma de la trayectoria del proyectil. En condiciones ideales, un ángulo de 45∘ maximiza el alcance horizontal. </a:t>
            </a:r>
          </a:p>
          <a:p>
            <a:r>
              <a:rPr lang="es-ES" dirty="0">
                <a:ea typeface="+mn-lt"/>
                <a:cs typeface="+mn-lt"/>
              </a:rPr>
              <a:t>• Gravedad (g): La gravedad, aproximadamente 9.81 m/s^2 es un factor que influye en la duración y la altura del vuelo del proyectil. A medida que el tiempo avanza, el efecto de la gravedad se hace más evidente, causando que el proyectil regrese a la tierra. Con el análisis de estas trayectorias, se busca evaluar la efectividad del sistema de defensa antiaérea, proporcionando información valiosa sobre la dinámica de los proyectiles y las condiciones necesarias para lograr una intercepción exitosa.</a:t>
            </a:r>
            <a:endParaRPr lang="es-ES"/>
          </a:p>
        </p:txBody>
      </p:sp>
    </p:spTree>
    <p:extLst>
      <p:ext uri="{BB962C8B-B14F-4D97-AF65-F5344CB8AC3E}">
        <p14:creationId xmlns:p14="http://schemas.microsoft.com/office/powerpoint/2010/main" val="406340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395E16F-60E8-EEF9-377B-F144FC9E3E47}"/>
              </a:ext>
            </a:extLst>
          </p:cNvPr>
          <p:cNvSpPr>
            <a:spLocks noGrp="1"/>
          </p:cNvSpPr>
          <p:nvPr>
            <p:ph idx="1"/>
          </p:nvPr>
        </p:nvSpPr>
        <p:spPr>
          <a:xfrm>
            <a:off x="457200" y="487241"/>
            <a:ext cx="10722932" cy="5689722"/>
          </a:xfrm>
        </p:spPr>
        <p:txBody>
          <a:bodyPr vert="horz" lIns="91440" tIns="45720" rIns="91440" bIns="45720" rtlCol="0" anchor="t">
            <a:normAutofit fontScale="85000" lnSpcReduction="20000"/>
          </a:bodyPr>
          <a:lstStyle/>
          <a:p>
            <a:r>
              <a:rPr lang="es-ES" dirty="0">
                <a:ea typeface="+mn-lt"/>
                <a:cs typeface="+mn-lt"/>
              </a:rPr>
              <a:t>Para probar el modelo desarrollado, se propone el siguiente caso de estudio con valores realistas: El misil enemigo es un misil de corto alcance que se lanza de izquierda a derecha hacia un blanco ubicado a 100 km de distancia. Se debe impactar al misil enemigo a una altura de 10 km sobre el suelo. Se deben probar cuatro escenarios: </a:t>
            </a:r>
          </a:p>
          <a:p>
            <a:r>
              <a:rPr lang="es-ES" dirty="0">
                <a:ea typeface="+mn-lt"/>
                <a:cs typeface="+mn-lt"/>
              </a:rPr>
              <a:t>1. Velocidad baja y ángulo bajo. </a:t>
            </a:r>
          </a:p>
          <a:p>
            <a:r>
              <a:rPr lang="es-ES" dirty="0">
                <a:ea typeface="+mn-lt"/>
                <a:cs typeface="+mn-lt"/>
              </a:rPr>
              <a:t>2. Velocidad baja y ángulo alto. </a:t>
            </a:r>
            <a:endParaRPr lang="es-ES">
              <a:ea typeface="+mn-lt"/>
              <a:cs typeface="+mn-lt"/>
            </a:endParaRPr>
          </a:p>
          <a:p>
            <a:r>
              <a:rPr lang="es-ES" dirty="0">
                <a:ea typeface="+mn-lt"/>
                <a:cs typeface="+mn-lt"/>
              </a:rPr>
              <a:t>3. Velocidad alta y ángulo bajo. </a:t>
            </a:r>
          </a:p>
          <a:p>
            <a:r>
              <a:rPr lang="es-ES" dirty="0">
                <a:ea typeface="+mn-lt"/>
                <a:cs typeface="+mn-lt"/>
              </a:rPr>
              <a:t>4. Velocidad alta y ángulo alto. En todos estos escenarios, se asegura que el misil enemigo impacte el blanco a 100 km y se valida el funcionamiento del misil antiaéreo para lograr la intercepción en cada caso. Se deben probar dos escenarios adicionales: </a:t>
            </a:r>
            <a:endParaRPr lang="es-ES">
              <a:ea typeface="+mn-lt"/>
              <a:cs typeface="+mn-lt"/>
            </a:endParaRPr>
          </a:p>
          <a:p>
            <a:r>
              <a:rPr lang="es-ES" dirty="0">
                <a:ea typeface="+mn-lt"/>
                <a:cs typeface="+mn-lt"/>
              </a:rPr>
              <a:t>a) El misil antiaéreo está ubicado entre el misil enemigo y el blanco. </a:t>
            </a:r>
            <a:endParaRPr lang="es-ES">
              <a:ea typeface="+mn-lt"/>
              <a:cs typeface="+mn-lt"/>
            </a:endParaRPr>
          </a:p>
          <a:p>
            <a:r>
              <a:rPr lang="es-ES" dirty="0">
                <a:ea typeface="+mn-lt"/>
                <a:cs typeface="+mn-lt"/>
              </a:rPr>
              <a:t>b) El misil antiaéreo está ubicado al lado derecho del blanco.</a:t>
            </a:r>
            <a:endParaRPr lang="es-ES"/>
          </a:p>
        </p:txBody>
      </p:sp>
    </p:spTree>
    <p:extLst>
      <p:ext uri="{BB962C8B-B14F-4D97-AF65-F5344CB8AC3E}">
        <p14:creationId xmlns:p14="http://schemas.microsoft.com/office/powerpoint/2010/main" val="418056932"/>
      </p:ext>
    </p:extLst>
  </p:cSld>
  <p:clrMapOvr>
    <a:masterClrMapping/>
  </p:clrMapOvr>
</p:sld>
</file>

<file path=ppt/theme/theme1.xml><?xml version="1.0" encoding="utf-8"?>
<a:theme xmlns:a="http://schemas.openxmlformats.org/drawingml/2006/main" name="SineVTI">
  <a:themeElements>
    <a:clrScheme name="AnalogousFromRegularSeedRightStep">
      <a:dk1>
        <a:srgbClr val="000000"/>
      </a:dk1>
      <a:lt1>
        <a:srgbClr val="FFFFFF"/>
      </a:lt1>
      <a:dk2>
        <a:srgbClr val="412824"/>
      </a:dk2>
      <a:lt2>
        <a:srgbClr val="E2E8E4"/>
      </a:lt2>
      <a:accent1>
        <a:srgbClr val="DC34AD"/>
      </a:accent1>
      <a:accent2>
        <a:srgbClr val="CA2255"/>
      </a:accent2>
      <a:accent3>
        <a:srgbClr val="DC4734"/>
      </a:accent3>
      <a:accent4>
        <a:srgbClr val="CA7B22"/>
      </a:accent4>
      <a:accent5>
        <a:srgbClr val="AFA829"/>
      </a:accent5>
      <a:accent6>
        <a:srgbClr val="7EB41E"/>
      </a:accent6>
      <a:hlink>
        <a:srgbClr val="31944D"/>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SineVTI</vt:lpstr>
      <vt:lpstr>Simulación de Movimiento Parabólico: Intercepción de Misiles </vt:lpstr>
      <vt:lpstr> Objetivos:</vt:lpstr>
      <vt:lpstr>Presentación de PowerPoint</vt:lpstr>
      <vt:lpstr>Bibliotecas Utilizadas:</vt:lpstr>
      <vt:lpstr>Resumen:</vt:lpstr>
      <vt:lpstr>I. Introducción.</vt:lpstr>
      <vt:lpstr>Ecuaciones del Movimiento Parabólico.</vt:lpstr>
      <vt:lpstr>Componentes Clave de las Ecuaciones</vt:lpstr>
      <vt:lpstr>Presentación de PowerPoint</vt:lpstr>
      <vt:lpstr>InterfazGrafica</vt:lpstr>
      <vt:lpstr>Resultados.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155</cp:revision>
  <dcterms:created xsi:type="dcterms:W3CDTF">2024-10-24T19:15:14Z</dcterms:created>
  <dcterms:modified xsi:type="dcterms:W3CDTF">2024-10-24T20:05:54Z</dcterms:modified>
</cp:coreProperties>
</file>