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56705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E60575A-56E0-4E34-B4F2-AF9468F66A72}" type="slidenum">
              <a:rPr lang="pt-PT" sz="1400" b="0" strike="noStrike" spc="-1">
                <a:latin typeface="Times New Roman"/>
              </a:rPr>
              <a:t>‹#›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76000" y="23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 dirty="0" smtClean="0">
                <a:latin typeface="Arial"/>
              </a:rPr>
              <a:t>Bitcoin </a:t>
            </a:r>
            <a:r>
              <a:rPr lang="pt-PT" sz="4400" b="0" strike="noStrike" spc="-1" dirty="0">
                <a:latin typeface="Arial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Dataset analysis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Bitcoin value vs stock value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3200" b="0" strike="noStrike" spc="-1" dirty="0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Bitcoin volume vs Nasdaq Volume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7516" y="2475589"/>
            <a:ext cx="3359887" cy="252000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686246" y="2475589"/>
            <a:ext cx="3359788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value vs volume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Vs volume in currency</a:t>
            </a:r>
          </a:p>
        </p:txBody>
      </p:sp>
      <p:sp>
        <p:nvSpPr>
          <p:cNvPr id="8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Vs volume in btc units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7460" y="2094840"/>
            <a:ext cx="3360000" cy="252000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686091" y="2094840"/>
            <a:ext cx="3360098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vs Hacks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Value vs Hacks</a:t>
            </a:r>
          </a:p>
        </p:txBody>
      </p:sp>
      <p:sp>
        <p:nvSpPr>
          <p:cNvPr id="89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Volume in btc vs hacks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7460" y="2410761"/>
            <a:ext cx="3360000" cy="252000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48787" y="2410761"/>
            <a:ext cx="3359881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vs Hacks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04000" y="1958616"/>
            <a:ext cx="2880124" cy="216000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644280" y="1890720"/>
            <a:ext cx="2880000" cy="21600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784560" y="1890720"/>
            <a:ext cx="288000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Correlation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01657" y="1172520"/>
            <a:ext cx="6480519" cy="43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Correlation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01711" y="1172520"/>
            <a:ext cx="6480178" cy="43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change in value by day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97512" y="1532695"/>
            <a:ext cx="3839895" cy="2880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46241" y="1532695"/>
            <a:ext cx="3839797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vs Nasdaq change value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97512" y="1530720"/>
            <a:ext cx="3839895" cy="288000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46085" y="1530720"/>
            <a:ext cx="3840109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change value by aggregation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By year area</a:t>
            </a:r>
          </a:p>
        </p:txBody>
      </p:sp>
      <p:sp>
        <p:nvSpPr>
          <p:cNvPr id="11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By year value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97460" y="1872000"/>
            <a:ext cx="3840000" cy="288000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46140" y="1872000"/>
            <a:ext cx="3840000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 value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7123285" y="452863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160044" y="1230575"/>
            <a:ext cx="2879776" cy="216000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039820" y="1230575"/>
            <a:ext cx="2879760" cy="216000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2160044" y="3448630"/>
            <a:ext cx="2880000" cy="216000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5039820" y="3448630"/>
            <a:ext cx="288000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Raw Data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4 </a:t>
            </a:r>
            <a:r>
              <a:rPr lang="pt-PT" sz="3200" b="0" strike="noStrike" spc="-1" dirty="0" smtClean="0">
                <a:latin typeface="Arial"/>
              </a:rPr>
              <a:t>CSV files</a:t>
            </a:r>
            <a:r>
              <a:rPr lang="pt-PT" sz="32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btc_usd: raw data from bitcoin over time by minute from 2012 to 2017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btc_hacks: data related to reported hacks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 smtClean="0">
                <a:latin typeface="Arial"/>
              </a:rPr>
              <a:t>S&amp;P</a:t>
            </a:r>
            <a:r>
              <a:rPr lang="pt-PT" sz="2800" b="0" strike="noStrike" spc="-1" dirty="0" smtClean="0">
                <a:latin typeface="Arial"/>
              </a:rPr>
              <a:t>500 </a:t>
            </a:r>
            <a:r>
              <a:rPr lang="pt-PT" sz="2800" b="0" strike="noStrike" spc="-1" dirty="0">
                <a:latin typeface="Arial"/>
              </a:rPr>
              <a:t>and </a:t>
            </a:r>
            <a:r>
              <a:rPr lang="pt-PT" sz="2800" b="0" strike="noStrike" spc="-1" dirty="0" smtClean="0">
                <a:latin typeface="Arial"/>
              </a:rPr>
              <a:t>NASDAQ: </a:t>
            </a:r>
            <a:r>
              <a:rPr lang="pt-PT" sz="2800" b="0" strike="noStrike" spc="-1" dirty="0">
                <a:latin typeface="Arial"/>
              </a:rPr>
              <a:t>files with data over time for those 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Bitcoin: Skewness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48000" y="1278000"/>
            <a:ext cx="2879873" cy="216000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1122120" y="1578420"/>
            <a:ext cx="4704120" cy="3528000"/>
          </a:xfrm>
          <a:prstGeom prst="rect">
            <a:avLst/>
          </a:prstGeom>
          <a:ln>
            <a:noFill/>
          </a:ln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048000" y="3438000"/>
            <a:ext cx="288000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Bitcoin: volume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701580" y="1944000"/>
            <a:ext cx="2880000" cy="216000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599820" y="1944000"/>
            <a:ext cx="2880000" cy="216000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98060" y="1944000"/>
            <a:ext cx="288000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4960"/>
            <a:ext cx="9071640" cy="104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Data importing from csv to PostgreSQL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Data imported from flat file to a DB.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Helps </a:t>
            </a:r>
            <a:r>
              <a:rPr lang="pt-PT" sz="2800" b="0" strike="noStrike" spc="-1" dirty="0" smtClean="0">
                <a:latin typeface="Arial"/>
              </a:rPr>
              <a:t>accessing </a:t>
            </a:r>
            <a:r>
              <a:rPr lang="pt-PT" sz="2800" b="0" strike="noStrike" spc="-1" dirty="0">
                <a:latin typeface="Arial"/>
              </a:rPr>
              <a:t>and save data transformation intermedium steps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This is done for all 4 </a:t>
            </a:r>
            <a:r>
              <a:rPr lang="pt-PT" sz="2800" spc="-1" dirty="0" smtClean="0">
                <a:latin typeface="Arial"/>
              </a:rPr>
              <a:t>CSV</a:t>
            </a:r>
            <a:r>
              <a:rPr lang="pt-PT" sz="2800" b="0" strike="noStrike" spc="-1" dirty="0" smtClean="0">
                <a:latin typeface="Arial"/>
              </a:rPr>
              <a:t>s </a:t>
            </a:r>
            <a:r>
              <a:rPr lang="pt-PT" sz="2800" b="0" strike="noStrike" spc="-1" dirty="0">
                <a:latin typeface="Arial"/>
              </a:rPr>
              <a:t>each to a table.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pt-PT" sz="2800" b="0" strike="noStrike" spc="-1" dirty="0">
                <a:latin typeface="Arial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800" b="0" strike="noStrike" spc="-1" dirty="0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1092960" y="3688560"/>
            <a:ext cx="3430080" cy="102924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111999" y="3688560"/>
            <a:ext cx="4018145" cy="102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btc_usd: Preprocessing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224000"/>
            <a:ext cx="4426920" cy="26193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Convert timestamp to datetime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Resample data from by min to by day: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Low = min(low)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High = max(high)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Volume = sum(volume)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Value = mean(value)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Open = first(open)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Close = last(close)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504000" y="4119840"/>
            <a:ext cx="4426920" cy="86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Created some </a:t>
            </a:r>
            <a:r>
              <a:rPr lang="pt-PT" sz="3200" b="0" strike="noStrike" spc="-1" dirty="0" smtClean="0">
                <a:latin typeface="Arial"/>
              </a:rPr>
              <a:t>statistics </a:t>
            </a:r>
            <a:r>
              <a:rPr lang="pt-PT" sz="3200" b="0" strike="noStrike" spc="-1" dirty="0">
                <a:latin typeface="Arial"/>
              </a:rPr>
              <a:t>about the day: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Median, mode, standard deviation, kurtosis and skewness</a:t>
            </a:r>
          </a:p>
        </p:txBody>
      </p:sp>
      <p:sp>
        <p:nvSpPr>
          <p:cNvPr id="52" name="TextShape 5"/>
          <p:cNvSpPr txBox="1"/>
          <p:nvPr/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90556" y="1586880"/>
            <a:ext cx="4369444" cy="102960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5639338" y="2894760"/>
            <a:ext cx="3071880" cy="209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btc_usd: Processing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Create some ratio variables: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 smtClean="0">
                <a:latin typeface="Arial"/>
              </a:rPr>
              <a:t>A r</a:t>
            </a:r>
            <a:r>
              <a:rPr lang="pt-PT" sz="2800" b="0" strike="noStrike" spc="-1" dirty="0" smtClean="0">
                <a:latin typeface="Arial"/>
              </a:rPr>
              <a:t>atio </a:t>
            </a:r>
            <a:r>
              <a:rPr lang="pt-PT" sz="2800" b="0" strike="noStrike" spc="-1" dirty="0">
                <a:latin typeface="Arial"/>
              </a:rPr>
              <a:t>between the high and low in the day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 smtClean="0">
                <a:latin typeface="Arial"/>
              </a:rPr>
              <a:t>A r</a:t>
            </a:r>
            <a:r>
              <a:rPr lang="pt-PT" sz="2800" b="0" strike="noStrike" spc="-1" dirty="0" smtClean="0">
                <a:latin typeface="Arial"/>
              </a:rPr>
              <a:t>atio </a:t>
            </a:r>
            <a:r>
              <a:rPr lang="pt-PT" sz="2800" b="0" strike="noStrike" spc="-1" dirty="0">
                <a:latin typeface="Arial"/>
              </a:rPr>
              <a:t>between the open and close value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 smtClean="0">
                <a:latin typeface="Arial"/>
              </a:rPr>
              <a:t>A r</a:t>
            </a:r>
            <a:r>
              <a:rPr lang="pt-PT" sz="2800" b="0" strike="noStrike" spc="-1" dirty="0" smtClean="0">
                <a:latin typeface="Arial"/>
              </a:rPr>
              <a:t>atio </a:t>
            </a:r>
            <a:r>
              <a:rPr lang="pt-PT" sz="2800" b="0" strike="noStrike" spc="-1" dirty="0">
                <a:latin typeface="Arial"/>
              </a:rPr>
              <a:t>between today and yesterday mean value</a:t>
            </a:r>
          </a:p>
        </p:txBody>
      </p:sp>
      <p:sp>
        <p:nvSpPr>
          <p:cNvPr id="57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544540" y="1467540"/>
            <a:ext cx="364320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 dirty="0" smtClean="0">
                <a:latin typeface="Arial"/>
              </a:rPr>
              <a:t>NASDAQ </a:t>
            </a:r>
            <a:r>
              <a:rPr lang="pt-PT" sz="4400" b="0" strike="noStrike" spc="-1" dirty="0">
                <a:latin typeface="Arial"/>
              </a:rPr>
              <a:t>and </a:t>
            </a:r>
            <a:r>
              <a:rPr lang="pt-PT" sz="4400" spc="-1" dirty="0" smtClean="0">
                <a:latin typeface="Arial"/>
              </a:rPr>
              <a:t>sp</a:t>
            </a:r>
            <a:r>
              <a:rPr lang="pt-PT" sz="4400" b="0" strike="noStrike" spc="-1" dirty="0" smtClean="0">
                <a:latin typeface="Arial"/>
              </a:rPr>
              <a:t>500</a:t>
            </a:r>
            <a:r>
              <a:rPr lang="pt-PT" sz="4400" b="0" strike="noStrike" spc="-1" dirty="0">
                <a:latin typeface="Arial"/>
              </a:rPr>
              <a:t>: Preprocessing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Clean and convert some variables: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Vol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>
                <a:latin typeface="Arial"/>
              </a:rPr>
              <a:t>C</a:t>
            </a:r>
            <a:r>
              <a:rPr lang="pt-PT" sz="2800" b="0" strike="noStrike" spc="-1" dirty="0" smtClean="0">
                <a:latin typeface="Arial"/>
              </a:rPr>
              <a:t>hange_percentage</a:t>
            </a:r>
            <a:endParaRPr lang="pt-PT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Resample daily to be able to fill weekends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Created some ratios: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 smtClean="0">
                <a:latin typeface="Arial"/>
              </a:rPr>
              <a:t>A r</a:t>
            </a:r>
            <a:r>
              <a:rPr lang="pt-PT" sz="2800" b="0" strike="noStrike" spc="-1" dirty="0" smtClean="0">
                <a:latin typeface="Arial"/>
              </a:rPr>
              <a:t>atio </a:t>
            </a:r>
            <a:r>
              <a:rPr lang="pt-PT" sz="2800" b="0" strike="noStrike" spc="-1" dirty="0">
                <a:latin typeface="Arial"/>
              </a:rPr>
              <a:t>between the high and low in the day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spc="-1" dirty="0" smtClean="0">
                <a:latin typeface="Arial"/>
              </a:rPr>
              <a:t>A r</a:t>
            </a:r>
            <a:r>
              <a:rPr lang="pt-PT" sz="2800" b="0" strike="noStrike" spc="-1" dirty="0" smtClean="0">
                <a:latin typeface="Arial"/>
              </a:rPr>
              <a:t>atio </a:t>
            </a:r>
            <a:r>
              <a:rPr lang="pt-PT" sz="2800" b="0" strike="noStrike" spc="-1" dirty="0">
                <a:latin typeface="Arial"/>
              </a:rPr>
              <a:t>between today and yesterday mean value</a:t>
            </a:r>
          </a:p>
        </p:txBody>
      </p:sp>
      <p:sp>
        <p:nvSpPr>
          <p:cNvPr id="61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047920" y="1326600"/>
            <a:ext cx="4346082" cy="1687637"/>
          </a:xfrm>
          <a:prstGeom prst="rect">
            <a:avLst/>
          </a:prstGeom>
          <a:ln>
            <a:noFill/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047920" y="3497399"/>
            <a:ext cx="4346082" cy="12121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 dirty="0" smtClean="0">
                <a:latin typeface="Arial"/>
              </a:rPr>
              <a:t>NASDAQ </a:t>
            </a:r>
            <a:r>
              <a:rPr lang="pt-PT" sz="4400" b="0" strike="noStrike" spc="-1" dirty="0">
                <a:latin typeface="Arial"/>
              </a:rPr>
              <a:t>and sp500: </a:t>
            </a:r>
            <a:r>
              <a:rPr lang="pt-PT" sz="4400" b="0" strike="noStrike" spc="-1" dirty="0" smtClean="0">
                <a:latin typeface="Arial"/>
              </a:rPr>
              <a:t>weekends</a:t>
            </a:r>
            <a:endParaRPr lang="pt-PT" sz="4400" b="0" strike="noStrike" spc="-1" dirty="0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1st approach: interpolation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Suffers from data </a:t>
            </a:r>
            <a:r>
              <a:rPr lang="pt-PT" sz="2800" b="0" strike="noStrike" spc="-1" dirty="0" smtClean="0">
                <a:latin typeface="Arial"/>
              </a:rPr>
              <a:t>leakage </a:t>
            </a:r>
            <a:r>
              <a:rPr lang="pt-PT" sz="2800" b="0" strike="noStrike" spc="-1" dirty="0">
                <a:latin typeface="Arial"/>
              </a:rPr>
              <a:t>because we need next Monday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2nd approach: linear regression using last 5 days</a:t>
            </a:r>
          </a:p>
        </p:txBody>
      </p:sp>
      <p:sp>
        <p:nvSpPr>
          <p:cNvPr id="66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 rot="21594600">
            <a:off x="4933442" y="1363320"/>
            <a:ext cx="4587840" cy="32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btc_hacks: Preprocessing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Cleaning loss_usd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Resample: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Create a variable to count days since </a:t>
            </a:r>
            <a:r>
              <a:rPr lang="pt-PT" sz="2800" spc="-1" dirty="0" smtClean="0">
                <a:latin typeface="Arial"/>
              </a:rPr>
              <a:t>the </a:t>
            </a:r>
            <a:r>
              <a:rPr lang="pt-PT" sz="2800" b="0" strike="noStrike" spc="-1" dirty="0" smtClean="0">
                <a:latin typeface="Arial"/>
              </a:rPr>
              <a:t>last </a:t>
            </a:r>
            <a:r>
              <a:rPr lang="pt-PT" sz="2800" b="0" strike="noStrike" spc="-1" dirty="0">
                <a:latin typeface="Arial"/>
              </a:rPr>
              <a:t>hack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Create a variable which is the value of </a:t>
            </a:r>
            <a:r>
              <a:rPr lang="pt-PT" sz="2800" b="0" strike="noStrike" spc="-1" dirty="0" smtClean="0">
                <a:latin typeface="Arial"/>
              </a:rPr>
              <a:t>the last hack divided </a:t>
            </a:r>
            <a:r>
              <a:rPr lang="pt-PT" sz="2800" b="0" strike="noStrike" spc="-1" dirty="0">
                <a:latin typeface="Arial"/>
              </a:rPr>
              <a:t>by the days without hacks </a:t>
            </a:r>
          </a:p>
        </p:txBody>
      </p:sp>
      <p:sp>
        <p:nvSpPr>
          <p:cNvPr id="7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152680" y="3100321"/>
            <a:ext cx="4422960" cy="1861468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152680" y="1512000"/>
            <a:ext cx="4422960" cy="112820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Data fusion in one table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Data is then joined </a:t>
            </a:r>
            <a:r>
              <a:rPr lang="pt-PT" sz="3200" b="0" strike="noStrike" spc="-1" dirty="0" smtClean="0">
                <a:latin typeface="Arial"/>
              </a:rPr>
              <a:t>in </a:t>
            </a:r>
            <a:r>
              <a:rPr lang="pt-PT" sz="3200" b="0" strike="noStrike" spc="-1" dirty="0">
                <a:latin typeface="Arial"/>
              </a:rPr>
              <a:t>one table using the date as a global key.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 dirty="0">
                <a:latin typeface="Arial"/>
              </a:rPr>
              <a:t>Adding prefixes to avoid columns with </a:t>
            </a:r>
            <a:r>
              <a:rPr lang="pt-PT" sz="3200" b="0" strike="noStrike" spc="-1" dirty="0" smtClean="0">
                <a:latin typeface="Arial"/>
              </a:rPr>
              <a:t>the same </a:t>
            </a:r>
            <a:r>
              <a:rPr lang="pt-PT" sz="3200" b="0" strike="noStrike" spc="-1" dirty="0">
                <a:latin typeface="Arial"/>
              </a:rPr>
              <a:t>name: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b_: btc_usd and btc_hacks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s_: sp500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 dirty="0">
                <a:latin typeface="Arial"/>
              </a:rPr>
              <a:t>n_: nasdaq</a:t>
            </a:r>
          </a:p>
        </p:txBody>
      </p:sp>
      <p:sp>
        <p:nvSpPr>
          <p:cNvPr id="75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984091" y="1172520"/>
            <a:ext cx="2593465" cy="408962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383</Words>
  <Application>Microsoft Office PowerPoint</Application>
  <PresentationFormat>Custom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Samuel Lago Pedro</dc:creator>
  <dc:description/>
  <cp:lastModifiedBy>Samuel Lago Pedro</cp:lastModifiedBy>
  <cp:revision>15</cp:revision>
  <dcterms:created xsi:type="dcterms:W3CDTF">2018-09-20T20:49:57Z</dcterms:created>
  <dcterms:modified xsi:type="dcterms:W3CDTF">2018-09-20T22:06:13Z</dcterms:modified>
  <dc:language>pt-PT</dc:language>
</cp:coreProperties>
</file>