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7B00FF-AFD0-CD44-9745-EAAD3DA7F968}" type="datetimeFigureOut">
              <a:t>4/10/24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D0699A-57CB-4E48-A2FB-270A0B23B697}" type="slidenum">
              <a:t>‹#›</a:t>
            </a:fld>
            <a:endParaRPr lang="en-US"/>
          </a:p>
        </p:txBody>
      </p:sp>
    </p:spTree>
    <p:extLst>
      <p:ext uri="{BB962C8B-B14F-4D97-AF65-F5344CB8AC3E}">
        <p14:creationId xmlns:p14="http://schemas.microsoft.com/office/powerpoint/2010/main" val="122346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a:effectLst/>
                <a:latin typeface="Times New Roman" panose="02020603050405020304" pitchFamily="18" charset="0"/>
                <a:ea typeface="Times New Roman" panose="02020603050405020304" pitchFamily="18" charset="0"/>
              </a:rPr>
              <a:t>Now we will MAC protocols,, operate in the data link layer. Their primary purpose is to define how devices share the same medium effectively</a:t>
            </a:r>
            <a:r>
              <a:rPr lang="en-CA">
                <a:effectLst/>
              </a:rPr>
              <a:t> </a:t>
            </a:r>
            <a:endParaRPr lang="en-US"/>
          </a:p>
        </p:txBody>
      </p:sp>
      <p:sp>
        <p:nvSpPr>
          <p:cNvPr id="4" name="Slide Number Placeholder 3"/>
          <p:cNvSpPr>
            <a:spLocks noGrp="1"/>
          </p:cNvSpPr>
          <p:nvPr>
            <p:ph type="sldNum" sz="quarter" idx="5"/>
          </p:nvPr>
        </p:nvSpPr>
        <p:spPr/>
        <p:txBody>
          <a:bodyPr/>
          <a:lstStyle/>
          <a:p>
            <a:fld id="{59D0699A-57CB-4E48-A2FB-270A0B23B697}" type="slidenum">
              <a:t>2</a:t>
            </a:fld>
            <a:endParaRPr lang="en-US"/>
          </a:p>
        </p:txBody>
      </p:sp>
    </p:spTree>
    <p:extLst>
      <p:ext uri="{BB962C8B-B14F-4D97-AF65-F5344CB8AC3E}">
        <p14:creationId xmlns:p14="http://schemas.microsoft.com/office/powerpoint/2010/main" val="189190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800">
                <a:effectLst/>
                <a:latin typeface="Times New Roman" panose="02020603050405020304" pitchFamily="18" charset="0"/>
                <a:ea typeface="Times New Roman" panose="02020603050405020304" pitchFamily="18" charset="0"/>
              </a:rPr>
              <a:t>The second improvement we simulated is to intergrate FDMA with TDMA to reduce idling time slot in the original TDMA protocol. The 9 nodes are divided into 3 groups based on their data load: Node 1, 2, 3, are put in the first band, which has the lowest bandwidth. Node 7, 8, 9 are placed in the 3rd band , whcih has the highest  bandwdith speed. </a:t>
            </a:r>
            <a:endParaRPr lang="en-US"/>
          </a:p>
        </p:txBody>
      </p:sp>
      <p:sp>
        <p:nvSpPr>
          <p:cNvPr id="4" name="Slide Number Placeholder 3"/>
          <p:cNvSpPr>
            <a:spLocks noGrp="1"/>
          </p:cNvSpPr>
          <p:nvPr>
            <p:ph type="sldNum" sz="quarter" idx="5"/>
          </p:nvPr>
        </p:nvSpPr>
        <p:spPr/>
        <p:txBody>
          <a:bodyPr/>
          <a:lstStyle/>
          <a:p>
            <a:fld id="{59D0699A-57CB-4E48-A2FB-270A0B23B697}" type="slidenum">
              <a:t>11</a:t>
            </a:fld>
            <a:endParaRPr lang="en-US"/>
          </a:p>
        </p:txBody>
      </p:sp>
    </p:spTree>
    <p:extLst>
      <p:ext uri="{BB962C8B-B14F-4D97-AF65-F5344CB8AC3E}">
        <p14:creationId xmlns:p14="http://schemas.microsoft.com/office/powerpoint/2010/main" val="1681398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800">
                <a:effectLst/>
                <a:latin typeface="Times New Roman" panose="02020603050405020304" pitchFamily="18" charset="0"/>
                <a:ea typeface="Times New Roman" panose="02020603050405020304" pitchFamily="18" charset="0"/>
              </a:rPr>
              <a:t> The graph on the left shows the packets sent using TDMA. All 9 nodes share the same bandwidth in a single channel, resulting in an overall throughput of 0.193 packets/time unit and 193 packets sent (see mechanism in figure 3.2). Then, the 9 nodes are divided into 3 groups based on data load: low (10,20,30), medium (40,50,60), and high (70,80,90), and placed into 3 bands with low, medium, and high bandwidth speeds, respectively (see mechnism in figure 4.5). Figure 4.1 shows that this approach increases the throughput by around 39%, from 0.193 packets/time unit to 0.268 packets/time unit. Figures 4.2, 4.3, and 4.4 show the packets sent by each band, with increasing throughput from band 1 to band 3. This is expected since band 1 has the lowest bandwidth and nodes with lower data load, while band 3 has the highest bandwidth and nodes with high data load.</a:t>
            </a:r>
            <a:endParaRPr lang="en-US"/>
          </a:p>
        </p:txBody>
      </p:sp>
      <p:sp>
        <p:nvSpPr>
          <p:cNvPr id="4" name="Slide Number Placeholder 3"/>
          <p:cNvSpPr>
            <a:spLocks noGrp="1"/>
          </p:cNvSpPr>
          <p:nvPr>
            <p:ph type="sldNum" sz="quarter" idx="5"/>
          </p:nvPr>
        </p:nvSpPr>
        <p:spPr/>
        <p:txBody>
          <a:bodyPr/>
          <a:lstStyle/>
          <a:p>
            <a:fld id="{59D0699A-57CB-4E48-A2FB-270A0B23B697}" type="slidenum">
              <a:t>12</a:t>
            </a:fld>
            <a:endParaRPr lang="en-US"/>
          </a:p>
        </p:txBody>
      </p:sp>
    </p:spTree>
    <p:extLst>
      <p:ext uri="{BB962C8B-B14F-4D97-AF65-F5344CB8AC3E}">
        <p14:creationId xmlns:p14="http://schemas.microsoft.com/office/powerpoint/2010/main" val="3584145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a:effectLst/>
                <a:latin typeface="Times New Roman" panose="02020603050405020304" pitchFamily="18" charset="0"/>
                <a:ea typeface="Times New Roman" panose="02020603050405020304" pitchFamily="18" charset="0"/>
              </a:rPr>
              <a:t>FDMA is a type of MAC protocol that allows multiple devices to transmit at the same time by dividing the channel into different frequencies. However, there can in unused bandwidth and lead to lower efficiency.</a:t>
            </a:r>
            <a:r>
              <a:rPr lang="en-CA">
                <a:effectLst/>
              </a:rPr>
              <a:t> </a:t>
            </a:r>
            <a:endParaRPr lang="en-US"/>
          </a:p>
        </p:txBody>
      </p:sp>
      <p:sp>
        <p:nvSpPr>
          <p:cNvPr id="4" name="Slide Number Placeholder 3"/>
          <p:cNvSpPr>
            <a:spLocks noGrp="1"/>
          </p:cNvSpPr>
          <p:nvPr>
            <p:ph type="sldNum" sz="quarter" idx="5"/>
          </p:nvPr>
        </p:nvSpPr>
        <p:spPr/>
        <p:txBody>
          <a:bodyPr/>
          <a:lstStyle/>
          <a:p>
            <a:fld id="{59D0699A-57CB-4E48-A2FB-270A0B23B697}" type="slidenum">
              <a:t>3</a:t>
            </a:fld>
            <a:endParaRPr lang="en-US"/>
          </a:p>
        </p:txBody>
      </p:sp>
    </p:spTree>
    <p:extLst>
      <p:ext uri="{BB962C8B-B14F-4D97-AF65-F5344CB8AC3E}">
        <p14:creationId xmlns:p14="http://schemas.microsoft.com/office/powerpoint/2010/main" val="1522597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a:effectLst/>
                <a:latin typeface="Times New Roman" panose="02020603050405020304" pitchFamily="18" charset="0"/>
                <a:ea typeface="Times New Roman" panose="02020603050405020304" pitchFamily="18" charset="0"/>
              </a:rPr>
              <a:t>TDMA supports multiple accesss by allocating time slots to different devices in a cyclic manner. But TDMA also suffers from wasted resources due to inactive devices holding up the bandwidth during their time slot. </a:t>
            </a:r>
            <a:endParaRPr lang="en-US"/>
          </a:p>
        </p:txBody>
      </p:sp>
      <p:sp>
        <p:nvSpPr>
          <p:cNvPr id="4" name="Slide Number Placeholder 3"/>
          <p:cNvSpPr>
            <a:spLocks noGrp="1"/>
          </p:cNvSpPr>
          <p:nvPr>
            <p:ph type="sldNum" sz="quarter" idx="5"/>
          </p:nvPr>
        </p:nvSpPr>
        <p:spPr/>
        <p:txBody>
          <a:bodyPr/>
          <a:lstStyle/>
          <a:p>
            <a:fld id="{59D0699A-57CB-4E48-A2FB-270A0B23B697}" type="slidenum">
              <a:t>4</a:t>
            </a:fld>
            <a:endParaRPr lang="en-US"/>
          </a:p>
        </p:txBody>
      </p:sp>
    </p:spTree>
    <p:extLst>
      <p:ext uri="{BB962C8B-B14F-4D97-AF65-F5344CB8AC3E}">
        <p14:creationId xmlns:p14="http://schemas.microsoft.com/office/powerpoint/2010/main" val="4235377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a:effectLst/>
                <a:latin typeface="Times New Roman" panose="02020603050405020304" pitchFamily="18" charset="0"/>
                <a:ea typeface="Times New Roman" panose="02020603050405020304" pitchFamily="18" charset="0"/>
              </a:rPr>
              <a:t>Although the random access protocol does not waste any bandwidth, an increased number of devices can result in more collisions and lead to  inefficiency</a:t>
            </a:r>
            <a:r>
              <a:rPr lang="en-CA">
                <a:effectLst/>
              </a:rPr>
              <a:t> </a:t>
            </a:r>
            <a:endParaRPr lang="en-US"/>
          </a:p>
        </p:txBody>
      </p:sp>
      <p:sp>
        <p:nvSpPr>
          <p:cNvPr id="4" name="Slide Number Placeholder 3"/>
          <p:cNvSpPr>
            <a:spLocks noGrp="1"/>
          </p:cNvSpPr>
          <p:nvPr>
            <p:ph type="sldNum" sz="quarter" idx="5"/>
          </p:nvPr>
        </p:nvSpPr>
        <p:spPr/>
        <p:txBody>
          <a:bodyPr/>
          <a:lstStyle/>
          <a:p>
            <a:fld id="{59D0699A-57CB-4E48-A2FB-270A0B23B697}" type="slidenum">
              <a:t>5</a:t>
            </a:fld>
            <a:endParaRPr lang="en-US"/>
          </a:p>
        </p:txBody>
      </p:sp>
    </p:spTree>
    <p:extLst>
      <p:ext uri="{BB962C8B-B14F-4D97-AF65-F5344CB8AC3E}">
        <p14:creationId xmlns:p14="http://schemas.microsoft.com/office/powerpoint/2010/main" val="3882639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a:effectLst/>
                <a:latin typeface="Times New Roman" panose="02020603050405020304" pitchFamily="18" charset="0"/>
                <a:ea typeface="Times New Roman" panose="02020603050405020304" pitchFamily="18" charset="0"/>
              </a:rPr>
              <a:t>To effectively use the channel's bandwidth, and to improve the overall throughput, we need a mechanism that allocates bandwidth dynamically , based on device's bandwidth requirement</a:t>
            </a:r>
            <a:endParaRPr lang="en-US"/>
          </a:p>
        </p:txBody>
      </p:sp>
      <p:sp>
        <p:nvSpPr>
          <p:cNvPr id="4" name="Slide Number Placeholder 3"/>
          <p:cNvSpPr>
            <a:spLocks noGrp="1"/>
          </p:cNvSpPr>
          <p:nvPr>
            <p:ph type="sldNum" sz="quarter" idx="5"/>
          </p:nvPr>
        </p:nvSpPr>
        <p:spPr/>
        <p:txBody>
          <a:bodyPr/>
          <a:lstStyle/>
          <a:p>
            <a:fld id="{59D0699A-57CB-4E48-A2FB-270A0B23B697}" type="slidenum">
              <a:t>6</a:t>
            </a:fld>
            <a:endParaRPr lang="en-US"/>
          </a:p>
        </p:txBody>
      </p:sp>
    </p:spTree>
    <p:extLst>
      <p:ext uri="{BB962C8B-B14F-4D97-AF65-F5344CB8AC3E}">
        <p14:creationId xmlns:p14="http://schemas.microsoft.com/office/powerpoint/2010/main" val="2222390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l" fontAlgn="base">
              <a:buFont typeface="Arial" panose="020B0604020202020204" pitchFamily="34" charset="0"/>
              <a:buChar char="●"/>
              <a:tabLst>
                <a:tab pos="182880" algn="l"/>
              </a:tabLst>
            </a:pPr>
            <a:endParaRPr lang="en-US" sz="1800" u="none" strike="noStrike" kern="0" spc="0">
              <a:ln>
                <a:noFill/>
              </a:ln>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l" fontAlgn="base">
              <a:buFont typeface="Arial" panose="020B0604020202020204" pitchFamily="34" charset="0"/>
              <a:buChar char="●"/>
              <a:tabLst>
                <a:tab pos="182880" algn="l"/>
              </a:tabLst>
            </a:pPr>
            <a:r>
              <a:rPr lang="en-US" sz="1800" u="none" strike="noStrike" kern="0" spc="0">
                <a:ln>
                  <a:noFill/>
                </a:ln>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But how can we know each device's bandwisth requriement? </a:t>
            </a:r>
            <a:br>
              <a:rPr lang="en-US" sz="1800" u="none" strike="noStrike" kern="0" spc="0">
                <a:ln>
                  <a:noFill/>
                </a:ln>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r>
              <a:rPr lang="en-US" sz="1800" u="none" strike="noStrike" kern="0" spc="0">
                <a:ln>
                  <a:noFill/>
                </a:ln>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We assume it is already known in this project. </a:t>
            </a:r>
          </a:p>
          <a:p>
            <a:pPr marL="342900" lvl="0" indent="-342900" algn="l" fontAlgn="base">
              <a:buFont typeface="Arial" panose="020B0604020202020204" pitchFamily="34" charset="0"/>
              <a:buChar char="●"/>
              <a:tabLst>
                <a:tab pos="182880" algn="l"/>
              </a:tabLst>
            </a:pPr>
            <a:r>
              <a:rPr lang="en-US" sz="1800" u="none" strike="noStrike" kern="0" spc="0">
                <a:ln>
                  <a:noFill/>
                </a:ln>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We can use RNN machine learning to process device's short term traffic data, and make prediction of their bandwidth usage. In addition, we can also use AI or statictical model to make the prediction. </a:t>
            </a:r>
            <a:br>
              <a:rPr lang="en-US" sz="1800" u="none" strike="noStrike" kern="0" spc="0">
                <a:ln>
                  <a:noFill/>
                </a:ln>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endParaRPr lang="en-CA" sz="1800" u="none" strike="noStrike" kern="0" spc="0">
              <a:ln>
                <a:noFill/>
              </a:ln>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9D0699A-57CB-4E48-A2FB-270A0B23B697}" type="slidenum">
              <a:t>7</a:t>
            </a:fld>
            <a:endParaRPr lang="en-US"/>
          </a:p>
        </p:txBody>
      </p:sp>
    </p:spTree>
    <p:extLst>
      <p:ext uri="{BB962C8B-B14F-4D97-AF65-F5344CB8AC3E}">
        <p14:creationId xmlns:p14="http://schemas.microsoft.com/office/powerpoint/2010/main" val="2553800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some conditions of our simulation: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We ran all our MAC protocol simulations using the Python Sim pi framework. </a:t>
            </a:r>
            <a:r>
              <a:rPr lang="en-CA" sz="1800" b="1">
                <a:effectLst/>
                <a:latin typeface="Times New Roman" panose="02020603050405020304" pitchFamily="18" charset="0"/>
                <a:ea typeface="Times New Roman" panose="02020603050405020304" pitchFamily="18" charset="0"/>
              </a:rPr>
              <a:t>: </a:t>
            </a:r>
            <a:r>
              <a:rPr lang="en-CA" sz="1800">
                <a:effectLst/>
                <a:latin typeface="Times New Roman" panose="02020603050405020304" pitchFamily="18" charset="0"/>
                <a:ea typeface="Times New Roman" panose="02020603050405020304" pitchFamily="18" charset="0"/>
              </a:rPr>
              <a:t>All simulations has 9 nodes sending data with various loads from 1 to 9, where node 1 has the lowest data load, and node 9 has the highest data load. It is also assumed that our total bandwidth of the channel does not change. All simulations ran for 1000 time units.</a:t>
            </a:r>
            <a:endParaRPr lang="en-US"/>
          </a:p>
          <a:p>
            <a:endParaRPr lang="en-US"/>
          </a:p>
        </p:txBody>
      </p:sp>
      <p:sp>
        <p:nvSpPr>
          <p:cNvPr id="4" name="Slide Number Placeholder 3"/>
          <p:cNvSpPr>
            <a:spLocks noGrp="1"/>
          </p:cNvSpPr>
          <p:nvPr>
            <p:ph type="sldNum" sz="quarter" idx="5"/>
          </p:nvPr>
        </p:nvSpPr>
        <p:spPr/>
        <p:txBody>
          <a:bodyPr/>
          <a:lstStyle/>
          <a:p>
            <a:fld id="{59D0699A-57CB-4E48-A2FB-270A0B23B697}" type="slidenum">
              <a:t>8</a:t>
            </a:fld>
            <a:endParaRPr lang="en-US"/>
          </a:p>
        </p:txBody>
      </p:sp>
    </p:spTree>
    <p:extLst>
      <p:ext uri="{BB962C8B-B14F-4D97-AF65-F5344CB8AC3E}">
        <p14:creationId xmlns:p14="http://schemas.microsoft.com/office/powerpoint/2010/main" val="239920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800">
                <a:effectLst/>
                <a:latin typeface="Times New Roman" panose="02020603050405020304" pitchFamily="18" charset="0"/>
                <a:ea typeface="Times New Roman" panose="02020603050405020304" pitchFamily="18" charset="0"/>
              </a:rPr>
              <a:t>The first improvement is to use stratified bandwidth allocation in FDMA. In the uniform allocation allprach, all nodes has the same bandwidth speed, regardless of their data load. In the stratified appraoch, the 9 nodes  are assigned  to a bandwidth speeds proportional to their data loads. That is, a node with a higher data load is assigned to a band with higher bandwidth, and vice versa. </a:t>
            </a:r>
            <a:endParaRPr lang="en-US"/>
          </a:p>
        </p:txBody>
      </p:sp>
      <p:sp>
        <p:nvSpPr>
          <p:cNvPr id="4" name="Slide Number Placeholder 3"/>
          <p:cNvSpPr>
            <a:spLocks noGrp="1"/>
          </p:cNvSpPr>
          <p:nvPr>
            <p:ph type="sldNum" sz="quarter" idx="5"/>
          </p:nvPr>
        </p:nvSpPr>
        <p:spPr/>
        <p:txBody>
          <a:bodyPr/>
          <a:lstStyle/>
          <a:p>
            <a:fld id="{59D0699A-57CB-4E48-A2FB-270A0B23B697}" type="slidenum">
              <a:t>9</a:t>
            </a:fld>
            <a:endParaRPr lang="en-US"/>
          </a:p>
        </p:txBody>
      </p:sp>
    </p:spTree>
    <p:extLst>
      <p:ext uri="{BB962C8B-B14F-4D97-AF65-F5344CB8AC3E}">
        <p14:creationId xmlns:p14="http://schemas.microsoft.com/office/powerpoint/2010/main" val="3155278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800">
                <a:effectLst/>
                <a:latin typeface="Times New Roman" panose="02020603050405020304" pitchFamily="18" charset="0"/>
                <a:ea typeface="Times New Roman" panose="02020603050405020304" pitchFamily="18" charset="0"/>
              </a:rPr>
              <a:t>Our simulation results show the stratified bandwidth approach has a slightly higher overall throughput , which is 0.47 packets/time unit. On the left you can see all nodes have similar number of trnasmissions with  unifrom bandwith. with stratified approach on the right,  the busier nodes tranmit faster than the nodes with lower data load, whcih in turns increase the overall througput . </a:t>
            </a:r>
            <a:endParaRPr lang="en-US"/>
          </a:p>
        </p:txBody>
      </p:sp>
      <p:sp>
        <p:nvSpPr>
          <p:cNvPr id="4" name="Slide Number Placeholder 3"/>
          <p:cNvSpPr>
            <a:spLocks noGrp="1"/>
          </p:cNvSpPr>
          <p:nvPr>
            <p:ph type="sldNum" sz="quarter" idx="5"/>
          </p:nvPr>
        </p:nvSpPr>
        <p:spPr/>
        <p:txBody>
          <a:bodyPr/>
          <a:lstStyle/>
          <a:p>
            <a:fld id="{59D0699A-57CB-4E48-A2FB-270A0B23B697}" type="slidenum">
              <a:t>10</a:t>
            </a:fld>
            <a:endParaRPr lang="en-US"/>
          </a:p>
        </p:txBody>
      </p:sp>
    </p:spTree>
    <p:extLst>
      <p:ext uri="{BB962C8B-B14F-4D97-AF65-F5344CB8AC3E}">
        <p14:creationId xmlns:p14="http://schemas.microsoft.com/office/powerpoint/2010/main" val="353675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E24E-BDD2-4CD6-8443-52A0559BCC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634450-3E89-B048-324C-0DC1A0D02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3E2C2E-C9FC-CD0A-A747-F900F456730C}"/>
              </a:ext>
            </a:extLst>
          </p:cNvPr>
          <p:cNvSpPr>
            <a:spLocks noGrp="1"/>
          </p:cNvSpPr>
          <p:nvPr>
            <p:ph type="dt" sz="half" idx="10"/>
          </p:nvPr>
        </p:nvSpPr>
        <p:spPr/>
        <p:txBody>
          <a:bodyPr/>
          <a:lstStyle/>
          <a:p>
            <a:fld id="{01E478F7-62FD-3946-8DF1-70C8AC5160D1}" type="datetimeFigureOut">
              <a:rPr lang="en-US" smtClean="0"/>
              <a:t>4/10/24</a:t>
            </a:fld>
            <a:endParaRPr lang="en-US"/>
          </a:p>
        </p:txBody>
      </p:sp>
      <p:sp>
        <p:nvSpPr>
          <p:cNvPr id="5" name="Footer Placeholder 4">
            <a:extLst>
              <a:ext uri="{FF2B5EF4-FFF2-40B4-BE49-F238E27FC236}">
                <a16:creationId xmlns:a16="http://schemas.microsoft.com/office/drawing/2014/main" id="{E5CF907F-5296-9093-AD6E-35F54B68E0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5E7FE-248E-1EA0-C908-0AE01FD5587C}"/>
              </a:ext>
            </a:extLst>
          </p:cNvPr>
          <p:cNvSpPr>
            <a:spLocks noGrp="1"/>
          </p:cNvSpPr>
          <p:nvPr>
            <p:ph type="sldNum" sz="quarter" idx="12"/>
          </p:nvPr>
        </p:nvSpPr>
        <p:spPr/>
        <p:txBody>
          <a:bodyPr/>
          <a:lstStyle/>
          <a:p>
            <a:fld id="{BD45FE81-B23E-0341-A1EA-A4A213E9D426}" type="slidenum">
              <a:rPr lang="en-US" smtClean="0"/>
              <a:t>‹#›</a:t>
            </a:fld>
            <a:endParaRPr lang="en-US"/>
          </a:p>
        </p:txBody>
      </p:sp>
    </p:spTree>
    <p:extLst>
      <p:ext uri="{BB962C8B-B14F-4D97-AF65-F5344CB8AC3E}">
        <p14:creationId xmlns:p14="http://schemas.microsoft.com/office/powerpoint/2010/main" val="4207170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689F1-D217-A2EC-40E0-9E9EF59248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423440-6D8A-F8DC-B244-271F04A3B0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48454C-8AAA-F2AA-B9B8-2253E50896CE}"/>
              </a:ext>
            </a:extLst>
          </p:cNvPr>
          <p:cNvSpPr>
            <a:spLocks noGrp="1"/>
          </p:cNvSpPr>
          <p:nvPr>
            <p:ph type="dt" sz="half" idx="10"/>
          </p:nvPr>
        </p:nvSpPr>
        <p:spPr/>
        <p:txBody>
          <a:bodyPr/>
          <a:lstStyle/>
          <a:p>
            <a:fld id="{01E478F7-62FD-3946-8DF1-70C8AC5160D1}" type="datetimeFigureOut">
              <a:rPr lang="en-US" smtClean="0"/>
              <a:t>4/10/24</a:t>
            </a:fld>
            <a:endParaRPr lang="en-US"/>
          </a:p>
        </p:txBody>
      </p:sp>
      <p:sp>
        <p:nvSpPr>
          <p:cNvPr id="5" name="Footer Placeholder 4">
            <a:extLst>
              <a:ext uri="{FF2B5EF4-FFF2-40B4-BE49-F238E27FC236}">
                <a16:creationId xmlns:a16="http://schemas.microsoft.com/office/drawing/2014/main" id="{561EE5DF-281D-FEBF-3DFD-BC0A9C3CA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2FD115-30E1-8236-6497-702C031C170F}"/>
              </a:ext>
            </a:extLst>
          </p:cNvPr>
          <p:cNvSpPr>
            <a:spLocks noGrp="1"/>
          </p:cNvSpPr>
          <p:nvPr>
            <p:ph type="sldNum" sz="quarter" idx="12"/>
          </p:nvPr>
        </p:nvSpPr>
        <p:spPr/>
        <p:txBody>
          <a:bodyPr/>
          <a:lstStyle/>
          <a:p>
            <a:fld id="{BD45FE81-B23E-0341-A1EA-A4A213E9D426}" type="slidenum">
              <a:rPr lang="en-US" smtClean="0"/>
              <a:t>‹#›</a:t>
            </a:fld>
            <a:endParaRPr lang="en-US"/>
          </a:p>
        </p:txBody>
      </p:sp>
    </p:spTree>
    <p:extLst>
      <p:ext uri="{BB962C8B-B14F-4D97-AF65-F5344CB8AC3E}">
        <p14:creationId xmlns:p14="http://schemas.microsoft.com/office/powerpoint/2010/main" val="3607715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451589-7534-95D4-D345-BA0A774861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FC3702-D04E-E575-7F8E-FB658D627C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37A12-1E5A-CACD-165C-E8D1CD4D9054}"/>
              </a:ext>
            </a:extLst>
          </p:cNvPr>
          <p:cNvSpPr>
            <a:spLocks noGrp="1"/>
          </p:cNvSpPr>
          <p:nvPr>
            <p:ph type="dt" sz="half" idx="10"/>
          </p:nvPr>
        </p:nvSpPr>
        <p:spPr/>
        <p:txBody>
          <a:bodyPr/>
          <a:lstStyle/>
          <a:p>
            <a:fld id="{01E478F7-62FD-3946-8DF1-70C8AC5160D1}" type="datetimeFigureOut">
              <a:rPr lang="en-US" smtClean="0"/>
              <a:t>4/10/24</a:t>
            </a:fld>
            <a:endParaRPr lang="en-US"/>
          </a:p>
        </p:txBody>
      </p:sp>
      <p:sp>
        <p:nvSpPr>
          <p:cNvPr id="5" name="Footer Placeholder 4">
            <a:extLst>
              <a:ext uri="{FF2B5EF4-FFF2-40B4-BE49-F238E27FC236}">
                <a16:creationId xmlns:a16="http://schemas.microsoft.com/office/drawing/2014/main" id="{A48324D3-EA77-D955-7C82-62EF146E5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C727F-297A-15BD-AE8D-6574C1EE48D2}"/>
              </a:ext>
            </a:extLst>
          </p:cNvPr>
          <p:cNvSpPr>
            <a:spLocks noGrp="1"/>
          </p:cNvSpPr>
          <p:nvPr>
            <p:ph type="sldNum" sz="quarter" idx="12"/>
          </p:nvPr>
        </p:nvSpPr>
        <p:spPr/>
        <p:txBody>
          <a:bodyPr/>
          <a:lstStyle/>
          <a:p>
            <a:fld id="{BD45FE81-B23E-0341-A1EA-A4A213E9D426}" type="slidenum">
              <a:rPr lang="en-US" smtClean="0"/>
              <a:t>‹#›</a:t>
            </a:fld>
            <a:endParaRPr lang="en-US"/>
          </a:p>
        </p:txBody>
      </p:sp>
    </p:spTree>
    <p:extLst>
      <p:ext uri="{BB962C8B-B14F-4D97-AF65-F5344CB8AC3E}">
        <p14:creationId xmlns:p14="http://schemas.microsoft.com/office/powerpoint/2010/main" val="32179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2DA87-0E11-88EF-F48B-F4DB4EE6FC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B84B89-605F-95F2-6180-0F081D2D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758733-C17F-2BD4-749B-418A81ED242F}"/>
              </a:ext>
            </a:extLst>
          </p:cNvPr>
          <p:cNvSpPr>
            <a:spLocks noGrp="1"/>
          </p:cNvSpPr>
          <p:nvPr>
            <p:ph type="dt" sz="half" idx="10"/>
          </p:nvPr>
        </p:nvSpPr>
        <p:spPr/>
        <p:txBody>
          <a:bodyPr/>
          <a:lstStyle/>
          <a:p>
            <a:fld id="{01E478F7-62FD-3946-8DF1-70C8AC5160D1}" type="datetimeFigureOut">
              <a:rPr lang="en-US" smtClean="0"/>
              <a:t>4/10/24</a:t>
            </a:fld>
            <a:endParaRPr lang="en-US"/>
          </a:p>
        </p:txBody>
      </p:sp>
      <p:sp>
        <p:nvSpPr>
          <p:cNvPr id="5" name="Footer Placeholder 4">
            <a:extLst>
              <a:ext uri="{FF2B5EF4-FFF2-40B4-BE49-F238E27FC236}">
                <a16:creationId xmlns:a16="http://schemas.microsoft.com/office/drawing/2014/main" id="{F692DA31-937E-F0B6-0D5F-51A70875C5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61AA5-0186-6D26-B723-DED01C1998BE}"/>
              </a:ext>
            </a:extLst>
          </p:cNvPr>
          <p:cNvSpPr>
            <a:spLocks noGrp="1"/>
          </p:cNvSpPr>
          <p:nvPr>
            <p:ph type="sldNum" sz="quarter" idx="12"/>
          </p:nvPr>
        </p:nvSpPr>
        <p:spPr/>
        <p:txBody>
          <a:bodyPr/>
          <a:lstStyle/>
          <a:p>
            <a:fld id="{BD45FE81-B23E-0341-A1EA-A4A213E9D426}" type="slidenum">
              <a:rPr lang="en-US" smtClean="0"/>
              <a:t>‹#›</a:t>
            </a:fld>
            <a:endParaRPr lang="en-US"/>
          </a:p>
        </p:txBody>
      </p:sp>
    </p:spTree>
    <p:extLst>
      <p:ext uri="{BB962C8B-B14F-4D97-AF65-F5344CB8AC3E}">
        <p14:creationId xmlns:p14="http://schemas.microsoft.com/office/powerpoint/2010/main" val="2079451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B3A1-0345-CCA6-8A43-E806119633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1064CC-191D-A72A-21DB-2730A1888B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6BCB5B-EBB8-0F7F-A97A-0DC257D9E485}"/>
              </a:ext>
            </a:extLst>
          </p:cNvPr>
          <p:cNvSpPr>
            <a:spLocks noGrp="1"/>
          </p:cNvSpPr>
          <p:nvPr>
            <p:ph type="dt" sz="half" idx="10"/>
          </p:nvPr>
        </p:nvSpPr>
        <p:spPr/>
        <p:txBody>
          <a:bodyPr/>
          <a:lstStyle/>
          <a:p>
            <a:fld id="{01E478F7-62FD-3946-8DF1-70C8AC5160D1}" type="datetimeFigureOut">
              <a:rPr lang="en-US" smtClean="0"/>
              <a:t>4/10/24</a:t>
            </a:fld>
            <a:endParaRPr lang="en-US"/>
          </a:p>
        </p:txBody>
      </p:sp>
      <p:sp>
        <p:nvSpPr>
          <p:cNvPr id="5" name="Footer Placeholder 4">
            <a:extLst>
              <a:ext uri="{FF2B5EF4-FFF2-40B4-BE49-F238E27FC236}">
                <a16:creationId xmlns:a16="http://schemas.microsoft.com/office/drawing/2014/main" id="{43B62D4C-73A0-0EBE-B8E7-C5D5CB238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946033-4053-1CC2-36E6-F904C16CA358}"/>
              </a:ext>
            </a:extLst>
          </p:cNvPr>
          <p:cNvSpPr>
            <a:spLocks noGrp="1"/>
          </p:cNvSpPr>
          <p:nvPr>
            <p:ph type="sldNum" sz="quarter" idx="12"/>
          </p:nvPr>
        </p:nvSpPr>
        <p:spPr/>
        <p:txBody>
          <a:bodyPr/>
          <a:lstStyle/>
          <a:p>
            <a:fld id="{BD45FE81-B23E-0341-A1EA-A4A213E9D426}" type="slidenum">
              <a:rPr lang="en-US" smtClean="0"/>
              <a:t>‹#›</a:t>
            </a:fld>
            <a:endParaRPr lang="en-US"/>
          </a:p>
        </p:txBody>
      </p:sp>
    </p:spTree>
    <p:extLst>
      <p:ext uri="{BB962C8B-B14F-4D97-AF65-F5344CB8AC3E}">
        <p14:creationId xmlns:p14="http://schemas.microsoft.com/office/powerpoint/2010/main" val="1928131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31B25-E571-26BF-04E9-16BBF94FF1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720AF8-D500-72DB-A758-0AE3E2F3DB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785FAE-FD2A-FB55-7137-49A746BF9B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01334D-7D00-8279-2261-FFC8E5FF4CC1}"/>
              </a:ext>
            </a:extLst>
          </p:cNvPr>
          <p:cNvSpPr>
            <a:spLocks noGrp="1"/>
          </p:cNvSpPr>
          <p:nvPr>
            <p:ph type="dt" sz="half" idx="10"/>
          </p:nvPr>
        </p:nvSpPr>
        <p:spPr/>
        <p:txBody>
          <a:bodyPr/>
          <a:lstStyle/>
          <a:p>
            <a:fld id="{01E478F7-62FD-3946-8DF1-70C8AC5160D1}" type="datetimeFigureOut">
              <a:rPr lang="en-US" smtClean="0"/>
              <a:t>4/10/24</a:t>
            </a:fld>
            <a:endParaRPr lang="en-US"/>
          </a:p>
        </p:txBody>
      </p:sp>
      <p:sp>
        <p:nvSpPr>
          <p:cNvPr id="6" name="Footer Placeholder 5">
            <a:extLst>
              <a:ext uri="{FF2B5EF4-FFF2-40B4-BE49-F238E27FC236}">
                <a16:creationId xmlns:a16="http://schemas.microsoft.com/office/drawing/2014/main" id="{88616163-0CE2-E919-3AD0-9EE494B9AF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4F5791-6C4F-3CDC-4EE5-D2AF6D18191C}"/>
              </a:ext>
            </a:extLst>
          </p:cNvPr>
          <p:cNvSpPr>
            <a:spLocks noGrp="1"/>
          </p:cNvSpPr>
          <p:nvPr>
            <p:ph type="sldNum" sz="quarter" idx="12"/>
          </p:nvPr>
        </p:nvSpPr>
        <p:spPr/>
        <p:txBody>
          <a:bodyPr/>
          <a:lstStyle/>
          <a:p>
            <a:fld id="{BD45FE81-B23E-0341-A1EA-A4A213E9D426}" type="slidenum">
              <a:rPr lang="en-US" smtClean="0"/>
              <a:t>‹#›</a:t>
            </a:fld>
            <a:endParaRPr lang="en-US"/>
          </a:p>
        </p:txBody>
      </p:sp>
    </p:spTree>
    <p:extLst>
      <p:ext uri="{BB962C8B-B14F-4D97-AF65-F5344CB8AC3E}">
        <p14:creationId xmlns:p14="http://schemas.microsoft.com/office/powerpoint/2010/main" val="2529896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1B74D-F114-704C-AD94-F9EB8C1F36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CF1690-A6D7-62F0-60E0-FDCE8E6B36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1C5D42-5163-C7A8-7F90-924C8CA30C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8917B0-A079-C79C-8722-95C0D89679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67F79C-221A-1457-F029-0B4A9E521B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C500BF-5046-9E5F-0EAE-BED789529858}"/>
              </a:ext>
            </a:extLst>
          </p:cNvPr>
          <p:cNvSpPr>
            <a:spLocks noGrp="1"/>
          </p:cNvSpPr>
          <p:nvPr>
            <p:ph type="dt" sz="half" idx="10"/>
          </p:nvPr>
        </p:nvSpPr>
        <p:spPr/>
        <p:txBody>
          <a:bodyPr/>
          <a:lstStyle/>
          <a:p>
            <a:fld id="{01E478F7-62FD-3946-8DF1-70C8AC5160D1}" type="datetimeFigureOut">
              <a:rPr lang="en-US" smtClean="0"/>
              <a:t>4/10/24</a:t>
            </a:fld>
            <a:endParaRPr lang="en-US"/>
          </a:p>
        </p:txBody>
      </p:sp>
      <p:sp>
        <p:nvSpPr>
          <p:cNvPr id="8" name="Footer Placeholder 7">
            <a:extLst>
              <a:ext uri="{FF2B5EF4-FFF2-40B4-BE49-F238E27FC236}">
                <a16:creationId xmlns:a16="http://schemas.microsoft.com/office/drawing/2014/main" id="{D142BDD2-F5E7-A315-F8C7-A1398ECBE0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481188-E71E-8632-3EAB-47C744CE5AFC}"/>
              </a:ext>
            </a:extLst>
          </p:cNvPr>
          <p:cNvSpPr>
            <a:spLocks noGrp="1"/>
          </p:cNvSpPr>
          <p:nvPr>
            <p:ph type="sldNum" sz="quarter" idx="12"/>
          </p:nvPr>
        </p:nvSpPr>
        <p:spPr/>
        <p:txBody>
          <a:bodyPr/>
          <a:lstStyle/>
          <a:p>
            <a:fld id="{BD45FE81-B23E-0341-A1EA-A4A213E9D426}" type="slidenum">
              <a:rPr lang="en-US" smtClean="0"/>
              <a:t>‹#›</a:t>
            </a:fld>
            <a:endParaRPr lang="en-US"/>
          </a:p>
        </p:txBody>
      </p:sp>
    </p:spTree>
    <p:extLst>
      <p:ext uri="{BB962C8B-B14F-4D97-AF65-F5344CB8AC3E}">
        <p14:creationId xmlns:p14="http://schemas.microsoft.com/office/powerpoint/2010/main" val="1247049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2AE54-D86E-E0EE-88F3-FF9036C0F1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BA6EC9-B043-D1B0-DA9E-AED83A5E2737}"/>
              </a:ext>
            </a:extLst>
          </p:cNvPr>
          <p:cNvSpPr>
            <a:spLocks noGrp="1"/>
          </p:cNvSpPr>
          <p:nvPr>
            <p:ph type="dt" sz="half" idx="10"/>
          </p:nvPr>
        </p:nvSpPr>
        <p:spPr/>
        <p:txBody>
          <a:bodyPr/>
          <a:lstStyle/>
          <a:p>
            <a:fld id="{01E478F7-62FD-3946-8DF1-70C8AC5160D1}" type="datetimeFigureOut">
              <a:rPr lang="en-US" smtClean="0"/>
              <a:t>4/10/24</a:t>
            </a:fld>
            <a:endParaRPr lang="en-US"/>
          </a:p>
        </p:txBody>
      </p:sp>
      <p:sp>
        <p:nvSpPr>
          <p:cNvPr id="4" name="Footer Placeholder 3">
            <a:extLst>
              <a:ext uri="{FF2B5EF4-FFF2-40B4-BE49-F238E27FC236}">
                <a16:creationId xmlns:a16="http://schemas.microsoft.com/office/drawing/2014/main" id="{EE575EB1-3A17-9BBD-4EFE-38FE12899D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BF481A-EB69-F42A-B905-CA34BAFDE431}"/>
              </a:ext>
            </a:extLst>
          </p:cNvPr>
          <p:cNvSpPr>
            <a:spLocks noGrp="1"/>
          </p:cNvSpPr>
          <p:nvPr>
            <p:ph type="sldNum" sz="quarter" idx="12"/>
          </p:nvPr>
        </p:nvSpPr>
        <p:spPr/>
        <p:txBody>
          <a:bodyPr/>
          <a:lstStyle/>
          <a:p>
            <a:fld id="{BD45FE81-B23E-0341-A1EA-A4A213E9D426}" type="slidenum">
              <a:rPr lang="en-US" smtClean="0"/>
              <a:t>‹#›</a:t>
            </a:fld>
            <a:endParaRPr lang="en-US"/>
          </a:p>
        </p:txBody>
      </p:sp>
    </p:spTree>
    <p:extLst>
      <p:ext uri="{BB962C8B-B14F-4D97-AF65-F5344CB8AC3E}">
        <p14:creationId xmlns:p14="http://schemas.microsoft.com/office/powerpoint/2010/main" val="316091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F7647A-E45F-C55B-8FAD-C94158F5B34B}"/>
              </a:ext>
            </a:extLst>
          </p:cNvPr>
          <p:cNvSpPr>
            <a:spLocks noGrp="1"/>
          </p:cNvSpPr>
          <p:nvPr>
            <p:ph type="dt" sz="half" idx="10"/>
          </p:nvPr>
        </p:nvSpPr>
        <p:spPr/>
        <p:txBody>
          <a:bodyPr/>
          <a:lstStyle/>
          <a:p>
            <a:fld id="{01E478F7-62FD-3946-8DF1-70C8AC5160D1}" type="datetimeFigureOut">
              <a:rPr lang="en-US" smtClean="0"/>
              <a:t>4/10/24</a:t>
            </a:fld>
            <a:endParaRPr lang="en-US"/>
          </a:p>
        </p:txBody>
      </p:sp>
      <p:sp>
        <p:nvSpPr>
          <p:cNvPr id="3" name="Footer Placeholder 2">
            <a:extLst>
              <a:ext uri="{FF2B5EF4-FFF2-40B4-BE49-F238E27FC236}">
                <a16:creationId xmlns:a16="http://schemas.microsoft.com/office/drawing/2014/main" id="{181A887A-B832-95D8-31E9-B94F829885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C1EA80-4B9F-B406-EE95-F59413CEE619}"/>
              </a:ext>
            </a:extLst>
          </p:cNvPr>
          <p:cNvSpPr>
            <a:spLocks noGrp="1"/>
          </p:cNvSpPr>
          <p:nvPr>
            <p:ph type="sldNum" sz="quarter" idx="12"/>
          </p:nvPr>
        </p:nvSpPr>
        <p:spPr/>
        <p:txBody>
          <a:bodyPr/>
          <a:lstStyle/>
          <a:p>
            <a:fld id="{BD45FE81-B23E-0341-A1EA-A4A213E9D426}" type="slidenum">
              <a:rPr lang="en-US" smtClean="0"/>
              <a:t>‹#›</a:t>
            </a:fld>
            <a:endParaRPr lang="en-US"/>
          </a:p>
        </p:txBody>
      </p:sp>
    </p:spTree>
    <p:extLst>
      <p:ext uri="{BB962C8B-B14F-4D97-AF65-F5344CB8AC3E}">
        <p14:creationId xmlns:p14="http://schemas.microsoft.com/office/powerpoint/2010/main" val="2014796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E8D4-0B92-0A17-54BC-31180EEEE2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0EAF9A-87DE-DECC-6D67-0F8D32F6E5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01A09C-6176-4162-66F6-EBA06155B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4378A2-6B86-A933-D651-D20E1635C30F}"/>
              </a:ext>
            </a:extLst>
          </p:cNvPr>
          <p:cNvSpPr>
            <a:spLocks noGrp="1"/>
          </p:cNvSpPr>
          <p:nvPr>
            <p:ph type="dt" sz="half" idx="10"/>
          </p:nvPr>
        </p:nvSpPr>
        <p:spPr/>
        <p:txBody>
          <a:bodyPr/>
          <a:lstStyle/>
          <a:p>
            <a:fld id="{01E478F7-62FD-3946-8DF1-70C8AC5160D1}" type="datetimeFigureOut">
              <a:rPr lang="en-US" smtClean="0"/>
              <a:t>4/10/24</a:t>
            </a:fld>
            <a:endParaRPr lang="en-US"/>
          </a:p>
        </p:txBody>
      </p:sp>
      <p:sp>
        <p:nvSpPr>
          <p:cNvPr id="6" name="Footer Placeholder 5">
            <a:extLst>
              <a:ext uri="{FF2B5EF4-FFF2-40B4-BE49-F238E27FC236}">
                <a16:creationId xmlns:a16="http://schemas.microsoft.com/office/drawing/2014/main" id="{C357DA16-CF05-4CC4-9815-2D97402C73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A4AC6C-EBBA-6AD3-091F-2D05FBB3C32F}"/>
              </a:ext>
            </a:extLst>
          </p:cNvPr>
          <p:cNvSpPr>
            <a:spLocks noGrp="1"/>
          </p:cNvSpPr>
          <p:nvPr>
            <p:ph type="sldNum" sz="quarter" idx="12"/>
          </p:nvPr>
        </p:nvSpPr>
        <p:spPr/>
        <p:txBody>
          <a:bodyPr/>
          <a:lstStyle/>
          <a:p>
            <a:fld id="{BD45FE81-B23E-0341-A1EA-A4A213E9D426}" type="slidenum">
              <a:rPr lang="en-US" smtClean="0"/>
              <a:t>‹#›</a:t>
            </a:fld>
            <a:endParaRPr lang="en-US"/>
          </a:p>
        </p:txBody>
      </p:sp>
    </p:spTree>
    <p:extLst>
      <p:ext uri="{BB962C8B-B14F-4D97-AF65-F5344CB8AC3E}">
        <p14:creationId xmlns:p14="http://schemas.microsoft.com/office/powerpoint/2010/main" val="88568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D4052-EBFC-3039-5A13-257ADEB469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384319-26E0-E662-8E5D-022EE668A4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DBD032-896F-BEFE-2240-B9F9958695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D6127A-EBF9-1B0A-8D66-494280E3D43C}"/>
              </a:ext>
            </a:extLst>
          </p:cNvPr>
          <p:cNvSpPr>
            <a:spLocks noGrp="1"/>
          </p:cNvSpPr>
          <p:nvPr>
            <p:ph type="dt" sz="half" idx="10"/>
          </p:nvPr>
        </p:nvSpPr>
        <p:spPr/>
        <p:txBody>
          <a:bodyPr/>
          <a:lstStyle/>
          <a:p>
            <a:fld id="{01E478F7-62FD-3946-8DF1-70C8AC5160D1}" type="datetimeFigureOut">
              <a:rPr lang="en-US" smtClean="0"/>
              <a:t>4/10/24</a:t>
            </a:fld>
            <a:endParaRPr lang="en-US"/>
          </a:p>
        </p:txBody>
      </p:sp>
      <p:sp>
        <p:nvSpPr>
          <p:cNvPr id="6" name="Footer Placeholder 5">
            <a:extLst>
              <a:ext uri="{FF2B5EF4-FFF2-40B4-BE49-F238E27FC236}">
                <a16:creationId xmlns:a16="http://schemas.microsoft.com/office/drawing/2014/main" id="{A6E8C402-44AD-1243-A6EF-43B905279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D57DD0-4042-DC7D-76B5-0D8FC6874F1E}"/>
              </a:ext>
            </a:extLst>
          </p:cNvPr>
          <p:cNvSpPr>
            <a:spLocks noGrp="1"/>
          </p:cNvSpPr>
          <p:nvPr>
            <p:ph type="sldNum" sz="quarter" idx="12"/>
          </p:nvPr>
        </p:nvSpPr>
        <p:spPr/>
        <p:txBody>
          <a:bodyPr/>
          <a:lstStyle/>
          <a:p>
            <a:fld id="{BD45FE81-B23E-0341-A1EA-A4A213E9D426}" type="slidenum">
              <a:rPr lang="en-US" smtClean="0"/>
              <a:t>‹#›</a:t>
            </a:fld>
            <a:endParaRPr lang="en-US"/>
          </a:p>
        </p:txBody>
      </p:sp>
    </p:spTree>
    <p:extLst>
      <p:ext uri="{BB962C8B-B14F-4D97-AF65-F5344CB8AC3E}">
        <p14:creationId xmlns:p14="http://schemas.microsoft.com/office/powerpoint/2010/main" val="1767696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FFFF95-CABD-9DC8-0A58-756E311E37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CD1B3-3498-1F58-AC46-58EAC0830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7B3F1B-2501-3C26-12DC-EE60C2CB90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E478F7-62FD-3946-8DF1-70C8AC5160D1}" type="datetimeFigureOut">
              <a:rPr lang="en-US" smtClean="0"/>
              <a:t>4/10/24</a:t>
            </a:fld>
            <a:endParaRPr lang="en-US"/>
          </a:p>
        </p:txBody>
      </p:sp>
      <p:sp>
        <p:nvSpPr>
          <p:cNvPr id="5" name="Footer Placeholder 4">
            <a:extLst>
              <a:ext uri="{FF2B5EF4-FFF2-40B4-BE49-F238E27FC236}">
                <a16:creationId xmlns:a16="http://schemas.microsoft.com/office/drawing/2014/main" id="{A50A95A3-F5E1-A19C-B54F-0B422D8851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25D4DD-48B7-7767-ECA0-A4ADDA7C02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5FE81-B23E-0341-A1EA-A4A213E9D426}" type="slidenum">
              <a:rPr lang="en-US" smtClean="0"/>
              <a:t>‹#›</a:t>
            </a:fld>
            <a:endParaRPr lang="en-US"/>
          </a:p>
        </p:txBody>
      </p:sp>
    </p:spTree>
    <p:extLst>
      <p:ext uri="{BB962C8B-B14F-4D97-AF65-F5344CB8AC3E}">
        <p14:creationId xmlns:p14="http://schemas.microsoft.com/office/powerpoint/2010/main" val="3786627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png"/><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png"/><Relationship Id="rId2" Type="http://schemas.openxmlformats.org/officeDocument/2006/relationships/audio" Target="../media/media10.m4a"/><Relationship Id="rId1" Type="http://schemas.microsoft.com/office/2007/relationships/media" Target="../media/media10.m4a"/><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png"/><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A57C8-F43E-2DDD-506C-3EDF108699C3}"/>
              </a:ext>
            </a:extLst>
          </p:cNvPr>
          <p:cNvSpPr>
            <a:spLocks noGrp="1"/>
          </p:cNvSpPr>
          <p:nvPr>
            <p:ph type="ctrTitle"/>
          </p:nvPr>
        </p:nvSpPr>
        <p:spPr/>
        <p:txBody>
          <a:bodyPr>
            <a:normAutofit fontScale="90000"/>
          </a:bodyPr>
          <a:lstStyle/>
          <a:p>
            <a:r>
              <a:rPr lang="en-CA" sz="3200" dirty="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Arial Unicode MS" panose="020B0604020202020204" pitchFamily="34" charset="-128"/>
              </a:rPr>
              <a:t>Enhancing Network Efficiency : </a:t>
            </a:r>
            <a:br>
              <a:rPr lang="en-CA" sz="3200" dirty="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Arial Unicode MS" panose="020B0604020202020204" pitchFamily="34" charset="-128"/>
              </a:rPr>
            </a:br>
            <a:r>
              <a:rPr lang="en-CA" sz="3200" dirty="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Arial Unicode MS" panose="020B0604020202020204" pitchFamily="34" charset="-128"/>
              </a:rPr>
              <a:t>Integration of MAC protocol using dynamic bandwidth allocation AND Selective repeat with cumulative acknowledgement</a:t>
            </a:r>
            <a:br>
              <a:rPr lang="en-CA" sz="1800" dirty="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Arial Unicode MS" panose="020B0604020202020204" pitchFamily="34" charset="-128"/>
              </a:rPr>
            </a:br>
            <a:endParaRPr lang="en-US" dirty="0"/>
          </a:p>
        </p:txBody>
      </p:sp>
      <p:sp>
        <p:nvSpPr>
          <p:cNvPr id="3" name="Subtitle 2">
            <a:extLst>
              <a:ext uri="{FF2B5EF4-FFF2-40B4-BE49-F238E27FC236}">
                <a16:creationId xmlns:a16="http://schemas.microsoft.com/office/drawing/2014/main" id="{CAA06036-7362-FD41-D33D-A08A2794C794}"/>
              </a:ext>
            </a:extLst>
          </p:cNvPr>
          <p:cNvSpPr>
            <a:spLocks noGrp="1"/>
          </p:cNvSpPr>
          <p:nvPr>
            <p:ph type="subTitle" idx="1"/>
          </p:nvPr>
        </p:nvSpPr>
        <p:spPr/>
        <p:txBody>
          <a:bodyPr/>
          <a:lstStyle/>
          <a:p>
            <a:r>
              <a:rPr lang="en-US" dirty="0"/>
              <a:t>Harry Pu</a:t>
            </a:r>
          </a:p>
          <a:p>
            <a:r>
              <a:rPr lang="en-US" dirty="0"/>
              <a:t>Samuel Ning</a:t>
            </a:r>
          </a:p>
        </p:txBody>
      </p:sp>
    </p:spTree>
    <p:extLst>
      <p:ext uri="{BB962C8B-B14F-4D97-AF65-F5344CB8AC3E}">
        <p14:creationId xmlns:p14="http://schemas.microsoft.com/office/powerpoint/2010/main" val="492000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80232-D52A-63CA-5A14-30501F0119B2}"/>
              </a:ext>
            </a:extLst>
          </p:cNvPr>
          <p:cNvSpPr>
            <a:spLocks noGrp="1"/>
          </p:cNvSpPr>
          <p:nvPr>
            <p:ph type="title"/>
          </p:nvPr>
        </p:nvSpPr>
        <p:spPr/>
        <p:txBody>
          <a:bodyPr/>
          <a:lstStyle/>
          <a:p>
            <a:r>
              <a:rPr lang="de-DE" sz="3200" i="1" dirty="0">
                <a:latin typeface="+mn-lt"/>
              </a:rPr>
              <a:t>Simulation </a:t>
            </a:r>
            <a:r>
              <a:rPr lang="de-DE" sz="3200" i="1" dirty="0" err="1">
                <a:latin typeface="+mn-lt"/>
              </a:rPr>
              <a:t>Results</a:t>
            </a:r>
            <a:r>
              <a:rPr lang="de-DE" sz="3200" i="1" dirty="0">
                <a:latin typeface="+mn-lt"/>
              </a:rPr>
              <a:t>: </a:t>
            </a:r>
            <a:r>
              <a:rPr lang="de-DE" sz="3200" i="1" dirty="0">
                <a:effectLst/>
                <a:latin typeface="+mn-lt"/>
                <a:ea typeface="Times New Roman" panose="02020603050405020304" pitchFamily="18" charset="0"/>
              </a:rPr>
              <a:t>Uniform vs. </a:t>
            </a:r>
            <a:r>
              <a:rPr lang="de-DE" sz="3200" i="1" dirty="0" err="1">
                <a:effectLst/>
                <a:latin typeface="+mn-lt"/>
                <a:ea typeface="Times New Roman" panose="02020603050405020304" pitchFamily="18" charset="0"/>
              </a:rPr>
              <a:t>Stratified</a:t>
            </a:r>
            <a:r>
              <a:rPr lang="de-DE" sz="3200" i="1" dirty="0">
                <a:effectLst/>
                <a:latin typeface="+mn-lt"/>
                <a:ea typeface="Times New Roman" panose="02020603050405020304" pitchFamily="18" charset="0"/>
              </a:rPr>
              <a:t> </a:t>
            </a:r>
            <a:r>
              <a:rPr lang="de-DE" sz="3200" i="1" dirty="0" err="1">
                <a:effectLst/>
                <a:latin typeface="+mn-lt"/>
                <a:ea typeface="Times New Roman" panose="02020603050405020304" pitchFamily="18" charset="0"/>
              </a:rPr>
              <a:t>Bandwidth</a:t>
            </a:r>
            <a:r>
              <a:rPr lang="de-DE" sz="3200" i="1" dirty="0">
                <a:effectLst/>
                <a:latin typeface="+mn-lt"/>
                <a:ea typeface="Times New Roman" panose="02020603050405020304" pitchFamily="18" charset="0"/>
              </a:rPr>
              <a:t> </a:t>
            </a:r>
            <a:r>
              <a:rPr lang="de-DE" sz="3200" i="1" dirty="0" err="1">
                <a:effectLst/>
                <a:latin typeface="+mn-lt"/>
                <a:ea typeface="Times New Roman" panose="02020603050405020304" pitchFamily="18" charset="0"/>
              </a:rPr>
              <a:t>allocation in FDMA</a:t>
            </a:r>
            <a:r>
              <a:rPr lang="de-DE" sz="3200" i="1" dirty="0">
                <a:effectLst/>
                <a:latin typeface="+mn-lt"/>
                <a:ea typeface="Times New Roman" panose="02020603050405020304" pitchFamily="18" charset="0"/>
              </a:rPr>
              <a:t> </a:t>
            </a:r>
            <a:endParaRPr lang="en-US" dirty="0">
              <a:latin typeface="+mn-lt"/>
            </a:endParaRPr>
          </a:p>
        </p:txBody>
      </p:sp>
      <p:pic>
        <p:nvPicPr>
          <p:cNvPr id="9" name="Content Placeholder 8" descr="A graph with colorful lines&#10;&#10;Description automatically generated">
            <a:extLst>
              <a:ext uri="{FF2B5EF4-FFF2-40B4-BE49-F238E27FC236}">
                <a16:creationId xmlns:a16="http://schemas.microsoft.com/office/drawing/2014/main" id="{1D826BEA-1D95-E460-359C-59998D890B23}"/>
              </a:ext>
            </a:extLst>
          </p:cNvPr>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393356" y="2222029"/>
            <a:ext cx="5454946" cy="3635074"/>
          </a:xfrm>
          <a:prstGeom prst="rect">
            <a:avLst/>
          </a:prstGeom>
        </p:spPr>
      </p:pic>
      <p:pic>
        <p:nvPicPr>
          <p:cNvPr id="10" name="Picture 9" descr="A graph of different colored lines&#10;&#10;Description automatically generated">
            <a:extLst>
              <a:ext uri="{FF2B5EF4-FFF2-40B4-BE49-F238E27FC236}">
                <a16:creationId xmlns:a16="http://schemas.microsoft.com/office/drawing/2014/main" id="{E80F2EC9-504F-2F7D-9A58-6BE9D5ABB69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97145" y="2289991"/>
            <a:ext cx="5254002" cy="3499150"/>
          </a:xfrm>
          <a:prstGeom prst="rect">
            <a:avLst/>
          </a:prstGeom>
        </p:spPr>
      </p:pic>
      <p:sp>
        <p:nvSpPr>
          <p:cNvPr id="11" name="TextBox 10">
            <a:extLst>
              <a:ext uri="{FF2B5EF4-FFF2-40B4-BE49-F238E27FC236}">
                <a16:creationId xmlns:a16="http://schemas.microsoft.com/office/drawing/2014/main" id="{5492A5B4-37E9-999B-3B23-1AA493D9A3ED}"/>
              </a:ext>
            </a:extLst>
          </p:cNvPr>
          <p:cNvSpPr txBox="1"/>
          <p:nvPr/>
        </p:nvSpPr>
        <p:spPr>
          <a:xfrm>
            <a:off x="2236572" y="1760364"/>
            <a:ext cx="1216936" cy="461665"/>
          </a:xfrm>
          <a:prstGeom prst="rect">
            <a:avLst/>
          </a:prstGeom>
          <a:noFill/>
        </p:spPr>
        <p:txBody>
          <a:bodyPr wrap="none" rtlCol="0">
            <a:spAutoFit/>
          </a:bodyPr>
          <a:lstStyle/>
          <a:p>
            <a:r>
              <a:rPr lang="en-US" sz="2400" dirty="0"/>
              <a:t>Uniform</a:t>
            </a:r>
          </a:p>
        </p:txBody>
      </p:sp>
      <p:sp>
        <p:nvSpPr>
          <p:cNvPr id="12" name="TextBox 11">
            <a:extLst>
              <a:ext uri="{FF2B5EF4-FFF2-40B4-BE49-F238E27FC236}">
                <a16:creationId xmlns:a16="http://schemas.microsoft.com/office/drawing/2014/main" id="{A853BBFD-19C4-65F9-706D-CB841BFCC2C7}"/>
              </a:ext>
            </a:extLst>
          </p:cNvPr>
          <p:cNvSpPr txBox="1"/>
          <p:nvPr/>
        </p:nvSpPr>
        <p:spPr>
          <a:xfrm>
            <a:off x="8019535" y="1853514"/>
            <a:ext cx="1328056" cy="461665"/>
          </a:xfrm>
          <a:prstGeom prst="rect">
            <a:avLst/>
          </a:prstGeom>
          <a:noFill/>
        </p:spPr>
        <p:txBody>
          <a:bodyPr wrap="none" rtlCol="0">
            <a:spAutoFit/>
          </a:bodyPr>
          <a:lstStyle/>
          <a:p>
            <a:r>
              <a:rPr lang="en-US" sz="2400" dirty="0"/>
              <a:t>Stratified</a:t>
            </a:r>
            <a:endParaRPr lang="en-US" dirty="0"/>
          </a:p>
        </p:txBody>
      </p:sp>
      <p:pic>
        <p:nvPicPr>
          <p:cNvPr id="16" name="Audio 15">
            <a:hlinkClick r:id="" action="ppaction://media"/>
            <a:extLst>
              <a:ext uri="{FF2B5EF4-FFF2-40B4-BE49-F238E27FC236}">
                <a16:creationId xmlns:a16="http://schemas.microsoft.com/office/drawing/2014/main" id="{81EC925E-708A-BD09-1EA6-F5EC9AEF88CC}"/>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860453847"/>
      </p:ext>
    </p:extLst>
  </p:cSld>
  <p:clrMapOvr>
    <a:masterClrMapping/>
  </p:clrMapOvr>
  <mc:AlternateContent xmlns:mc="http://schemas.openxmlformats.org/markup-compatibility/2006">
    <mc:Choice xmlns:p14="http://schemas.microsoft.com/office/powerpoint/2010/main" Requires="p14">
      <p:transition spd="slow" p14:dur="2000" advTm="29997"/>
    </mc:Choice>
    <mc:Fallback>
      <p:transition spd="slow" advTm="299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6"/>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F139-C440-C8DC-E5A1-14BAE9EE034C}"/>
              </a:ext>
            </a:extLst>
          </p:cNvPr>
          <p:cNvSpPr>
            <a:spLocks noGrp="1"/>
          </p:cNvSpPr>
          <p:nvPr>
            <p:ph type="title"/>
          </p:nvPr>
        </p:nvSpPr>
        <p:spPr/>
        <p:txBody>
          <a:bodyPr>
            <a:normAutofit/>
          </a:bodyPr>
          <a:lstStyle/>
          <a:p>
            <a:r>
              <a:rPr lang="de-DE" sz="2400" i="1">
                <a:effectLst/>
                <a:latin typeface="Times New Roman" panose="02020603050405020304" pitchFamily="18" charset="0"/>
                <a:ea typeface="Times New Roman" panose="02020603050405020304" pitchFamily="18" charset="0"/>
              </a:rPr>
              <a:t>FDMA+ TDMA- Reduce idling time slot in TDMA </a:t>
            </a:r>
            <a:endParaRPr lang="en-US" sz="3200"/>
          </a:p>
        </p:txBody>
      </p:sp>
      <p:pic>
        <p:nvPicPr>
          <p:cNvPr id="5" name="Content Placeholder 4" descr="A table with numbers and text&#10;&#10;Description automatically generated with medium confidence">
            <a:extLst>
              <a:ext uri="{FF2B5EF4-FFF2-40B4-BE49-F238E27FC236}">
                <a16:creationId xmlns:a16="http://schemas.microsoft.com/office/drawing/2014/main" id="{E5C0E0E2-6E1C-31D0-82C8-3C13DDB84A5F}"/>
              </a:ext>
            </a:extLst>
          </p:cNvPr>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473949" y="1482838"/>
            <a:ext cx="7347878" cy="2240609"/>
          </a:xfrm>
          <a:prstGeom prst="rect">
            <a:avLst/>
          </a:prstGeom>
        </p:spPr>
      </p:pic>
      <p:pic>
        <p:nvPicPr>
          <p:cNvPr id="6" name="Picture 5" descr="A table with numbers and letters&#10;&#10;Description automatically generated">
            <a:extLst>
              <a:ext uri="{FF2B5EF4-FFF2-40B4-BE49-F238E27FC236}">
                <a16:creationId xmlns:a16="http://schemas.microsoft.com/office/drawing/2014/main" id="{886CF3A1-9820-9529-FC6E-72C96A6F2AA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8579" y="3755243"/>
            <a:ext cx="6860059" cy="2861328"/>
          </a:xfrm>
          <a:prstGeom prst="rect">
            <a:avLst/>
          </a:prstGeom>
        </p:spPr>
      </p:pic>
      <p:sp>
        <p:nvSpPr>
          <p:cNvPr id="8" name="TextBox 7">
            <a:extLst>
              <a:ext uri="{FF2B5EF4-FFF2-40B4-BE49-F238E27FC236}">
                <a16:creationId xmlns:a16="http://schemas.microsoft.com/office/drawing/2014/main" id="{C1463B99-BC13-1A29-5DDC-AC7D11AEC802}"/>
              </a:ext>
            </a:extLst>
          </p:cNvPr>
          <p:cNvSpPr txBox="1"/>
          <p:nvPr/>
        </p:nvSpPr>
        <p:spPr>
          <a:xfrm>
            <a:off x="8649730" y="2397211"/>
            <a:ext cx="1096775" cy="523220"/>
          </a:xfrm>
          <a:prstGeom prst="rect">
            <a:avLst/>
          </a:prstGeom>
          <a:noFill/>
        </p:spPr>
        <p:txBody>
          <a:bodyPr wrap="none" rtlCol="0">
            <a:spAutoFit/>
          </a:bodyPr>
          <a:lstStyle/>
          <a:p>
            <a:r>
              <a:rPr lang="en-US" sz="2800"/>
              <a:t>TDMA</a:t>
            </a:r>
          </a:p>
        </p:txBody>
      </p:sp>
      <p:sp>
        <p:nvSpPr>
          <p:cNvPr id="9" name="TextBox 8">
            <a:extLst>
              <a:ext uri="{FF2B5EF4-FFF2-40B4-BE49-F238E27FC236}">
                <a16:creationId xmlns:a16="http://schemas.microsoft.com/office/drawing/2014/main" id="{B4B5CCA0-FD13-6978-E8C5-95077EFD00A1}"/>
              </a:ext>
            </a:extLst>
          </p:cNvPr>
          <p:cNvSpPr txBox="1"/>
          <p:nvPr/>
        </p:nvSpPr>
        <p:spPr>
          <a:xfrm>
            <a:off x="8625016" y="4646141"/>
            <a:ext cx="2342308" cy="523220"/>
          </a:xfrm>
          <a:prstGeom prst="rect">
            <a:avLst/>
          </a:prstGeom>
          <a:noFill/>
        </p:spPr>
        <p:txBody>
          <a:bodyPr wrap="none" rtlCol="0">
            <a:spAutoFit/>
          </a:bodyPr>
          <a:lstStyle/>
          <a:p>
            <a:r>
              <a:rPr lang="en-US" sz="2800"/>
              <a:t>FDMA + TDMA</a:t>
            </a:r>
          </a:p>
        </p:txBody>
      </p:sp>
      <p:pic>
        <p:nvPicPr>
          <p:cNvPr id="16" name="Audio 15">
            <a:hlinkClick r:id="" action="ppaction://media"/>
            <a:extLst>
              <a:ext uri="{FF2B5EF4-FFF2-40B4-BE49-F238E27FC236}">
                <a16:creationId xmlns:a16="http://schemas.microsoft.com/office/drawing/2014/main" id="{36F39A3C-B3C0-30ED-7D40-A620ACA23426}"/>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165255527"/>
      </p:ext>
    </p:extLst>
  </p:cSld>
  <p:clrMapOvr>
    <a:masterClrMapping/>
  </p:clrMapOvr>
  <mc:AlternateContent xmlns:mc="http://schemas.openxmlformats.org/markup-compatibility/2006">
    <mc:Choice xmlns:p14="http://schemas.microsoft.com/office/powerpoint/2010/main" Requires="p14">
      <p:transition spd="slow" p14:dur="2000" advTm="27808"/>
    </mc:Choice>
    <mc:Fallback>
      <p:transition spd="slow" advTm="2780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6"/>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EBAA-664D-D989-7766-D74545E68C9E}"/>
              </a:ext>
            </a:extLst>
          </p:cNvPr>
          <p:cNvSpPr>
            <a:spLocks noGrp="1"/>
          </p:cNvSpPr>
          <p:nvPr>
            <p:ph type="title"/>
          </p:nvPr>
        </p:nvSpPr>
        <p:spPr/>
        <p:txBody>
          <a:bodyPr>
            <a:normAutofit/>
          </a:bodyPr>
          <a:lstStyle/>
          <a:p>
            <a:r>
              <a:rPr lang="en-US" sz="3200"/>
              <a:t>Simulation Results:</a:t>
            </a:r>
            <a:r>
              <a:rPr lang="de-DE" sz="3200" i="1">
                <a:effectLst/>
                <a:latin typeface="Times New Roman" panose="02020603050405020304" pitchFamily="18" charset="0"/>
                <a:ea typeface="Times New Roman" panose="02020603050405020304" pitchFamily="18" charset="0"/>
              </a:rPr>
              <a:t>FDMA+ TDMA</a:t>
            </a:r>
            <a:endParaRPr lang="en-US" sz="3200"/>
          </a:p>
        </p:txBody>
      </p:sp>
      <p:pic>
        <p:nvPicPr>
          <p:cNvPr id="5" name="Content Placeholder 4" descr="A graph of a graph&#10;&#10;Description automatically generated with medium confidence">
            <a:extLst>
              <a:ext uri="{FF2B5EF4-FFF2-40B4-BE49-F238E27FC236}">
                <a16:creationId xmlns:a16="http://schemas.microsoft.com/office/drawing/2014/main" id="{E41F214B-5762-0EE3-2566-7ADA87D83DF9}"/>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03709" y="2099277"/>
            <a:ext cx="5892291" cy="3856679"/>
          </a:xfrm>
          <a:prstGeom prst="rect">
            <a:avLst/>
          </a:prstGeom>
        </p:spPr>
      </p:pic>
      <p:pic>
        <p:nvPicPr>
          <p:cNvPr id="7" name="Picture 6" descr="A graph of a number of data&#10;&#10;Description automatically generated with medium confidence">
            <a:extLst>
              <a:ext uri="{FF2B5EF4-FFF2-40B4-BE49-F238E27FC236}">
                <a16:creationId xmlns:a16="http://schemas.microsoft.com/office/drawing/2014/main" id="{227D40C2-2BA2-B8E3-79C2-B65632BDC1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2198131"/>
            <a:ext cx="5747042" cy="3902555"/>
          </a:xfrm>
          <a:prstGeom prst="rect">
            <a:avLst/>
          </a:prstGeom>
        </p:spPr>
      </p:pic>
      <p:sp>
        <p:nvSpPr>
          <p:cNvPr id="8" name="TextBox 7">
            <a:extLst>
              <a:ext uri="{FF2B5EF4-FFF2-40B4-BE49-F238E27FC236}">
                <a16:creationId xmlns:a16="http://schemas.microsoft.com/office/drawing/2014/main" id="{13179243-D97C-8C58-7E71-080C84CEED80}"/>
              </a:ext>
            </a:extLst>
          </p:cNvPr>
          <p:cNvSpPr txBox="1"/>
          <p:nvPr/>
        </p:nvSpPr>
        <p:spPr>
          <a:xfrm>
            <a:off x="2607276" y="1828800"/>
            <a:ext cx="769763" cy="369332"/>
          </a:xfrm>
          <a:prstGeom prst="rect">
            <a:avLst/>
          </a:prstGeom>
          <a:noFill/>
        </p:spPr>
        <p:txBody>
          <a:bodyPr wrap="none" rtlCol="0">
            <a:spAutoFit/>
          </a:bodyPr>
          <a:lstStyle/>
          <a:p>
            <a:r>
              <a:rPr lang="en-US"/>
              <a:t>TDMA</a:t>
            </a:r>
          </a:p>
        </p:txBody>
      </p:sp>
      <p:sp>
        <p:nvSpPr>
          <p:cNvPr id="9" name="TextBox 8">
            <a:extLst>
              <a:ext uri="{FF2B5EF4-FFF2-40B4-BE49-F238E27FC236}">
                <a16:creationId xmlns:a16="http://schemas.microsoft.com/office/drawing/2014/main" id="{CB9EC00F-DC41-8D01-BEDE-0B944D52E3AD}"/>
              </a:ext>
            </a:extLst>
          </p:cNvPr>
          <p:cNvSpPr txBox="1"/>
          <p:nvPr/>
        </p:nvSpPr>
        <p:spPr>
          <a:xfrm>
            <a:off x="8081319" y="1915297"/>
            <a:ext cx="1516762" cy="369332"/>
          </a:xfrm>
          <a:prstGeom prst="rect">
            <a:avLst/>
          </a:prstGeom>
          <a:noFill/>
        </p:spPr>
        <p:txBody>
          <a:bodyPr wrap="none" rtlCol="0">
            <a:spAutoFit/>
          </a:bodyPr>
          <a:lstStyle/>
          <a:p>
            <a:r>
              <a:rPr lang="en-US"/>
              <a:t>FDMA +TDMA</a:t>
            </a:r>
          </a:p>
        </p:txBody>
      </p:sp>
      <p:sp>
        <p:nvSpPr>
          <p:cNvPr id="10" name="TextBox 9">
            <a:extLst>
              <a:ext uri="{FF2B5EF4-FFF2-40B4-BE49-F238E27FC236}">
                <a16:creationId xmlns:a16="http://schemas.microsoft.com/office/drawing/2014/main" id="{5CD528D6-0934-4059-475F-F449AC8EBAFC}"/>
              </a:ext>
            </a:extLst>
          </p:cNvPr>
          <p:cNvSpPr txBox="1"/>
          <p:nvPr/>
        </p:nvSpPr>
        <p:spPr>
          <a:xfrm>
            <a:off x="6981568" y="833750"/>
            <a:ext cx="3797835" cy="461665"/>
          </a:xfrm>
          <a:prstGeom prst="rect">
            <a:avLst/>
          </a:prstGeom>
          <a:noFill/>
        </p:spPr>
        <p:txBody>
          <a:bodyPr wrap="none" rtlCol="0">
            <a:spAutoFit/>
          </a:bodyPr>
          <a:lstStyle/>
          <a:p>
            <a:r>
              <a:rPr lang="de-DE" sz="2400">
                <a:effectLst/>
                <a:latin typeface="Times New Roman" panose="02020603050405020304" pitchFamily="18" charset="0"/>
                <a:ea typeface="Times New Roman" panose="02020603050405020304" pitchFamily="18" charset="0"/>
              </a:rPr>
              <a:t>39%  increase in  throughput</a:t>
            </a:r>
            <a:r>
              <a:rPr lang="en-CA" sz="2400">
                <a:effectLst/>
              </a:rPr>
              <a:t> </a:t>
            </a:r>
            <a:endParaRPr lang="en-US" sz="2400"/>
          </a:p>
        </p:txBody>
      </p:sp>
    </p:spTree>
    <p:extLst>
      <p:ext uri="{BB962C8B-B14F-4D97-AF65-F5344CB8AC3E}">
        <p14:creationId xmlns:p14="http://schemas.microsoft.com/office/powerpoint/2010/main" val="2615796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0B6E9-3CFF-8CA1-2B6B-5E1A0AB2BC4A}"/>
              </a:ext>
            </a:extLst>
          </p:cNvPr>
          <p:cNvSpPr>
            <a:spLocks noGrp="1"/>
          </p:cNvSpPr>
          <p:nvPr>
            <p:ph type="title"/>
          </p:nvPr>
        </p:nvSpPr>
        <p:spPr/>
        <p:txBody>
          <a:bodyPr>
            <a:normAutofit/>
          </a:bodyPr>
          <a:lstStyle/>
          <a:p>
            <a:r>
              <a:rPr lang="en-US" sz="4000"/>
              <a:t>FDMA+ TDMA with Dynamic Slot Allocation</a:t>
            </a:r>
          </a:p>
        </p:txBody>
      </p:sp>
      <p:pic>
        <p:nvPicPr>
          <p:cNvPr id="4" name="Content Placeholder 3" descr="A table with numbers and letters&#10;&#10;Description automatically generated">
            <a:extLst>
              <a:ext uri="{FF2B5EF4-FFF2-40B4-BE49-F238E27FC236}">
                <a16:creationId xmlns:a16="http://schemas.microsoft.com/office/drawing/2014/main" id="{A12DE5D1-063D-4070-9B82-AB65146419C4}"/>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2255"/>
          <a:stretch/>
        </p:blipFill>
        <p:spPr>
          <a:xfrm>
            <a:off x="-1" y="2063168"/>
            <a:ext cx="5498757" cy="3620937"/>
          </a:xfrm>
          <a:prstGeom prst="rect">
            <a:avLst/>
          </a:prstGeom>
        </p:spPr>
      </p:pic>
      <p:pic>
        <p:nvPicPr>
          <p:cNvPr id="5" name="Picture 4" descr="A table with numbers and letters&#10;&#10;Description automatically generated with medium confidence">
            <a:extLst>
              <a:ext uri="{FF2B5EF4-FFF2-40B4-BE49-F238E27FC236}">
                <a16:creationId xmlns:a16="http://schemas.microsoft.com/office/drawing/2014/main" id="{2228A913-7053-D743-1907-FD0F40D7C7C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102" r="-2049"/>
          <a:stretch/>
        </p:blipFill>
        <p:spPr>
          <a:xfrm>
            <a:off x="5840627" y="2248521"/>
            <a:ext cx="6351373" cy="3620936"/>
          </a:xfrm>
          <a:prstGeom prst="rect">
            <a:avLst/>
          </a:prstGeom>
        </p:spPr>
      </p:pic>
      <p:sp>
        <p:nvSpPr>
          <p:cNvPr id="6" name="TextBox 5">
            <a:extLst>
              <a:ext uri="{FF2B5EF4-FFF2-40B4-BE49-F238E27FC236}">
                <a16:creationId xmlns:a16="http://schemas.microsoft.com/office/drawing/2014/main" id="{7CAABA31-89F8-23AD-BD63-F3598A525571}"/>
              </a:ext>
            </a:extLst>
          </p:cNvPr>
          <p:cNvSpPr txBox="1"/>
          <p:nvPr/>
        </p:nvSpPr>
        <p:spPr>
          <a:xfrm>
            <a:off x="880688" y="1693836"/>
            <a:ext cx="2514150" cy="400110"/>
          </a:xfrm>
          <a:prstGeom prst="rect">
            <a:avLst/>
          </a:prstGeom>
          <a:noFill/>
        </p:spPr>
        <p:txBody>
          <a:bodyPr wrap="none" rtlCol="0">
            <a:spAutoFit/>
          </a:bodyPr>
          <a:lstStyle/>
          <a:p>
            <a:r>
              <a:rPr lang="en-US" sz="2000"/>
              <a:t>Regular FDMA +TDMA</a:t>
            </a:r>
          </a:p>
        </p:txBody>
      </p:sp>
      <p:sp>
        <p:nvSpPr>
          <p:cNvPr id="7" name="TextBox 6">
            <a:extLst>
              <a:ext uri="{FF2B5EF4-FFF2-40B4-BE49-F238E27FC236}">
                <a16:creationId xmlns:a16="http://schemas.microsoft.com/office/drawing/2014/main" id="{509E2BF7-2F3B-EA4F-455A-30AA7B637C07}"/>
              </a:ext>
            </a:extLst>
          </p:cNvPr>
          <p:cNvSpPr txBox="1"/>
          <p:nvPr/>
        </p:nvSpPr>
        <p:spPr>
          <a:xfrm>
            <a:off x="5846751" y="1663058"/>
            <a:ext cx="4372672" cy="461665"/>
          </a:xfrm>
          <a:prstGeom prst="rect">
            <a:avLst/>
          </a:prstGeom>
          <a:noFill/>
        </p:spPr>
        <p:txBody>
          <a:bodyPr wrap="none" rtlCol="0">
            <a:spAutoFit/>
          </a:bodyPr>
          <a:lstStyle/>
          <a:p>
            <a:r>
              <a:rPr lang="en-US" sz="2400"/>
              <a:t>With dynamic time slot allocation</a:t>
            </a:r>
          </a:p>
        </p:txBody>
      </p:sp>
    </p:spTree>
    <p:extLst>
      <p:ext uri="{BB962C8B-B14F-4D97-AF65-F5344CB8AC3E}">
        <p14:creationId xmlns:p14="http://schemas.microsoft.com/office/powerpoint/2010/main" val="1833862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DCAF-67E0-881C-C636-443E45B84E3C}"/>
              </a:ext>
            </a:extLst>
          </p:cNvPr>
          <p:cNvSpPr>
            <a:spLocks noGrp="1"/>
          </p:cNvSpPr>
          <p:nvPr>
            <p:ph type="title"/>
          </p:nvPr>
        </p:nvSpPr>
        <p:spPr/>
        <p:txBody>
          <a:bodyPr>
            <a:normAutofit/>
          </a:bodyPr>
          <a:lstStyle/>
          <a:p>
            <a:r>
              <a:rPr lang="en-US" sz="3200"/>
              <a:t>Simulation Results: FDMA+ TDMA with Dynamic Slot Allocation</a:t>
            </a:r>
          </a:p>
        </p:txBody>
      </p:sp>
      <p:pic>
        <p:nvPicPr>
          <p:cNvPr id="4" name="Content Placeholder 3" descr="A graph of a number of packets&#10;&#10;Description automatically generated with medium confidence">
            <a:extLst>
              <a:ext uri="{FF2B5EF4-FFF2-40B4-BE49-F238E27FC236}">
                <a16:creationId xmlns:a16="http://schemas.microsoft.com/office/drawing/2014/main" id="{0462B8B9-E003-5F89-7FA6-80EB4C6DBBA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5826" y="1568215"/>
            <a:ext cx="6402173" cy="3708120"/>
          </a:xfrm>
          <a:prstGeom prst="rect">
            <a:avLst/>
          </a:prstGeom>
        </p:spPr>
      </p:pic>
      <p:sp>
        <p:nvSpPr>
          <p:cNvPr id="6" name="TextBox 5">
            <a:extLst>
              <a:ext uri="{FF2B5EF4-FFF2-40B4-BE49-F238E27FC236}">
                <a16:creationId xmlns:a16="http://schemas.microsoft.com/office/drawing/2014/main" id="{0B0E84A7-1D09-C0B2-02BC-6552F21DCFD9}"/>
              </a:ext>
            </a:extLst>
          </p:cNvPr>
          <p:cNvSpPr txBox="1"/>
          <p:nvPr/>
        </p:nvSpPr>
        <p:spPr>
          <a:xfrm>
            <a:off x="908852" y="5463762"/>
            <a:ext cx="5975418" cy="1015663"/>
          </a:xfrm>
          <a:prstGeom prst="rect">
            <a:avLst/>
          </a:prstGeom>
          <a:noFill/>
        </p:spPr>
        <p:txBody>
          <a:bodyPr wrap="none" rtlCol="0">
            <a:spAutoFit/>
          </a:bodyPr>
          <a:lstStyle/>
          <a:p>
            <a:r>
              <a:rPr lang="en-US" sz="2000"/>
              <a:t>268 frames -&gt; 466 frames. </a:t>
            </a:r>
          </a:p>
          <a:p>
            <a:r>
              <a:rPr lang="en-US" sz="2000"/>
              <a:t>Throughput: 74% higher than without dynamic time slot</a:t>
            </a:r>
          </a:p>
          <a:p>
            <a:r>
              <a:rPr lang="en-US" sz="2000"/>
              <a:t>Allocation.</a:t>
            </a:r>
          </a:p>
        </p:txBody>
      </p:sp>
      <p:pic>
        <p:nvPicPr>
          <p:cNvPr id="8" name="Picture 7" descr="A graph of a number of data&#10;&#10;Description automatically generated">
            <a:extLst>
              <a:ext uri="{FF2B5EF4-FFF2-40B4-BE49-F238E27FC236}">
                <a16:creationId xmlns:a16="http://schemas.microsoft.com/office/drawing/2014/main" id="{6CA2E1F7-8692-9C41-D305-ECE111DC0E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7999" y="1931211"/>
            <a:ext cx="4681271" cy="2995575"/>
          </a:xfrm>
          <a:prstGeom prst="rect">
            <a:avLst/>
          </a:prstGeom>
        </p:spPr>
      </p:pic>
      <p:sp>
        <p:nvSpPr>
          <p:cNvPr id="9" name="Oval 8">
            <a:extLst>
              <a:ext uri="{FF2B5EF4-FFF2-40B4-BE49-F238E27FC236}">
                <a16:creationId xmlns:a16="http://schemas.microsoft.com/office/drawing/2014/main" id="{78A7FE10-0CB8-78F1-1259-763ABB5491EB}"/>
              </a:ext>
            </a:extLst>
          </p:cNvPr>
          <p:cNvSpPr/>
          <p:nvPr/>
        </p:nvSpPr>
        <p:spPr>
          <a:xfrm>
            <a:off x="9811266" y="3428999"/>
            <a:ext cx="988540" cy="97000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sp>
        <p:nvSpPr>
          <p:cNvPr id="10" name="TextBox 9">
            <a:extLst>
              <a:ext uri="{FF2B5EF4-FFF2-40B4-BE49-F238E27FC236}">
                <a16:creationId xmlns:a16="http://schemas.microsoft.com/office/drawing/2014/main" id="{4881CF48-5EC2-8A07-76D5-12D001A9500C}"/>
              </a:ext>
            </a:extLst>
          </p:cNvPr>
          <p:cNvSpPr txBox="1"/>
          <p:nvPr/>
        </p:nvSpPr>
        <p:spPr>
          <a:xfrm>
            <a:off x="7229359" y="5527460"/>
            <a:ext cx="4962641" cy="369332"/>
          </a:xfrm>
          <a:prstGeom prst="rect">
            <a:avLst/>
          </a:prstGeom>
          <a:noFill/>
        </p:spPr>
        <p:txBody>
          <a:bodyPr wrap="none" rtlCol="0">
            <a:spAutoFit/>
          </a:bodyPr>
          <a:lstStyle/>
          <a:p>
            <a:r>
              <a:rPr lang="en-US"/>
              <a:t>Node with higher data load strats to pick up speed.</a:t>
            </a:r>
          </a:p>
        </p:txBody>
      </p:sp>
    </p:spTree>
    <p:extLst>
      <p:ext uri="{BB962C8B-B14F-4D97-AF65-F5344CB8AC3E}">
        <p14:creationId xmlns:p14="http://schemas.microsoft.com/office/powerpoint/2010/main" val="2983597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A5083-87BE-1770-466E-D4EC827DA4EE}"/>
              </a:ext>
            </a:extLst>
          </p:cNvPr>
          <p:cNvSpPr>
            <a:spLocks noGrp="1"/>
          </p:cNvSpPr>
          <p:nvPr>
            <p:ph type="title"/>
          </p:nvPr>
        </p:nvSpPr>
        <p:spPr/>
        <p:txBody>
          <a:bodyPr>
            <a:normAutofit/>
          </a:bodyPr>
          <a:lstStyle/>
          <a:p>
            <a:r>
              <a:rPr lang="en-US" sz="4000"/>
              <a:t>FDMA + Random Accesss</a:t>
            </a:r>
          </a:p>
        </p:txBody>
      </p:sp>
      <p:pic>
        <p:nvPicPr>
          <p:cNvPr id="4" name="Content Placeholder 3" descr="A person pointing at a white square&#10;&#10;Description automatically generated">
            <a:extLst>
              <a:ext uri="{FF2B5EF4-FFF2-40B4-BE49-F238E27FC236}">
                <a16:creationId xmlns:a16="http://schemas.microsoft.com/office/drawing/2014/main" id="{887D0838-E4CF-191F-36C1-46741CEAC67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07762" y="2430784"/>
            <a:ext cx="4083221" cy="3817812"/>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4DAC06D2-A7F6-1EB7-2721-76EA0C7B8D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49886" y="2397848"/>
            <a:ext cx="5703914" cy="3160648"/>
          </a:xfrm>
          <a:prstGeom prst="rect">
            <a:avLst/>
          </a:prstGeom>
        </p:spPr>
      </p:pic>
      <p:sp>
        <p:nvSpPr>
          <p:cNvPr id="6" name="TextBox 5">
            <a:extLst>
              <a:ext uri="{FF2B5EF4-FFF2-40B4-BE49-F238E27FC236}">
                <a16:creationId xmlns:a16="http://schemas.microsoft.com/office/drawing/2014/main" id="{C1AC2FE2-D2CF-0B3F-57EF-7A2395AF7758}"/>
              </a:ext>
            </a:extLst>
          </p:cNvPr>
          <p:cNvSpPr txBox="1"/>
          <p:nvPr/>
        </p:nvSpPr>
        <p:spPr>
          <a:xfrm>
            <a:off x="1618735" y="1829903"/>
            <a:ext cx="2130711" cy="461665"/>
          </a:xfrm>
          <a:prstGeom prst="rect">
            <a:avLst/>
          </a:prstGeom>
          <a:noFill/>
        </p:spPr>
        <p:txBody>
          <a:bodyPr wrap="none" rtlCol="0">
            <a:spAutoFit/>
          </a:bodyPr>
          <a:lstStyle/>
          <a:p>
            <a:r>
              <a:rPr lang="en-US" sz="2400"/>
              <a:t>Random Access</a:t>
            </a:r>
          </a:p>
        </p:txBody>
      </p:sp>
      <p:sp>
        <p:nvSpPr>
          <p:cNvPr id="7" name="TextBox 6">
            <a:extLst>
              <a:ext uri="{FF2B5EF4-FFF2-40B4-BE49-F238E27FC236}">
                <a16:creationId xmlns:a16="http://schemas.microsoft.com/office/drawing/2014/main" id="{A1B88C5F-0226-D137-00C6-7D56A351F7EF}"/>
              </a:ext>
            </a:extLst>
          </p:cNvPr>
          <p:cNvSpPr txBox="1"/>
          <p:nvPr/>
        </p:nvSpPr>
        <p:spPr>
          <a:xfrm>
            <a:off x="7070145" y="1789824"/>
            <a:ext cx="3193503" cy="461665"/>
          </a:xfrm>
          <a:prstGeom prst="rect">
            <a:avLst/>
          </a:prstGeom>
          <a:noFill/>
        </p:spPr>
        <p:txBody>
          <a:bodyPr wrap="none" rtlCol="0">
            <a:spAutoFit/>
          </a:bodyPr>
          <a:lstStyle/>
          <a:p>
            <a:r>
              <a:rPr lang="en-US" sz="2400"/>
              <a:t>FDMA + Random Access</a:t>
            </a:r>
          </a:p>
        </p:txBody>
      </p:sp>
    </p:spTree>
    <p:extLst>
      <p:ext uri="{BB962C8B-B14F-4D97-AF65-F5344CB8AC3E}">
        <p14:creationId xmlns:p14="http://schemas.microsoft.com/office/powerpoint/2010/main" val="350448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B0FE-B700-A164-E3D2-EADE782DA2E0}"/>
              </a:ext>
            </a:extLst>
          </p:cNvPr>
          <p:cNvSpPr>
            <a:spLocks noGrp="1"/>
          </p:cNvSpPr>
          <p:nvPr>
            <p:ph type="title"/>
          </p:nvPr>
        </p:nvSpPr>
        <p:spPr/>
        <p:txBody>
          <a:bodyPr/>
          <a:lstStyle/>
          <a:p>
            <a:r>
              <a:rPr lang="en-US"/>
              <a:t>Simulation Result: FDMA + Random Access</a:t>
            </a:r>
          </a:p>
        </p:txBody>
      </p:sp>
      <p:pic>
        <p:nvPicPr>
          <p:cNvPr id="4" name="Content Placeholder 3" descr="A graph with red and blue bars&#10;&#10;Description automatically generated">
            <a:extLst>
              <a:ext uri="{FF2B5EF4-FFF2-40B4-BE49-F238E27FC236}">
                <a16:creationId xmlns:a16="http://schemas.microsoft.com/office/drawing/2014/main" id="{3702B30B-EF58-6767-F901-C67FADDC9BC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8680" y="2613561"/>
            <a:ext cx="5077082" cy="3181757"/>
          </a:xfrm>
          <a:prstGeom prst="rect">
            <a:avLst/>
          </a:prstGeom>
        </p:spPr>
      </p:pic>
      <p:sp>
        <p:nvSpPr>
          <p:cNvPr id="5" name="TextBox 4">
            <a:extLst>
              <a:ext uri="{FF2B5EF4-FFF2-40B4-BE49-F238E27FC236}">
                <a16:creationId xmlns:a16="http://schemas.microsoft.com/office/drawing/2014/main" id="{3E48A418-FB9D-5DB3-D3F7-8D11AF3290F7}"/>
              </a:ext>
            </a:extLst>
          </p:cNvPr>
          <p:cNvSpPr txBox="1"/>
          <p:nvPr/>
        </p:nvSpPr>
        <p:spPr>
          <a:xfrm>
            <a:off x="457199" y="1782792"/>
            <a:ext cx="4557979" cy="400110"/>
          </a:xfrm>
          <a:prstGeom prst="rect">
            <a:avLst/>
          </a:prstGeom>
          <a:noFill/>
        </p:spPr>
        <p:txBody>
          <a:bodyPr wrap="none" rtlCol="0">
            <a:spAutoFit/>
          </a:bodyPr>
          <a:lstStyle/>
          <a:p>
            <a:r>
              <a:rPr lang="en-US" sz="2000"/>
              <a:t>Random Access: High collision rate: 45.8%</a:t>
            </a:r>
          </a:p>
        </p:txBody>
      </p:sp>
      <p:pic>
        <p:nvPicPr>
          <p:cNvPr id="8" name="Picture 7" descr="A graph with blue and red squares&#10;&#10;Description automatically generated">
            <a:extLst>
              <a:ext uri="{FF2B5EF4-FFF2-40B4-BE49-F238E27FC236}">
                <a16:creationId xmlns:a16="http://schemas.microsoft.com/office/drawing/2014/main" id="{6A4988B7-A0A3-829E-145C-4552302575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5771" y="2748445"/>
            <a:ext cx="6098450" cy="3318723"/>
          </a:xfrm>
          <a:prstGeom prst="rect">
            <a:avLst/>
          </a:prstGeom>
        </p:spPr>
      </p:pic>
      <p:sp>
        <p:nvSpPr>
          <p:cNvPr id="10" name="TextBox 9">
            <a:extLst>
              <a:ext uri="{FF2B5EF4-FFF2-40B4-BE49-F238E27FC236}">
                <a16:creationId xmlns:a16="http://schemas.microsoft.com/office/drawing/2014/main" id="{DE92ED30-6438-BC4D-F160-C0B2B32402D9}"/>
              </a:ext>
            </a:extLst>
          </p:cNvPr>
          <p:cNvSpPr txBox="1"/>
          <p:nvPr/>
        </p:nvSpPr>
        <p:spPr>
          <a:xfrm>
            <a:off x="6264876" y="1890584"/>
            <a:ext cx="5098383" cy="369332"/>
          </a:xfrm>
          <a:prstGeom prst="rect">
            <a:avLst/>
          </a:prstGeom>
          <a:noFill/>
        </p:spPr>
        <p:txBody>
          <a:bodyPr wrap="none" rtlCol="0">
            <a:spAutoFit/>
          </a:bodyPr>
          <a:lstStyle/>
          <a:p>
            <a:r>
              <a:rPr lang="en-US"/>
              <a:t>FDMA + Random Access: Lower Collision rate: 22.7%</a:t>
            </a:r>
          </a:p>
        </p:txBody>
      </p:sp>
      <p:sp>
        <p:nvSpPr>
          <p:cNvPr id="11" name="TextBox 10">
            <a:extLst>
              <a:ext uri="{FF2B5EF4-FFF2-40B4-BE49-F238E27FC236}">
                <a16:creationId xmlns:a16="http://schemas.microsoft.com/office/drawing/2014/main" id="{942F6A5D-D1FB-CC74-0F27-CA8F73663DD0}"/>
              </a:ext>
            </a:extLst>
          </p:cNvPr>
          <p:cNvSpPr txBox="1"/>
          <p:nvPr/>
        </p:nvSpPr>
        <p:spPr>
          <a:xfrm>
            <a:off x="1680771" y="6123543"/>
            <a:ext cx="6668813" cy="369332"/>
          </a:xfrm>
          <a:prstGeom prst="rect">
            <a:avLst/>
          </a:prstGeom>
          <a:noFill/>
        </p:spPr>
        <p:txBody>
          <a:bodyPr wrap="none" rtlCol="0">
            <a:spAutoFit/>
          </a:bodyPr>
          <a:lstStyle/>
          <a:p>
            <a:r>
              <a:rPr lang="de-DE">
                <a:latin typeface="Times New Roman" panose="02020603050405020304" pitchFamily="18" charset="0"/>
                <a:ea typeface="Times New Roman" panose="02020603050405020304" pitchFamily="18" charset="0"/>
              </a:rPr>
              <a:t>T</a:t>
            </a:r>
            <a:r>
              <a:rPr lang="de-DE" sz="1800">
                <a:effectLst/>
                <a:latin typeface="Times New Roman" panose="02020603050405020304" pitchFamily="18" charset="0"/>
                <a:ea typeface="Times New Roman" panose="02020603050405020304" pitchFamily="18" charset="0"/>
              </a:rPr>
              <a:t>hroughput  improves by 16.5%, from 0.38 to 0.46 packets/time unit.</a:t>
            </a:r>
            <a:r>
              <a:rPr lang="en-CA">
                <a:effectLst/>
              </a:rPr>
              <a:t> </a:t>
            </a:r>
            <a:endParaRPr lang="en-US"/>
          </a:p>
        </p:txBody>
      </p:sp>
    </p:spTree>
    <p:extLst>
      <p:ext uri="{BB962C8B-B14F-4D97-AF65-F5344CB8AC3E}">
        <p14:creationId xmlns:p14="http://schemas.microsoft.com/office/powerpoint/2010/main" val="3395179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E990-E69F-C323-B1D3-6924407306E0}"/>
              </a:ext>
            </a:extLst>
          </p:cNvPr>
          <p:cNvSpPr>
            <a:spLocks noGrp="1"/>
          </p:cNvSpPr>
          <p:nvPr>
            <p:ph type="title"/>
          </p:nvPr>
        </p:nvSpPr>
        <p:spPr/>
        <p:txBody>
          <a:bodyPr/>
          <a:lstStyle/>
          <a:p>
            <a:r>
              <a:rPr lang="en-US" b="1" dirty="0"/>
              <a:t>Motivation: MAC protocols integration </a:t>
            </a:r>
          </a:p>
        </p:txBody>
      </p:sp>
      <p:sp>
        <p:nvSpPr>
          <p:cNvPr id="3" name="Content Placeholder 2">
            <a:extLst>
              <a:ext uri="{FF2B5EF4-FFF2-40B4-BE49-F238E27FC236}">
                <a16:creationId xmlns:a16="http://schemas.microsoft.com/office/drawing/2014/main" id="{417260B5-CA59-101A-A698-973BB5828157}"/>
              </a:ext>
            </a:extLst>
          </p:cNvPr>
          <p:cNvSpPr>
            <a:spLocks noGrp="1"/>
          </p:cNvSpPr>
          <p:nvPr>
            <p:ph idx="1"/>
          </p:nvPr>
        </p:nvSpPr>
        <p:spPr/>
        <p:txBody>
          <a:bodyPr/>
          <a:lstStyle/>
          <a:p>
            <a:r>
              <a:rPr lang="en-US" dirty="0"/>
              <a:t>MAC protocols operates in DATA LINK layer.</a:t>
            </a:r>
          </a:p>
          <a:p>
            <a:r>
              <a:rPr lang="en-CA" b="1" dirty="0">
                <a:latin typeface="Times New Roman" panose="02020603050405020304" pitchFamily="18" charset="0"/>
                <a:ea typeface="Times New Roman" panose="02020603050405020304" pitchFamily="18" charset="0"/>
              </a:rPr>
              <a:t>Control how devices share the same medium</a:t>
            </a:r>
            <a:r>
              <a:rPr lang="en-CA" b="1" dirty="0">
                <a:effectLst/>
                <a:latin typeface="Times New Roman" panose="02020603050405020304" pitchFamily="18" charset="0"/>
                <a:ea typeface="Times New Roman" panose="02020603050405020304" pitchFamily="18" charset="0"/>
              </a:rPr>
              <a:t>.</a:t>
            </a:r>
            <a:r>
              <a:rPr lang="en-CA" sz="4000" b="1" dirty="0">
                <a:effectLst/>
              </a:rPr>
              <a:t> </a:t>
            </a:r>
            <a:endParaRPr lang="en-US" sz="4000" b="1" dirty="0"/>
          </a:p>
        </p:txBody>
      </p:sp>
      <p:pic>
        <p:nvPicPr>
          <p:cNvPr id="9" name="Audio 8">
            <a:hlinkClick r:id="" action="ppaction://media"/>
            <a:extLst>
              <a:ext uri="{FF2B5EF4-FFF2-40B4-BE49-F238E27FC236}">
                <a16:creationId xmlns:a16="http://schemas.microsoft.com/office/drawing/2014/main" id="{DC2B1F0E-706A-BB38-374E-4DAF14ED29F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615012147"/>
      </p:ext>
    </p:extLst>
  </p:cSld>
  <p:clrMapOvr>
    <a:masterClrMapping/>
  </p:clrMapOvr>
  <mc:AlternateContent xmlns:mc="http://schemas.openxmlformats.org/markup-compatibility/2006">
    <mc:Choice xmlns:p14="http://schemas.microsoft.com/office/powerpoint/2010/main" Requires="p14">
      <p:transition spd="slow" p14:dur="2000" advTm="14954"/>
    </mc:Choice>
    <mc:Fallback>
      <p:transition spd="slow" advTm="1495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E990-E69F-C323-B1D3-6924407306E0}"/>
              </a:ext>
            </a:extLst>
          </p:cNvPr>
          <p:cNvSpPr>
            <a:spLocks noGrp="1"/>
          </p:cNvSpPr>
          <p:nvPr>
            <p:ph type="title"/>
          </p:nvPr>
        </p:nvSpPr>
        <p:spPr/>
        <p:txBody>
          <a:bodyPr/>
          <a:lstStyle/>
          <a:p>
            <a:r>
              <a:rPr lang="en-US" b="1" dirty="0"/>
              <a:t>Motivation: MAC protocols integration </a:t>
            </a:r>
          </a:p>
        </p:txBody>
      </p:sp>
      <p:sp>
        <p:nvSpPr>
          <p:cNvPr id="3" name="Content Placeholder 2">
            <a:extLst>
              <a:ext uri="{FF2B5EF4-FFF2-40B4-BE49-F238E27FC236}">
                <a16:creationId xmlns:a16="http://schemas.microsoft.com/office/drawing/2014/main" id="{417260B5-CA59-101A-A698-973BB5828157}"/>
              </a:ext>
            </a:extLst>
          </p:cNvPr>
          <p:cNvSpPr>
            <a:spLocks noGrp="1"/>
          </p:cNvSpPr>
          <p:nvPr>
            <p:ph idx="1"/>
          </p:nvPr>
        </p:nvSpPr>
        <p:spPr/>
        <p:txBody>
          <a:bodyPr/>
          <a:lstStyle/>
          <a:p>
            <a:r>
              <a:rPr lang="en-US" sz="4000" dirty="0"/>
              <a:t>FDMA (Frequency Division Multiple Access)</a:t>
            </a:r>
            <a:endParaRPr lang="en-US" sz="3600" dirty="0"/>
          </a:p>
          <a:p>
            <a:r>
              <a:rPr lang="en-US" sz="3600" dirty="0"/>
              <a:t>Drawback: Unused Bandwidth</a:t>
            </a:r>
            <a:endParaRPr lang="en-US" sz="4000" dirty="0"/>
          </a:p>
        </p:txBody>
      </p:sp>
      <p:pic>
        <p:nvPicPr>
          <p:cNvPr id="4" name="Picture 3" descr="A table with arrows and numbers&#10;&#10;Description automatically generated with medium confidence">
            <a:extLst>
              <a:ext uri="{FF2B5EF4-FFF2-40B4-BE49-F238E27FC236}">
                <a16:creationId xmlns:a16="http://schemas.microsoft.com/office/drawing/2014/main" id="{79CF272E-15FA-F749-F339-D5B7D71E8C9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05297" y="2385803"/>
            <a:ext cx="4304073" cy="3675546"/>
          </a:xfrm>
          <a:prstGeom prst="rect">
            <a:avLst/>
          </a:prstGeom>
        </p:spPr>
      </p:pic>
      <p:pic>
        <p:nvPicPr>
          <p:cNvPr id="8" name="Audio 7">
            <a:hlinkClick r:id="" action="ppaction://media"/>
            <a:extLst>
              <a:ext uri="{FF2B5EF4-FFF2-40B4-BE49-F238E27FC236}">
                <a16:creationId xmlns:a16="http://schemas.microsoft.com/office/drawing/2014/main" id="{0813C29B-35AB-CB13-AD50-783F89EADD6F}"/>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4019954715"/>
      </p:ext>
    </p:extLst>
  </p:cSld>
  <p:clrMapOvr>
    <a:masterClrMapping/>
  </p:clrMapOvr>
  <mc:AlternateContent xmlns:mc="http://schemas.openxmlformats.org/markup-compatibility/2006">
    <mc:Choice xmlns:p14="http://schemas.microsoft.com/office/powerpoint/2010/main" Requires="p14">
      <p:transition spd="slow" p14:dur="2000" advTm="15637"/>
    </mc:Choice>
    <mc:Fallback>
      <p:transition spd="slow" advTm="156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E990-E69F-C323-B1D3-6924407306E0}"/>
              </a:ext>
            </a:extLst>
          </p:cNvPr>
          <p:cNvSpPr>
            <a:spLocks noGrp="1"/>
          </p:cNvSpPr>
          <p:nvPr>
            <p:ph type="title"/>
          </p:nvPr>
        </p:nvSpPr>
        <p:spPr/>
        <p:txBody>
          <a:bodyPr/>
          <a:lstStyle/>
          <a:p>
            <a:r>
              <a:rPr lang="en-US" b="1" dirty="0"/>
              <a:t>Motivation: MAC protocols integration </a:t>
            </a:r>
          </a:p>
        </p:txBody>
      </p:sp>
      <p:sp>
        <p:nvSpPr>
          <p:cNvPr id="3" name="Content Placeholder 2">
            <a:extLst>
              <a:ext uri="{FF2B5EF4-FFF2-40B4-BE49-F238E27FC236}">
                <a16:creationId xmlns:a16="http://schemas.microsoft.com/office/drawing/2014/main" id="{417260B5-CA59-101A-A698-973BB5828157}"/>
              </a:ext>
            </a:extLst>
          </p:cNvPr>
          <p:cNvSpPr>
            <a:spLocks noGrp="1"/>
          </p:cNvSpPr>
          <p:nvPr>
            <p:ph idx="1"/>
          </p:nvPr>
        </p:nvSpPr>
        <p:spPr/>
        <p:txBody>
          <a:bodyPr/>
          <a:lstStyle/>
          <a:p>
            <a:r>
              <a:rPr lang="en-US" sz="4000" dirty="0"/>
              <a:t>TDMA (Frequency Division Multiple Access)</a:t>
            </a:r>
          </a:p>
          <a:p>
            <a:r>
              <a:rPr lang="en-US" sz="4000" dirty="0"/>
              <a:t>Drawback: Inactive time slot.</a:t>
            </a:r>
          </a:p>
        </p:txBody>
      </p:sp>
      <p:pic>
        <p:nvPicPr>
          <p:cNvPr id="5" name="Picture 4" descr="A table with numbers and text&#10;&#10;Description automatically generated with medium confidence">
            <a:extLst>
              <a:ext uri="{FF2B5EF4-FFF2-40B4-BE49-F238E27FC236}">
                <a16:creationId xmlns:a16="http://schemas.microsoft.com/office/drawing/2014/main" id="{1E776080-F85D-8CAA-9127-4F8000EB6D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43749" y="3429000"/>
            <a:ext cx="8035445" cy="2458606"/>
          </a:xfrm>
          <a:prstGeom prst="rect">
            <a:avLst/>
          </a:prstGeom>
        </p:spPr>
      </p:pic>
      <p:pic>
        <p:nvPicPr>
          <p:cNvPr id="10" name="Audio 9">
            <a:hlinkClick r:id="" action="ppaction://media"/>
            <a:extLst>
              <a:ext uri="{FF2B5EF4-FFF2-40B4-BE49-F238E27FC236}">
                <a16:creationId xmlns:a16="http://schemas.microsoft.com/office/drawing/2014/main" id="{F9EB79F0-CDFF-CDCD-EE37-1C407461C319}"/>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197356369"/>
      </p:ext>
    </p:extLst>
  </p:cSld>
  <p:clrMapOvr>
    <a:masterClrMapping/>
  </p:clrMapOvr>
  <mc:AlternateContent xmlns:mc="http://schemas.openxmlformats.org/markup-compatibility/2006">
    <mc:Choice xmlns:p14="http://schemas.microsoft.com/office/powerpoint/2010/main" Requires="p14">
      <p:transition spd="slow" p14:dur="2000" advTm="16389"/>
    </mc:Choice>
    <mc:Fallback>
      <p:transition spd="slow" advTm="1638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E990-E69F-C323-B1D3-6924407306E0}"/>
              </a:ext>
            </a:extLst>
          </p:cNvPr>
          <p:cNvSpPr>
            <a:spLocks noGrp="1"/>
          </p:cNvSpPr>
          <p:nvPr>
            <p:ph type="title"/>
          </p:nvPr>
        </p:nvSpPr>
        <p:spPr/>
        <p:txBody>
          <a:bodyPr/>
          <a:lstStyle/>
          <a:p>
            <a:r>
              <a:rPr lang="en-US" b="1" dirty="0"/>
              <a:t>Motivation: MAC protocols integration </a:t>
            </a:r>
          </a:p>
        </p:txBody>
      </p:sp>
      <p:sp>
        <p:nvSpPr>
          <p:cNvPr id="3" name="Content Placeholder 2">
            <a:extLst>
              <a:ext uri="{FF2B5EF4-FFF2-40B4-BE49-F238E27FC236}">
                <a16:creationId xmlns:a16="http://schemas.microsoft.com/office/drawing/2014/main" id="{417260B5-CA59-101A-A698-973BB5828157}"/>
              </a:ext>
            </a:extLst>
          </p:cNvPr>
          <p:cNvSpPr>
            <a:spLocks noGrp="1"/>
          </p:cNvSpPr>
          <p:nvPr>
            <p:ph idx="1"/>
          </p:nvPr>
        </p:nvSpPr>
        <p:spPr/>
        <p:txBody>
          <a:bodyPr/>
          <a:lstStyle/>
          <a:p>
            <a:r>
              <a:rPr lang="en-US" sz="4000" dirty="0"/>
              <a:t>Random Access</a:t>
            </a:r>
          </a:p>
          <a:p>
            <a:r>
              <a:rPr lang="en-US" sz="4000" dirty="0"/>
              <a:t>Drawback: Higher collisions with large number of devices.</a:t>
            </a:r>
          </a:p>
          <a:p>
            <a:pPr marL="0" indent="0">
              <a:buNone/>
            </a:pPr>
            <a:endParaRPr lang="en-US" sz="4000" dirty="0"/>
          </a:p>
        </p:txBody>
      </p:sp>
      <p:pic>
        <p:nvPicPr>
          <p:cNvPr id="4" name="Picture 3" descr="A person pointing at a white square&#10;&#10;Description automatically generated">
            <a:extLst>
              <a:ext uri="{FF2B5EF4-FFF2-40B4-BE49-F238E27FC236}">
                <a16:creationId xmlns:a16="http://schemas.microsoft.com/office/drawing/2014/main" id="{F54EB96F-0E8E-B35C-3FEA-BF23E8CDFCB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20230"/>
          <a:stretch/>
        </p:blipFill>
        <p:spPr>
          <a:xfrm>
            <a:off x="3759191" y="3152139"/>
            <a:ext cx="7188895" cy="3471083"/>
          </a:xfrm>
          <a:prstGeom prst="rect">
            <a:avLst/>
          </a:prstGeom>
        </p:spPr>
      </p:pic>
      <p:pic>
        <p:nvPicPr>
          <p:cNvPr id="7" name="Audio 6">
            <a:hlinkClick r:id="" action="ppaction://media"/>
            <a:extLst>
              <a:ext uri="{FF2B5EF4-FFF2-40B4-BE49-F238E27FC236}">
                <a16:creationId xmlns:a16="http://schemas.microsoft.com/office/drawing/2014/main" id="{4CA675FD-44C4-1904-30C5-532CD18D693A}"/>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526938231"/>
      </p:ext>
    </p:extLst>
  </p:cSld>
  <p:clrMapOvr>
    <a:masterClrMapping/>
  </p:clrMapOvr>
  <mc:AlternateContent xmlns:mc="http://schemas.openxmlformats.org/markup-compatibility/2006">
    <mc:Choice xmlns:p14="http://schemas.microsoft.com/office/powerpoint/2010/main" Requires="p14">
      <p:transition spd="slow" p14:dur="2000" advTm="10389"/>
    </mc:Choice>
    <mc:Fallback>
      <p:transition spd="slow" advTm="1038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E990-E69F-C323-B1D3-6924407306E0}"/>
              </a:ext>
            </a:extLst>
          </p:cNvPr>
          <p:cNvSpPr>
            <a:spLocks noGrp="1"/>
          </p:cNvSpPr>
          <p:nvPr>
            <p:ph type="title"/>
          </p:nvPr>
        </p:nvSpPr>
        <p:spPr/>
        <p:txBody>
          <a:bodyPr/>
          <a:lstStyle/>
          <a:p>
            <a:r>
              <a:rPr lang="en-US" b="1" dirty="0"/>
              <a:t>Motivation: MAC protocols integration </a:t>
            </a:r>
          </a:p>
        </p:txBody>
      </p:sp>
      <p:sp>
        <p:nvSpPr>
          <p:cNvPr id="3" name="Content Placeholder 2">
            <a:extLst>
              <a:ext uri="{FF2B5EF4-FFF2-40B4-BE49-F238E27FC236}">
                <a16:creationId xmlns:a16="http://schemas.microsoft.com/office/drawing/2014/main" id="{417260B5-CA59-101A-A698-973BB5828157}"/>
              </a:ext>
            </a:extLst>
          </p:cNvPr>
          <p:cNvSpPr>
            <a:spLocks noGrp="1"/>
          </p:cNvSpPr>
          <p:nvPr>
            <p:ph idx="1"/>
          </p:nvPr>
        </p:nvSpPr>
        <p:spPr/>
        <p:txBody>
          <a:bodyPr/>
          <a:lstStyle/>
          <a:p>
            <a:pPr marL="0" indent="0">
              <a:buNone/>
            </a:pPr>
            <a:r>
              <a:rPr lang="en-US" sz="4000" dirty="0"/>
              <a:t>Attempt to improve transmission efficiency and throughput: </a:t>
            </a:r>
          </a:p>
          <a:p>
            <a:pPr marL="0" indent="0">
              <a:buNone/>
            </a:pPr>
            <a:endParaRPr lang="en-US" sz="4000" dirty="0">
              <a:latin typeface="Times New Roman" panose="02020603050405020304" pitchFamily="18" charset="0"/>
            </a:endParaRPr>
          </a:p>
          <a:p>
            <a:pPr marL="0" indent="0">
              <a:buNone/>
            </a:pPr>
            <a:r>
              <a:rPr lang="en-CA" sz="3600" dirty="0">
                <a:latin typeface="Times New Roman" panose="02020603050405020304" pitchFamily="18" charset="0"/>
              </a:rPr>
              <a:t>A</a:t>
            </a:r>
            <a:r>
              <a:rPr lang="en-CA" sz="3600" dirty="0">
                <a:effectLst/>
                <a:latin typeface="Times New Roman" panose="02020603050405020304" pitchFamily="18" charset="0"/>
                <a:ea typeface="Times New Roman" panose="02020603050405020304" pitchFamily="18" charset="0"/>
              </a:rPr>
              <a:t> mechanism that allocates bandwidth resource dynamically to different devices based on each device's bandwidth requirement. </a:t>
            </a:r>
            <a:endParaRPr lang="en-US" sz="4000" dirty="0"/>
          </a:p>
        </p:txBody>
      </p:sp>
      <p:pic>
        <p:nvPicPr>
          <p:cNvPr id="10" name="Audio 9">
            <a:hlinkClick r:id="" action="ppaction://media"/>
            <a:extLst>
              <a:ext uri="{FF2B5EF4-FFF2-40B4-BE49-F238E27FC236}">
                <a16:creationId xmlns:a16="http://schemas.microsoft.com/office/drawing/2014/main" id="{4452C352-1F80-701D-6867-4390911C5B9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302923096"/>
      </p:ext>
    </p:extLst>
  </p:cSld>
  <p:clrMapOvr>
    <a:masterClrMapping/>
  </p:clrMapOvr>
  <mc:AlternateContent xmlns:mc="http://schemas.openxmlformats.org/markup-compatibility/2006">
    <mc:Choice xmlns:p14="http://schemas.microsoft.com/office/powerpoint/2010/main" Requires="p14">
      <p:transition spd="slow" p14:dur="2000" advTm="11861"/>
    </mc:Choice>
    <mc:Fallback>
      <p:transition spd="slow" advTm="1186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E990-E69F-C323-B1D3-6924407306E0}"/>
              </a:ext>
            </a:extLst>
          </p:cNvPr>
          <p:cNvSpPr>
            <a:spLocks noGrp="1"/>
          </p:cNvSpPr>
          <p:nvPr>
            <p:ph type="title"/>
          </p:nvPr>
        </p:nvSpPr>
        <p:spPr/>
        <p:txBody>
          <a:bodyPr/>
          <a:lstStyle/>
          <a:p>
            <a:r>
              <a:rPr lang="en-US" b="1" dirty="0"/>
              <a:t>Motivation: MAC protocols integration</a:t>
            </a:r>
          </a:p>
        </p:txBody>
      </p:sp>
      <p:sp>
        <p:nvSpPr>
          <p:cNvPr id="3" name="Content Placeholder 2">
            <a:extLst>
              <a:ext uri="{FF2B5EF4-FFF2-40B4-BE49-F238E27FC236}">
                <a16:creationId xmlns:a16="http://schemas.microsoft.com/office/drawing/2014/main" id="{417260B5-CA59-101A-A698-973BB5828157}"/>
              </a:ext>
            </a:extLst>
          </p:cNvPr>
          <p:cNvSpPr>
            <a:spLocks noGrp="1"/>
          </p:cNvSpPr>
          <p:nvPr>
            <p:ph idx="1"/>
          </p:nvPr>
        </p:nvSpPr>
        <p:spPr/>
        <p:txBody>
          <a:bodyPr/>
          <a:lstStyle/>
          <a:p>
            <a:pPr marL="0" indent="0">
              <a:buNone/>
            </a:pPr>
            <a:r>
              <a:rPr lang="en-CA" sz="3600" dirty="0">
                <a:effectLst/>
                <a:latin typeface="Times New Roman" panose="02020603050405020304" pitchFamily="18" charset="0"/>
                <a:ea typeface="Times New Roman" panose="02020603050405020304" pitchFamily="18" charset="0"/>
              </a:rPr>
              <a:t>But how to know each devices bandwidth requirement? </a:t>
            </a:r>
          </a:p>
          <a:p>
            <a:pPr marL="0" indent="0">
              <a:buNone/>
            </a:pPr>
            <a:r>
              <a:rPr lang="en-CA" sz="3600" dirty="0">
                <a:latin typeface="Times New Roman" panose="02020603050405020304" pitchFamily="18" charset="0"/>
                <a:ea typeface="Times New Roman" panose="02020603050405020304" pitchFamily="18" charset="0"/>
              </a:rPr>
              <a:t>Not a focus of this project. We assume it’s already known.</a:t>
            </a:r>
          </a:p>
          <a:p>
            <a:pPr marL="0" indent="0">
              <a:buNone/>
            </a:pPr>
            <a:endParaRPr lang="en-CA" sz="3600" dirty="0">
              <a:latin typeface="Times New Roman" panose="02020603050405020304" pitchFamily="18" charset="0"/>
              <a:ea typeface="Times New Roman" panose="02020603050405020304" pitchFamily="18" charset="0"/>
            </a:endParaRPr>
          </a:p>
          <a:p>
            <a:pPr marL="0" indent="0">
              <a:buNone/>
            </a:pPr>
            <a:r>
              <a:rPr lang="en-CA" sz="3600" dirty="0">
                <a:latin typeface="Times New Roman" panose="02020603050405020304" pitchFamily="18" charset="0"/>
                <a:ea typeface="Times New Roman" panose="02020603050405020304" pitchFamily="18" charset="0"/>
              </a:rPr>
              <a:t>Possible solutions: </a:t>
            </a:r>
          </a:p>
          <a:p>
            <a:pPr marL="0" indent="0">
              <a:buNone/>
            </a:pPr>
            <a:r>
              <a:rPr lang="en-CA" sz="3600" dirty="0">
                <a:latin typeface="Times New Roman" panose="02020603050405020304" pitchFamily="18" charset="0"/>
                <a:ea typeface="Times New Roman" panose="02020603050405020304" pitchFamily="18" charset="0"/>
              </a:rPr>
              <a:t>RNN machine learning, statistical model, AI…</a:t>
            </a:r>
          </a:p>
          <a:p>
            <a:pPr marL="0" indent="0">
              <a:buNone/>
            </a:pPr>
            <a:endParaRPr lang="en-CA" sz="3600" dirty="0">
              <a:latin typeface="Times New Roman" panose="02020603050405020304" pitchFamily="18" charset="0"/>
              <a:ea typeface="Times New Roman" panose="02020603050405020304" pitchFamily="18" charset="0"/>
            </a:endParaRPr>
          </a:p>
        </p:txBody>
      </p:sp>
      <p:pic>
        <p:nvPicPr>
          <p:cNvPr id="8" name="Audio 7">
            <a:hlinkClick r:id="" action="ppaction://media"/>
            <a:extLst>
              <a:ext uri="{FF2B5EF4-FFF2-40B4-BE49-F238E27FC236}">
                <a16:creationId xmlns:a16="http://schemas.microsoft.com/office/drawing/2014/main" id="{5DB81F7C-EE07-A136-5291-BD97D6907CB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995528836"/>
      </p:ext>
    </p:extLst>
  </p:cSld>
  <p:clrMapOvr>
    <a:masterClrMapping/>
  </p:clrMapOvr>
  <mc:AlternateContent xmlns:mc="http://schemas.openxmlformats.org/markup-compatibility/2006">
    <mc:Choice xmlns:p14="http://schemas.microsoft.com/office/powerpoint/2010/main" Requires="p14">
      <p:transition spd="slow" p14:dur="2000" advTm="20967"/>
    </mc:Choice>
    <mc:Fallback>
      <p:transition spd="slow" advTm="2096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E990-E69F-C323-B1D3-6924407306E0}"/>
              </a:ext>
            </a:extLst>
          </p:cNvPr>
          <p:cNvSpPr>
            <a:spLocks noGrp="1"/>
          </p:cNvSpPr>
          <p:nvPr>
            <p:ph type="title"/>
          </p:nvPr>
        </p:nvSpPr>
        <p:spPr/>
        <p:txBody>
          <a:bodyPr/>
          <a:lstStyle/>
          <a:p>
            <a:r>
              <a:rPr lang="en-US" b="1" dirty="0"/>
              <a:t>The simulation conditions:</a:t>
            </a:r>
          </a:p>
        </p:txBody>
      </p:sp>
      <p:sp>
        <p:nvSpPr>
          <p:cNvPr id="3" name="Content Placeholder 2">
            <a:extLst>
              <a:ext uri="{FF2B5EF4-FFF2-40B4-BE49-F238E27FC236}">
                <a16:creationId xmlns:a16="http://schemas.microsoft.com/office/drawing/2014/main" id="{417260B5-CA59-101A-A698-973BB5828157}"/>
              </a:ext>
            </a:extLst>
          </p:cNvPr>
          <p:cNvSpPr>
            <a:spLocks noGrp="1"/>
          </p:cNvSpPr>
          <p:nvPr>
            <p:ph idx="1"/>
          </p:nvPr>
        </p:nvSpPr>
        <p:spPr/>
        <p:txBody>
          <a:bodyPr/>
          <a:lstStyle/>
          <a:p>
            <a:r>
              <a:rPr lang="en-CA" sz="3200" dirty="0">
                <a:latin typeface="Times New Roman" panose="02020603050405020304" pitchFamily="18" charset="0"/>
                <a:ea typeface="Times New Roman" panose="02020603050405020304" pitchFamily="18" charset="0"/>
              </a:rPr>
              <a:t>Uses Python </a:t>
            </a:r>
            <a:r>
              <a:rPr lang="en-CA" sz="3200" dirty="0" err="1">
                <a:latin typeface="Times New Roman" panose="02020603050405020304" pitchFamily="18" charset="0"/>
                <a:ea typeface="Times New Roman" panose="02020603050405020304" pitchFamily="18" charset="0"/>
              </a:rPr>
              <a:t>Simpy</a:t>
            </a:r>
            <a:r>
              <a:rPr lang="en-CA" sz="3200" dirty="0">
                <a:latin typeface="Times New Roman" panose="02020603050405020304" pitchFamily="18" charset="0"/>
                <a:ea typeface="Times New Roman" panose="02020603050405020304" pitchFamily="18" charset="0"/>
              </a:rPr>
              <a:t>, a event driven simulation framework.</a:t>
            </a:r>
          </a:p>
          <a:p>
            <a:r>
              <a:rPr lang="en-CA" sz="3200" dirty="0">
                <a:latin typeface="Times New Roman" panose="02020603050405020304" pitchFamily="18" charset="0"/>
                <a:ea typeface="Times New Roman" panose="02020603050405020304" pitchFamily="18" charset="0"/>
              </a:rPr>
              <a:t>All simulation has 9 nodes with various data load for transmission, </a:t>
            </a:r>
            <a:r>
              <a:rPr lang="en-CA" sz="3200" dirty="0">
                <a:effectLst/>
                <a:latin typeface="Times New Roman" panose="02020603050405020304" pitchFamily="18" charset="0"/>
                <a:ea typeface="Times New Roman" panose="02020603050405020304" pitchFamily="18" charset="0"/>
              </a:rPr>
              <a:t>node 1 has the lowest data load and node 9 has the highest</a:t>
            </a:r>
            <a:r>
              <a:rPr lang="en-CA" sz="3200" dirty="0">
                <a:latin typeface="Times New Roman" panose="02020603050405020304" pitchFamily="18" charset="0"/>
                <a:ea typeface="Times New Roman" panose="02020603050405020304" pitchFamily="18" charset="0"/>
              </a:rPr>
              <a:t> (know node’s bandwidth requirement).</a:t>
            </a:r>
          </a:p>
          <a:p>
            <a:r>
              <a:rPr lang="en-CA" sz="3200" dirty="0">
                <a:latin typeface="Times New Roman" panose="02020603050405020304" pitchFamily="18" charset="0"/>
                <a:ea typeface="Times New Roman" panose="02020603050405020304" pitchFamily="18" charset="0"/>
              </a:rPr>
              <a:t>Runs simulation for 1000 time units.</a:t>
            </a:r>
          </a:p>
          <a:p>
            <a:r>
              <a:rPr lang="en-CA" sz="3200" dirty="0">
                <a:latin typeface="Times New Roman" panose="02020603050405020304" pitchFamily="18" charset="0"/>
                <a:ea typeface="Times New Roman" panose="02020603050405020304" pitchFamily="18" charset="0"/>
              </a:rPr>
              <a:t>Full bandwidth for the channel is fixed.</a:t>
            </a:r>
          </a:p>
          <a:p>
            <a:pPr marL="0" indent="0">
              <a:buNone/>
            </a:pPr>
            <a:endParaRPr lang="en-CA" sz="3600" dirty="0">
              <a:latin typeface="Times New Roman" panose="02020603050405020304" pitchFamily="18" charset="0"/>
              <a:ea typeface="Times New Roman" panose="02020603050405020304" pitchFamily="18" charset="0"/>
            </a:endParaRPr>
          </a:p>
        </p:txBody>
      </p:sp>
      <p:pic>
        <p:nvPicPr>
          <p:cNvPr id="11" name="Audio 10">
            <a:hlinkClick r:id="" action="ppaction://media"/>
            <a:extLst>
              <a:ext uri="{FF2B5EF4-FFF2-40B4-BE49-F238E27FC236}">
                <a16:creationId xmlns:a16="http://schemas.microsoft.com/office/drawing/2014/main" id="{AC8F03AB-5840-9625-D9D3-005521D1240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858966910"/>
      </p:ext>
    </p:extLst>
  </p:cSld>
  <p:clrMapOvr>
    <a:masterClrMapping/>
  </p:clrMapOvr>
  <mc:AlternateContent xmlns:mc="http://schemas.openxmlformats.org/markup-compatibility/2006">
    <mc:Choice xmlns:p14="http://schemas.microsoft.com/office/powerpoint/2010/main" Requires="p14">
      <p:transition spd="slow" p14:dur="2000" advTm="27139"/>
    </mc:Choice>
    <mc:Fallback>
      <p:transition spd="slow" advTm="2713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80232-D52A-63CA-5A14-30501F0119B2}"/>
              </a:ext>
            </a:extLst>
          </p:cNvPr>
          <p:cNvSpPr>
            <a:spLocks noGrp="1"/>
          </p:cNvSpPr>
          <p:nvPr>
            <p:ph type="title"/>
          </p:nvPr>
        </p:nvSpPr>
        <p:spPr/>
        <p:txBody>
          <a:bodyPr/>
          <a:lstStyle/>
          <a:p>
            <a:r>
              <a:rPr lang="de-DE" sz="3200" i="1" dirty="0">
                <a:effectLst/>
                <a:latin typeface="+mn-lt"/>
                <a:ea typeface="Times New Roman" panose="02020603050405020304" pitchFamily="18" charset="0"/>
              </a:rPr>
              <a:t>Uniform vs. </a:t>
            </a:r>
            <a:r>
              <a:rPr lang="de-DE" sz="3200" i="1" dirty="0" err="1">
                <a:effectLst/>
                <a:latin typeface="+mn-lt"/>
                <a:ea typeface="Times New Roman" panose="02020603050405020304" pitchFamily="18" charset="0"/>
              </a:rPr>
              <a:t>Stratified</a:t>
            </a:r>
            <a:r>
              <a:rPr lang="de-DE" sz="3200" i="1" dirty="0">
                <a:effectLst/>
                <a:latin typeface="+mn-lt"/>
                <a:ea typeface="Times New Roman" panose="02020603050405020304" pitchFamily="18" charset="0"/>
              </a:rPr>
              <a:t> </a:t>
            </a:r>
            <a:r>
              <a:rPr lang="de-DE" sz="3200" i="1" dirty="0" err="1">
                <a:effectLst/>
                <a:latin typeface="+mn-lt"/>
                <a:ea typeface="Times New Roman" panose="02020603050405020304" pitchFamily="18" charset="0"/>
              </a:rPr>
              <a:t>Bandwidth</a:t>
            </a:r>
            <a:r>
              <a:rPr lang="de-DE" sz="3200" i="1" dirty="0">
                <a:effectLst/>
                <a:latin typeface="+mn-lt"/>
                <a:ea typeface="Times New Roman" panose="02020603050405020304" pitchFamily="18" charset="0"/>
              </a:rPr>
              <a:t> </a:t>
            </a:r>
            <a:r>
              <a:rPr lang="de-DE" sz="3200" i="1" dirty="0" err="1">
                <a:effectLst/>
                <a:latin typeface="+mn-lt"/>
                <a:ea typeface="Times New Roman" panose="02020603050405020304" pitchFamily="18" charset="0"/>
              </a:rPr>
              <a:t>allocation in FDMA</a:t>
            </a:r>
            <a:r>
              <a:rPr lang="de-DE" sz="3200" i="1" dirty="0">
                <a:effectLst/>
                <a:latin typeface="+mn-lt"/>
                <a:ea typeface="Times New Roman" panose="02020603050405020304" pitchFamily="18" charset="0"/>
              </a:rPr>
              <a:t> </a:t>
            </a:r>
            <a:endParaRPr lang="en-US" dirty="0">
              <a:latin typeface="+mn-lt"/>
            </a:endParaRPr>
          </a:p>
        </p:txBody>
      </p:sp>
      <p:pic>
        <p:nvPicPr>
          <p:cNvPr id="4" name="Content Placeholder 3" descr="A diagram of a band&#10;&#10;Description automatically generated">
            <a:extLst>
              <a:ext uri="{FF2B5EF4-FFF2-40B4-BE49-F238E27FC236}">
                <a16:creationId xmlns:a16="http://schemas.microsoft.com/office/drawing/2014/main" id="{790D634A-063E-C80D-3642-0C813B4C311C}"/>
              </a:ext>
            </a:extLst>
          </p:cNvPr>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5365518" y="1826154"/>
            <a:ext cx="6143036" cy="4784711"/>
          </a:xfrm>
          <a:prstGeom prst="rect">
            <a:avLst/>
          </a:prstGeom>
        </p:spPr>
      </p:pic>
      <p:pic>
        <p:nvPicPr>
          <p:cNvPr id="5" name="Picture 4" descr="A table with arrows and numbers&#10;&#10;Description automatically generated with medium confidence">
            <a:extLst>
              <a:ext uri="{FF2B5EF4-FFF2-40B4-BE49-F238E27FC236}">
                <a16:creationId xmlns:a16="http://schemas.microsoft.com/office/drawing/2014/main" id="{1167E0D3-0AFF-744E-51C9-D30420045AA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3212" y="1927654"/>
            <a:ext cx="5122306" cy="4374292"/>
          </a:xfrm>
          <a:prstGeom prst="rect">
            <a:avLst/>
          </a:prstGeom>
        </p:spPr>
      </p:pic>
      <p:sp>
        <p:nvSpPr>
          <p:cNvPr id="7" name="TextBox 6">
            <a:extLst>
              <a:ext uri="{FF2B5EF4-FFF2-40B4-BE49-F238E27FC236}">
                <a16:creationId xmlns:a16="http://schemas.microsoft.com/office/drawing/2014/main" id="{C9B0AEE7-31A7-1368-E829-17245ABD4B46}"/>
              </a:ext>
            </a:extLst>
          </p:cNvPr>
          <p:cNvSpPr txBox="1"/>
          <p:nvPr/>
        </p:nvSpPr>
        <p:spPr>
          <a:xfrm>
            <a:off x="1359243" y="1558322"/>
            <a:ext cx="1285865" cy="461665"/>
          </a:xfrm>
          <a:prstGeom prst="rect">
            <a:avLst/>
          </a:prstGeom>
          <a:noFill/>
        </p:spPr>
        <p:txBody>
          <a:bodyPr wrap="none" rtlCol="0">
            <a:spAutoFit/>
          </a:bodyPr>
          <a:lstStyle/>
          <a:p>
            <a:r>
              <a:rPr lang="en-US" sz="2400" dirty="0"/>
              <a:t>Uniform </a:t>
            </a:r>
          </a:p>
        </p:txBody>
      </p:sp>
      <p:sp>
        <p:nvSpPr>
          <p:cNvPr id="8" name="TextBox 7">
            <a:extLst>
              <a:ext uri="{FF2B5EF4-FFF2-40B4-BE49-F238E27FC236}">
                <a16:creationId xmlns:a16="http://schemas.microsoft.com/office/drawing/2014/main" id="{C28676DF-2F87-6C11-1828-E2EC982E8C98}"/>
              </a:ext>
            </a:extLst>
          </p:cNvPr>
          <p:cNvSpPr txBox="1"/>
          <p:nvPr/>
        </p:nvSpPr>
        <p:spPr>
          <a:xfrm>
            <a:off x="7103386" y="1528960"/>
            <a:ext cx="1328056" cy="461665"/>
          </a:xfrm>
          <a:prstGeom prst="rect">
            <a:avLst/>
          </a:prstGeom>
          <a:noFill/>
        </p:spPr>
        <p:txBody>
          <a:bodyPr wrap="none" rtlCol="0">
            <a:spAutoFit/>
          </a:bodyPr>
          <a:lstStyle/>
          <a:p>
            <a:r>
              <a:rPr lang="en-US" sz="2400" dirty="0"/>
              <a:t>Stratified</a:t>
            </a:r>
          </a:p>
        </p:txBody>
      </p:sp>
      <p:pic>
        <p:nvPicPr>
          <p:cNvPr id="13" name="Audio 12">
            <a:hlinkClick r:id="" action="ppaction://media"/>
            <a:extLst>
              <a:ext uri="{FF2B5EF4-FFF2-40B4-BE49-F238E27FC236}">
                <a16:creationId xmlns:a16="http://schemas.microsoft.com/office/drawing/2014/main" id="{E36773AF-26EB-45A5-1F51-0D816541EA9D}"/>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4164405315"/>
      </p:ext>
    </p:extLst>
  </p:cSld>
  <p:clrMapOvr>
    <a:masterClrMapping/>
  </p:clrMapOvr>
  <mc:AlternateContent xmlns:mc="http://schemas.openxmlformats.org/markup-compatibility/2006">
    <mc:Choice xmlns:p14="http://schemas.microsoft.com/office/powerpoint/2010/main" Requires="p14">
      <p:transition spd="slow" p14:dur="2000" advTm="29525"/>
    </mc:Choice>
    <mc:Fallback>
      <p:transition spd="slow" advTm="2952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3"/>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1084</Words>
  <Application>Microsoft Macintosh PowerPoint</Application>
  <PresentationFormat>Widescreen</PresentationFormat>
  <Paragraphs>83</Paragraphs>
  <Slides>16</Slides>
  <Notes>11</Notes>
  <HiddenSlides>0</HiddenSlides>
  <MMClips>10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Enhancing Network Efficiency :  Integration of MAC protocol using dynamic bandwidth allocation AND Selective repeat with cumulative acknowledgement </vt:lpstr>
      <vt:lpstr>Motivation: MAC protocols integration </vt:lpstr>
      <vt:lpstr>Motivation: MAC protocols integration </vt:lpstr>
      <vt:lpstr>Motivation: MAC protocols integration </vt:lpstr>
      <vt:lpstr>Motivation: MAC protocols integration </vt:lpstr>
      <vt:lpstr>Motivation: MAC protocols integration </vt:lpstr>
      <vt:lpstr>Motivation: MAC protocols integration</vt:lpstr>
      <vt:lpstr>The simulation conditions:</vt:lpstr>
      <vt:lpstr>Uniform vs. Stratified Bandwidth allocation in FDMA </vt:lpstr>
      <vt:lpstr>Simulation Results: Uniform vs. Stratified Bandwidth allocation in FDMA </vt:lpstr>
      <vt:lpstr>FDMA+ TDMA- Reduce idling time slot in TDMA </vt:lpstr>
      <vt:lpstr>Simulation Results:FDMA+ TDMA</vt:lpstr>
      <vt:lpstr>FDMA+ TDMA with Dynamic Slot Allocation</vt:lpstr>
      <vt:lpstr>Simulation Results: FDMA+ TDMA with Dynamic Slot Allocation</vt:lpstr>
      <vt:lpstr>FDMA + Random Accesss</vt:lpstr>
      <vt:lpstr>Simulation Result: FDMA + Random Access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Network Efficiency :  Integration of MAC protocol using dynamic bandwidth allocation AND Selective repeat with cumulative acknowledgement </dc:title>
  <dc:creator>Samuel Ning</dc:creator>
  <cp:lastModifiedBy>Samuel Ning</cp:lastModifiedBy>
  <cp:revision>3</cp:revision>
  <dcterms:created xsi:type="dcterms:W3CDTF">2024-04-10T05:34:47Z</dcterms:created>
  <dcterms:modified xsi:type="dcterms:W3CDTF">2024-04-10T11:37:27Z</dcterms:modified>
</cp:coreProperties>
</file>